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Microsoft_Equation2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notesSlides/notesSlide9.xml" ContentType="application/vnd.openxmlformats-officedocument.presentationml.notesSlide+xml"/>
  <Override PartName="/ppt/embeddings/Microsoft_Equation10.bin" ContentType="application/vnd.openxmlformats-officedocument.oleObject"/>
  <Override PartName="/ppt/notesSlides/notesSlide10.xml" ContentType="application/vnd.openxmlformats-officedocument.presentationml.notesSlide+xml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notesSlides/notesSlide11.xml" ContentType="application/vnd.openxmlformats-officedocument.presentationml.notesSlide+xml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ppt/embeddings/Microsoft_Equation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8" r:id="rId2"/>
    <p:sldId id="339" r:id="rId3"/>
    <p:sldId id="340" r:id="rId4"/>
    <p:sldId id="341" r:id="rId5"/>
    <p:sldId id="342" r:id="rId6"/>
    <p:sldId id="344" r:id="rId7"/>
    <p:sldId id="345" r:id="rId8"/>
    <p:sldId id="347" r:id="rId9"/>
    <p:sldId id="346" r:id="rId10"/>
    <p:sldId id="348" r:id="rId11"/>
    <p:sldId id="34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6.emf"/><Relationship Id="rId2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image" Target="../media/image21.emf"/><Relationship Id="rId2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emf"/><Relationship Id="rId12" Type="http://schemas.openxmlformats.org/officeDocument/2006/relationships/oleObject" Target="../embeddings/Microsoft_Equation15.bin"/><Relationship Id="rId13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quation11.bin"/><Relationship Id="rId5" Type="http://schemas.openxmlformats.org/officeDocument/2006/relationships/image" Target="../media/image21.emf"/><Relationship Id="rId6" Type="http://schemas.openxmlformats.org/officeDocument/2006/relationships/oleObject" Target="../embeddings/Microsoft_Equation12.bin"/><Relationship Id="rId7" Type="http://schemas.openxmlformats.org/officeDocument/2006/relationships/image" Target="../media/image22.emf"/><Relationship Id="rId8" Type="http://schemas.openxmlformats.org/officeDocument/2006/relationships/oleObject" Target="../embeddings/Microsoft_Equation13.bin"/><Relationship Id="rId9" Type="http://schemas.openxmlformats.org/officeDocument/2006/relationships/image" Target="../media/image20.emf"/><Relationship Id="rId10" Type="http://schemas.openxmlformats.org/officeDocument/2006/relationships/oleObject" Target="../embeddings/Microsoft_Equation14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oleObject" Target="../embeddings/Microsoft_Equation20.bin"/><Relationship Id="rId13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Equation16.bin"/><Relationship Id="rId5" Type="http://schemas.openxmlformats.org/officeDocument/2006/relationships/image" Target="../media/image21.emf"/><Relationship Id="rId6" Type="http://schemas.openxmlformats.org/officeDocument/2006/relationships/oleObject" Target="../embeddings/Microsoft_Equation17.bin"/><Relationship Id="rId7" Type="http://schemas.openxmlformats.org/officeDocument/2006/relationships/image" Target="../media/image25.emf"/><Relationship Id="rId8" Type="http://schemas.openxmlformats.org/officeDocument/2006/relationships/oleObject" Target="../embeddings/Microsoft_Equation18.bin"/><Relationship Id="rId9" Type="http://schemas.openxmlformats.org/officeDocument/2006/relationships/image" Target="../media/image26.emf"/><Relationship Id="rId10" Type="http://schemas.openxmlformats.org/officeDocument/2006/relationships/oleObject" Target="../embeddings/Microsoft_Equation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13.emf"/><Relationship Id="rId14" Type="http://schemas.openxmlformats.org/officeDocument/2006/relationships/oleObject" Target="../embeddings/Microsoft_Equation3.bin"/><Relationship Id="rId15" Type="http://schemas.openxmlformats.org/officeDocument/2006/relationships/image" Target="../media/image14.emf"/><Relationship Id="rId16" Type="http://schemas.openxmlformats.org/officeDocument/2006/relationships/oleObject" Target="../embeddings/Microsoft_Equation4.bin"/><Relationship Id="rId17" Type="http://schemas.openxmlformats.org/officeDocument/2006/relationships/image" Target="../media/image15.emf"/><Relationship Id="rId18" Type="http://schemas.openxmlformats.org/officeDocument/2006/relationships/oleObject" Target="../embeddings/Microsoft_Equation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16.emf"/><Relationship Id="rId6" Type="http://schemas.openxmlformats.org/officeDocument/2006/relationships/oleObject" Target="../embeddings/Microsoft_Equation7.bin"/><Relationship Id="rId7" Type="http://schemas.openxmlformats.org/officeDocument/2006/relationships/image" Target="../media/image17.emf"/><Relationship Id="rId8" Type="http://schemas.openxmlformats.org/officeDocument/2006/relationships/oleObject" Target="../embeddings/Microsoft_Equation8.bin"/><Relationship Id="rId9" Type="http://schemas.openxmlformats.org/officeDocument/2006/relationships/image" Target="../media/image18.emf"/><Relationship Id="rId10" Type="http://schemas.openxmlformats.org/officeDocument/2006/relationships/oleObject" Target="../embeddings/Microsoft_Equation9.bin"/><Relationship Id="rId11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10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I.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II. Bayesian Multiple Linear Regression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Posterior (derivation presented in class)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4599"/>
              </p:ext>
            </p:extLst>
          </p:nvPr>
        </p:nvGraphicFramePr>
        <p:xfrm>
          <a:off x="2590800" y="4267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48565"/>
              </p:ext>
            </p:extLst>
          </p:nvPr>
        </p:nvGraphicFramePr>
        <p:xfrm>
          <a:off x="574675" y="892175"/>
          <a:ext cx="78009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6" imgW="3632200" imgH="622300" progId="Equation.3">
                  <p:embed/>
                </p:oleObj>
              </mc:Choice>
              <mc:Fallback>
                <p:oleObj name="Equation" r:id="rId6" imgW="36322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675" y="892175"/>
                        <a:ext cx="7800975" cy="133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97669"/>
              </p:ext>
            </p:extLst>
          </p:nvPr>
        </p:nvGraphicFramePr>
        <p:xfrm>
          <a:off x="381000" y="2438400"/>
          <a:ext cx="791051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8" imgW="3683000" imgH="609600" progId="Equation.3">
                  <p:embed/>
                </p:oleObj>
              </mc:Choice>
              <mc:Fallback>
                <p:oleObj name="Equation" r:id="rId8" imgW="3683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2438400"/>
                        <a:ext cx="7910513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97555"/>
              </p:ext>
            </p:extLst>
          </p:nvPr>
        </p:nvGraphicFramePr>
        <p:xfrm>
          <a:off x="506413" y="5105400"/>
          <a:ext cx="26733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10" imgW="1244600" imgH="736600" progId="Equation.3">
                  <p:embed/>
                </p:oleObj>
              </mc:Choice>
              <mc:Fallback>
                <p:oleObj name="Equation" r:id="rId10" imgW="1244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6413" y="5105400"/>
                        <a:ext cx="267335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7306"/>
              </p:ext>
            </p:extLst>
          </p:nvPr>
        </p:nvGraphicFramePr>
        <p:xfrm>
          <a:off x="3513138" y="5181600"/>
          <a:ext cx="43116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12" imgW="2006600" imgH="482600" progId="Equation.3">
                  <p:embed/>
                </p:oleObj>
              </mc:Choice>
              <mc:Fallback>
                <p:oleObj name="Equation" r:id="rId12" imgW="2006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3138" y="5181600"/>
                        <a:ext cx="4311650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Special (most commonly used) case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Posterior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29637"/>
              </p:ext>
            </p:extLst>
          </p:nvPr>
        </p:nvGraphicFramePr>
        <p:xfrm>
          <a:off x="2133600" y="3886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886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51474"/>
              </p:ext>
            </p:extLst>
          </p:nvPr>
        </p:nvGraphicFramePr>
        <p:xfrm>
          <a:off x="3276600" y="2819400"/>
          <a:ext cx="19367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6" imgW="901700" imgH="292100" progId="Equation.3">
                  <p:embed/>
                </p:oleObj>
              </mc:Choice>
              <mc:Fallback>
                <p:oleObj name="Equation" r:id="rId6" imgW="901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193675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53676"/>
              </p:ext>
            </p:extLst>
          </p:nvPr>
        </p:nvGraphicFramePr>
        <p:xfrm>
          <a:off x="381000" y="4800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8" imgW="1206500" imgH="736600" progId="Equation.3">
                  <p:embed/>
                </p:oleObj>
              </mc:Choice>
              <mc:Fallback>
                <p:oleObj name="Equation" r:id="rId8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4800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52526"/>
              </p:ext>
            </p:extLst>
          </p:nvPr>
        </p:nvGraphicFramePr>
        <p:xfrm>
          <a:off x="1905000" y="609600"/>
          <a:ext cx="31099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10" imgW="1447800" imgH="431800" progId="Equation.3">
                  <p:embed/>
                </p:oleObj>
              </mc:Choice>
              <mc:Fallback>
                <p:oleObj name="Equation" r:id="rId10" imgW="1447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609600"/>
                        <a:ext cx="3109912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85436"/>
              </p:ext>
            </p:extLst>
          </p:nvPr>
        </p:nvGraphicFramePr>
        <p:xfrm>
          <a:off x="1600200" y="1905000"/>
          <a:ext cx="42830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12" imgW="1993900" imgH="431800" progId="Equation.3">
                  <p:embed/>
                </p:oleObj>
              </mc:Choice>
              <mc:Fallback>
                <p:oleObj name="Equation" r:id="rId12" imgW="1993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4283075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0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088433"/>
              </p:ext>
            </p:extLst>
          </p:nvPr>
        </p:nvGraphicFramePr>
        <p:xfrm>
          <a:off x="2667000" y="1371600"/>
          <a:ext cx="21002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4" imgW="977900" imgH="431800" progId="Equation.3">
                  <p:embed/>
                </p:oleObj>
              </mc:Choice>
              <mc:Fallback>
                <p:oleObj name="Equation" r:id="rId4" imgW="977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1371600"/>
                        <a:ext cx="2100262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8649"/>
              </p:ext>
            </p:extLst>
          </p:nvPr>
        </p:nvGraphicFramePr>
        <p:xfrm>
          <a:off x="1022350" y="2101850"/>
          <a:ext cx="18827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6" imgW="876300" imgH="533400" progId="Equation.3">
                  <p:embed/>
                </p:oleObj>
              </mc:Choice>
              <mc:Fallback>
                <p:oleObj name="Equation" r:id="rId6" imgW="8763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2350" y="2101850"/>
                        <a:ext cx="1882775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358965"/>
              </p:ext>
            </p:extLst>
          </p:nvPr>
        </p:nvGraphicFramePr>
        <p:xfrm>
          <a:off x="3389313" y="2057400"/>
          <a:ext cx="19637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8" imgW="914400" imgH="533400" progId="Equation.3">
                  <p:embed/>
                </p:oleObj>
              </mc:Choice>
              <mc:Fallback>
                <p:oleObj name="Equation" r:id="rId8" imgW="9144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9313" y="2057400"/>
                        <a:ext cx="1963737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206670"/>
              </p:ext>
            </p:extLst>
          </p:nvPr>
        </p:nvGraphicFramePr>
        <p:xfrm>
          <a:off x="1371600" y="3124200"/>
          <a:ext cx="6572251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10" imgW="3060700" imgH="1117600" progId="Equation.3">
                  <p:embed/>
                </p:oleObj>
              </mc:Choice>
              <mc:Fallback>
                <p:oleObj name="Equation" r:id="rId10" imgW="3060700" imgH="111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3124200"/>
                        <a:ext cx="6572251" cy="240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35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99886"/>
              </p:ext>
            </p:extLst>
          </p:nvPr>
        </p:nvGraphicFramePr>
        <p:xfrm>
          <a:off x="1371600" y="2319338"/>
          <a:ext cx="6573837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4" imgW="3060700" imgH="622300" progId="Equation.3">
                  <p:embed/>
                </p:oleObj>
              </mc:Choice>
              <mc:Fallback>
                <p:oleObj name="Equation" r:id="rId4" imgW="3060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319338"/>
                        <a:ext cx="6573837" cy="133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77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795618"/>
              </p:ext>
            </p:extLst>
          </p:nvPr>
        </p:nvGraphicFramePr>
        <p:xfrm>
          <a:off x="1295400" y="990600"/>
          <a:ext cx="58642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4" imgW="2730500" imgH="762000" progId="Equation.3">
                  <p:embed/>
                </p:oleObj>
              </mc:Choice>
              <mc:Fallback>
                <p:oleObj name="Equation" r:id="rId4" imgW="27305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990600"/>
                        <a:ext cx="586422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3056453"/>
            <a:ext cx="7162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Important Results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All marginal are normal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All conditional distributions are also normal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The normal distribution is closed under linear transformations (i.e., linear transformations of MVN random variables are also MVN).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6868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75241"/>
              </p:ext>
            </p:extLst>
          </p:nvPr>
        </p:nvGraphicFramePr>
        <p:xfrm>
          <a:off x="2895600" y="762000"/>
          <a:ext cx="5864226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4" imgW="2730500" imgH="762000" progId="Equation.3">
                  <p:embed/>
                </p:oleObj>
              </mc:Choice>
              <mc:Fallback>
                <p:oleObj name="Equation" r:id="rId4" imgW="27305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762000"/>
                        <a:ext cx="5864226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954513"/>
              </p:ext>
            </p:extLst>
          </p:nvPr>
        </p:nvGraphicFramePr>
        <p:xfrm>
          <a:off x="609600" y="1143000"/>
          <a:ext cx="21002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6" imgW="977900" imgH="431800" progId="Equation.3">
                  <p:embed/>
                </p:oleObj>
              </mc:Choice>
              <mc:Fallback>
                <p:oleObj name="Equation" r:id="rId6" imgW="977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143000"/>
                        <a:ext cx="2100262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905218"/>
              </p:ext>
            </p:extLst>
          </p:nvPr>
        </p:nvGraphicFramePr>
        <p:xfrm>
          <a:off x="762000" y="2362200"/>
          <a:ext cx="7254876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8" imgW="3378200" imgH="457200" progId="Equation.3">
                  <p:embed/>
                </p:oleObj>
              </mc:Choice>
              <mc:Fallback>
                <p:oleObj name="Equation" r:id="rId8" imgW="337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362200"/>
                        <a:ext cx="7254876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921377"/>
              </p:ext>
            </p:extLst>
          </p:nvPr>
        </p:nvGraphicFramePr>
        <p:xfrm>
          <a:off x="609600" y="3200400"/>
          <a:ext cx="8293100" cy="305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10" imgW="3860800" imgH="1422400" progId="Equation.3">
                  <p:embed/>
                </p:oleObj>
              </mc:Choice>
              <mc:Fallback>
                <p:oleObj name="Equation" r:id="rId10" imgW="38608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3200400"/>
                        <a:ext cx="8293100" cy="305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11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II. Bayesian Multiple Linear Regression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-  Known Variance parameters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Uknown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variance parameters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1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093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Let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Then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1-n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Probability assumptions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64635"/>
              </p:ext>
            </p:extLst>
          </p:nvPr>
        </p:nvGraphicFramePr>
        <p:xfrm>
          <a:off x="2636838" y="122555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6838" y="122555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82875"/>
              </p:ext>
            </p:extLst>
          </p:nvPr>
        </p:nvGraphicFramePr>
        <p:xfrm>
          <a:off x="1546225" y="2667000"/>
          <a:ext cx="2614989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1295400" imgH="266700" progId="Equation.3">
                  <p:embed/>
                </p:oleObj>
              </mc:Choice>
              <mc:Fallback>
                <p:oleObj name="Equation" r:id="rId6" imgW="1295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667000"/>
                        <a:ext cx="2614989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53421"/>
              </p:ext>
            </p:extLst>
          </p:nvPr>
        </p:nvGraphicFramePr>
        <p:xfrm>
          <a:off x="4315691" y="2514600"/>
          <a:ext cx="26185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8" imgW="1308100" imgH="342900" progId="Equation.3">
                  <p:embed/>
                </p:oleObj>
              </mc:Choice>
              <mc:Fallback>
                <p:oleObj name="Equation" r:id="rId8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5691" y="2514600"/>
                        <a:ext cx="261850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36755"/>
              </p:ext>
            </p:extLst>
          </p:nvPr>
        </p:nvGraphicFramePr>
        <p:xfrm>
          <a:off x="1600200" y="3300413"/>
          <a:ext cx="170768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0" imgW="723900" imgH="215900" progId="Equation.3">
                  <p:embed/>
                </p:oleObj>
              </mc:Choice>
              <mc:Fallback>
                <p:oleObj name="Equation" r:id="rId10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300413"/>
                        <a:ext cx="170768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06016"/>
              </p:ext>
            </p:extLst>
          </p:nvPr>
        </p:nvGraphicFramePr>
        <p:xfrm>
          <a:off x="4114800" y="38100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2" imgW="673100" imgH="203200" progId="Equation.3">
                  <p:embed/>
                </p:oleObj>
              </mc:Choice>
              <mc:Fallback>
                <p:oleObj name="Equation" r:id="rId12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38100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36556"/>
              </p:ext>
            </p:extLst>
          </p:nvPr>
        </p:nvGraphicFramePr>
        <p:xfrm>
          <a:off x="5910263" y="1174750"/>
          <a:ext cx="22494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4" imgW="914400" imgH="317500" progId="Equation.3">
                  <p:embed/>
                </p:oleObj>
              </mc:Choice>
              <mc:Fallback>
                <p:oleObj name="Equation" r:id="rId14" imgW="914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10263" y="1174750"/>
                        <a:ext cx="2249487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29337"/>
              </p:ext>
            </p:extLst>
          </p:nvPr>
        </p:nvGraphicFramePr>
        <p:xfrm>
          <a:off x="993775" y="5611813"/>
          <a:ext cx="2679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6" imgW="1371600" imgH="241300" progId="Equation.3">
                  <p:embed/>
                </p:oleObj>
              </mc:Choice>
              <mc:Fallback>
                <p:oleObj name="Equation" r:id="rId16" imgW="137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3775" y="5611813"/>
                        <a:ext cx="26797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47859"/>
              </p:ext>
            </p:extLst>
          </p:nvPr>
        </p:nvGraphicFramePr>
        <p:xfrm>
          <a:off x="4038600" y="4419600"/>
          <a:ext cx="22494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8" imgW="914400" imgH="317500" progId="Equation.3">
                  <p:embed/>
                </p:oleObj>
              </mc:Choice>
              <mc:Fallback>
                <p:oleObj name="Equation" r:id="rId18" imgW="914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38600" y="4419600"/>
                        <a:ext cx="2249487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(cont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.)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41686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MVN Density 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Set                                 and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95090"/>
              </p:ext>
            </p:extLst>
          </p:nvPr>
        </p:nvGraphicFramePr>
        <p:xfrm>
          <a:off x="1371600" y="2133600"/>
          <a:ext cx="1092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4" imgW="495300" imgH="203200" progId="Equation.3">
                  <p:embed/>
                </p:oleObj>
              </mc:Choice>
              <mc:Fallback>
                <p:oleObj name="Equation" r:id="rId4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133600"/>
                        <a:ext cx="109220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99988"/>
              </p:ext>
            </p:extLst>
          </p:nvPr>
        </p:nvGraphicFramePr>
        <p:xfrm>
          <a:off x="1219200" y="838200"/>
          <a:ext cx="6573837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6" imgW="3060700" imgH="622300" progId="Equation.3">
                  <p:embed/>
                </p:oleObj>
              </mc:Choice>
              <mc:Fallback>
                <p:oleObj name="Equation" r:id="rId6" imgW="3060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838200"/>
                        <a:ext cx="6573837" cy="133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35236"/>
              </p:ext>
            </p:extLst>
          </p:nvPr>
        </p:nvGraphicFramePr>
        <p:xfrm>
          <a:off x="4275138" y="2220913"/>
          <a:ext cx="7445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8" imgW="381000" imgH="152400" progId="Equation.3">
                  <p:embed/>
                </p:oleObj>
              </mc:Choice>
              <mc:Fallback>
                <p:oleObj name="Equation" r:id="rId8" imgW="381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75138" y="2220913"/>
                        <a:ext cx="744537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320071"/>
              </p:ext>
            </p:extLst>
          </p:nvPr>
        </p:nvGraphicFramePr>
        <p:xfrm>
          <a:off x="533400" y="3124200"/>
          <a:ext cx="81565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10" imgW="3797300" imgH="673100" progId="Equation.3">
                  <p:embed/>
                </p:oleObj>
              </mc:Choice>
              <mc:Fallback>
                <p:oleObj name="Equation" r:id="rId10" imgW="37973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3124200"/>
                        <a:ext cx="815657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48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427809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Normal prior for reg. coefficients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88707"/>
              </p:ext>
            </p:extLst>
          </p:nvPr>
        </p:nvGraphicFramePr>
        <p:xfrm>
          <a:off x="533400" y="1600200"/>
          <a:ext cx="791051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4" imgW="3683000" imgH="609600" progId="Equation.3">
                  <p:embed/>
                </p:oleObj>
              </mc:Choice>
              <mc:Fallback>
                <p:oleObj name="Equation" r:id="rId4" imgW="3683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600200"/>
                        <a:ext cx="7910513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224</Words>
  <Application>Microsoft Macintosh PowerPoint</Application>
  <PresentationFormat>On-screen Show (4:3)</PresentationFormat>
  <Paragraphs>198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Equation</vt:lpstr>
      <vt:lpstr>Microsoft Equation</vt:lpstr>
      <vt:lpstr>STT 465  I. Multivariate Normal Distribution II. Bayesian Multiple Linear Regression</vt:lpstr>
      <vt:lpstr>Multivariate Normal Distribution</vt:lpstr>
      <vt:lpstr>Multivariate Normal Distribution</vt:lpstr>
      <vt:lpstr>Multivariate Normal Distribution</vt:lpstr>
      <vt:lpstr>Multivariate Normal Distribution</vt:lpstr>
      <vt:lpstr>II. Bayesian Multiple Linear Regression  -  Known Variance parameters - Uknown variance parameters</vt:lpstr>
      <vt:lpstr>Bayesian Multiple Linear Regression</vt:lpstr>
      <vt:lpstr>Likelihood (cont.)</vt:lpstr>
      <vt:lpstr>Prior</vt:lpstr>
      <vt:lpstr>Posterior Density</vt:lpstr>
      <vt:lpstr>Special (most commonly used) case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425</cp:revision>
  <dcterms:created xsi:type="dcterms:W3CDTF">2012-12-12T17:55:05Z</dcterms:created>
  <dcterms:modified xsi:type="dcterms:W3CDTF">2015-10-21T14:10:06Z</dcterms:modified>
  <cp:category/>
</cp:coreProperties>
</file>