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5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6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7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8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1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8" r:id="rId2"/>
    <p:sldId id="357" r:id="rId3"/>
    <p:sldId id="360" r:id="rId4"/>
    <p:sldId id="361" r:id="rId5"/>
    <p:sldId id="362" r:id="rId6"/>
    <p:sldId id="359" r:id="rId7"/>
    <p:sldId id="358" r:id="rId8"/>
    <p:sldId id="363" r:id="rId9"/>
    <p:sldId id="364" r:id="rId10"/>
    <p:sldId id="365" r:id="rId11"/>
    <p:sldId id="366" r:id="rId12"/>
    <p:sldId id="367" r:id="rId13"/>
    <p:sldId id="3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10/21/15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20" Type="http://schemas.openxmlformats.org/officeDocument/2006/relationships/oleObject" Target="../embeddings/oleObject9.bin"/><Relationship Id="rId21" Type="http://schemas.openxmlformats.org/officeDocument/2006/relationships/image" Target="../media/image9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7772400" cy="2895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I. Multiple Linear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II. OLS Estimation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III. Max. Likelihood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Sampling Distribution of OLS estimates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90600"/>
            <a:ext cx="8229600" cy="498598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OLS estimator</a:t>
            </a: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Expected value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731686"/>
              </p:ext>
            </p:extLst>
          </p:nvPr>
        </p:nvGraphicFramePr>
        <p:xfrm>
          <a:off x="2468563" y="1504950"/>
          <a:ext cx="20462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4" imgW="952500" imgH="469900" progId="Equation.3">
                  <p:embed/>
                </p:oleObj>
              </mc:Choice>
              <mc:Fallback>
                <p:oleObj name="Equation" r:id="rId4" imgW="9525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68563" y="1504950"/>
                        <a:ext cx="2046287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860371"/>
              </p:ext>
            </p:extLst>
          </p:nvPr>
        </p:nvGraphicFramePr>
        <p:xfrm>
          <a:off x="1419225" y="2849563"/>
          <a:ext cx="68199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6" imgW="3175000" imgH="1333500" progId="Equation.3">
                  <p:embed/>
                </p:oleObj>
              </mc:Choice>
              <mc:Fallback>
                <p:oleObj name="Equation" r:id="rId6" imgW="3175000" imgH="1333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9225" y="2849563"/>
                        <a:ext cx="6819900" cy="286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09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Sampling Distribution of OLS estimates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OLS estimator</a:t>
            </a: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Variance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Asymptotic distribution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381370"/>
              </p:ext>
            </p:extLst>
          </p:nvPr>
        </p:nvGraphicFramePr>
        <p:xfrm>
          <a:off x="2362200" y="1581150"/>
          <a:ext cx="20462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4" imgW="952500" imgH="469900" progId="Equation.3">
                  <p:embed/>
                </p:oleObj>
              </mc:Choice>
              <mc:Fallback>
                <p:oleObj name="Equation" r:id="rId4" imgW="9525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1581150"/>
                        <a:ext cx="2046287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205442"/>
              </p:ext>
            </p:extLst>
          </p:nvPr>
        </p:nvGraphicFramePr>
        <p:xfrm>
          <a:off x="609600" y="2971800"/>
          <a:ext cx="73120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6" imgW="3403600" imgH="317500" progId="Equation.3">
                  <p:embed/>
                </p:oleObj>
              </mc:Choice>
              <mc:Fallback>
                <p:oleObj name="Equation" r:id="rId6" imgW="3403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2971800"/>
                        <a:ext cx="7312025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828859"/>
              </p:ext>
            </p:extLst>
          </p:nvPr>
        </p:nvGraphicFramePr>
        <p:xfrm>
          <a:off x="2286000" y="4724400"/>
          <a:ext cx="327342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8" imgW="1524000" imgH="520700" progId="Equation.3">
                  <p:embed/>
                </p:oleObj>
              </mc:Choice>
              <mc:Fallback>
                <p:oleObj name="Equation" r:id="rId8" imgW="1524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3273425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98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Applications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44764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Intercept model.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Two (or  more) means model.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Linear regression.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Linear regression with two or more groups.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Applications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489364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Intercept model.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Two (or  more) means model.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Linear regression.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Linear regression with two or more groups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90001"/>
            <a:ext cx="8229600" cy="606319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Linear 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Let  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Then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1 to n 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Where                                                          or                                   and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665350"/>
              </p:ext>
            </p:extLst>
          </p:nvPr>
        </p:nvGraphicFramePr>
        <p:xfrm>
          <a:off x="1404938" y="914400"/>
          <a:ext cx="5151437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4" imgW="2095500" imgH="584200" progId="Equation.3">
                  <p:embed/>
                </p:oleObj>
              </mc:Choice>
              <mc:Fallback>
                <p:oleObj name="Equation" r:id="rId4" imgW="20955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4938" y="914400"/>
                        <a:ext cx="5151437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422460"/>
              </p:ext>
            </p:extLst>
          </p:nvPr>
        </p:nvGraphicFramePr>
        <p:xfrm>
          <a:off x="1546225" y="2971800"/>
          <a:ext cx="2614989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6" imgW="1295400" imgH="266700" progId="Equation.3">
                  <p:embed/>
                </p:oleObj>
              </mc:Choice>
              <mc:Fallback>
                <p:oleObj name="Equation" r:id="rId6" imgW="1295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6225" y="2971800"/>
                        <a:ext cx="2614989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81156"/>
              </p:ext>
            </p:extLst>
          </p:nvPr>
        </p:nvGraphicFramePr>
        <p:xfrm>
          <a:off x="4315691" y="2819400"/>
          <a:ext cx="261850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8" imgW="1308100" imgH="342900" progId="Equation.3">
                  <p:embed/>
                </p:oleObj>
              </mc:Choice>
              <mc:Fallback>
                <p:oleObj name="Equation" r:id="rId8" imgW="1308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15691" y="2819400"/>
                        <a:ext cx="2618509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607043"/>
              </p:ext>
            </p:extLst>
          </p:nvPr>
        </p:nvGraphicFramePr>
        <p:xfrm>
          <a:off x="1600200" y="3605213"/>
          <a:ext cx="170768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10" imgW="723900" imgH="215900" progId="Equation.3">
                  <p:embed/>
                </p:oleObj>
              </mc:Choice>
              <mc:Fallback>
                <p:oleObj name="Equation" r:id="rId10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3605213"/>
                        <a:ext cx="1707685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059660"/>
              </p:ext>
            </p:extLst>
          </p:nvPr>
        </p:nvGraphicFramePr>
        <p:xfrm>
          <a:off x="4114800" y="41148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12" imgW="673100" imgH="203200" progId="Equation.3">
                  <p:embed/>
                </p:oleObj>
              </mc:Choice>
              <mc:Fallback>
                <p:oleObj name="Equation" r:id="rId12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14800" y="41148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460110"/>
              </p:ext>
            </p:extLst>
          </p:nvPr>
        </p:nvGraphicFramePr>
        <p:xfrm>
          <a:off x="3048000" y="4747126"/>
          <a:ext cx="1295400" cy="1501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14" imgW="698500" imgH="812800" progId="Equation.3">
                  <p:embed/>
                </p:oleObj>
              </mc:Choice>
              <mc:Fallback>
                <p:oleObj name="Equation" r:id="rId14" imgW="6985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48000" y="4747126"/>
                        <a:ext cx="1295400" cy="1501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340869"/>
              </p:ext>
            </p:extLst>
          </p:nvPr>
        </p:nvGraphicFramePr>
        <p:xfrm>
          <a:off x="1600200" y="4724400"/>
          <a:ext cx="12255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16" imgW="660400" imgH="812800" progId="Equation.3">
                  <p:embed/>
                </p:oleObj>
              </mc:Choice>
              <mc:Fallback>
                <p:oleObj name="Equation" r:id="rId16" imgW="6604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00200" y="4724400"/>
                        <a:ext cx="1225550" cy="150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12415"/>
              </p:ext>
            </p:extLst>
          </p:nvPr>
        </p:nvGraphicFramePr>
        <p:xfrm>
          <a:off x="7127875" y="4800600"/>
          <a:ext cx="11779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18" imgW="635000" imgH="812800" progId="Equation.3">
                  <p:embed/>
                </p:oleObj>
              </mc:Choice>
              <mc:Fallback>
                <p:oleObj name="Equation" r:id="rId18" imgW="6350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27875" y="4800600"/>
                        <a:ext cx="1177925" cy="150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942819"/>
              </p:ext>
            </p:extLst>
          </p:nvPr>
        </p:nvGraphicFramePr>
        <p:xfrm>
          <a:off x="4876800" y="5303838"/>
          <a:ext cx="16240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20" imgW="876300" imgH="266700" progId="Equation.3">
                  <p:embed/>
                </p:oleObj>
              </mc:Choice>
              <mc:Fallback>
                <p:oleObj name="Equation" r:id="rId20" imgW="876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876800" y="5303838"/>
                        <a:ext cx="1624012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21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90001"/>
            <a:ext cx="8229600" cy="640175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Residual sum of squares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Ordinary-Least Squares (OLS)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- Take derivative of the RSS with respect to one coefficient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- Set the resulting equation equal to zero (FOC)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- Do the same for all coefficients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- This yields as many equations as unknowns, solve for the coefficients.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- We are going to stack all these FOC to get a closed-form matrix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  representation of the OLS solution.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- The solution will take the following form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0186"/>
              </p:ext>
            </p:extLst>
          </p:nvPr>
        </p:nvGraphicFramePr>
        <p:xfrm>
          <a:off x="838200" y="1143000"/>
          <a:ext cx="7086600" cy="130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4" imgW="3175000" imgH="584200" progId="Equation.3">
                  <p:embed/>
                </p:oleObj>
              </mc:Choice>
              <mc:Fallback>
                <p:oleObj name="Equation" r:id="rId4" imgW="31750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143000"/>
                        <a:ext cx="7086600" cy="130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28121"/>
              </p:ext>
            </p:extLst>
          </p:nvPr>
        </p:nvGraphicFramePr>
        <p:xfrm>
          <a:off x="2543175" y="5023810"/>
          <a:ext cx="3095625" cy="161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6" imgW="1511300" imgH="787400" progId="Equation.3">
                  <p:embed/>
                </p:oleObj>
              </mc:Choice>
              <mc:Fallback>
                <p:oleObj name="Equation" r:id="rId6" imgW="15113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3175" y="5023810"/>
                        <a:ext cx="3095625" cy="161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79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Steps for deriving OLS estimates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90001"/>
            <a:ext cx="8229600" cy="6186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742647"/>
              </p:ext>
            </p:extLst>
          </p:nvPr>
        </p:nvGraphicFramePr>
        <p:xfrm>
          <a:off x="838200" y="822325"/>
          <a:ext cx="5640387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4" imgW="2527300" imgH="2159000" progId="Equation.3">
                  <p:embed/>
                </p:oleObj>
              </mc:Choice>
              <mc:Fallback>
                <p:oleObj name="Equation" r:id="rId4" imgW="2527300" imgH="215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822325"/>
                        <a:ext cx="5640387" cy="481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141244"/>
              </p:ext>
            </p:extLst>
          </p:nvPr>
        </p:nvGraphicFramePr>
        <p:xfrm>
          <a:off x="915987" y="5383212"/>
          <a:ext cx="7313613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6" imgW="3276600" imgH="558800" progId="Equation.3">
                  <p:embed/>
                </p:oleObj>
              </mc:Choice>
              <mc:Fallback>
                <p:oleObj name="Equation" r:id="rId6" imgW="32766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5987" y="5383212"/>
                        <a:ext cx="7313613" cy="1246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50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Steps for deriving OLS estimates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90001"/>
            <a:ext cx="8229600" cy="6186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745399"/>
              </p:ext>
            </p:extLst>
          </p:nvPr>
        </p:nvGraphicFramePr>
        <p:xfrm>
          <a:off x="838200" y="822325"/>
          <a:ext cx="5640387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4" imgW="2527300" imgH="2159000" progId="Equation.3">
                  <p:embed/>
                </p:oleObj>
              </mc:Choice>
              <mc:Fallback>
                <p:oleObj name="Equation" r:id="rId4" imgW="2527300" imgH="215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822325"/>
                        <a:ext cx="5640387" cy="481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85542"/>
              </p:ext>
            </p:extLst>
          </p:nvPr>
        </p:nvGraphicFramePr>
        <p:xfrm>
          <a:off x="915987" y="5383212"/>
          <a:ext cx="7313613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6" imgW="3276600" imgH="558800" progId="Equation.3">
                  <p:embed/>
                </p:oleObj>
              </mc:Choice>
              <mc:Fallback>
                <p:oleObj name="Equation" r:id="rId6" imgW="32766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5987" y="5383212"/>
                        <a:ext cx="7313613" cy="1246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15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Stack all the FOCs in a system of linear equations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925367"/>
              </p:ext>
            </p:extLst>
          </p:nvPr>
        </p:nvGraphicFramePr>
        <p:xfrm>
          <a:off x="2322513" y="1122363"/>
          <a:ext cx="34290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4" imgW="1536700" imgH="508000" progId="Equation.3">
                  <p:embed/>
                </p:oleObj>
              </mc:Choice>
              <mc:Fallback>
                <p:oleObj name="Equation" r:id="rId4" imgW="15367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2513" y="1122363"/>
                        <a:ext cx="342900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872"/>
              </p:ext>
            </p:extLst>
          </p:nvPr>
        </p:nvGraphicFramePr>
        <p:xfrm>
          <a:off x="1600200" y="2133600"/>
          <a:ext cx="4994275" cy="2319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6" imgW="2324100" imgH="1079500" progId="Equation.3">
                  <p:embed/>
                </p:oleObj>
              </mc:Choice>
              <mc:Fallback>
                <p:oleObj name="Equation" r:id="rId6" imgW="2324100" imgH="1079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2133600"/>
                        <a:ext cx="4994275" cy="2319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008764"/>
              </p:ext>
            </p:extLst>
          </p:nvPr>
        </p:nvGraphicFramePr>
        <p:xfrm>
          <a:off x="3119438" y="4859338"/>
          <a:ext cx="180181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8" imgW="838200" imgH="457200" progId="Equation.3">
                  <p:embed/>
                </p:oleObj>
              </mc:Choice>
              <mc:Fallback>
                <p:oleObj name="Equation" r:id="rId8" imgW="838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9438" y="4859338"/>
                        <a:ext cx="1801812" cy="98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0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Maximum Likelihood Estimation Under Normal Assumptions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906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Multiple linear regression with normal error terms</a:t>
            </a: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Function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772352"/>
              </p:ext>
            </p:extLst>
          </p:nvPr>
        </p:nvGraphicFramePr>
        <p:xfrm>
          <a:off x="876300" y="1550988"/>
          <a:ext cx="55245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4" imgW="2247900" imgH="330200" progId="Equation.3">
                  <p:embed/>
                </p:oleObj>
              </mc:Choice>
              <mc:Fallback>
                <p:oleObj name="Equation" r:id="rId4" imgW="22479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6300" y="1550988"/>
                        <a:ext cx="5524500" cy="81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481504"/>
              </p:ext>
            </p:extLst>
          </p:nvPr>
        </p:nvGraphicFramePr>
        <p:xfrm>
          <a:off x="6553200" y="1520825"/>
          <a:ext cx="20288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6" imgW="825500" imgH="342900" progId="Equation.3">
                  <p:embed/>
                </p:oleObj>
              </mc:Choice>
              <mc:Fallback>
                <p:oleObj name="Equation" r:id="rId6" imgW="8255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53200" y="1520825"/>
                        <a:ext cx="202882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948107"/>
              </p:ext>
            </p:extLst>
          </p:nvPr>
        </p:nvGraphicFramePr>
        <p:xfrm>
          <a:off x="457200" y="2895600"/>
          <a:ext cx="7620000" cy="333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8" imgW="3543300" imgH="1549400" progId="Equation.3">
                  <p:embed/>
                </p:oleObj>
              </mc:Choice>
              <mc:Fallback>
                <p:oleObj name="Equation" r:id="rId8" imgW="3543300" imgH="154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" y="2895600"/>
                        <a:ext cx="7620000" cy="333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71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077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Maximum Likelihood Estimation Under Normal Assumptions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906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Function</a:t>
            </a: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Log-Likelihood Function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MLE of Reg. Coefficients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37825"/>
              </p:ext>
            </p:extLst>
          </p:nvPr>
        </p:nvGraphicFramePr>
        <p:xfrm>
          <a:off x="823913" y="1371600"/>
          <a:ext cx="6615112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4" imgW="2692400" imgH="508000" progId="Equation.3">
                  <p:embed/>
                </p:oleObj>
              </mc:Choice>
              <mc:Fallback>
                <p:oleObj name="Equation" r:id="rId4" imgW="26924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3913" y="1371600"/>
                        <a:ext cx="6615112" cy="124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756072"/>
              </p:ext>
            </p:extLst>
          </p:nvPr>
        </p:nvGraphicFramePr>
        <p:xfrm>
          <a:off x="776288" y="3124200"/>
          <a:ext cx="671036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6" imgW="2730500" imgH="431800" progId="Equation.3">
                  <p:embed/>
                </p:oleObj>
              </mc:Choice>
              <mc:Fallback>
                <p:oleObj name="Equation" r:id="rId6" imgW="2730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6288" y="3124200"/>
                        <a:ext cx="6710362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968"/>
              </p:ext>
            </p:extLst>
          </p:nvPr>
        </p:nvGraphicFramePr>
        <p:xfrm>
          <a:off x="1219200" y="4648200"/>
          <a:ext cx="68040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8" imgW="2768600" imgH="431800" progId="Equation.3">
                  <p:embed/>
                </p:oleObj>
              </mc:Choice>
              <mc:Fallback>
                <p:oleObj name="Equation" r:id="rId8" imgW="2768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200" y="4648200"/>
                        <a:ext cx="6804025" cy="106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96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3820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Sampling Distribution of OLS (&amp; ML) Estimates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54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7334</TotalTime>
  <Words>367</Words>
  <Application>Microsoft Macintosh PowerPoint</Application>
  <PresentationFormat>On-screen Show (4:3)</PresentationFormat>
  <Paragraphs>231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STT 465  I. Multiple Linear  II. OLS Estimation III. Max. Likelihood</vt:lpstr>
      <vt:lpstr>Multiple Linear Regression</vt:lpstr>
      <vt:lpstr>Multiple Linear Regression</vt:lpstr>
      <vt:lpstr>Steps for deriving OLS estimates</vt:lpstr>
      <vt:lpstr>Steps for deriving OLS estimates</vt:lpstr>
      <vt:lpstr>Stack all the FOCs in a system of linear equations</vt:lpstr>
      <vt:lpstr>Maximum Likelihood Estimation Under Normal Assumptions</vt:lpstr>
      <vt:lpstr>Maximum Likelihood Estimation Under Normal Assumptions</vt:lpstr>
      <vt:lpstr>Sampling Distribution of OLS (&amp; ML) Estimates</vt:lpstr>
      <vt:lpstr>Sampling Distribution of OLS estimates</vt:lpstr>
      <vt:lpstr>Sampling Distribution of OLS estimates</vt:lpstr>
      <vt:lpstr>Applications</vt:lpstr>
      <vt:lpstr>Applications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419</cp:revision>
  <dcterms:created xsi:type="dcterms:W3CDTF">2012-12-12T17:55:05Z</dcterms:created>
  <dcterms:modified xsi:type="dcterms:W3CDTF">2015-10-21T13:08:39Z</dcterms:modified>
  <cp:category/>
</cp:coreProperties>
</file>