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8" r:id="rId2"/>
    <p:sldId id="345" r:id="rId3"/>
    <p:sldId id="346" r:id="rId4"/>
    <p:sldId id="356" r:id="rId5"/>
    <p:sldId id="348" r:id="rId6"/>
    <p:sldId id="357" r:id="rId7"/>
    <p:sldId id="358" r:id="rId8"/>
    <p:sldId id="35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Equation1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5.emf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6.emf"/><Relationship Id="rId8" Type="http://schemas.openxmlformats.org/officeDocument/2006/relationships/oleObject" Target="../embeddings/Microsoft_Equation4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8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11.emf"/><Relationship Id="rId6" Type="http://schemas.openxmlformats.org/officeDocument/2006/relationships/oleObject" Target="../embeddings/Microsoft_Equation9.bin"/><Relationship Id="rId7" Type="http://schemas.openxmlformats.org/officeDocument/2006/relationships/image" Target="../media/image12.emf"/><Relationship Id="rId8" Type="http://schemas.openxmlformats.org/officeDocument/2006/relationships/oleObject" Target="../embeddings/Microsoft_Equation10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11.bin"/><Relationship Id="rId5" Type="http://schemas.openxmlformats.org/officeDocument/2006/relationships/image" Target="../media/image15.emf"/><Relationship Id="rId6" Type="http://schemas.openxmlformats.org/officeDocument/2006/relationships/oleObject" Target="../embeddings/Microsoft_Equation12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Mixed Effects Models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Gibbs Sampler with blocked or scalar updates of effects.</a:t>
            </a: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603242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 (assuming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normal errors)</a:t>
            </a: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15069"/>
              </p:ext>
            </p:extLst>
          </p:nvPr>
        </p:nvGraphicFramePr>
        <p:xfrm>
          <a:off x="4038600" y="2971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6" imgW="673100" imgH="203200" progId="Equation.3">
                  <p:embed/>
                </p:oleObj>
              </mc:Choice>
              <mc:Fallback>
                <p:oleObj name="Equation" r:id="rId6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2971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03207"/>
              </p:ext>
            </p:extLst>
          </p:nvPr>
        </p:nvGraphicFramePr>
        <p:xfrm>
          <a:off x="5029200" y="35814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8" imgW="1054100" imgH="342900" progId="Equation.3">
                  <p:embed/>
                </p:oleObj>
              </mc:Choice>
              <mc:Fallback>
                <p:oleObj name="Equation" r:id="rId8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9200" y="35814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641812"/>
              </p:ext>
            </p:extLst>
          </p:nvPr>
        </p:nvGraphicFramePr>
        <p:xfrm>
          <a:off x="609600" y="4419600"/>
          <a:ext cx="7924800" cy="183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10" imgW="4775200" imgH="1104900" progId="Equation.3">
                  <p:embed/>
                </p:oleObj>
              </mc:Choice>
              <mc:Fallback>
                <p:oleObj name="Equation" r:id="rId10" imgW="47752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4419600"/>
                        <a:ext cx="7924800" cy="183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52486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So far we have assumed that effects come all from the same prior.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However, in practice we may need to assign different priors to different sets of effects.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For instance: 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 we may want to estimate some effects (e.g., age, etc. ) without shrinkage (i.e., using a flat prior) and (ii) we may want to estimate different variances for different sets of predictors.</a:t>
            </a:r>
          </a:p>
          <a:p>
            <a:pPr marL="342900" indent="-34290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Suppose we define K groups of effects, according to the following partition of the columns of X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29887"/>
              </p:ext>
            </p:extLst>
          </p:nvPr>
        </p:nvGraphicFramePr>
        <p:xfrm>
          <a:off x="4800600" y="3962400"/>
          <a:ext cx="24272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4" imgW="1130300" imgH="508000" progId="Equation.3">
                  <p:embed/>
                </p:oleObj>
              </mc:Choice>
              <mc:Fallback>
                <p:oleObj name="Equation" r:id="rId4" imgW="11303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3962400"/>
                        <a:ext cx="2427288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48335"/>
              </p:ext>
            </p:extLst>
          </p:nvPr>
        </p:nvGraphicFramePr>
        <p:xfrm>
          <a:off x="1676400" y="4114800"/>
          <a:ext cx="2508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6" imgW="1168400" imgH="431800" progId="Equation.3">
                  <p:embed/>
                </p:oleObj>
              </mc:Choice>
              <mc:Fallback>
                <p:oleObj name="Equation" r:id="rId6" imgW="1168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25082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7081"/>
              </p:ext>
            </p:extLst>
          </p:nvPr>
        </p:nvGraphicFramePr>
        <p:xfrm>
          <a:off x="2438400" y="5181600"/>
          <a:ext cx="3871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8" imgW="1803400" imgH="203200" progId="Equation.3">
                  <p:embed/>
                </p:oleObj>
              </mc:Choice>
              <mc:Fallback>
                <p:oleObj name="Equation" r:id="rId8" imgW="180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3871912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69386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=&gt; Assume that effects are independent, each following a normal distribution with mean zero and group-specific variance, that 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If we assign scaled-inverse chi-squared priors to each of these variances the joint prior becomes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767316"/>
              </p:ext>
            </p:extLst>
          </p:nvPr>
        </p:nvGraphicFramePr>
        <p:xfrm>
          <a:off x="976313" y="3556000"/>
          <a:ext cx="700722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4" imgW="3517900" imgH="622300" progId="Equation.3">
                  <p:embed/>
                </p:oleObj>
              </mc:Choice>
              <mc:Fallback>
                <p:oleObj name="Equation" r:id="rId4" imgW="35179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6313" y="3556000"/>
                        <a:ext cx="7007225" cy="123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39538"/>
              </p:ext>
            </p:extLst>
          </p:nvPr>
        </p:nvGraphicFramePr>
        <p:xfrm>
          <a:off x="2589213" y="1352550"/>
          <a:ext cx="20447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6" imgW="952500" imgH="292100" progId="Equation.3">
                  <p:embed/>
                </p:oleObj>
              </mc:Choice>
              <mc:Fallback>
                <p:oleObj name="Equation" r:id="rId6" imgW="952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9213" y="1352550"/>
                        <a:ext cx="204470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4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763000" cy="541686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Joint Posterior Density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06947"/>
              </p:ext>
            </p:extLst>
          </p:nvPr>
        </p:nvGraphicFramePr>
        <p:xfrm>
          <a:off x="606425" y="1531938"/>
          <a:ext cx="92233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4" imgW="5105400" imgH="1003300" progId="Equation.3">
                  <p:embed/>
                </p:oleObj>
              </mc:Choice>
              <mc:Fallback>
                <p:oleObj name="Equation" r:id="rId4" imgW="51054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425" y="1531938"/>
                        <a:ext cx="9223375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Marker Effects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52363"/>
              </p:ext>
            </p:extLst>
          </p:nvPr>
        </p:nvGraphicFramePr>
        <p:xfrm>
          <a:off x="2514600" y="4495800"/>
          <a:ext cx="2973387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4" imgW="1384300" imgH="736600" progId="Equation.3">
                  <p:embed/>
                </p:oleObj>
              </mc:Choice>
              <mc:Fallback>
                <p:oleObj name="Equation" r:id="rId4" imgW="13843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4495800"/>
                        <a:ext cx="2973387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61616"/>
              </p:ext>
            </p:extLst>
          </p:nvPr>
        </p:nvGraphicFramePr>
        <p:xfrm>
          <a:off x="990600" y="1295400"/>
          <a:ext cx="65849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6" imgW="3644900" imgH="774700" progId="Equation.3">
                  <p:embed/>
                </p:oleObj>
              </mc:Choice>
              <mc:Fallback>
                <p:oleObj name="Equation" r:id="rId6" imgW="36449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6584950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57381"/>
              </p:ext>
            </p:extLst>
          </p:nvPr>
        </p:nvGraphicFramePr>
        <p:xfrm>
          <a:off x="1905000" y="36576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8" imgW="2133600" imgH="292100" progId="Equation.3">
                  <p:embed/>
                </p:oleObj>
              </mc:Choice>
              <mc:Fallback>
                <p:oleObj name="Equation" r:id="rId8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6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Error Variances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3536"/>
              </p:ext>
            </p:extLst>
          </p:nvPr>
        </p:nvGraphicFramePr>
        <p:xfrm>
          <a:off x="990600" y="1905000"/>
          <a:ext cx="688975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4" imgW="3390900" imgH="1549400" progId="Equation.3">
                  <p:embed/>
                </p:oleObj>
              </mc:Choice>
              <mc:Fallback>
                <p:oleObj name="Equation" r:id="rId4" imgW="33909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688975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23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Variances of effects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73368"/>
              </p:ext>
            </p:extLst>
          </p:nvPr>
        </p:nvGraphicFramePr>
        <p:xfrm>
          <a:off x="762000" y="1600200"/>
          <a:ext cx="59610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4" imgW="2933700" imgH="304800" progId="Equation.3">
                  <p:embed/>
                </p:oleObj>
              </mc:Choice>
              <mc:Fallback>
                <p:oleObj name="Equation" r:id="rId4" imgW="2933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600200"/>
                        <a:ext cx="596106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29775"/>
              </p:ext>
            </p:extLst>
          </p:nvPr>
        </p:nvGraphicFramePr>
        <p:xfrm>
          <a:off x="1143000" y="3429000"/>
          <a:ext cx="58562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6" imgW="2882900" imgH="393700" progId="Equation.3">
                  <p:embed/>
                </p:oleObj>
              </mc:Choice>
              <mc:Fallback>
                <p:oleObj name="Equation" r:id="rId6" imgW="2882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58562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1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303</Words>
  <Application>Microsoft Macintosh PowerPoint</Application>
  <PresentationFormat>On-screen Show (4:3)</PresentationFormat>
  <Paragraphs>147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Microsoft Equation</vt:lpstr>
      <vt:lpstr>STT 465 Bayesian Multiple Linear Regression:   </vt:lpstr>
      <vt:lpstr>Bayesian Multiple Linear Regression</vt:lpstr>
      <vt:lpstr>Prior Distribution</vt:lpstr>
      <vt:lpstr>Prior Distribution</vt:lpstr>
      <vt:lpstr>Posterior Density</vt:lpstr>
      <vt:lpstr>Fully Conditionals</vt:lpstr>
      <vt:lpstr>Fully Conditionals</vt:lpstr>
      <vt:lpstr>Gibbs Sampler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441</cp:revision>
  <dcterms:created xsi:type="dcterms:W3CDTF">2012-12-12T17:55:05Z</dcterms:created>
  <dcterms:modified xsi:type="dcterms:W3CDTF">2015-11-16T15:01:59Z</dcterms:modified>
  <cp:category/>
</cp:coreProperties>
</file>