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7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01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01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0C322-16D0-4AA4-A312-D4918DB99B67}" type="datetimeFigureOut">
              <a:rPr lang="el-GR" smtClean="0"/>
              <a:t>30/4/2025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752475"/>
            <a:ext cx="3609975" cy="2032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1069975" y="2897188"/>
            <a:ext cx="8553450" cy="2370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5718175"/>
            <a:ext cx="4633913" cy="301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6057900" y="5718175"/>
            <a:ext cx="4632325" cy="301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15E6A-84AF-4352-A3D3-DCB72C0ED60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026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15E6A-84AF-4352-A3D3-DCB72C0ED60B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9483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7299" y="203475"/>
            <a:ext cx="1452880" cy="60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‹#›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‹#›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‹#›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130" cy="6014720"/>
          </a:xfrm>
          <a:custGeom>
            <a:avLst/>
            <a:gdLst/>
            <a:ahLst/>
            <a:cxnLst/>
            <a:rect l="l" t="t" r="r" b="b"/>
            <a:pathLst>
              <a:path w="10692130" h="6014720">
                <a:moveTo>
                  <a:pt x="10692000" y="6014250"/>
                </a:moveTo>
                <a:lnTo>
                  <a:pt x="0" y="6014250"/>
                </a:lnTo>
                <a:lnTo>
                  <a:pt x="0" y="0"/>
                </a:lnTo>
                <a:lnTo>
                  <a:pt x="10692000" y="0"/>
                </a:lnTo>
                <a:lnTo>
                  <a:pt x="10692000" y="6014250"/>
                </a:lnTo>
                <a:close/>
              </a:path>
            </a:pathLst>
          </a:custGeom>
          <a:solidFill>
            <a:srgbClr val="811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82791" y="1202854"/>
            <a:ext cx="3240405" cy="4210050"/>
          </a:xfrm>
          <a:custGeom>
            <a:avLst/>
            <a:gdLst/>
            <a:ahLst/>
            <a:cxnLst/>
            <a:rect l="l" t="t" r="r" b="b"/>
            <a:pathLst>
              <a:path w="3240404" h="4210050">
                <a:moveTo>
                  <a:pt x="3239998" y="0"/>
                </a:moveTo>
                <a:lnTo>
                  <a:pt x="2808008" y="0"/>
                </a:lnTo>
                <a:lnTo>
                  <a:pt x="2808008" y="3777970"/>
                </a:lnTo>
                <a:lnTo>
                  <a:pt x="0" y="3777970"/>
                </a:lnTo>
                <a:lnTo>
                  <a:pt x="0" y="4209973"/>
                </a:lnTo>
                <a:lnTo>
                  <a:pt x="2808008" y="4209973"/>
                </a:lnTo>
                <a:lnTo>
                  <a:pt x="3239998" y="4209973"/>
                </a:lnTo>
                <a:lnTo>
                  <a:pt x="32399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2000" y="179999"/>
            <a:ext cx="899999" cy="8859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‹#›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2000" y="179999"/>
            <a:ext cx="899999" cy="1165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44145" cy="1080135"/>
          </a:xfrm>
          <a:custGeom>
            <a:avLst/>
            <a:gdLst/>
            <a:ahLst/>
            <a:cxnLst/>
            <a:rect l="l" t="t" r="r" b="b"/>
            <a:pathLst>
              <a:path w="144145" h="1080135">
                <a:moveTo>
                  <a:pt x="144000" y="1079999"/>
                </a:moveTo>
                <a:lnTo>
                  <a:pt x="0" y="1079999"/>
                </a:lnTo>
                <a:lnTo>
                  <a:pt x="0" y="0"/>
                </a:lnTo>
                <a:lnTo>
                  <a:pt x="144000" y="0"/>
                </a:lnTo>
                <a:lnTo>
                  <a:pt x="144000" y="1079999"/>
                </a:lnTo>
                <a:close/>
              </a:path>
            </a:pathLst>
          </a:custGeom>
          <a:solidFill>
            <a:srgbClr val="811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999" y="2459462"/>
            <a:ext cx="4626000" cy="17959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‹#›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12000" y="179999"/>
            <a:ext cx="899999" cy="1165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44145" cy="1080135"/>
          </a:xfrm>
          <a:custGeom>
            <a:avLst/>
            <a:gdLst/>
            <a:ahLst/>
            <a:cxnLst/>
            <a:rect l="l" t="t" r="r" b="b"/>
            <a:pathLst>
              <a:path w="144145" h="1080135">
                <a:moveTo>
                  <a:pt x="144000" y="1079999"/>
                </a:moveTo>
                <a:lnTo>
                  <a:pt x="0" y="1079999"/>
                </a:lnTo>
                <a:lnTo>
                  <a:pt x="0" y="0"/>
                </a:lnTo>
                <a:lnTo>
                  <a:pt x="144000" y="0"/>
                </a:lnTo>
                <a:lnTo>
                  <a:pt x="144000" y="1079999"/>
                </a:lnTo>
                <a:close/>
              </a:path>
            </a:pathLst>
          </a:custGeom>
          <a:solidFill>
            <a:srgbClr val="811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299" y="203475"/>
            <a:ext cx="4404995" cy="604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344" y="2103896"/>
            <a:ext cx="9495155" cy="282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62788" y="5607237"/>
            <a:ext cx="561975" cy="28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‹#›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32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0" cy="60142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0692130" cy="6014720"/>
          </a:xfrm>
          <a:custGeom>
            <a:avLst/>
            <a:gdLst/>
            <a:ahLst/>
            <a:cxnLst/>
            <a:rect l="l" t="t" r="r" b="b"/>
            <a:pathLst>
              <a:path w="10692130" h="6014720">
                <a:moveTo>
                  <a:pt x="10692000" y="6014249"/>
                </a:moveTo>
                <a:lnTo>
                  <a:pt x="0" y="6014249"/>
                </a:lnTo>
                <a:lnTo>
                  <a:pt x="0" y="0"/>
                </a:lnTo>
                <a:lnTo>
                  <a:pt x="10692000" y="0"/>
                </a:lnTo>
                <a:lnTo>
                  <a:pt x="10692000" y="6014249"/>
                </a:lnTo>
                <a:close/>
              </a:path>
            </a:pathLst>
          </a:custGeom>
          <a:solidFill>
            <a:srgbClr val="00000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880599" y="0"/>
            <a:ext cx="4811395" cy="6014720"/>
            <a:chOff x="5880599" y="0"/>
            <a:chExt cx="4811395" cy="6014720"/>
          </a:xfrm>
        </p:grpSpPr>
        <p:sp>
          <p:nvSpPr>
            <p:cNvPr id="5" name="object 5"/>
            <p:cNvSpPr/>
            <p:nvPr/>
          </p:nvSpPr>
          <p:spPr>
            <a:xfrm>
              <a:off x="5880599" y="0"/>
              <a:ext cx="4811395" cy="6014720"/>
            </a:xfrm>
            <a:custGeom>
              <a:avLst/>
              <a:gdLst/>
              <a:ahLst/>
              <a:cxnLst/>
              <a:rect l="l" t="t" r="r" b="b"/>
              <a:pathLst>
                <a:path w="4811395" h="6014720">
                  <a:moveTo>
                    <a:pt x="4811400" y="6014250"/>
                  </a:moveTo>
                  <a:lnTo>
                    <a:pt x="2673000" y="6014250"/>
                  </a:lnTo>
                  <a:lnTo>
                    <a:pt x="0" y="0"/>
                  </a:lnTo>
                  <a:lnTo>
                    <a:pt x="4811400" y="0"/>
                  </a:lnTo>
                  <a:lnTo>
                    <a:pt x="4811400" y="6014250"/>
                  </a:lnTo>
                  <a:close/>
                </a:path>
              </a:pathLst>
            </a:custGeom>
            <a:solidFill>
              <a:srgbClr val="811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2000" y="179999"/>
              <a:ext cx="899999" cy="88592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7299" y="1499509"/>
            <a:ext cx="4079240" cy="18484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>
              <a:lnSpc>
                <a:spcPts val="6909"/>
              </a:lnSpc>
              <a:spcBef>
                <a:spcPts val="735"/>
              </a:spcBef>
            </a:pPr>
            <a:r>
              <a:rPr sz="6200" spc="-585" dirty="0">
                <a:solidFill>
                  <a:srgbClr val="FFFFFF"/>
                </a:solidFill>
              </a:rPr>
              <a:t>7</a:t>
            </a:r>
            <a:r>
              <a:rPr sz="6200" spc="180" dirty="0">
                <a:solidFill>
                  <a:srgbClr val="FFFFFF"/>
                </a:solidFill>
              </a:rPr>
              <a:t> </a:t>
            </a:r>
            <a:r>
              <a:rPr sz="6200" dirty="0">
                <a:solidFill>
                  <a:srgbClr val="FFFFFF"/>
                </a:solidFill>
              </a:rPr>
              <a:t>WEEKS</a:t>
            </a:r>
            <a:r>
              <a:rPr sz="6200" spc="-20" dirty="0">
                <a:solidFill>
                  <a:srgbClr val="FFFFFF"/>
                </a:solidFill>
              </a:rPr>
              <a:t> </a:t>
            </a:r>
            <a:r>
              <a:rPr sz="6200" spc="-25" dirty="0">
                <a:solidFill>
                  <a:srgbClr val="FFFFFF"/>
                </a:solidFill>
              </a:rPr>
              <a:t>IN </a:t>
            </a:r>
            <a:r>
              <a:rPr sz="6200" spc="45" dirty="0">
                <a:solidFill>
                  <a:srgbClr val="FFFFFF"/>
                </a:solidFill>
              </a:rPr>
              <a:t>EINC</a:t>
            </a:r>
            <a:endParaRPr sz="6200"/>
          </a:p>
        </p:txBody>
      </p:sp>
      <p:sp>
        <p:nvSpPr>
          <p:cNvPr id="8" name="object 8"/>
          <p:cNvSpPr txBox="1"/>
          <p:nvPr/>
        </p:nvSpPr>
        <p:spPr>
          <a:xfrm>
            <a:off x="527299" y="3671916"/>
            <a:ext cx="4154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0" dirty="0">
                <a:solidFill>
                  <a:srgbClr val="FFFFFF"/>
                </a:solidFill>
                <a:latin typeface="Cambria"/>
                <a:cs typeface="Cambria"/>
              </a:rPr>
              <a:t>Neuromorphic</a:t>
            </a:r>
            <a:r>
              <a:rPr sz="30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Cambria"/>
                <a:cs typeface="Cambria"/>
              </a:rPr>
              <a:t>Computing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299" y="5207549"/>
            <a:ext cx="33413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solidFill>
                  <a:srgbClr val="FFFFFF"/>
                </a:solidFill>
                <a:latin typeface="Cambria"/>
                <a:cs typeface="Cambria"/>
              </a:rPr>
              <a:t>Kalogirou</a:t>
            </a:r>
            <a:r>
              <a:rPr sz="20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mbria"/>
                <a:cs typeface="Cambria"/>
              </a:rPr>
              <a:t>Asterios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–</a:t>
            </a:r>
            <a:r>
              <a:rPr sz="20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200" dirty="0">
                <a:solidFill>
                  <a:srgbClr val="FFFFFF"/>
                </a:solidFill>
                <a:latin typeface="Cambria"/>
                <a:cs typeface="Cambria"/>
              </a:rPr>
              <a:t>28/04/2025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99" y="203475"/>
            <a:ext cx="298386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Dataset</a:t>
            </a:r>
            <a:r>
              <a:rPr spc="-155" dirty="0"/>
              <a:t> </a:t>
            </a:r>
            <a:r>
              <a:rPr spc="-160" dirty="0"/>
              <a:t>(notes)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10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99060" indent="-349250">
              <a:lnSpc>
                <a:spcPct val="109000"/>
              </a:lnSpc>
              <a:spcBef>
                <a:spcPts val="100"/>
              </a:spcBef>
              <a:buClr>
                <a:srgbClr val="811AFF"/>
              </a:buClr>
              <a:buSzPct val="150000"/>
              <a:buFont typeface="Cambria"/>
              <a:buChar char="►"/>
              <a:tabLst>
                <a:tab pos="361315" algn="l"/>
              </a:tabLst>
            </a:pPr>
            <a:r>
              <a:rPr dirty="0"/>
              <a:t>The</a:t>
            </a:r>
            <a:r>
              <a:rPr spc="-40" dirty="0"/>
              <a:t> </a:t>
            </a:r>
            <a:r>
              <a:rPr spc="-50" dirty="0"/>
              <a:t>customizable</a:t>
            </a:r>
            <a:r>
              <a:rPr spc="-40" dirty="0"/>
              <a:t> </a:t>
            </a:r>
            <a:r>
              <a:rPr spc="-50" dirty="0"/>
              <a:t>features</a:t>
            </a:r>
            <a:r>
              <a:rPr spc="-40" dirty="0"/>
              <a:t> </a:t>
            </a:r>
            <a:r>
              <a:rPr spc="-25" dirty="0"/>
              <a:t>have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35" dirty="0"/>
              <a:t>certain limitations</a:t>
            </a:r>
            <a:r>
              <a:rPr spc="-40" dirty="0"/>
              <a:t> </a:t>
            </a:r>
            <a:r>
              <a:rPr spc="-10" dirty="0"/>
              <a:t>that</a:t>
            </a:r>
            <a:r>
              <a:rPr spc="-40" dirty="0"/>
              <a:t> </a:t>
            </a:r>
            <a:r>
              <a:rPr spc="-60" dirty="0"/>
              <a:t>makes</a:t>
            </a:r>
            <a:r>
              <a:rPr spc="-40" dirty="0"/>
              <a:t> </a:t>
            </a:r>
            <a:r>
              <a:rPr spc="-60" dirty="0"/>
              <a:t>sense</a:t>
            </a:r>
            <a:r>
              <a:rPr spc="-40" dirty="0"/>
              <a:t> </a:t>
            </a:r>
            <a:r>
              <a:rPr spc="-35" dirty="0"/>
              <a:t>both</a:t>
            </a:r>
            <a:r>
              <a:rPr spc="-40" dirty="0"/>
              <a:t> </a:t>
            </a:r>
            <a:r>
              <a:rPr i="1" spc="-55" dirty="0">
                <a:latin typeface="Cambria"/>
                <a:cs typeface="Cambria"/>
              </a:rPr>
              <a:t>spatial-</a:t>
            </a:r>
            <a:r>
              <a:rPr i="1" spc="-20" dirty="0">
                <a:latin typeface="Cambria"/>
                <a:cs typeface="Cambria"/>
              </a:rPr>
              <a:t>wise </a:t>
            </a:r>
            <a:r>
              <a:rPr spc="-25" dirty="0"/>
              <a:t>(e.g.</a:t>
            </a:r>
            <a:r>
              <a:rPr spc="-85" dirty="0"/>
              <a:t> </a:t>
            </a:r>
            <a:r>
              <a:rPr spc="-10" dirty="0"/>
              <a:t>the</a:t>
            </a:r>
            <a:r>
              <a:rPr spc="-80" dirty="0"/>
              <a:t> </a:t>
            </a:r>
            <a:r>
              <a:rPr spc="-60" dirty="0"/>
              <a:t>stripes</a:t>
            </a:r>
            <a:r>
              <a:rPr spc="-50" dirty="0"/>
              <a:t> </a:t>
            </a:r>
            <a:r>
              <a:rPr spc="-10" dirty="0"/>
              <a:t>cant</a:t>
            </a:r>
            <a:r>
              <a:rPr spc="-60" dirty="0"/>
              <a:t> </a:t>
            </a:r>
            <a:r>
              <a:rPr spc="-30" dirty="0"/>
              <a:t>be</a:t>
            </a:r>
            <a:r>
              <a:rPr spc="-60" dirty="0"/>
              <a:t> </a:t>
            </a:r>
            <a:r>
              <a:rPr spc="-65" dirty="0"/>
              <a:t>more</a:t>
            </a:r>
            <a:r>
              <a:rPr spc="-45" dirty="0"/>
              <a:t> </a:t>
            </a:r>
            <a:r>
              <a:rPr spc="-10" dirty="0"/>
              <a:t>that</a:t>
            </a:r>
            <a:r>
              <a:rPr spc="-60" dirty="0"/>
              <a:t> </a:t>
            </a:r>
            <a:r>
              <a:rPr dirty="0"/>
              <a:t>half</a:t>
            </a:r>
            <a:r>
              <a:rPr spc="-60" dirty="0"/>
              <a:t> </a:t>
            </a:r>
            <a:r>
              <a:rPr spc="-10" dirty="0"/>
              <a:t>the</a:t>
            </a:r>
            <a:r>
              <a:rPr spc="-65" dirty="0"/>
              <a:t> </a:t>
            </a:r>
            <a:r>
              <a:rPr spc="-25" dirty="0"/>
              <a:t>image</a:t>
            </a:r>
            <a:r>
              <a:rPr spc="-60" dirty="0"/>
              <a:t> </a:t>
            </a:r>
            <a:r>
              <a:rPr spc="-65" dirty="0"/>
              <a:t>size)</a:t>
            </a:r>
            <a:r>
              <a:rPr spc="-45" dirty="0"/>
              <a:t> </a:t>
            </a:r>
            <a:r>
              <a:rPr spc="-20" dirty="0"/>
              <a:t>and</a:t>
            </a:r>
            <a:r>
              <a:rPr spc="-60" dirty="0"/>
              <a:t> </a:t>
            </a:r>
            <a:r>
              <a:rPr i="1" spc="-45" dirty="0">
                <a:latin typeface="Cambria"/>
                <a:cs typeface="Cambria"/>
              </a:rPr>
              <a:t>logically-</a:t>
            </a:r>
            <a:r>
              <a:rPr i="1" spc="-10" dirty="0">
                <a:latin typeface="Cambria"/>
                <a:cs typeface="Cambria"/>
              </a:rPr>
              <a:t>wise</a:t>
            </a:r>
            <a:r>
              <a:rPr i="1" spc="-60" dirty="0">
                <a:latin typeface="Cambria"/>
                <a:cs typeface="Cambria"/>
              </a:rPr>
              <a:t> </a:t>
            </a:r>
            <a:r>
              <a:rPr spc="-25" dirty="0"/>
              <a:t>(e.g.</a:t>
            </a:r>
            <a:r>
              <a:rPr spc="-60" dirty="0"/>
              <a:t> </a:t>
            </a:r>
            <a:r>
              <a:rPr spc="-40" dirty="0"/>
              <a:t>after</a:t>
            </a:r>
            <a:r>
              <a:rPr spc="-60" dirty="0"/>
              <a:t> </a:t>
            </a:r>
            <a:r>
              <a:rPr spc="-50" dirty="0"/>
              <a:t>a </a:t>
            </a:r>
            <a:r>
              <a:rPr spc="-35" dirty="0"/>
              <a:t>certain</a:t>
            </a:r>
            <a:r>
              <a:rPr spc="-60" dirty="0"/>
              <a:t> </a:t>
            </a:r>
            <a:r>
              <a:rPr spc="-30" dirty="0"/>
              <a:t>noise</a:t>
            </a:r>
            <a:r>
              <a:rPr spc="-50" dirty="0"/>
              <a:t> </a:t>
            </a:r>
            <a:r>
              <a:rPr spc="-55" dirty="0"/>
              <a:t>threshold</a:t>
            </a:r>
            <a:r>
              <a:rPr spc="-50" dirty="0"/>
              <a:t> </a:t>
            </a:r>
            <a:r>
              <a:rPr spc="-10" dirty="0"/>
              <a:t>the</a:t>
            </a:r>
            <a:r>
              <a:rPr spc="-50" dirty="0"/>
              <a:t> </a:t>
            </a:r>
            <a:r>
              <a:rPr spc="-40" dirty="0"/>
              <a:t>images</a:t>
            </a:r>
            <a:r>
              <a:rPr spc="-55" dirty="0"/>
              <a:t> </a:t>
            </a:r>
            <a:r>
              <a:rPr spc="-65" dirty="0"/>
              <a:t>become</a:t>
            </a:r>
            <a:r>
              <a:rPr spc="-40" dirty="0"/>
              <a:t> </a:t>
            </a:r>
            <a:r>
              <a:rPr i="1" spc="-10" dirty="0">
                <a:latin typeface="Cambria"/>
                <a:cs typeface="Cambria"/>
              </a:rPr>
              <a:t>smooth</a:t>
            </a:r>
            <a:r>
              <a:rPr spc="-10" dirty="0"/>
              <a:t>)</a:t>
            </a:r>
          </a:p>
          <a:p>
            <a:pPr>
              <a:lnSpc>
                <a:spcPct val="100000"/>
              </a:lnSpc>
              <a:spcBef>
                <a:spcPts val="1490"/>
              </a:spcBef>
              <a:buClr>
                <a:srgbClr val="811AFF"/>
              </a:buClr>
              <a:buFont typeface="Cambria"/>
              <a:buChar char="►"/>
            </a:pPr>
            <a:endParaRPr spc="-10" dirty="0"/>
          </a:p>
          <a:p>
            <a:pPr marL="361315" marR="5080" indent="-349250">
              <a:lnSpc>
                <a:spcPts val="2620"/>
              </a:lnSpc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spc="-20" dirty="0"/>
              <a:t>Here</a:t>
            </a:r>
            <a:r>
              <a:rPr sz="2000" spc="-40" dirty="0"/>
              <a:t> </a:t>
            </a:r>
            <a:r>
              <a:rPr sz="2000" spc="-10" dirty="0"/>
              <a:t>the</a:t>
            </a:r>
            <a:r>
              <a:rPr sz="2000" spc="-35" dirty="0"/>
              <a:t> </a:t>
            </a:r>
            <a:r>
              <a:rPr sz="2000" spc="-45" dirty="0"/>
              <a:t>labels</a:t>
            </a:r>
            <a:r>
              <a:rPr sz="2000" spc="-35" dirty="0"/>
              <a:t> </a:t>
            </a:r>
            <a:r>
              <a:rPr sz="2000" spc="-45" dirty="0"/>
              <a:t>are</a:t>
            </a:r>
            <a:r>
              <a:rPr sz="2000" spc="-35" dirty="0"/>
              <a:t> </a:t>
            </a:r>
            <a:r>
              <a:rPr sz="2000" spc="-55" dirty="0"/>
              <a:t>encoded</a:t>
            </a:r>
            <a:r>
              <a:rPr sz="2000" spc="-35" dirty="0"/>
              <a:t> </a:t>
            </a:r>
            <a:r>
              <a:rPr sz="2000" dirty="0"/>
              <a:t>to</a:t>
            </a:r>
            <a:r>
              <a:rPr sz="2000" spc="-40" dirty="0"/>
              <a:t> </a:t>
            </a:r>
            <a:r>
              <a:rPr sz="2000" b="1" dirty="0">
                <a:latin typeface="Times New Roman"/>
                <a:cs typeface="Times New Roman"/>
              </a:rPr>
              <a:t>0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spc="-20" dirty="0"/>
              <a:t>and</a:t>
            </a:r>
            <a:r>
              <a:rPr sz="2000" spc="-35" dirty="0"/>
              <a:t> </a:t>
            </a:r>
            <a:r>
              <a:rPr sz="2000" b="1" dirty="0">
                <a:latin typeface="Times New Roman"/>
                <a:cs typeface="Times New Roman"/>
              </a:rPr>
              <a:t>1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dirty="0"/>
              <a:t>for</a:t>
            </a:r>
            <a:r>
              <a:rPr sz="2000" spc="-35" dirty="0"/>
              <a:t> horizontal </a:t>
            </a:r>
            <a:r>
              <a:rPr sz="2000" spc="-20" dirty="0"/>
              <a:t>and</a:t>
            </a:r>
            <a:r>
              <a:rPr sz="2000" spc="-35" dirty="0"/>
              <a:t> vertical</a:t>
            </a:r>
            <a:r>
              <a:rPr sz="2000" spc="-40" dirty="0"/>
              <a:t> </a:t>
            </a:r>
            <a:r>
              <a:rPr sz="2000" spc="-25" dirty="0"/>
              <a:t>lines</a:t>
            </a:r>
            <a:r>
              <a:rPr sz="2000" spc="-35" dirty="0"/>
              <a:t> </a:t>
            </a:r>
            <a:r>
              <a:rPr sz="2000" spc="-55" dirty="0"/>
              <a:t>respectively,</a:t>
            </a:r>
            <a:r>
              <a:rPr sz="2000" spc="-35" dirty="0"/>
              <a:t> </a:t>
            </a:r>
            <a:r>
              <a:rPr sz="2000" spc="-20" dirty="0"/>
              <a:t>also </a:t>
            </a:r>
            <a:r>
              <a:rPr sz="2000" spc="-10" dirty="0"/>
              <a:t>the</a:t>
            </a:r>
            <a:r>
              <a:rPr sz="2000" spc="-35" dirty="0"/>
              <a:t> </a:t>
            </a:r>
            <a:r>
              <a:rPr sz="2000" spc="-40" dirty="0"/>
              <a:t>images</a:t>
            </a:r>
            <a:r>
              <a:rPr sz="2000" spc="-30" dirty="0"/>
              <a:t> </a:t>
            </a:r>
            <a:r>
              <a:rPr sz="2000" spc="-45" dirty="0"/>
              <a:t>are</a:t>
            </a:r>
            <a:r>
              <a:rPr sz="2000" spc="-30" dirty="0"/>
              <a:t> </a:t>
            </a:r>
            <a:r>
              <a:rPr sz="2000" spc="-60" dirty="0"/>
              <a:t>saved</a:t>
            </a:r>
            <a:r>
              <a:rPr sz="2000" spc="-30" dirty="0"/>
              <a:t> </a:t>
            </a:r>
            <a:r>
              <a:rPr sz="2000" dirty="0"/>
              <a:t>in</a:t>
            </a:r>
            <a:r>
              <a:rPr sz="2000" spc="-35" dirty="0"/>
              <a:t> </a:t>
            </a:r>
            <a:r>
              <a:rPr sz="2000" spc="-20" dirty="0"/>
              <a:t>such</a:t>
            </a:r>
            <a:r>
              <a:rPr sz="2000" spc="-30" dirty="0"/>
              <a:t> </a:t>
            </a:r>
            <a:r>
              <a:rPr sz="2000" dirty="0"/>
              <a:t>a</a:t>
            </a:r>
            <a:r>
              <a:rPr sz="2000" spc="-30" dirty="0"/>
              <a:t> </a:t>
            </a:r>
            <a:r>
              <a:rPr sz="2000" dirty="0"/>
              <a:t>way</a:t>
            </a:r>
            <a:r>
              <a:rPr sz="2000" spc="-30" dirty="0"/>
              <a:t> </a:t>
            </a:r>
            <a:r>
              <a:rPr sz="2000" dirty="0"/>
              <a:t>:</a:t>
            </a:r>
            <a:r>
              <a:rPr sz="2000" spc="-35" dirty="0"/>
              <a:t> </a:t>
            </a:r>
            <a:r>
              <a:rPr sz="2000" i="1" spc="-45" dirty="0">
                <a:latin typeface="Cambria"/>
                <a:cs typeface="Cambria"/>
              </a:rPr>
              <a:t>image.index_encoded.label.png</a:t>
            </a:r>
            <a:r>
              <a:rPr sz="2000" i="1" spc="-30" dirty="0">
                <a:latin typeface="Cambria"/>
                <a:cs typeface="Cambria"/>
              </a:rPr>
              <a:t> </a:t>
            </a:r>
            <a:r>
              <a:rPr sz="2000" spc="-50" dirty="0"/>
              <a:t>.</a:t>
            </a:r>
            <a:endParaRPr sz="2000">
              <a:latin typeface="Cambria"/>
              <a:cs typeface="Cambria"/>
            </a:endParaRPr>
          </a:p>
          <a:p>
            <a:pPr marL="361315" indent="-348615">
              <a:lnSpc>
                <a:spcPct val="100000"/>
              </a:lnSpc>
              <a:spcBef>
                <a:spcPts val="90"/>
              </a:spcBef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dirty="0"/>
              <a:t>Meaning</a:t>
            </a:r>
            <a:r>
              <a:rPr sz="2000" spc="-100" dirty="0"/>
              <a:t> </a:t>
            </a:r>
            <a:r>
              <a:rPr sz="2000" spc="-10" dirty="0"/>
              <a:t>we</a:t>
            </a:r>
            <a:r>
              <a:rPr sz="2000" spc="-65" dirty="0"/>
              <a:t> </a:t>
            </a:r>
            <a:r>
              <a:rPr sz="2000" dirty="0"/>
              <a:t>can</a:t>
            </a:r>
            <a:r>
              <a:rPr sz="2000" spc="-70" dirty="0"/>
              <a:t> </a:t>
            </a:r>
            <a:r>
              <a:rPr sz="2000" spc="-35" dirty="0"/>
              <a:t>extract</a:t>
            </a:r>
            <a:r>
              <a:rPr sz="2000" spc="-65" dirty="0"/>
              <a:t> </a:t>
            </a:r>
            <a:r>
              <a:rPr sz="2000" spc="-10" dirty="0"/>
              <a:t>the</a:t>
            </a:r>
            <a:r>
              <a:rPr sz="2000" spc="-65" dirty="0"/>
              <a:t> </a:t>
            </a:r>
            <a:r>
              <a:rPr sz="2000" spc="-30" dirty="0"/>
              <a:t>label</a:t>
            </a:r>
            <a:r>
              <a:rPr sz="2000" spc="-70" dirty="0"/>
              <a:t> </a:t>
            </a:r>
            <a:r>
              <a:rPr sz="2000" spc="-35" dirty="0"/>
              <a:t>directly</a:t>
            </a:r>
            <a:r>
              <a:rPr sz="2000" spc="-65" dirty="0"/>
              <a:t> </a:t>
            </a:r>
            <a:r>
              <a:rPr sz="2000" spc="-40" dirty="0"/>
              <a:t>from</a:t>
            </a:r>
            <a:r>
              <a:rPr sz="2000" spc="-65" dirty="0"/>
              <a:t> </a:t>
            </a:r>
            <a:r>
              <a:rPr sz="2000" spc="-10" dirty="0"/>
              <a:t>the</a:t>
            </a:r>
            <a:r>
              <a:rPr sz="2000" spc="-70" dirty="0"/>
              <a:t> </a:t>
            </a:r>
            <a:r>
              <a:rPr sz="2000" spc="-60" dirty="0"/>
              <a:t>loaded</a:t>
            </a:r>
            <a:r>
              <a:rPr sz="2000" spc="-50" dirty="0"/>
              <a:t> </a:t>
            </a:r>
            <a:r>
              <a:rPr sz="2000" spc="-25" dirty="0"/>
              <a:t>image</a:t>
            </a:r>
            <a:r>
              <a:rPr sz="2000" spc="-65" dirty="0"/>
              <a:t> </a:t>
            </a:r>
            <a:r>
              <a:rPr sz="2000" spc="-20" dirty="0"/>
              <a:t>without</a:t>
            </a:r>
            <a:r>
              <a:rPr sz="2000" spc="-65" dirty="0"/>
              <a:t> </a:t>
            </a:r>
            <a:r>
              <a:rPr sz="2000" spc="-10" dirty="0"/>
              <a:t>the</a:t>
            </a:r>
            <a:r>
              <a:rPr sz="2000" spc="-70" dirty="0"/>
              <a:t> </a:t>
            </a:r>
            <a:r>
              <a:rPr sz="2000" spc="-55" dirty="0"/>
              <a:t>need </a:t>
            </a:r>
            <a:r>
              <a:rPr sz="2000" spc="-25" dirty="0"/>
              <a:t>of</a:t>
            </a:r>
            <a:endParaRPr sz="2000"/>
          </a:p>
          <a:p>
            <a:pPr marL="361315">
              <a:lnSpc>
                <a:spcPct val="100000"/>
              </a:lnSpc>
              <a:spcBef>
                <a:spcPts val="215"/>
              </a:spcBef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.</a:t>
            </a:r>
            <a:r>
              <a:rPr i="1" dirty="0">
                <a:latin typeface="Cambria"/>
                <a:cs typeface="Cambria"/>
              </a:rPr>
              <a:t>csv</a:t>
            </a:r>
            <a:r>
              <a:rPr i="1" spc="-30" dirty="0">
                <a:latin typeface="Cambria"/>
                <a:cs typeface="Cambria"/>
              </a:rPr>
              <a:t> </a:t>
            </a:r>
            <a:r>
              <a:rPr spc="-20" dirty="0"/>
              <a:t>file.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Dataset</a:t>
            </a:r>
            <a:r>
              <a:rPr spc="-155" dirty="0"/>
              <a:t> </a:t>
            </a:r>
            <a:r>
              <a:rPr spc="-60" dirty="0"/>
              <a:t>initialization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11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344" y="2685810"/>
            <a:ext cx="9502140" cy="13544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61315" marR="73660" indent="-349250">
              <a:lnSpc>
                <a:spcPts val="2620"/>
              </a:lnSpc>
              <a:spcBef>
                <a:spcPts val="220"/>
              </a:spcBef>
              <a:buClr>
                <a:srgbClr val="811AFF"/>
              </a:buClr>
              <a:buSzPct val="150000"/>
              <a:buFont typeface="Cambria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By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importing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Dataset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class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from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module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torch.utils.data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create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custom </a:t>
            </a:r>
            <a:r>
              <a:rPr sz="2000" spc="-40" dirty="0">
                <a:latin typeface="Cambria"/>
                <a:cs typeface="Cambria"/>
              </a:rPr>
              <a:t>class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inherits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from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Dataset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class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PyTorch,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create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our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liking.</a:t>
            </a:r>
            <a:endParaRPr sz="2000">
              <a:latin typeface="Cambria"/>
              <a:cs typeface="Cambria"/>
            </a:endParaRPr>
          </a:p>
          <a:p>
            <a:pPr marL="361315" indent="-348615">
              <a:lnSpc>
                <a:spcPct val="100000"/>
              </a:lnSpc>
              <a:spcBef>
                <a:spcPts val="85"/>
              </a:spcBef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vital</a:t>
            </a:r>
            <a:r>
              <a:rPr sz="2000" spc="-60" dirty="0">
                <a:latin typeface="Cambria"/>
                <a:cs typeface="Cambria"/>
              </a:rPr>
              <a:t> methods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are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transform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root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enable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65" dirty="0">
                <a:latin typeface="Cambria"/>
                <a:cs typeface="Cambria"/>
              </a:rPr>
              <a:t> dataset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be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tracked</a:t>
            </a:r>
            <a:endParaRPr sz="2000">
              <a:latin typeface="Cambria"/>
              <a:cs typeface="Cambria"/>
            </a:endParaRPr>
          </a:p>
          <a:p>
            <a:pPr marL="361315">
              <a:lnSpc>
                <a:spcPct val="100000"/>
              </a:lnSpc>
              <a:spcBef>
                <a:spcPts val="219"/>
              </a:spcBef>
            </a:pPr>
            <a:r>
              <a:rPr sz="2000" spc="-70" dirty="0">
                <a:latin typeface="Cambria"/>
                <a:cs typeface="Cambria"/>
              </a:rPr>
              <a:t>(located)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35" dirty="0">
                <a:latin typeface="Cambria"/>
                <a:cs typeface="Cambria"/>
              </a:rPr>
              <a:t> also </a:t>
            </a:r>
            <a:r>
              <a:rPr sz="2000" spc="-65" dirty="0">
                <a:latin typeface="Cambria"/>
                <a:cs typeface="Cambria"/>
              </a:rPr>
              <a:t>transformed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(from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png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files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Tensors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PyTorch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usage)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2359" y="4431587"/>
            <a:ext cx="21215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-65" dirty="0">
                <a:latin typeface="Cambria"/>
                <a:cs typeface="Cambria"/>
              </a:rPr>
              <a:t>5: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-50" dirty="0">
                <a:latin typeface="Cambria"/>
                <a:cs typeface="Cambria"/>
              </a:rPr>
              <a:t>Import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Dataset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7300" y="1394704"/>
            <a:ext cx="4163400" cy="39254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36722" y="5472532"/>
            <a:ext cx="2404745" cy="288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-65" dirty="0">
                <a:latin typeface="Cambria"/>
                <a:cs typeface="Cambria"/>
              </a:rPr>
              <a:t>6: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Custom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spc="-35" dirty="0">
                <a:latin typeface="Cambria"/>
                <a:cs typeface="Cambria"/>
              </a:rPr>
              <a:t>class </a:t>
            </a:r>
            <a:r>
              <a:rPr sz="1500" spc="-20" dirty="0">
                <a:latin typeface="Cambria"/>
                <a:cs typeface="Cambria"/>
              </a:rPr>
              <a:t>Dataset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12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99" y="2495378"/>
            <a:ext cx="301117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b="1" spc="-305" dirty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endParaRPr sz="5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13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14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90170">
              <a:lnSpc>
                <a:spcPct val="109000"/>
              </a:lnSpc>
              <a:spcBef>
                <a:spcPts val="100"/>
              </a:spcBef>
            </a:pPr>
            <a:r>
              <a:rPr dirty="0"/>
              <a:t>Many</a:t>
            </a:r>
            <a:r>
              <a:rPr spc="-45" dirty="0"/>
              <a:t> </a:t>
            </a:r>
            <a:r>
              <a:rPr spc="-60" dirty="0"/>
              <a:t>models</a:t>
            </a:r>
            <a:r>
              <a:rPr spc="-35" dirty="0"/>
              <a:t> </a:t>
            </a:r>
            <a:r>
              <a:rPr spc="-65" dirty="0"/>
              <a:t>were</a:t>
            </a:r>
            <a:r>
              <a:rPr spc="-35" dirty="0"/>
              <a:t> </a:t>
            </a:r>
            <a:r>
              <a:rPr spc="-70" dirty="0"/>
              <a:t>created</a:t>
            </a:r>
            <a:r>
              <a:rPr spc="-35" dirty="0"/>
              <a:t> </a:t>
            </a:r>
            <a:r>
              <a:rPr dirty="0"/>
              <a:t>until</a:t>
            </a:r>
            <a:r>
              <a:rPr spc="-4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80" dirty="0"/>
              <a:t>desired</a:t>
            </a:r>
            <a:r>
              <a:rPr spc="-30" dirty="0"/>
              <a:t> </a:t>
            </a:r>
            <a:r>
              <a:rPr spc="-55" dirty="0"/>
              <a:t>model</a:t>
            </a:r>
            <a:r>
              <a:rPr spc="-35" dirty="0"/>
              <a:t> </a:t>
            </a:r>
            <a:r>
              <a:rPr spc="-20" dirty="0"/>
              <a:t>was</a:t>
            </a:r>
            <a:r>
              <a:rPr spc="-35" dirty="0"/>
              <a:t> </a:t>
            </a:r>
            <a:r>
              <a:rPr spc="-30" dirty="0"/>
              <a:t>finalized,</a:t>
            </a:r>
            <a:r>
              <a:rPr spc="-35" dirty="0"/>
              <a:t> </a:t>
            </a:r>
            <a:r>
              <a:rPr spc="-10" dirty="0"/>
              <a:t>the</a:t>
            </a:r>
            <a:r>
              <a:rPr spc="-35" dirty="0"/>
              <a:t> </a:t>
            </a:r>
            <a:r>
              <a:rPr spc="-70" dirty="0"/>
              <a:t>procedure</a:t>
            </a:r>
            <a:r>
              <a:rPr spc="-35" dirty="0"/>
              <a:t> </a:t>
            </a:r>
            <a:r>
              <a:rPr spc="-10" dirty="0"/>
              <a:t>that</a:t>
            </a:r>
            <a:r>
              <a:rPr spc="-40" dirty="0"/>
              <a:t> </a:t>
            </a:r>
            <a:r>
              <a:rPr spc="-25" dirty="0"/>
              <a:t>was </a:t>
            </a:r>
            <a:r>
              <a:rPr spc="-70" dirty="0"/>
              <a:t>recommended</a:t>
            </a:r>
            <a:r>
              <a:rPr spc="-40" dirty="0"/>
              <a:t> </a:t>
            </a:r>
            <a:r>
              <a:rPr dirty="0"/>
              <a:t>by</a:t>
            </a:r>
            <a:r>
              <a:rPr spc="-85" dirty="0"/>
              <a:t> </a:t>
            </a:r>
            <a:r>
              <a:rPr dirty="0"/>
              <a:t>my</a:t>
            </a:r>
            <a:r>
              <a:rPr spc="-55" dirty="0"/>
              <a:t> </a:t>
            </a:r>
            <a:r>
              <a:rPr spc="-50" dirty="0"/>
              <a:t>supervisor</a:t>
            </a:r>
            <a:r>
              <a:rPr spc="-55" dirty="0"/>
              <a:t> </a:t>
            </a:r>
            <a:r>
              <a:rPr spc="-20" dirty="0"/>
              <a:t>was</a:t>
            </a:r>
            <a:r>
              <a:rPr spc="-5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40" dirty="0"/>
              <a:t>start</a:t>
            </a:r>
            <a:r>
              <a:rPr spc="-55" dirty="0"/>
              <a:t> </a:t>
            </a:r>
            <a:r>
              <a:rPr spc="-75" dirty="0"/>
              <a:t>broad</a:t>
            </a:r>
            <a:r>
              <a:rPr spc="-3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spc="-10" dirty="0"/>
              <a:t>the</a:t>
            </a:r>
            <a:r>
              <a:rPr spc="-55" dirty="0"/>
              <a:t> </a:t>
            </a:r>
            <a:r>
              <a:rPr spc="-35" dirty="0"/>
              <a:t>limitations</a:t>
            </a:r>
            <a:r>
              <a:rPr spc="-50" dirty="0"/>
              <a:t> </a:t>
            </a:r>
            <a:r>
              <a:rPr spc="-20" dirty="0"/>
              <a:t>and</a:t>
            </a:r>
            <a:r>
              <a:rPr spc="-55" dirty="0"/>
              <a:t> </a:t>
            </a:r>
            <a:r>
              <a:rPr spc="-20" dirty="0"/>
              <a:t>slowly</a:t>
            </a:r>
            <a:r>
              <a:rPr spc="-5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10" dirty="0"/>
              <a:t>start </a:t>
            </a:r>
            <a:r>
              <a:rPr spc="-30" dirty="0"/>
              <a:t>adding</a:t>
            </a:r>
            <a:r>
              <a:rPr spc="-70" dirty="0"/>
              <a:t> </a:t>
            </a:r>
            <a:r>
              <a:rPr spc="-20" dirty="0"/>
              <a:t>new</a:t>
            </a:r>
            <a:r>
              <a:rPr spc="-70" dirty="0"/>
              <a:t> </a:t>
            </a:r>
            <a:r>
              <a:rPr spc="-40" dirty="0"/>
              <a:t>important</a:t>
            </a:r>
            <a:r>
              <a:rPr spc="-70" dirty="0"/>
              <a:t> </a:t>
            </a:r>
            <a:r>
              <a:rPr spc="-10" dirty="0"/>
              <a:t>features.</a:t>
            </a:r>
          </a:p>
          <a:p>
            <a:pPr marL="12065">
              <a:lnSpc>
                <a:spcPct val="100000"/>
              </a:lnSpc>
              <a:spcBef>
                <a:spcPts val="215"/>
              </a:spcBef>
            </a:pPr>
            <a:r>
              <a:rPr dirty="0"/>
              <a:t>This</a:t>
            </a:r>
            <a:r>
              <a:rPr spc="-80" dirty="0"/>
              <a:t> </a:t>
            </a:r>
            <a:r>
              <a:rPr spc="-60" dirty="0"/>
              <a:t>method</a:t>
            </a:r>
            <a:r>
              <a:rPr spc="-50" dirty="0"/>
              <a:t> </a:t>
            </a:r>
            <a:r>
              <a:rPr spc="-20" dirty="0"/>
              <a:t>was</a:t>
            </a:r>
            <a:r>
              <a:rPr spc="-60" dirty="0"/>
              <a:t> </a:t>
            </a:r>
            <a:r>
              <a:rPr dirty="0"/>
              <a:t>very</a:t>
            </a:r>
            <a:r>
              <a:rPr spc="-65" dirty="0"/>
              <a:t> </a:t>
            </a:r>
            <a:r>
              <a:rPr spc="-40" dirty="0"/>
              <a:t>effective</a:t>
            </a:r>
            <a:r>
              <a:rPr spc="-60" dirty="0"/>
              <a:t> </a:t>
            </a:r>
            <a:r>
              <a:rPr spc="-45" dirty="0"/>
              <a:t>regarding</a:t>
            </a:r>
            <a:r>
              <a:rPr spc="-65" dirty="0"/>
              <a:t> </a:t>
            </a:r>
            <a:r>
              <a:rPr spc="-10" dirty="0"/>
              <a:t>the</a:t>
            </a:r>
            <a:r>
              <a:rPr spc="-65" dirty="0"/>
              <a:t> </a:t>
            </a:r>
            <a:r>
              <a:rPr spc="-30" dirty="0"/>
              <a:t>learning</a:t>
            </a:r>
            <a:r>
              <a:rPr spc="-60" dirty="0"/>
              <a:t> </a:t>
            </a:r>
            <a:r>
              <a:rPr spc="-20" dirty="0"/>
              <a:t>and</a:t>
            </a:r>
            <a:r>
              <a:rPr spc="-65" dirty="0"/>
              <a:t> </a:t>
            </a:r>
            <a:r>
              <a:rPr spc="-10" dirty="0"/>
              <a:t>the</a:t>
            </a:r>
            <a:r>
              <a:rPr spc="-60" dirty="0"/>
              <a:t> </a:t>
            </a:r>
            <a:r>
              <a:rPr spc="-10" dirty="0"/>
              <a:t>results.</a:t>
            </a:r>
          </a:p>
          <a:p>
            <a:pPr marL="313055" marR="5080" indent="-300990">
              <a:lnSpc>
                <a:spcPct val="109000"/>
              </a:lnSpc>
              <a:spcBef>
                <a:spcPts val="1100"/>
              </a:spcBef>
            </a:pPr>
            <a:r>
              <a:rPr dirty="0">
                <a:solidFill>
                  <a:srgbClr val="811AFF"/>
                </a:solidFill>
              </a:rPr>
              <a:t>1.</a:t>
            </a:r>
            <a:r>
              <a:rPr spc="355" dirty="0">
                <a:solidFill>
                  <a:srgbClr val="811AFF"/>
                </a:solidFill>
              </a:rPr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25" dirty="0"/>
              <a:t>first</a:t>
            </a:r>
            <a:r>
              <a:rPr spc="-40" dirty="0"/>
              <a:t> </a:t>
            </a:r>
            <a:r>
              <a:rPr spc="-55" dirty="0"/>
              <a:t>model</a:t>
            </a:r>
            <a:r>
              <a:rPr spc="-40" dirty="0"/>
              <a:t> </a:t>
            </a:r>
            <a:r>
              <a:rPr spc="-20" dirty="0"/>
              <a:t>was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45" dirty="0"/>
              <a:t>simple</a:t>
            </a:r>
            <a:r>
              <a:rPr spc="-40" dirty="0"/>
              <a:t> </a:t>
            </a:r>
            <a:r>
              <a:rPr dirty="0"/>
              <a:t>SNN</a:t>
            </a:r>
            <a:r>
              <a:rPr spc="-40" dirty="0"/>
              <a:t> </a:t>
            </a:r>
            <a:r>
              <a:rPr spc="-55" dirty="0"/>
              <a:t>model</a:t>
            </a:r>
            <a:r>
              <a:rPr spc="-40" dirty="0"/>
              <a:t> </a:t>
            </a:r>
            <a:r>
              <a:rPr spc="-10" dirty="0"/>
              <a:t>that</a:t>
            </a:r>
            <a:r>
              <a:rPr spc="-40" dirty="0"/>
              <a:t> </a:t>
            </a:r>
            <a:r>
              <a:rPr spc="-20" dirty="0"/>
              <a:t>was</a:t>
            </a:r>
            <a:r>
              <a:rPr spc="-40" dirty="0"/>
              <a:t> </a:t>
            </a:r>
            <a:r>
              <a:rPr spc="-55" dirty="0"/>
              <a:t>tested</a:t>
            </a:r>
            <a:r>
              <a:rPr spc="-40" dirty="0"/>
              <a:t> </a:t>
            </a:r>
            <a:r>
              <a:rPr spc="-10" dirty="0"/>
              <a:t>using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45" dirty="0"/>
              <a:t>version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10" dirty="0"/>
              <a:t>custom </a:t>
            </a:r>
            <a:r>
              <a:rPr spc="-65" dirty="0"/>
              <a:t>dataset</a:t>
            </a:r>
            <a:r>
              <a:rPr spc="-45" dirty="0"/>
              <a:t> </a:t>
            </a:r>
            <a:r>
              <a:rPr spc="-10" dirty="0"/>
              <a:t>that</a:t>
            </a:r>
            <a:r>
              <a:rPr spc="-40" dirty="0"/>
              <a:t> </a:t>
            </a:r>
            <a:r>
              <a:rPr spc="-75" dirty="0"/>
              <a:t>required</a:t>
            </a:r>
            <a:r>
              <a:rPr spc="-3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.</a:t>
            </a:r>
            <a:r>
              <a:rPr i="1" dirty="0">
                <a:latin typeface="Cambria"/>
                <a:cs typeface="Cambria"/>
              </a:rPr>
              <a:t>csv</a:t>
            </a:r>
            <a:r>
              <a:rPr i="1" spc="-35" dirty="0">
                <a:latin typeface="Cambria"/>
                <a:cs typeface="Cambria"/>
              </a:rPr>
              <a:t> </a:t>
            </a:r>
            <a:r>
              <a:rPr dirty="0"/>
              <a:t>file.</a:t>
            </a:r>
            <a:r>
              <a:rPr spc="-40" dirty="0"/>
              <a:t> </a:t>
            </a:r>
            <a:r>
              <a:rPr dirty="0"/>
              <a:t>While</a:t>
            </a:r>
            <a:r>
              <a:rPr spc="-40" dirty="0"/>
              <a:t> </a:t>
            </a:r>
            <a:r>
              <a:rPr spc="-10" dirty="0"/>
              <a:t>the</a:t>
            </a:r>
            <a:r>
              <a:rPr spc="-40" dirty="0"/>
              <a:t> </a:t>
            </a:r>
            <a:r>
              <a:rPr spc="-55" dirty="0"/>
              <a:t>model</a:t>
            </a:r>
            <a:r>
              <a:rPr spc="-35" dirty="0"/>
              <a:t> did</a:t>
            </a:r>
            <a:r>
              <a:rPr spc="-40" dirty="0"/>
              <a:t> </a:t>
            </a:r>
            <a:r>
              <a:rPr spc="-30" dirty="0"/>
              <a:t>learn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50" dirty="0"/>
              <a:t>differentiate</a:t>
            </a:r>
            <a:r>
              <a:rPr spc="-35" dirty="0"/>
              <a:t> vertical</a:t>
            </a:r>
            <a:r>
              <a:rPr spc="-40" dirty="0"/>
              <a:t> </a:t>
            </a:r>
            <a:r>
              <a:rPr spc="-25" dirty="0"/>
              <a:t>and </a:t>
            </a:r>
            <a:r>
              <a:rPr spc="-35" dirty="0"/>
              <a:t>horizontal</a:t>
            </a:r>
            <a:r>
              <a:rPr spc="-75" dirty="0"/>
              <a:t> </a:t>
            </a:r>
            <a:r>
              <a:rPr spc="-20" dirty="0"/>
              <a:t>lines,</a:t>
            </a:r>
            <a:r>
              <a:rPr spc="-90" dirty="0"/>
              <a:t> </a:t>
            </a:r>
            <a:r>
              <a:rPr spc="-190" dirty="0"/>
              <a:t>30</a:t>
            </a:r>
            <a:r>
              <a:rPr spc="55" dirty="0"/>
              <a:t> </a:t>
            </a:r>
            <a:r>
              <a:rPr spc="-40" dirty="0"/>
              <a:t>epochs</a:t>
            </a:r>
            <a:r>
              <a:rPr spc="-35" dirty="0"/>
              <a:t> </a:t>
            </a:r>
            <a:r>
              <a:rPr spc="-65" dirty="0"/>
              <a:t>were</a:t>
            </a:r>
            <a:r>
              <a:rPr spc="-35" dirty="0"/>
              <a:t> </a:t>
            </a:r>
            <a:r>
              <a:rPr spc="-65" dirty="0"/>
              <a:t>neaded</a:t>
            </a:r>
            <a:r>
              <a:rPr spc="-35" dirty="0"/>
              <a:t> </a:t>
            </a:r>
            <a:r>
              <a:rPr spc="-20" dirty="0"/>
              <a:t>and</a:t>
            </a:r>
            <a:r>
              <a:rPr spc="-40" dirty="0"/>
              <a:t> </a:t>
            </a:r>
            <a:r>
              <a:rPr dirty="0"/>
              <a:t>it</a:t>
            </a:r>
            <a:r>
              <a:rPr spc="-35" dirty="0"/>
              <a:t> </a:t>
            </a:r>
            <a:r>
              <a:rPr spc="-45" dirty="0"/>
              <a:t>never</a:t>
            </a:r>
            <a:r>
              <a:rPr spc="-35" dirty="0"/>
              <a:t> </a:t>
            </a:r>
            <a:r>
              <a:rPr dirty="0"/>
              <a:t>fully</a:t>
            </a:r>
            <a:r>
              <a:rPr spc="-35" dirty="0"/>
              <a:t> </a:t>
            </a:r>
            <a:r>
              <a:rPr spc="-50" dirty="0"/>
              <a:t>converged</a:t>
            </a:r>
            <a:r>
              <a:rPr spc="-3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spc="-45" dirty="0"/>
              <a:t>simple</a:t>
            </a:r>
            <a:r>
              <a:rPr spc="-40" dirty="0"/>
              <a:t> </a:t>
            </a:r>
            <a:r>
              <a:rPr spc="-20" dirty="0"/>
              <a:t>task </a:t>
            </a:r>
            <a:r>
              <a:rPr spc="-50" dirty="0"/>
              <a:t>(reaching</a:t>
            </a:r>
            <a:r>
              <a:rPr spc="-60" dirty="0"/>
              <a:t> </a:t>
            </a:r>
            <a:r>
              <a:rPr spc="-45" dirty="0"/>
              <a:t>about</a:t>
            </a:r>
            <a:r>
              <a:rPr dirty="0"/>
              <a:t> </a:t>
            </a:r>
            <a:r>
              <a:rPr spc="-295" dirty="0"/>
              <a:t>90%</a:t>
            </a:r>
            <a:r>
              <a:rPr spc="55" dirty="0"/>
              <a:t> </a:t>
            </a:r>
            <a:r>
              <a:rPr spc="-10" dirty="0"/>
              <a:t>accuracy).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99" y="1388368"/>
            <a:ext cx="949579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marR="5080" indent="-300990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solidFill>
                  <a:srgbClr val="811AFF"/>
                </a:solidFill>
                <a:latin typeface="Cambria"/>
                <a:cs typeface="Cambria"/>
              </a:rPr>
              <a:t>2.</a:t>
            </a:r>
            <a:r>
              <a:rPr sz="2000" spc="325" dirty="0">
                <a:solidFill>
                  <a:srgbClr val="811AFF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second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model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took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existing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SNN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model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working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also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80" dirty="0">
                <a:latin typeface="Cambria"/>
                <a:cs typeface="Cambria"/>
              </a:rPr>
              <a:t>added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a </a:t>
            </a:r>
            <a:r>
              <a:rPr sz="2000" spc="-30" dirty="0">
                <a:latin typeface="Cambria"/>
                <a:cs typeface="Cambria"/>
              </a:rPr>
              <a:t>convolution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layer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mainly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using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norse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library.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1840" y="2319532"/>
            <a:ext cx="4188318" cy="2879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1555" y="5375681"/>
            <a:ext cx="20294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15" dirty="0">
                <a:latin typeface="Cambria"/>
                <a:cs typeface="Cambria"/>
              </a:rPr>
              <a:t> </a:t>
            </a:r>
            <a:r>
              <a:rPr sz="1500" spc="-65" dirty="0">
                <a:latin typeface="Cambria"/>
                <a:cs typeface="Cambria"/>
              </a:rPr>
              <a:t>7: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-60" dirty="0">
                <a:latin typeface="Cambria"/>
                <a:cs typeface="Cambria"/>
              </a:rPr>
              <a:t>1st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SCNN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model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15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16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99" y="2339863"/>
            <a:ext cx="953516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9000"/>
              </a:lnSpc>
              <a:spcBef>
                <a:spcPts val="100"/>
              </a:spcBef>
            </a:pPr>
            <a:r>
              <a:rPr sz="2000" spc="-30" dirty="0">
                <a:latin typeface="Cambria"/>
                <a:cs typeface="Cambria"/>
              </a:rPr>
              <a:t>This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very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inefficient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75" dirty="0">
                <a:latin typeface="Cambria"/>
                <a:cs typeface="Cambria"/>
              </a:rPr>
              <a:t>model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with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many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layers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that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85" dirty="0">
                <a:latin typeface="Cambria"/>
                <a:cs typeface="Cambria"/>
              </a:rPr>
              <a:t>are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very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unneccesary,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to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95" dirty="0">
                <a:latin typeface="Cambria"/>
                <a:cs typeface="Cambria"/>
              </a:rPr>
              <a:t>be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exact,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the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75" dirty="0">
                <a:latin typeface="Cambria"/>
                <a:cs typeface="Cambria"/>
              </a:rPr>
              <a:t>model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consists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two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convolution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layers,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pooling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layer,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90" dirty="0">
                <a:latin typeface="Cambria"/>
                <a:cs typeface="Cambria"/>
              </a:rPr>
              <a:t>3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LIF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layers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and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fully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connected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85" dirty="0">
                <a:latin typeface="Cambria"/>
                <a:cs typeface="Cambria"/>
              </a:rPr>
              <a:t>(linear)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layer.</a:t>
            </a:r>
            <a:endParaRPr sz="2000">
              <a:latin typeface="Cambria"/>
              <a:cs typeface="Cambria"/>
            </a:endParaRPr>
          </a:p>
          <a:p>
            <a:pPr marL="12700" marR="337185" algn="just">
              <a:lnSpc>
                <a:spcPct val="109000"/>
              </a:lnSpc>
            </a:pPr>
            <a:r>
              <a:rPr sz="2000" spc="-45" dirty="0">
                <a:latin typeface="Cambria"/>
                <a:cs typeface="Cambria"/>
              </a:rPr>
              <a:t>The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convergance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happens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extremely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fast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at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aroun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epoch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90" dirty="0">
                <a:latin typeface="Cambria"/>
                <a:cs typeface="Cambria"/>
              </a:rPr>
              <a:t>3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which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80" dirty="0">
                <a:latin typeface="Cambria"/>
                <a:cs typeface="Cambria"/>
              </a:rPr>
              <a:t>means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85" dirty="0">
                <a:latin typeface="Cambria"/>
                <a:cs typeface="Cambria"/>
              </a:rPr>
              <a:t>we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can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simplify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this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75" dirty="0">
                <a:latin typeface="Cambria"/>
                <a:cs typeface="Cambria"/>
              </a:rPr>
              <a:t>model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quite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lot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!</a:t>
            </a:r>
            <a:endParaRPr sz="2000">
              <a:latin typeface="Cambria"/>
              <a:cs typeface="Cambria"/>
            </a:endParaRPr>
          </a:p>
          <a:p>
            <a:pPr marL="12700" marR="373380" algn="just">
              <a:lnSpc>
                <a:spcPct val="109000"/>
              </a:lnSpc>
            </a:pPr>
            <a:r>
              <a:rPr sz="2000" spc="-10" dirty="0">
                <a:latin typeface="Cambria"/>
                <a:cs typeface="Cambria"/>
              </a:rPr>
              <a:t>Since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works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though,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next</a:t>
            </a:r>
            <a:r>
              <a:rPr sz="2000" spc="-50" dirty="0">
                <a:latin typeface="Cambria"/>
                <a:cs typeface="Cambria"/>
              </a:rPr>
              <a:t> step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add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some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kind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encoding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rather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add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the </a:t>
            </a:r>
            <a:r>
              <a:rPr sz="2000" spc="-55" dirty="0">
                <a:latin typeface="Cambria"/>
                <a:cs typeface="Cambria"/>
              </a:rPr>
              <a:t>temporal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dimension.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Models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17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99" y="1835694"/>
            <a:ext cx="9295130" cy="2555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000" dirty="0">
                <a:solidFill>
                  <a:srgbClr val="811AFF"/>
                </a:solidFill>
                <a:latin typeface="Cambria"/>
                <a:cs typeface="Cambria"/>
              </a:rPr>
              <a:t>3.</a:t>
            </a:r>
            <a:r>
              <a:rPr sz="2000" spc="310" dirty="0">
                <a:solidFill>
                  <a:srgbClr val="811AFF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third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model’s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goal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add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time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dimension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mix</a:t>
            </a:r>
            <a:r>
              <a:rPr sz="2000" spc="70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12700" marR="330200">
              <a:lnSpc>
                <a:spcPct val="109000"/>
              </a:lnSpc>
              <a:spcBef>
                <a:spcPts val="1100"/>
              </a:spcBef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-114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results</a:t>
            </a:r>
            <a:r>
              <a:rPr sz="2000" spc="-55" dirty="0">
                <a:latin typeface="Cambria"/>
                <a:cs typeface="Cambria"/>
              </a:rPr>
              <a:t> here </a:t>
            </a:r>
            <a:r>
              <a:rPr sz="2000" spc="-65" dirty="0">
                <a:latin typeface="Cambria"/>
                <a:cs typeface="Cambria"/>
              </a:rPr>
              <a:t>were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much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harder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“make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sense”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because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model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now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much </a:t>
            </a:r>
            <a:r>
              <a:rPr sz="2000" spc="-50" dirty="0">
                <a:latin typeface="Cambria"/>
                <a:cs typeface="Cambria"/>
              </a:rPr>
              <a:t>simpler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little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harder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me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train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since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80" dirty="0">
                <a:latin typeface="Cambria"/>
                <a:cs typeface="Cambria"/>
              </a:rPr>
              <a:t>added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time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dimension.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000" dirty="0">
                <a:latin typeface="Cambria"/>
                <a:cs typeface="Cambria"/>
              </a:rPr>
              <a:t>This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done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using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specific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import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15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from norse.torch.functional.encode import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poisson_encode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000" dirty="0">
                <a:latin typeface="Cambria"/>
                <a:cs typeface="Cambria"/>
              </a:rPr>
              <a:t>Not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lot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time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spend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optimizing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model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because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encoding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were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striving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2697" y="4432546"/>
            <a:ext cx="3956050" cy="289560"/>
          </a:xfrm>
          <a:prstGeom prst="rect">
            <a:avLst/>
          </a:prstGeom>
          <a:solidFill>
            <a:srgbClr val="811AFF">
              <a:alpha val="5411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000" b="1" i="1" dirty="0">
                <a:latin typeface="Cambria"/>
                <a:cs typeface="Cambria"/>
              </a:rPr>
              <a:t>constant</a:t>
            </a:r>
            <a:r>
              <a:rPr sz="2000" b="1" i="1" spc="-85" dirty="0">
                <a:latin typeface="Cambria"/>
                <a:cs typeface="Cambria"/>
              </a:rPr>
              <a:t> </a:t>
            </a:r>
            <a:r>
              <a:rPr sz="2000" b="1" i="1" spc="-10" dirty="0">
                <a:latin typeface="Cambria"/>
                <a:cs typeface="Cambria"/>
              </a:rPr>
              <a:t>current</a:t>
            </a:r>
            <a:r>
              <a:rPr sz="2000" b="1" i="1" spc="-55" dirty="0">
                <a:latin typeface="Cambria"/>
                <a:cs typeface="Cambria"/>
              </a:rPr>
              <a:t> </a:t>
            </a:r>
            <a:r>
              <a:rPr sz="2000" b="1" i="1" spc="-80" dirty="0">
                <a:latin typeface="Cambria"/>
                <a:cs typeface="Cambria"/>
              </a:rPr>
              <a:t>over</a:t>
            </a:r>
            <a:r>
              <a:rPr sz="2000" b="1" i="1" spc="-30" dirty="0">
                <a:latin typeface="Cambria"/>
                <a:cs typeface="Cambria"/>
              </a:rPr>
              <a:t> </a:t>
            </a:r>
            <a:r>
              <a:rPr sz="2000" b="1" i="1" dirty="0">
                <a:latin typeface="Cambria"/>
                <a:cs typeface="Cambria"/>
              </a:rPr>
              <a:t>time</a:t>
            </a:r>
            <a:r>
              <a:rPr sz="2000" b="1" i="1" spc="-55" dirty="0">
                <a:latin typeface="Cambria"/>
                <a:cs typeface="Cambria"/>
              </a:rPr>
              <a:t> </a:t>
            </a:r>
            <a:r>
              <a:rPr sz="2000" b="1" i="1" spc="-10" dirty="0">
                <a:latin typeface="Cambria"/>
                <a:cs typeface="Cambria"/>
              </a:rPr>
              <a:t>method.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299" y="4392922"/>
            <a:ext cx="9121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1740" algn="l"/>
              </a:tabLst>
            </a:pPr>
            <a:r>
              <a:rPr sz="2000" dirty="0">
                <a:latin typeface="Cambria"/>
                <a:cs typeface="Cambria"/>
              </a:rPr>
              <a:t>for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	And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new</a:t>
            </a:r>
            <a:r>
              <a:rPr sz="2000" spc="-50" dirty="0">
                <a:latin typeface="Cambria"/>
                <a:cs typeface="Cambria"/>
              </a:rPr>
              <a:t> simpler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time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encoded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299" y="4725154"/>
            <a:ext cx="34524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latin typeface="Cambria"/>
                <a:cs typeface="Cambria"/>
              </a:rPr>
              <a:t>model </a:t>
            </a:r>
            <a:r>
              <a:rPr sz="2000" spc="-20" dirty="0">
                <a:latin typeface="Cambria"/>
                <a:cs typeface="Cambria"/>
              </a:rPr>
              <a:t>looks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something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like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999" y="1808459"/>
            <a:ext cx="5040000" cy="3097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19422" y="5082590"/>
            <a:ext cx="18675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30" dirty="0">
                <a:latin typeface="Cambria"/>
                <a:cs typeface="Cambria"/>
              </a:rPr>
              <a:t> </a:t>
            </a:r>
            <a:r>
              <a:rPr sz="1500" spc="-65" dirty="0">
                <a:latin typeface="Cambria"/>
                <a:cs typeface="Cambria"/>
              </a:rPr>
              <a:t>8:</a:t>
            </a:r>
            <a:r>
              <a:rPr sz="1500" spc="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SCNN</a:t>
            </a:r>
            <a:r>
              <a:rPr sz="1500" spc="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+</a:t>
            </a:r>
            <a:r>
              <a:rPr sz="1500" spc="35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TIME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18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13344" y="2672094"/>
            <a:ext cx="4590415" cy="168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349250">
              <a:lnSpc>
                <a:spcPct val="109000"/>
              </a:lnSpc>
              <a:spcBef>
                <a:spcPts val="100"/>
              </a:spcBef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So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here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inputs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get</a:t>
            </a:r>
            <a:r>
              <a:rPr sz="2000" spc="-55" dirty="0">
                <a:latin typeface="Cambria"/>
                <a:cs typeface="Cambria"/>
              </a:rPr>
              <a:t> encoded </a:t>
            </a:r>
            <a:r>
              <a:rPr sz="2000" spc="-10" dirty="0">
                <a:latin typeface="Cambria"/>
                <a:cs typeface="Cambria"/>
              </a:rPr>
              <a:t>using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the </a:t>
            </a:r>
            <a:r>
              <a:rPr sz="2000" i="1" spc="-55" dirty="0">
                <a:latin typeface="Cambria"/>
                <a:cs typeface="Cambria"/>
              </a:rPr>
              <a:t>poisson_encode </a:t>
            </a:r>
            <a:r>
              <a:rPr sz="2000" spc="-10" dirty="0">
                <a:latin typeface="Cambria"/>
                <a:cs typeface="Cambria"/>
              </a:rPr>
              <a:t>function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was </a:t>
            </a:r>
            <a:r>
              <a:rPr sz="2000" spc="-55" dirty="0">
                <a:latin typeface="Cambria"/>
                <a:cs typeface="Cambria"/>
              </a:rPr>
              <a:t>imported </a:t>
            </a:r>
            <a:r>
              <a:rPr sz="2000" spc="-10" dirty="0">
                <a:latin typeface="Cambria"/>
                <a:cs typeface="Cambria"/>
              </a:rPr>
              <a:t>changing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shape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the </a:t>
            </a:r>
            <a:r>
              <a:rPr sz="2000" spc="-65" dirty="0">
                <a:latin typeface="Cambria"/>
                <a:cs typeface="Cambria"/>
              </a:rPr>
              <a:t>tensors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[Time,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Batch_Size,Channel, </a:t>
            </a:r>
            <a:r>
              <a:rPr sz="2000" dirty="0">
                <a:latin typeface="Cambria"/>
                <a:cs typeface="Cambria"/>
              </a:rPr>
              <a:t>Height,</a:t>
            </a:r>
            <a:r>
              <a:rPr sz="2000" spc="-10" dirty="0">
                <a:latin typeface="Cambria"/>
                <a:cs typeface="Cambria"/>
              </a:rPr>
              <a:t> Width]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Models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19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99" y="1709838"/>
            <a:ext cx="9311640" cy="213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marR="5080" indent="-300990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solidFill>
                  <a:srgbClr val="811AFF"/>
                </a:solidFill>
                <a:latin typeface="Cambria"/>
                <a:cs typeface="Cambria"/>
              </a:rPr>
              <a:t>4.</a:t>
            </a:r>
            <a:r>
              <a:rPr sz="2000" spc="335" dirty="0">
                <a:solidFill>
                  <a:srgbClr val="811AFF"/>
                </a:solidFill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Fourth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model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almost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identical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previous </a:t>
            </a:r>
            <a:r>
              <a:rPr sz="2000" spc="-20" dirty="0">
                <a:latin typeface="Cambria"/>
                <a:cs typeface="Cambria"/>
              </a:rPr>
              <a:t>one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only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difference </a:t>
            </a:r>
            <a:r>
              <a:rPr sz="2000" spc="-20" dirty="0">
                <a:latin typeface="Cambria"/>
                <a:cs typeface="Cambria"/>
              </a:rPr>
              <a:t>being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encoding.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910"/>
              </a:spcBef>
            </a:pP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5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from norse.torch.functional.encode import </a:t>
            </a: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constant_current_lif_encode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"/>
                <a:cs typeface="Cambria"/>
              </a:rPr>
              <a:t>In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-80" dirty="0">
                <a:latin typeface="Cambria"/>
                <a:cs typeface="Cambria"/>
              </a:rPr>
              <a:t>order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rate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model,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class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decided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highest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spike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count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per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sample.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999" y="3887589"/>
            <a:ext cx="3472815" cy="289560"/>
          </a:xfrm>
          <a:prstGeom prst="rect">
            <a:avLst/>
          </a:prstGeom>
          <a:solidFill>
            <a:srgbClr val="811AFF">
              <a:alpha val="54116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000" b="1" i="1" dirty="0">
                <a:latin typeface="Cambria"/>
                <a:cs typeface="Cambria"/>
              </a:rPr>
              <a:t>highest</a:t>
            </a:r>
            <a:r>
              <a:rPr sz="2000" b="1" i="1" spc="-40" dirty="0">
                <a:latin typeface="Cambria"/>
                <a:cs typeface="Cambria"/>
              </a:rPr>
              <a:t> </a:t>
            </a:r>
            <a:r>
              <a:rPr sz="2000" b="1" i="1" spc="-10" dirty="0">
                <a:latin typeface="Cambria"/>
                <a:cs typeface="Cambria"/>
              </a:rPr>
              <a:t>spike</a:t>
            </a:r>
            <a:r>
              <a:rPr sz="2000" b="1" i="1" spc="-40" dirty="0">
                <a:latin typeface="Cambria"/>
                <a:cs typeface="Cambria"/>
              </a:rPr>
              <a:t> </a:t>
            </a:r>
            <a:r>
              <a:rPr sz="2000" b="1" i="1" dirty="0">
                <a:latin typeface="Cambria"/>
                <a:cs typeface="Cambria"/>
              </a:rPr>
              <a:t>count</a:t>
            </a:r>
            <a:r>
              <a:rPr sz="2000" b="1" i="1" spc="-40" dirty="0">
                <a:latin typeface="Cambria"/>
                <a:cs typeface="Cambria"/>
              </a:rPr>
              <a:t> </a:t>
            </a:r>
            <a:r>
              <a:rPr sz="2000" b="1" i="1" spc="-60" dirty="0">
                <a:latin typeface="Cambria"/>
                <a:cs typeface="Cambria"/>
              </a:rPr>
              <a:t>per</a:t>
            </a:r>
            <a:r>
              <a:rPr sz="2000" b="1" i="1" spc="-40" dirty="0">
                <a:latin typeface="Cambria"/>
                <a:cs typeface="Cambria"/>
              </a:rPr>
              <a:t> </a:t>
            </a:r>
            <a:r>
              <a:rPr sz="2000" b="1" i="1" spc="-10" dirty="0">
                <a:latin typeface="Cambria"/>
                <a:cs typeface="Cambria"/>
              </a:rPr>
              <a:t>sample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50534" y="3847965"/>
            <a:ext cx="2004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in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output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layer.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299" y="4298815"/>
            <a:ext cx="9544685" cy="1006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2000" spc="-20" dirty="0">
                <a:latin typeface="Cambria"/>
                <a:cs typeface="Cambria"/>
              </a:rPr>
              <a:t>Here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accuracy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∼98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515" dirty="0">
                <a:latin typeface="Cambria"/>
                <a:cs typeface="Cambria"/>
              </a:rPr>
              <a:t>%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achieved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lang="en-US" sz="2000" spc="-55" dirty="0">
                <a:latin typeface="Cambria"/>
                <a:cs typeface="Cambria"/>
              </a:rPr>
              <a:t>which is almost ideal.</a:t>
            </a:r>
          </a:p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Here</a:t>
            </a:r>
            <a:r>
              <a:rPr sz="2000" spc="-45" dirty="0">
                <a:latin typeface="Cambria"/>
                <a:cs typeface="Cambria"/>
              </a:rPr>
              <a:t> are </a:t>
            </a:r>
            <a:r>
              <a:rPr sz="2000" spc="-55" dirty="0">
                <a:latin typeface="Cambria"/>
                <a:cs typeface="Cambria"/>
              </a:rPr>
              <a:t>some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results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taking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random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inputs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5" dirty="0">
                <a:latin typeface="Cambria"/>
                <a:cs typeface="Cambria"/>
              </a:rPr>
              <a:t> see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if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model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has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weakness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any </a:t>
            </a:r>
            <a:r>
              <a:rPr sz="2000" spc="-30" dirty="0">
                <a:latin typeface="Cambria"/>
                <a:cs typeface="Cambria"/>
              </a:rPr>
              <a:t>specific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pattern</a:t>
            </a:r>
            <a:r>
              <a:rPr lang="en-US" sz="2000" spc="-10" dirty="0">
                <a:latin typeface="Cambria"/>
                <a:cs typeface="Cambria"/>
              </a:rPr>
              <a:t>: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51370" y="5607237"/>
            <a:ext cx="473709" cy="288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z="1500" spc="-140" dirty="0">
                <a:latin typeface="Cambria"/>
                <a:cs typeface="Cambria"/>
              </a:rPr>
              <a:t>2</a:t>
            </a:fld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-260" dirty="0">
                <a:latin typeface="Cambria"/>
                <a:cs typeface="Cambria"/>
              </a:rPr>
              <a:t>/</a:t>
            </a:r>
            <a:r>
              <a:rPr sz="1500" spc="45" dirty="0">
                <a:latin typeface="Cambria"/>
                <a:cs typeface="Cambria"/>
              </a:rPr>
              <a:t> </a:t>
            </a:r>
            <a:r>
              <a:rPr sz="1500" spc="-95" dirty="0">
                <a:latin typeface="Cambria"/>
                <a:cs typeface="Cambria"/>
              </a:rPr>
              <a:t>34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99" y="2252995"/>
            <a:ext cx="2203450" cy="238506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12420" indent="-299720">
              <a:lnSpc>
                <a:spcPct val="100000"/>
              </a:lnSpc>
              <a:spcBef>
                <a:spcPts val="1415"/>
              </a:spcBef>
              <a:buClr>
                <a:srgbClr val="811AFF"/>
              </a:buClr>
              <a:buAutoNum type="arabicPeriod"/>
              <a:tabLst>
                <a:tab pos="312420" algn="l"/>
              </a:tabLst>
            </a:pPr>
            <a:r>
              <a:rPr sz="2000" spc="-10" dirty="0">
                <a:latin typeface="Cambria"/>
                <a:cs typeface="Cambria"/>
                <a:hlinkClick r:id="rId2" action="ppaction://hlinksldjump"/>
              </a:rPr>
              <a:t>Beginning</a:t>
            </a:r>
            <a:endParaRPr sz="2000">
              <a:latin typeface="Cambria"/>
              <a:cs typeface="Cambria"/>
            </a:endParaRPr>
          </a:p>
          <a:p>
            <a:pPr marL="312420" indent="-299720">
              <a:lnSpc>
                <a:spcPct val="100000"/>
              </a:lnSpc>
              <a:spcBef>
                <a:spcPts val="1315"/>
              </a:spcBef>
              <a:buClr>
                <a:srgbClr val="811AFF"/>
              </a:buClr>
              <a:buAutoNum type="arabicPeriod"/>
              <a:tabLst>
                <a:tab pos="312420" algn="l"/>
              </a:tabLst>
            </a:pPr>
            <a:r>
              <a:rPr sz="2000" dirty="0">
                <a:latin typeface="Cambria"/>
                <a:cs typeface="Cambria"/>
                <a:hlinkClick r:id="rId3" action="ppaction://hlinksldjump"/>
              </a:rPr>
              <a:t>Creating</a:t>
            </a:r>
            <a:r>
              <a:rPr sz="2000" spc="-60" dirty="0"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2000" dirty="0">
                <a:latin typeface="Cambria"/>
                <a:cs typeface="Cambria"/>
                <a:hlinkClick r:id="rId3" action="ppaction://hlinksldjump"/>
              </a:rPr>
              <a:t>a</a:t>
            </a:r>
            <a:r>
              <a:rPr sz="2000" spc="-55" dirty="0">
                <a:latin typeface="Cambria"/>
                <a:cs typeface="Cambria"/>
                <a:hlinkClick r:id="rId3" action="ppaction://hlinksldjump"/>
              </a:rPr>
              <a:t> </a:t>
            </a:r>
            <a:r>
              <a:rPr sz="2000" spc="-60" dirty="0">
                <a:latin typeface="Cambria"/>
                <a:cs typeface="Cambria"/>
                <a:hlinkClick r:id="rId3" action="ppaction://hlinksldjump"/>
              </a:rPr>
              <a:t>dataset</a:t>
            </a:r>
            <a:endParaRPr sz="2000">
              <a:latin typeface="Cambria"/>
              <a:cs typeface="Cambria"/>
            </a:endParaRPr>
          </a:p>
          <a:p>
            <a:pPr marL="312420" indent="-299720">
              <a:lnSpc>
                <a:spcPct val="100000"/>
              </a:lnSpc>
              <a:spcBef>
                <a:spcPts val="1315"/>
              </a:spcBef>
              <a:buClr>
                <a:srgbClr val="811AFF"/>
              </a:buClr>
              <a:buAutoNum type="arabicPeriod"/>
              <a:tabLst>
                <a:tab pos="312420" algn="l"/>
              </a:tabLst>
            </a:pPr>
            <a:r>
              <a:rPr sz="2000" spc="-10" dirty="0">
                <a:latin typeface="Cambria"/>
                <a:cs typeface="Cambria"/>
                <a:hlinkClick r:id="rId4" action="ppaction://hlinksldjump"/>
              </a:rPr>
              <a:t>Models</a:t>
            </a:r>
            <a:endParaRPr sz="2000">
              <a:latin typeface="Cambria"/>
              <a:cs typeface="Cambria"/>
            </a:endParaRPr>
          </a:p>
          <a:p>
            <a:pPr marL="312420" indent="-299720">
              <a:lnSpc>
                <a:spcPct val="100000"/>
              </a:lnSpc>
              <a:spcBef>
                <a:spcPts val="1315"/>
              </a:spcBef>
              <a:buClr>
                <a:srgbClr val="811AFF"/>
              </a:buClr>
              <a:buAutoNum type="arabicPeriod"/>
              <a:tabLst>
                <a:tab pos="312420" algn="l"/>
              </a:tabLst>
            </a:pPr>
            <a:r>
              <a:rPr sz="2000" spc="-10" dirty="0">
                <a:latin typeface="Cambria"/>
                <a:cs typeface="Cambria"/>
                <a:hlinkClick r:id="rId5" action="ppaction://hlinksldjump"/>
              </a:rPr>
              <a:t>Looking</a:t>
            </a:r>
            <a:r>
              <a:rPr sz="2000" spc="-95" dirty="0">
                <a:latin typeface="Cambria"/>
                <a:cs typeface="Cambria"/>
                <a:hlinkClick r:id="rId5" action="ppaction://hlinksldjump"/>
              </a:rPr>
              <a:t> </a:t>
            </a:r>
            <a:r>
              <a:rPr sz="2000" spc="-10" dirty="0">
                <a:latin typeface="Cambria"/>
                <a:cs typeface="Cambria"/>
                <a:hlinkClick r:id="rId5" action="ppaction://hlinksldjump"/>
              </a:rPr>
              <a:t>forward</a:t>
            </a:r>
            <a:endParaRPr sz="2000">
              <a:latin typeface="Cambria"/>
              <a:cs typeface="Cambria"/>
            </a:endParaRPr>
          </a:p>
          <a:p>
            <a:pPr marL="312420" indent="-299720">
              <a:lnSpc>
                <a:spcPct val="100000"/>
              </a:lnSpc>
              <a:spcBef>
                <a:spcPts val="1320"/>
              </a:spcBef>
              <a:buClr>
                <a:srgbClr val="811AFF"/>
              </a:buClr>
              <a:buAutoNum type="arabicPeriod"/>
              <a:tabLst>
                <a:tab pos="312420" algn="l"/>
              </a:tabLst>
            </a:pPr>
            <a:r>
              <a:rPr sz="2000" spc="-10" dirty="0">
                <a:latin typeface="Cambria"/>
                <a:cs typeface="Cambria"/>
                <a:hlinkClick r:id="rId6" action="ppaction://hlinksldjump"/>
              </a:rPr>
              <a:t>Conclusion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367" y="1304563"/>
            <a:ext cx="4967606" cy="40988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13344" y="2270013"/>
            <a:ext cx="4641850" cy="249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349250" algn="just">
              <a:lnSpc>
                <a:spcPct val="109000"/>
              </a:lnSpc>
              <a:spcBef>
                <a:spcPts val="100"/>
              </a:spcBef>
              <a:buClr>
                <a:srgbClr val="811AFF"/>
              </a:buClr>
              <a:buSzPct val="150000"/>
              <a:buFont typeface="Cambria"/>
              <a:buChar char="►"/>
              <a:tabLst>
                <a:tab pos="361315" algn="l"/>
              </a:tabLst>
            </a:pPr>
            <a:r>
              <a:rPr sz="2000" spc="-20" dirty="0">
                <a:latin typeface="Cambria"/>
                <a:cs typeface="Cambria"/>
              </a:rPr>
              <a:t>Here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see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model </a:t>
            </a:r>
            <a:r>
              <a:rPr sz="2000" spc="-30" dirty="0">
                <a:latin typeface="Cambria"/>
                <a:cs typeface="Cambria"/>
              </a:rPr>
              <a:t>struggles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 great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number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stripes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while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also </a:t>
            </a:r>
            <a:r>
              <a:rPr sz="2000" spc="-10" dirty="0">
                <a:latin typeface="Cambria"/>
                <a:cs typeface="Cambria"/>
              </a:rPr>
              <a:t>having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high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level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noise.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370"/>
              </a:spcBef>
              <a:buClr>
                <a:srgbClr val="811AFF"/>
              </a:buClr>
              <a:buFont typeface="Cambria"/>
              <a:buChar char="►"/>
            </a:pPr>
            <a:endParaRPr sz="2000">
              <a:latin typeface="Cambria"/>
              <a:cs typeface="Cambria"/>
            </a:endParaRPr>
          </a:p>
          <a:p>
            <a:pPr marL="361315" marR="47625" indent="-349250" algn="just">
              <a:lnSpc>
                <a:spcPct val="109000"/>
              </a:lnSpc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Still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very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good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result </a:t>
            </a:r>
            <a:r>
              <a:rPr sz="2000" spc="-20" dirty="0">
                <a:latin typeface="Cambria"/>
                <a:cs typeface="Cambria"/>
              </a:rPr>
              <a:t>but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can </a:t>
            </a:r>
            <a:r>
              <a:rPr sz="2000" spc="-45" dirty="0">
                <a:latin typeface="Cambria"/>
                <a:cs typeface="Cambria"/>
              </a:rPr>
              <a:t>make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model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even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better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changing the</a:t>
            </a:r>
            <a:r>
              <a:rPr sz="2000" spc="-50" dirty="0">
                <a:latin typeface="Cambria"/>
                <a:cs typeface="Cambria"/>
              </a:rPr>
              <a:t> architecture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adding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layer.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3785" y="5597146"/>
            <a:ext cx="3678554" cy="288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65" dirty="0">
                <a:latin typeface="Cambria"/>
                <a:cs typeface="Cambria"/>
              </a:rPr>
              <a:t>9: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50" dirty="0">
                <a:latin typeface="Cambria"/>
                <a:cs typeface="Cambria"/>
              </a:rPr>
              <a:t>Random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-50" dirty="0">
                <a:latin typeface="Cambria"/>
                <a:cs typeface="Cambria"/>
              </a:rPr>
              <a:t>Images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in</a:t>
            </a:r>
            <a:r>
              <a:rPr sz="1500" spc="-10" dirty="0">
                <a:latin typeface="Cambria"/>
                <a:cs typeface="Cambria"/>
              </a:rPr>
              <a:t> the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40" dirty="0">
                <a:latin typeface="Cambria"/>
                <a:cs typeface="Cambria"/>
              </a:rPr>
              <a:t>Trained</a:t>
            </a:r>
            <a:r>
              <a:rPr sz="1500" spc="-10" dirty="0">
                <a:latin typeface="Cambria"/>
                <a:cs typeface="Cambria"/>
              </a:rPr>
              <a:t> Model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20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21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99" y="2934476"/>
            <a:ext cx="8920480" cy="1162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 marR="5080" indent="-300990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solidFill>
                  <a:srgbClr val="811AFF"/>
                </a:solidFill>
                <a:latin typeface="Cambria"/>
                <a:cs typeface="Cambria"/>
              </a:rPr>
              <a:t>5.</a:t>
            </a:r>
            <a:r>
              <a:rPr sz="2000" spc="300" dirty="0">
                <a:solidFill>
                  <a:srgbClr val="811AFF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fifth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model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model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have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made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completely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from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scratch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0" dirty="0">
                <a:latin typeface="Cambria"/>
                <a:cs typeface="Cambria"/>
              </a:rPr>
              <a:t>(so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not </a:t>
            </a:r>
            <a:r>
              <a:rPr sz="2000" spc="-10" dirty="0">
                <a:latin typeface="Cambria"/>
                <a:cs typeface="Cambria"/>
              </a:rPr>
              <a:t>counting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any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tutorials)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best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one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date.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code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model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looks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something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like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: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999" y="1576174"/>
            <a:ext cx="4626000" cy="35625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3434" y="5314874"/>
            <a:ext cx="3199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-100" dirty="0">
                <a:latin typeface="Cambria"/>
                <a:cs typeface="Cambria"/>
              </a:rPr>
              <a:t>10: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Code</a:t>
            </a:r>
            <a:r>
              <a:rPr sz="1500" spc="-80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block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for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the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final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model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22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13344" y="1536714"/>
            <a:ext cx="4124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indent="-348615">
              <a:lnSpc>
                <a:spcPct val="100000"/>
              </a:lnSpc>
              <a:spcBef>
                <a:spcPts val="100"/>
              </a:spcBef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network</a:t>
            </a:r>
            <a:r>
              <a:rPr sz="2000" spc="-50" dirty="0">
                <a:latin typeface="Cambria"/>
                <a:cs typeface="Cambria"/>
              </a:rPr>
              <a:t> architecture </a:t>
            </a:r>
            <a:r>
              <a:rPr sz="2000" spc="-40" dirty="0">
                <a:latin typeface="Cambria"/>
                <a:cs typeface="Cambria"/>
              </a:rPr>
              <a:t>includes</a:t>
            </a:r>
            <a:r>
              <a:rPr sz="2000" spc="-50" dirty="0">
                <a:latin typeface="Cambria"/>
                <a:cs typeface="Cambria"/>
              </a:rPr>
              <a:t> 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4602" y="1868946"/>
            <a:ext cx="4210050" cy="365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100"/>
              </a:spcBef>
              <a:buClr>
                <a:srgbClr val="811AFF"/>
              </a:buClr>
              <a:buSzPct val="130000"/>
              <a:buChar char="■"/>
              <a:tabLst>
                <a:tab pos="359410" algn="l"/>
              </a:tabLst>
            </a:pPr>
            <a:r>
              <a:rPr sz="2000" spc="-45" dirty="0">
                <a:latin typeface="Cambria"/>
                <a:cs typeface="Cambria"/>
              </a:rPr>
              <a:t>rate </a:t>
            </a:r>
            <a:r>
              <a:rPr sz="2000" spc="-55" dirty="0">
                <a:latin typeface="Cambria"/>
                <a:cs typeface="Cambria"/>
              </a:rPr>
              <a:t>encoded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input,</a:t>
            </a:r>
            <a:endParaRPr sz="2000">
              <a:latin typeface="Cambria"/>
              <a:cs typeface="Cambria"/>
            </a:endParaRPr>
          </a:p>
          <a:p>
            <a:pPr marL="359410" marR="271780" indent="-347345">
              <a:lnSpc>
                <a:spcPct val="109000"/>
              </a:lnSpc>
              <a:buClr>
                <a:srgbClr val="811AFF"/>
              </a:buClr>
              <a:buSzPct val="130000"/>
              <a:buChar char="■"/>
              <a:tabLst>
                <a:tab pos="359410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convolutional</a:t>
            </a:r>
            <a:r>
              <a:rPr sz="2000" spc="-25" dirty="0">
                <a:latin typeface="Cambria"/>
                <a:cs typeface="Cambria"/>
              </a:rPr>
              <a:t> layer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90" dirty="0">
                <a:latin typeface="Cambria"/>
                <a:cs typeface="Cambria"/>
              </a:rPr>
              <a:t>2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filters </a:t>
            </a:r>
            <a:r>
              <a:rPr sz="2000" spc="-40" dirty="0">
                <a:latin typeface="Cambria"/>
                <a:cs typeface="Cambria"/>
              </a:rPr>
              <a:t>size </a:t>
            </a:r>
            <a:r>
              <a:rPr sz="2000" spc="-100" dirty="0">
                <a:latin typeface="Cambria"/>
                <a:cs typeface="Cambria"/>
              </a:rPr>
              <a:t>4x4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,</a:t>
            </a:r>
            <a:endParaRPr sz="2000">
              <a:latin typeface="Cambria"/>
              <a:cs typeface="Cambria"/>
            </a:endParaRPr>
          </a:p>
          <a:p>
            <a:pPr marL="359410" indent="-346710">
              <a:lnSpc>
                <a:spcPct val="100000"/>
              </a:lnSpc>
              <a:spcBef>
                <a:spcPts val="215"/>
              </a:spcBef>
              <a:buClr>
                <a:srgbClr val="811AFF"/>
              </a:buClr>
              <a:buSzPct val="130000"/>
              <a:buChar char="■"/>
              <a:tabLst>
                <a:tab pos="359410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LIF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layer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spikes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,</a:t>
            </a:r>
            <a:endParaRPr sz="2000">
              <a:latin typeface="Cambria"/>
              <a:cs typeface="Cambria"/>
            </a:endParaRPr>
          </a:p>
          <a:p>
            <a:pPr marL="359410" marR="222250" indent="-347345">
              <a:lnSpc>
                <a:spcPct val="109000"/>
              </a:lnSpc>
              <a:buClr>
                <a:srgbClr val="811AFF"/>
              </a:buClr>
              <a:buSzPct val="130000"/>
              <a:buChar char="■"/>
              <a:tabLst>
                <a:tab pos="359410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max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pooling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layer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reduces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spatial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dimensionality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,</a:t>
            </a:r>
            <a:endParaRPr sz="2000">
              <a:latin typeface="Cambria"/>
              <a:cs typeface="Cambria"/>
            </a:endParaRPr>
          </a:p>
          <a:p>
            <a:pPr marL="359410" indent="-346710">
              <a:lnSpc>
                <a:spcPct val="100000"/>
              </a:lnSpc>
              <a:spcBef>
                <a:spcPts val="215"/>
              </a:spcBef>
              <a:buClr>
                <a:srgbClr val="811AFF"/>
              </a:buClr>
              <a:buSzPct val="130000"/>
              <a:buChar char="■"/>
              <a:tabLst>
                <a:tab pos="359410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flatten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+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linear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layer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finally</a:t>
            </a:r>
            <a:endParaRPr sz="2000">
              <a:latin typeface="Cambria"/>
              <a:cs typeface="Cambria"/>
            </a:endParaRPr>
          </a:p>
          <a:p>
            <a:pPr marL="359410" marR="5080" indent="-347345">
              <a:lnSpc>
                <a:spcPct val="109000"/>
              </a:lnSpc>
              <a:buClr>
                <a:srgbClr val="811AFF"/>
              </a:buClr>
              <a:buSzPct val="130000"/>
              <a:buChar char="■"/>
              <a:tabLst>
                <a:tab pos="359410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layer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models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membrance </a:t>
            </a:r>
            <a:r>
              <a:rPr sz="2000" spc="-25" dirty="0">
                <a:latin typeface="Cambria"/>
                <a:cs typeface="Cambria"/>
              </a:rPr>
              <a:t>voltage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traces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40" dirty="0">
                <a:latin typeface="Cambria"/>
                <a:cs typeface="Cambria"/>
              </a:rPr>
              <a:t> decay,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80" dirty="0">
                <a:latin typeface="Cambria"/>
                <a:cs typeface="Cambria"/>
              </a:rPr>
              <a:t>order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to </a:t>
            </a:r>
            <a:r>
              <a:rPr sz="2000" spc="-55" dirty="0">
                <a:latin typeface="Cambria"/>
                <a:cs typeface="Cambria"/>
              </a:rPr>
              <a:t>capture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long-</a:t>
            </a:r>
            <a:r>
              <a:rPr sz="2000" spc="-20" dirty="0">
                <a:latin typeface="Cambria"/>
                <a:cs typeface="Cambria"/>
              </a:rPr>
              <a:t>term </a:t>
            </a:r>
            <a:r>
              <a:rPr sz="2000" spc="-10" dirty="0">
                <a:latin typeface="Cambria"/>
                <a:cs typeface="Cambria"/>
              </a:rPr>
              <a:t>temporal information.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Models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23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99" y="2599069"/>
            <a:ext cx="9311640" cy="183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0209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This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model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both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simple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enough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move </a:t>
            </a:r>
            <a:r>
              <a:rPr sz="2000" dirty="0">
                <a:latin typeface="Cambria"/>
                <a:cs typeface="Cambria"/>
              </a:rPr>
              <a:t>into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hardware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also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gets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perfect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results </a:t>
            </a:r>
            <a:r>
              <a:rPr sz="2000" spc="-45" dirty="0">
                <a:latin typeface="Cambria"/>
                <a:cs typeface="Cambria"/>
              </a:rPr>
              <a:t>regarding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taks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given.</a:t>
            </a:r>
            <a:endParaRPr sz="2000">
              <a:latin typeface="Cambria"/>
              <a:cs typeface="Cambria"/>
            </a:endParaRPr>
          </a:p>
          <a:p>
            <a:pPr marL="12700" marR="5080">
              <a:lnSpc>
                <a:spcPct val="109000"/>
              </a:lnSpc>
              <a:spcBef>
                <a:spcPts val="1150"/>
              </a:spcBef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network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fully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converges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around</a:t>
            </a:r>
            <a:r>
              <a:rPr sz="2000" spc="-30" dirty="0">
                <a:latin typeface="Cambria"/>
                <a:cs typeface="Cambria"/>
              </a:rPr>
              <a:t> epoch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90" dirty="0">
                <a:latin typeface="Cambria"/>
                <a:cs typeface="Cambria"/>
              </a:rPr>
              <a:t>9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meaning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get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∼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10" dirty="0">
                <a:latin typeface="Cambria"/>
                <a:cs typeface="Cambria"/>
              </a:rPr>
              <a:t>100%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accuracy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our </a:t>
            </a:r>
            <a:r>
              <a:rPr sz="2000" spc="-45" dirty="0">
                <a:latin typeface="Cambria"/>
                <a:cs typeface="Cambria"/>
              </a:rPr>
              <a:t>custom</a:t>
            </a:r>
            <a:r>
              <a:rPr sz="2000" spc="-65" dirty="0">
                <a:latin typeface="Cambria"/>
                <a:cs typeface="Cambria"/>
              </a:rPr>
              <a:t> dataset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since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best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model </a:t>
            </a:r>
            <a:r>
              <a:rPr sz="2000" dirty="0">
                <a:latin typeface="Cambria"/>
                <a:cs typeface="Cambria"/>
              </a:rPr>
              <a:t>so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far</a:t>
            </a:r>
            <a:r>
              <a:rPr sz="2000" spc="-55" dirty="0">
                <a:latin typeface="Cambria"/>
                <a:cs typeface="Cambria"/>
              </a:rPr>
              <a:t> some </a:t>
            </a:r>
            <a:r>
              <a:rPr sz="2000" spc="-30" dirty="0">
                <a:latin typeface="Cambria"/>
                <a:cs typeface="Cambria"/>
              </a:rPr>
              <a:t>extra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plots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were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made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using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a </a:t>
            </a:r>
            <a:r>
              <a:rPr sz="2000" spc="-45" dirty="0">
                <a:latin typeface="Cambria"/>
                <a:cs typeface="Cambria"/>
              </a:rPr>
              <a:t>custom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python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function.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2000" y="179999"/>
            <a:ext cx="899999" cy="11654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44145" cy="1080135"/>
          </a:xfrm>
          <a:custGeom>
            <a:avLst/>
            <a:gdLst/>
            <a:ahLst/>
            <a:cxnLst/>
            <a:rect l="l" t="t" r="r" b="b"/>
            <a:pathLst>
              <a:path w="144145" h="1080135">
                <a:moveTo>
                  <a:pt x="144000" y="1079999"/>
                </a:moveTo>
                <a:lnTo>
                  <a:pt x="0" y="1079999"/>
                </a:lnTo>
                <a:lnTo>
                  <a:pt x="0" y="0"/>
                </a:lnTo>
                <a:lnTo>
                  <a:pt x="144000" y="0"/>
                </a:lnTo>
                <a:lnTo>
                  <a:pt x="144000" y="1079999"/>
                </a:lnTo>
                <a:close/>
              </a:path>
            </a:pathLst>
          </a:custGeom>
          <a:solidFill>
            <a:srgbClr val="811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Results</a:t>
            </a:r>
            <a:r>
              <a:rPr spc="-7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50" dirty="0"/>
              <a:t>Final</a:t>
            </a:r>
            <a:r>
              <a:rPr spc="-65" dirty="0"/>
              <a:t> </a:t>
            </a:r>
            <a:r>
              <a:rPr spc="-45" dirty="0"/>
              <a:t>Model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925" y="1647360"/>
            <a:ext cx="9466486" cy="379952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24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Results</a:t>
            </a:r>
            <a:r>
              <a:rPr spc="-7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50" dirty="0"/>
              <a:t>Final</a:t>
            </a:r>
            <a:r>
              <a:rPr spc="-65" dirty="0"/>
              <a:t> </a:t>
            </a:r>
            <a:r>
              <a:rPr spc="-45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530" y="1468611"/>
            <a:ext cx="4480194" cy="37577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4865" y="2183907"/>
            <a:ext cx="4173139" cy="22740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41720" y="4755837"/>
            <a:ext cx="31946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-100" dirty="0">
                <a:latin typeface="Cambria"/>
                <a:cs typeface="Cambria"/>
              </a:rPr>
              <a:t>13: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Input </a:t>
            </a:r>
            <a:r>
              <a:rPr sz="1500" spc="-30" dirty="0">
                <a:latin typeface="Cambria"/>
                <a:cs typeface="Cambria"/>
              </a:rPr>
              <a:t>Spikes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the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55" dirty="0">
                <a:latin typeface="Cambria"/>
                <a:cs typeface="Cambria"/>
              </a:rPr>
              <a:t>Test</a:t>
            </a:r>
            <a:r>
              <a:rPr sz="1500" spc="-20" dirty="0">
                <a:latin typeface="Cambria"/>
                <a:cs typeface="Cambria"/>
              </a:rPr>
              <a:t> Image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2386" y="5464901"/>
            <a:ext cx="1681480" cy="288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500" spc="-30" dirty="0">
                <a:latin typeface="Cambria"/>
                <a:cs typeface="Cambria"/>
              </a:rPr>
              <a:t>Figure </a:t>
            </a:r>
            <a:r>
              <a:rPr sz="1500" spc="-100" dirty="0">
                <a:latin typeface="Cambria"/>
                <a:cs typeface="Cambria"/>
              </a:rPr>
              <a:t>12: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-55" dirty="0">
                <a:latin typeface="Cambria"/>
                <a:cs typeface="Cambria"/>
              </a:rPr>
              <a:t>Test</a:t>
            </a:r>
            <a:r>
              <a:rPr sz="1500" spc="-5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Image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25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Results</a:t>
            </a:r>
            <a:r>
              <a:rPr spc="-7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50" dirty="0"/>
              <a:t>Final</a:t>
            </a:r>
            <a:r>
              <a:rPr spc="-65" dirty="0"/>
              <a:t> </a:t>
            </a:r>
            <a:r>
              <a:rPr spc="-45" dirty="0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705" y="1654653"/>
            <a:ext cx="4444588" cy="3389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63461" y="5318856"/>
            <a:ext cx="27793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-100" dirty="0">
                <a:latin typeface="Cambria"/>
                <a:cs typeface="Cambria"/>
              </a:rPr>
              <a:t>14: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Hidden</a:t>
            </a:r>
            <a:r>
              <a:rPr sz="1500" spc="-35" dirty="0">
                <a:latin typeface="Cambria"/>
                <a:cs typeface="Cambria"/>
              </a:rPr>
              <a:t> spikes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35" dirty="0">
                <a:latin typeface="Cambria"/>
                <a:cs typeface="Cambria"/>
              </a:rPr>
              <a:t>over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Time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2644" y="2038599"/>
            <a:ext cx="4531591" cy="23743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45170" y="4629905"/>
            <a:ext cx="4387850" cy="52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8590" marR="5080" indent="-1406525">
              <a:lnSpc>
                <a:spcPct val="109000"/>
              </a:lnSpc>
              <a:spcBef>
                <a:spcPts val="100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-100" dirty="0">
                <a:latin typeface="Cambria"/>
                <a:cs typeface="Cambria"/>
              </a:rPr>
              <a:t>15: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-45" dirty="0">
                <a:latin typeface="Cambria"/>
                <a:cs typeface="Cambria"/>
              </a:rPr>
              <a:t>Membrance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spc="-30" dirty="0">
                <a:latin typeface="Cambria"/>
                <a:cs typeface="Cambria"/>
              </a:rPr>
              <a:t>Voltage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40" dirty="0">
                <a:latin typeface="Cambria"/>
                <a:cs typeface="Cambria"/>
              </a:rPr>
              <a:t>Traces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the</a:t>
            </a:r>
            <a:r>
              <a:rPr sz="1500" spc="-20" dirty="0">
                <a:latin typeface="Cambria"/>
                <a:cs typeface="Cambria"/>
              </a:rPr>
              <a:t> two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Output </a:t>
            </a:r>
            <a:r>
              <a:rPr sz="1500" spc="-35" dirty="0">
                <a:latin typeface="Cambria"/>
                <a:cs typeface="Cambria"/>
              </a:rPr>
              <a:t>Neurons over </a:t>
            </a:r>
            <a:r>
              <a:rPr sz="1500" spc="-20" dirty="0">
                <a:latin typeface="Cambria"/>
                <a:cs typeface="Cambria"/>
              </a:rPr>
              <a:t>Time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26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99" y="203475"/>
            <a:ext cx="216090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Comments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27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344" y="1871106"/>
            <a:ext cx="9608185" cy="329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349250">
              <a:lnSpc>
                <a:spcPct val="109000"/>
              </a:lnSpc>
              <a:spcBef>
                <a:spcPts val="100"/>
              </a:spcBef>
              <a:buClr>
                <a:srgbClr val="811AFF"/>
              </a:buClr>
              <a:buSzPct val="150000"/>
              <a:buFont typeface="Cambria"/>
              <a:buChar char="►"/>
              <a:tabLst>
                <a:tab pos="361315" algn="l"/>
              </a:tabLst>
            </a:pPr>
            <a:r>
              <a:rPr sz="2000" spc="-20" dirty="0">
                <a:latin typeface="Cambria"/>
                <a:cs typeface="Cambria"/>
              </a:rPr>
              <a:t>Here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see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output</a:t>
            </a:r>
            <a:r>
              <a:rPr sz="2000" spc="-55" dirty="0">
                <a:latin typeface="Cambria"/>
                <a:cs typeface="Cambria"/>
              </a:rPr>
              <a:t> neurons </a:t>
            </a:r>
            <a:r>
              <a:rPr sz="2000" spc="-45" dirty="0">
                <a:latin typeface="Cambria"/>
                <a:cs typeface="Cambria"/>
              </a:rPr>
              <a:t>are</a:t>
            </a:r>
            <a:r>
              <a:rPr sz="2000" spc="-50" dirty="0">
                <a:latin typeface="Cambria"/>
                <a:cs typeface="Cambria"/>
              </a:rPr>
              <a:t> symmetric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over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𝑦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430" dirty="0">
                <a:latin typeface="Cambria"/>
                <a:cs typeface="Cambria"/>
              </a:rPr>
              <a:t>=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0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line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meaning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that </a:t>
            </a:r>
            <a:r>
              <a:rPr sz="2000" spc="-35" dirty="0">
                <a:latin typeface="Cambria"/>
                <a:cs typeface="Cambria"/>
              </a:rPr>
              <a:t>classification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possible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only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one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output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neuron.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370"/>
              </a:spcBef>
              <a:buFont typeface="Cambria"/>
              <a:buChar char="►"/>
            </a:pPr>
            <a:endParaRPr sz="2000">
              <a:latin typeface="Cambria"/>
              <a:cs typeface="Cambria"/>
            </a:endParaRPr>
          </a:p>
          <a:p>
            <a:pPr marL="361315" marR="581660" indent="-349250">
              <a:lnSpc>
                <a:spcPct val="109000"/>
              </a:lnSpc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Having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achieved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our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starting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goal,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idea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change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dataset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make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little </a:t>
            </a:r>
            <a:r>
              <a:rPr sz="2000" spc="-70" dirty="0">
                <a:latin typeface="Cambria"/>
                <a:cs typeface="Cambria"/>
              </a:rPr>
              <a:t>harder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suggested.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370"/>
              </a:spcBef>
              <a:buFont typeface="Cambria"/>
              <a:buChar char="►"/>
            </a:pPr>
            <a:endParaRPr sz="2000">
              <a:latin typeface="Cambria"/>
              <a:cs typeface="Cambria"/>
            </a:endParaRPr>
          </a:p>
          <a:p>
            <a:pPr marL="361315" marR="407034" indent="-349250">
              <a:lnSpc>
                <a:spcPct val="109000"/>
              </a:lnSpc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And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exact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model,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minor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changes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scaled encoded </a:t>
            </a:r>
            <a:r>
              <a:rPr sz="2000" spc="-20" dirty="0">
                <a:latin typeface="Cambria"/>
                <a:cs typeface="Cambria"/>
              </a:rPr>
              <a:t>input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values,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was </a:t>
            </a:r>
            <a:r>
              <a:rPr sz="2000" spc="-55" dirty="0">
                <a:latin typeface="Cambria"/>
                <a:cs typeface="Cambria"/>
              </a:rPr>
              <a:t>tested </a:t>
            </a:r>
            <a:r>
              <a:rPr sz="2000" dirty="0">
                <a:latin typeface="Cambria"/>
                <a:cs typeface="Cambria"/>
              </a:rPr>
              <a:t>on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dataset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has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same </a:t>
            </a:r>
            <a:r>
              <a:rPr sz="2000" spc="-60" dirty="0">
                <a:latin typeface="Cambria"/>
                <a:cs typeface="Cambria"/>
              </a:rPr>
              <a:t>parameterization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previous </a:t>
            </a:r>
            <a:r>
              <a:rPr sz="2000" spc="-20" dirty="0">
                <a:latin typeface="Cambria"/>
                <a:cs typeface="Cambria"/>
              </a:rPr>
              <a:t>one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the </a:t>
            </a:r>
            <a:r>
              <a:rPr sz="2000" spc="-50" dirty="0">
                <a:latin typeface="Cambria"/>
                <a:cs typeface="Cambria"/>
              </a:rPr>
              <a:t>difference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now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striped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patches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are </a:t>
            </a:r>
            <a:r>
              <a:rPr sz="2000" spc="-40" dirty="0">
                <a:latin typeface="Cambria"/>
                <a:cs typeface="Cambria"/>
              </a:rPr>
              <a:t>randomly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placed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around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noisy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grid.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99" y="203475"/>
            <a:ext cx="216090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Comments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095" y="2043088"/>
            <a:ext cx="2867983" cy="23670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1887" y="4619959"/>
            <a:ext cx="2820670" cy="52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2680" marR="5080" indent="-1110615">
              <a:lnSpc>
                <a:spcPct val="109000"/>
              </a:lnSpc>
              <a:spcBef>
                <a:spcPts val="100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-100" dirty="0">
                <a:latin typeface="Cambria"/>
                <a:cs typeface="Cambria"/>
              </a:rPr>
              <a:t>16: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-55" dirty="0">
                <a:latin typeface="Cambria"/>
                <a:cs typeface="Cambria"/>
              </a:rPr>
              <a:t>Test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image</a:t>
            </a:r>
            <a:r>
              <a:rPr sz="1500" spc="-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with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an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spc="-45" dirty="0">
                <a:latin typeface="Cambria"/>
                <a:cs typeface="Cambria"/>
              </a:rPr>
              <a:t>easier </a:t>
            </a:r>
            <a:r>
              <a:rPr sz="1500" spc="-10" dirty="0">
                <a:latin typeface="Cambria"/>
                <a:cs typeface="Cambria"/>
              </a:rPr>
              <a:t>version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1344" y="1506107"/>
            <a:ext cx="2939415" cy="1692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61315" marR="5080" indent="-349250">
              <a:lnSpc>
                <a:spcPct val="109500"/>
              </a:lnSpc>
              <a:spcBef>
                <a:spcPts val="85"/>
              </a:spcBef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dataset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the </a:t>
            </a:r>
            <a:r>
              <a:rPr sz="2000" spc="-50" dirty="0">
                <a:latin typeface="Cambria"/>
                <a:cs typeface="Cambria"/>
              </a:rPr>
              <a:t>easier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pictures </a:t>
            </a:r>
            <a:r>
              <a:rPr sz="2000" dirty="0">
                <a:latin typeface="Cambria"/>
                <a:cs typeface="Cambria"/>
              </a:rPr>
              <a:t>got</a:t>
            </a:r>
            <a:r>
              <a:rPr sz="2000" spc="-50" dirty="0">
                <a:latin typeface="Cambria"/>
                <a:cs typeface="Cambria"/>
              </a:rPr>
              <a:t> a </a:t>
            </a:r>
            <a:r>
              <a:rPr sz="2000" spc="-20" dirty="0">
                <a:latin typeface="Cambria"/>
                <a:cs typeface="Cambria"/>
              </a:rPr>
              <a:t>training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∼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90" dirty="0">
                <a:latin typeface="Cambria"/>
                <a:cs typeface="Cambria"/>
              </a:rPr>
              <a:t>18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epochs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fully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converged</a:t>
            </a:r>
            <a:r>
              <a:rPr sz="2000" spc="-25" dirty="0">
                <a:latin typeface="Cambria"/>
                <a:cs typeface="Cambria"/>
              </a:rPr>
              <a:t> at </a:t>
            </a:r>
            <a:r>
              <a:rPr sz="2000" spc="-60" dirty="0">
                <a:latin typeface="Cambria"/>
                <a:cs typeface="Cambria"/>
              </a:rPr>
              <a:t>around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90" dirty="0">
                <a:latin typeface="Cambria"/>
                <a:cs typeface="Cambria"/>
              </a:rPr>
              <a:t>12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epochs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1344" y="3173617"/>
            <a:ext cx="2911475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349250">
              <a:lnSpc>
                <a:spcPct val="109000"/>
              </a:lnSpc>
              <a:spcBef>
                <a:spcPts val="100"/>
              </a:spcBef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While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dataset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with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harder</a:t>
            </a:r>
            <a:r>
              <a:rPr sz="2000" spc="-40" dirty="0">
                <a:latin typeface="Cambria"/>
                <a:cs typeface="Cambria"/>
              </a:rPr>
              <a:t> images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is learning,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more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epochs </a:t>
            </a:r>
            <a:r>
              <a:rPr sz="2000" spc="-45" dirty="0">
                <a:latin typeface="Cambria"/>
                <a:cs typeface="Cambria"/>
              </a:rPr>
              <a:t>are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recquired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more </a:t>
            </a:r>
            <a:r>
              <a:rPr sz="2000" spc="-35" dirty="0">
                <a:latin typeface="Cambria"/>
                <a:cs typeface="Cambria"/>
              </a:rPr>
              <a:t>changes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model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to </a:t>
            </a:r>
            <a:r>
              <a:rPr sz="2000" spc="-45" dirty="0">
                <a:latin typeface="Cambria"/>
                <a:cs typeface="Cambria"/>
              </a:rPr>
              <a:t>make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model </a:t>
            </a:r>
            <a:r>
              <a:rPr sz="2000" spc="-45" dirty="0">
                <a:latin typeface="Cambria"/>
                <a:cs typeface="Cambria"/>
              </a:rPr>
              <a:t>converge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fully.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8738" y="2027813"/>
            <a:ext cx="2866750" cy="23974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82937" y="4635770"/>
            <a:ext cx="2774315" cy="52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5690" marR="5080" indent="-1063625">
              <a:lnSpc>
                <a:spcPct val="109000"/>
              </a:lnSpc>
              <a:spcBef>
                <a:spcPts val="100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-100" dirty="0">
                <a:latin typeface="Cambria"/>
                <a:cs typeface="Cambria"/>
              </a:rPr>
              <a:t>17: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-55" dirty="0">
                <a:latin typeface="Cambria"/>
                <a:cs typeface="Cambria"/>
              </a:rPr>
              <a:t>Test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image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with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spc="-50" dirty="0">
                <a:latin typeface="Cambria"/>
                <a:cs typeface="Cambria"/>
              </a:rPr>
              <a:t>harder </a:t>
            </a:r>
            <a:r>
              <a:rPr sz="1500" spc="-10" dirty="0">
                <a:latin typeface="Cambria"/>
                <a:cs typeface="Cambria"/>
              </a:rPr>
              <a:t>version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28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99" y="203475"/>
            <a:ext cx="216090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Comments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185" y="1500535"/>
            <a:ext cx="4476143" cy="36942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4865" y="2183907"/>
            <a:ext cx="4173139" cy="22740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52140" y="4755837"/>
            <a:ext cx="25742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-100" dirty="0">
                <a:latin typeface="Cambria"/>
                <a:cs typeface="Cambria"/>
              </a:rPr>
              <a:t>19: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Input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spc="-35" dirty="0">
                <a:latin typeface="Cambria"/>
                <a:cs typeface="Cambria"/>
              </a:rPr>
              <a:t>spikes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35" dirty="0">
                <a:latin typeface="Cambria"/>
                <a:cs typeface="Cambria"/>
              </a:rPr>
              <a:t>over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time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3905" y="5431857"/>
            <a:ext cx="3298190" cy="288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-50" dirty="0">
                <a:latin typeface="Cambria"/>
                <a:cs typeface="Cambria"/>
              </a:rPr>
              <a:t> </a:t>
            </a:r>
            <a:r>
              <a:rPr sz="1500" spc="-100" dirty="0">
                <a:latin typeface="Cambria"/>
                <a:cs typeface="Cambria"/>
              </a:rPr>
              <a:t>18: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-55" dirty="0">
                <a:latin typeface="Cambria"/>
                <a:cs typeface="Cambria"/>
              </a:rPr>
              <a:t>Test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image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the </a:t>
            </a:r>
            <a:r>
              <a:rPr sz="1500" spc="-55" dirty="0">
                <a:latin typeface="Cambria"/>
                <a:cs typeface="Cambria"/>
              </a:rPr>
              <a:t>easier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version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29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99" y="2495378"/>
            <a:ext cx="421005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BEGINNING</a:t>
            </a:r>
            <a:endParaRPr sz="5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1370" y="5607237"/>
            <a:ext cx="473709" cy="288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z="1500" spc="-140" dirty="0">
                <a:latin typeface="Cambria"/>
                <a:cs typeface="Cambria"/>
              </a:rPr>
              <a:t>3</a:t>
            </a:fld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-260" dirty="0">
                <a:latin typeface="Cambria"/>
                <a:cs typeface="Cambria"/>
              </a:rPr>
              <a:t>/</a:t>
            </a:r>
            <a:r>
              <a:rPr sz="1500" spc="45" dirty="0">
                <a:latin typeface="Cambria"/>
                <a:cs typeface="Cambria"/>
              </a:rPr>
              <a:t> </a:t>
            </a:r>
            <a:r>
              <a:rPr sz="1500" spc="-95" dirty="0">
                <a:latin typeface="Cambria"/>
                <a:cs typeface="Cambria"/>
              </a:rPr>
              <a:t>34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99" y="203475"/>
            <a:ext cx="216090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Comments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705" y="1654653"/>
            <a:ext cx="4444588" cy="3389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74464" y="5318856"/>
            <a:ext cx="19570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spc="-100" dirty="0">
                <a:latin typeface="Cambria"/>
                <a:cs typeface="Cambria"/>
              </a:rPr>
              <a:t>20: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Hidden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spc="-30" dirty="0">
                <a:latin typeface="Cambria"/>
                <a:cs typeface="Cambria"/>
              </a:rPr>
              <a:t>Spikes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2644" y="2163187"/>
            <a:ext cx="4531591" cy="23743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35752" y="4775066"/>
            <a:ext cx="42068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-100" dirty="0">
                <a:latin typeface="Cambria"/>
                <a:cs typeface="Cambria"/>
              </a:rPr>
              <a:t>21: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spc="-45" dirty="0">
                <a:latin typeface="Cambria"/>
                <a:cs typeface="Cambria"/>
              </a:rPr>
              <a:t>Membrance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spc="-30" dirty="0">
                <a:latin typeface="Cambria"/>
                <a:cs typeface="Cambria"/>
              </a:rPr>
              <a:t>Voltage </a:t>
            </a:r>
            <a:r>
              <a:rPr sz="1500" spc="-40" dirty="0">
                <a:latin typeface="Cambria"/>
                <a:cs typeface="Cambria"/>
              </a:rPr>
              <a:t>traces</a:t>
            </a:r>
            <a:r>
              <a:rPr sz="1500" spc="-1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in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the </a:t>
            </a:r>
            <a:r>
              <a:rPr sz="1500" spc="-140" dirty="0">
                <a:latin typeface="Cambria"/>
                <a:cs typeface="Cambria"/>
              </a:rPr>
              <a:t>2</a:t>
            </a:r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neurons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30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99" y="2495378"/>
            <a:ext cx="7361555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93465" algn="l"/>
              </a:tabLst>
            </a:pPr>
            <a:r>
              <a:rPr sz="5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LOOKING</a:t>
            </a:r>
            <a:r>
              <a:rPr sz="5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5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5800" b="1" spc="-69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5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ARD</a:t>
            </a:r>
            <a:endParaRPr sz="5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31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99" y="203475"/>
            <a:ext cx="212598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-75" dirty="0"/>
              <a:t> </a:t>
            </a:r>
            <a:r>
              <a:rPr spc="-110" dirty="0"/>
              <a:t>Steps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32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344" y="2339862"/>
            <a:ext cx="9546590" cy="23514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61315" marR="584835" indent="-349250">
              <a:lnSpc>
                <a:spcPts val="2620"/>
              </a:lnSpc>
              <a:spcBef>
                <a:spcPts val="220"/>
              </a:spcBef>
              <a:buClr>
                <a:srgbClr val="811AFF"/>
              </a:buClr>
              <a:buSzPct val="150000"/>
              <a:buFont typeface="Cambria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As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now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next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direct</a:t>
            </a:r>
            <a:r>
              <a:rPr sz="2000" spc="-50" dirty="0">
                <a:latin typeface="Cambria"/>
                <a:cs typeface="Cambria"/>
              </a:rPr>
              <a:t> step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going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be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transfering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model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(easier) dataset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hardware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try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45" dirty="0">
                <a:latin typeface="Cambria"/>
                <a:cs typeface="Cambria"/>
              </a:rPr>
              <a:t> make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work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there.(it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has</a:t>
            </a:r>
            <a:r>
              <a:rPr sz="2000" spc="-45" dirty="0">
                <a:latin typeface="Cambria"/>
                <a:cs typeface="Cambria"/>
              </a:rPr>
              <a:t> already </a:t>
            </a:r>
            <a:r>
              <a:rPr sz="2000" spc="-10" dirty="0">
                <a:latin typeface="Cambria"/>
                <a:cs typeface="Cambria"/>
              </a:rPr>
              <a:t>begun)</a:t>
            </a:r>
            <a:endParaRPr sz="2000">
              <a:latin typeface="Cambria"/>
              <a:cs typeface="Cambria"/>
            </a:endParaRPr>
          </a:p>
          <a:p>
            <a:pPr marL="361315" indent="-348615">
              <a:lnSpc>
                <a:spcPct val="100000"/>
              </a:lnSpc>
              <a:spcBef>
                <a:spcPts val="85"/>
              </a:spcBef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Also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since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membrance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voltage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trace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output </a:t>
            </a:r>
            <a:r>
              <a:rPr sz="2000" spc="-55" dirty="0">
                <a:latin typeface="Cambria"/>
                <a:cs typeface="Cambria"/>
              </a:rPr>
              <a:t>neurons</a:t>
            </a:r>
            <a:r>
              <a:rPr sz="2000" spc="-45" dirty="0">
                <a:latin typeface="Cambria"/>
                <a:cs typeface="Cambria"/>
              </a:rPr>
              <a:t> are</a:t>
            </a:r>
            <a:r>
              <a:rPr sz="2000" spc="-50" dirty="0">
                <a:latin typeface="Cambria"/>
                <a:cs typeface="Cambria"/>
              </a:rPr>
              <a:t> symmetric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second</a:t>
            </a:r>
            <a:endParaRPr sz="2000">
              <a:latin typeface="Cambria"/>
              <a:cs typeface="Cambria"/>
            </a:endParaRPr>
          </a:p>
          <a:p>
            <a:pPr marL="361315" marR="82550">
              <a:lnSpc>
                <a:spcPts val="2620"/>
              </a:lnSpc>
              <a:spcBef>
                <a:spcPts val="120"/>
              </a:spcBef>
            </a:pPr>
            <a:r>
              <a:rPr sz="2000" spc="-20" dirty="0">
                <a:latin typeface="Cambria"/>
                <a:cs typeface="Cambria"/>
              </a:rPr>
              <a:t>existing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output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neuron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could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be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changed,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along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way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image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encoded </a:t>
            </a:r>
            <a:r>
              <a:rPr sz="2000" spc="-25" dirty="0">
                <a:latin typeface="Cambria"/>
                <a:cs typeface="Cambria"/>
              </a:rPr>
              <a:t>through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time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classify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rotation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(clockwise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-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counterclockwise).</a:t>
            </a:r>
            <a:endParaRPr sz="2000">
              <a:latin typeface="Cambria"/>
              <a:cs typeface="Cambria"/>
            </a:endParaRPr>
          </a:p>
          <a:p>
            <a:pPr marL="361315" indent="-348615">
              <a:lnSpc>
                <a:spcPct val="100000"/>
              </a:lnSpc>
              <a:spcBef>
                <a:spcPts val="90"/>
              </a:spcBef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spc="-20" dirty="0">
                <a:latin typeface="Cambria"/>
                <a:cs typeface="Cambria"/>
              </a:rPr>
              <a:t>Finally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some </a:t>
            </a:r>
            <a:r>
              <a:rPr sz="2000" spc="-50" dirty="0">
                <a:latin typeface="Cambria"/>
                <a:cs typeface="Cambria"/>
              </a:rPr>
              <a:t>other</a:t>
            </a:r>
            <a:r>
              <a:rPr sz="2000" spc="-55" dirty="0">
                <a:latin typeface="Cambria"/>
                <a:cs typeface="Cambria"/>
              </a:rPr>
              <a:t> ideas </a:t>
            </a:r>
            <a:r>
              <a:rPr sz="2000" dirty="0">
                <a:latin typeface="Cambria"/>
                <a:cs typeface="Cambria"/>
              </a:rPr>
              <a:t>might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pop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up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are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always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fun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talk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about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and</a:t>
            </a:r>
            <a:endParaRPr sz="2000">
              <a:latin typeface="Cambria"/>
              <a:cs typeface="Cambria"/>
            </a:endParaRPr>
          </a:p>
          <a:p>
            <a:pPr marL="361315">
              <a:lnSpc>
                <a:spcPct val="100000"/>
              </a:lnSpc>
              <a:spcBef>
                <a:spcPts val="215"/>
              </a:spcBef>
            </a:pPr>
            <a:r>
              <a:rPr sz="2000" spc="-10" dirty="0">
                <a:latin typeface="Cambria"/>
                <a:cs typeface="Cambria"/>
              </a:rPr>
              <a:t>implement.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99" y="2495378"/>
            <a:ext cx="483743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5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33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-140" dirty="0"/>
              <a:t>34</a:t>
            </a:fld>
            <a:r>
              <a:rPr spc="45" dirty="0"/>
              <a:t> </a:t>
            </a:r>
            <a:r>
              <a:rPr spc="-260" dirty="0"/>
              <a:t>/</a:t>
            </a:r>
            <a:r>
              <a:rPr spc="50" dirty="0"/>
              <a:t> </a:t>
            </a:r>
            <a:r>
              <a:rPr spc="-95" dirty="0"/>
              <a:t>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344" y="2103896"/>
            <a:ext cx="9563735" cy="2823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349250">
              <a:lnSpc>
                <a:spcPct val="109000"/>
              </a:lnSpc>
              <a:spcBef>
                <a:spcPts val="100"/>
              </a:spcBef>
              <a:buClr>
                <a:srgbClr val="811AFF"/>
              </a:buClr>
              <a:buSzPct val="150000"/>
              <a:buFont typeface="Cambria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Over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course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these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90" dirty="0">
                <a:latin typeface="Cambria"/>
                <a:cs typeface="Cambria"/>
              </a:rPr>
              <a:t>7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weeks, </a:t>
            </a:r>
            <a:r>
              <a:rPr sz="2000" dirty="0">
                <a:latin typeface="Cambria"/>
                <a:cs typeface="Cambria"/>
              </a:rPr>
              <a:t>I’ve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had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opportunity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immerse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myself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deeply </a:t>
            </a:r>
            <a:r>
              <a:rPr sz="2000" dirty="0">
                <a:latin typeface="Cambria"/>
                <a:cs typeface="Cambria"/>
              </a:rPr>
              <a:t>into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field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programming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neuromorphic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computing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.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have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gained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solid </a:t>
            </a:r>
            <a:r>
              <a:rPr sz="2000" spc="-40" dirty="0">
                <a:latin typeface="Cambria"/>
                <a:cs typeface="Cambria"/>
              </a:rPr>
              <a:t>foundation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45" dirty="0">
                <a:latin typeface="Cambria"/>
                <a:cs typeface="Cambria"/>
              </a:rPr>
              <a:t> PyTorch,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built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50" dirty="0">
                <a:latin typeface="Cambria"/>
                <a:cs typeface="Cambria"/>
              </a:rPr>
              <a:t> trained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spiking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neural</a:t>
            </a:r>
            <a:r>
              <a:rPr sz="2000" spc="-45" dirty="0">
                <a:latin typeface="Cambria"/>
                <a:cs typeface="Cambria"/>
              </a:rPr>
              <a:t> network models,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developed </a:t>
            </a:r>
            <a:r>
              <a:rPr sz="2000" spc="-45" dirty="0">
                <a:latin typeface="Cambria"/>
                <a:cs typeface="Cambria"/>
              </a:rPr>
              <a:t>custom </a:t>
            </a:r>
            <a:r>
              <a:rPr sz="2000" spc="-120" dirty="0">
                <a:latin typeface="Cambria"/>
                <a:cs typeface="Cambria"/>
              </a:rPr>
              <a:t>datasets—</a:t>
            </a:r>
            <a:r>
              <a:rPr sz="2000" spc="-40" dirty="0">
                <a:latin typeface="Cambria"/>
                <a:cs typeface="Cambria"/>
              </a:rPr>
              <a:t>all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helped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me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better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understand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both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theory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practical </a:t>
            </a:r>
            <a:r>
              <a:rPr sz="2000" spc="-35" dirty="0">
                <a:latin typeface="Cambria"/>
                <a:cs typeface="Cambria"/>
              </a:rPr>
              <a:t>application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neural-</a:t>
            </a:r>
            <a:r>
              <a:rPr sz="2000" spc="-50" dirty="0">
                <a:latin typeface="Cambria"/>
                <a:cs typeface="Cambria"/>
              </a:rPr>
              <a:t>inspired</a:t>
            </a:r>
            <a:r>
              <a:rPr sz="2000" spc="-10" dirty="0">
                <a:latin typeface="Cambria"/>
                <a:cs typeface="Cambria"/>
              </a:rPr>
              <a:t> computation.</a:t>
            </a:r>
            <a:endParaRPr sz="2000">
              <a:latin typeface="Cambria"/>
              <a:cs typeface="Cambria"/>
            </a:endParaRPr>
          </a:p>
          <a:p>
            <a:pPr marL="361315" marR="316230" indent="-349250">
              <a:lnSpc>
                <a:spcPct val="109000"/>
              </a:lnSpc>
              <a:spcBef>
                <a:spcPts val="1100"/>
              </a:spcBef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spc="-10" dirty="0">
                <a:latin typeface="Cambria"/>
                <a:cs typeface="Cambria"/>
              </a:rPr>
              <a:t>Looking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ahead,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I’m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enthusiastic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about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continuing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5" dirty="0">
                <a:latin typeface="Cambria"/>
                <a:cs typeface="Cambria"/>
              </a:rPr>
              <a:t>work—</a:t>
            </a:r>
            <a:r>
              <a:rPr sz="2000" spc="-60" dirty="0">
                <a:latin typeface="Cambria"/>
                <a:cs typeface="Cambria"/>
              </a:rPr>
              <a:t>particularly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begin </a:t>
            </a:r>
            <a:r>
              <a:rPr sz="2000" spc="-35" dirty="0">
                <a:latin typeface="Cambria"/>
                <a:cs typeface="Cambria"/>
              </a:rPr>
              <a:t>transitioning</a:t>
            </a:r>
            <a:r>
              <a:rPr sz="2000" spc="-60" dirty="0">
                <a:latin typeface="Cambria"/>
                <a:cs typeface="Cambria"/>
              </a:rPr>
              <a:t> models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10" dirty="0">
                <a:latin typeface="Cambria"/>
                <a:cs typeface="Cambria"/>
              </a:rPr>
              <a:t>hardware—</a:t>
            </a:r>
            <a:r>
              <a:rPr sz="2000" spc="-130" dirty="0">
                <a:latin typeface="Cambria"/>
                <a:cs typeface="Cambria"/>
              </a:rPr>
              <a:t>and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I’m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eager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keep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learning,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improving,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and </a:t>
            </a:r>
            <a:r>
              <a:rPr sz="2000" spc="-40" dirty="0">
                <a:latin typeface="Cambria"/>
                <a:cs typeface="Cambria"/>
              </a:rPr>
              <a:t>contributing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team’s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goals.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99" y="203475"/>
            <a:ext cx="335534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First</a:t>
            </a:r>
            <a:r>
              <a:rPr spc="-114" dirty="0"/>
              <a:t> </a:t>
            </a:r>
            <a:r>
              <a:rPr spc="-75" dirty="0"/>
              <a:t>Four</a:t>
            </a:r>
            <a:r>
              <a:rPr spc="-114" dirty="0"/>
              <a:t> Weeks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51370" y="5607237"/>
            <a:ext cx="473709" cy="288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z="1500" spc="-140" dirty="0">
                <a:latin typeface="Cambria"/>
                <a:cs typeface="Cambria"/>
              </a:rPr>
              <a:t>4</a:t>
            </a:fld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-260" dirty="0">
                <a:latin typeface="Cambria"/>
                <a:cs typeface="Cambria"/>
              </a:rPr>
              <a:t>/</a:t>
            </a:r>
            <a:r>
              <a:rPr sz="1500" spc="45" dirty="0">
                <a:latin typeface="Cambria"/>
                <a:cs typeface="Cambria"/>
              </a:rPr>
              <a:t> </a:t>
            </a:r>
            <a:r>
              <a:rPr sz="1500" spc="-95" dirty="0">
                <a:latin typeface="Cambria"/>
                <a:cs typeface="Cambria"/>
              </a:rPr>
              <a:t>34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344" y="1631964"/>
            <a:ext cx="9560560" cy="329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349250">
              <a:lnSpc>
                <a:spcPct val="109000"/>
              </a:lnSpc>
              <a:spcBef>
                <a:spcPts val="100"/>
              </a:spcBef>
              <a:buClr>
                <a:srgbClr val="811AFF"/>
              </a:buClr>
              <a:buSzPct val="150000"/>
              <a:buFont typeface="Cambria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first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90" dirty="0">
                <a:latin typeface="Cambria"/>
                <a:cs typeface="Cambria"/>
              </a:rPr>
              <a:t>4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weeks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were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spent </a:t>
            </a:r>
            <a:r>
              <a:rPr sz="2000" dirty="0">
                <a:latin typeface="Cambria"/>
                <a:cs typeface="Cambria"/>
              </a:rPr>
              <a:t>on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learning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much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basics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possbile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before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getting </a:t>
            </a:r>
            <a:r>
              <a:rPr sz="2000" spc="-55" dirty="0">
                <a:latin typeface="Cambria"/>
                <a:cs typeface="Cambria"/>
              </a:rPr>
              <a:t>some </a:t>
            </a:r>
            <a:r>
              <a:rPr sz="2000" spc="-45" dirty="0">
                <a:latin typeface="Cambria"/>
                <a:cs typeface="Cambria"/>
              </a:rPr>
              <a:t>hands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</a:t>
            </a:r>
            <a:r>
              <a:rPr sz="2000" spc="-50" dirty="0">
                <a:latin typeface="Cambria"/>
                <a:cs typeface="Cambria"/>
              </a:rPr>
              <a:t> experience </a:t>
            </a:r>
            <a:r>
              <a:rPr sz="2000" dirty="0">
                <a:latin typeface="Cambria"/>
                <a:cs typeface="Cambria"/>
              </a:rPr>
              <a:t>so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dont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get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overwhelmed.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370"/>
              </a:spcBef>
              <a:buClr>
                <a:srgbClr val="811AFF"/>
              </a:buClr>
              <a:buFont typeface="Cambria"/>
              <a:buChar char="►"/>
            </a:pPr>
            <a:endParaRPr sz="2000">
              <a:latin typeface="Cambria"/>
              <a:cs typeface="Cambria"/>
            </a:endParaRPr>
          </a:p>
          <a:p>
            <a:pPr marL="361315" marR="251460" indent="-349250">
              <a:lnSpc>
                <a:spcPct val="109000"/>
              </a:lnSpc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lot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reading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team’s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projects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papers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performed,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well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some </a:t>
            </a:r>
            <a:r>
              <a:rPr sz="2000" spc="-25" dirty="0">
                <a:latin typeface="Cambria"/>
                <a:cs typeface="Cambria"/>
              </a:rPr>
              <a:t>of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team’s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tutorials,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55" dirty="0">
                <a:latin typeface="Cambria"/>
                <a:cs typeface="Cambria"/>
              </a:rPr>
              <a:t> helped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me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understand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some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modeling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better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and </a:t>
            </a:r>
            <a:r>
              <a:rPr sz="2000" spc="-20" dirty="0">
                <a:latin typeface="Cambria"/>
                <a:cs typeface="Cambria"/>
              </a:rPr>
              <a:t>gave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me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headstart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regarding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Neural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Networks.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370"/>
              </a:spcBef>
              <a:buClr>
                <a:srgbClr val="811AFF"/>
              </a:buClr>
              <a:buFont typeface="Cambria"/>
              <a:buChar char="►"/>
            </a:pPr>
            <a:endParaRPr sz="2000">
              <a:latin typeface="Cambria"/>
              <a:cs typeface="Cambria"/>
            </a:endParaRPr>
          </a:p>
          <a:p>
            <a:pPr marL="361315" marR="1092835" indent="-349250">
              <a:lnSpc>
                <a:spcPct val="109000"/>
              </a:lnSpc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Of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course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nothing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beats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hands-</a:t>
            </a:r>
            <a:r>
              <a:rPr sz="2000" dirty="0">
                <a:latin typeface="Cambria"/>
                <a:cs typeface="Cambria"/>
              </a:rPr>
              <a:t>on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experience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those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four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weeks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also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got </a:t>
            </a:r>
            <a:r>
              <a:rPr sz="2000" spc="-60" dirty="0">
                <a:latin typeface="Cambria"/>
                <a:cs typeface="Cambria"/>
              </a:rPr>
              <a:t>accomodated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main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library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going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be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using,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PyTorch</a:t>
            </a:r>
            <a:r>
              <a:rPr sz="2000" spc="-10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99" y="203475"/>
            <a:ext cx="335534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First</a:t>
            </a:r>
            <a:r>
              <a:rPr spc="-114" dirty="0"/>
              <a:t> </a:t>
            </a:r>
            <a:r>
              <a:rPr spc="-75" dirty="0"/>
              <a:t>Four</a:t>
            </a:r>
            <a:r>
              <a:rPr spc="-114" dirty="0"/>
              <a:t> Weeks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51370" y="5607237"/>
            <a:ext cx="473709" cy="288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z="1500" spc="-140" dirty="0">
                <a:latin typeface="Cambria"/>
                <a:cs typeface="Cambria"/>
              </a:rPr>
              <a:t>5</a:t>
            </a:fld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-260" dirty="0">
                <a:latin typeface="Cambria"/>
                <a:cs typeface="Cambria"/>
              </a:rPr>
              <a:t>/</a:t>
            </a:r>
            <a:r>
              <a:rPr sz="1500" spc="45" dirty="0">
                <a:latin typeface="Cambria"/>
                <a:cs typeface="Cambria"/>
              </a:rPr>
              <a:t> </a:t>
            </a:r>
            <a:r>
              <a:rPr sz="1500" spc="-95" dirty="0">
                <a:latin typeface="Cambria"/>
                <a:cs typeface="Cambria"/>
              </a:rPr>
              <a:t>34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344" y="2200162"/>
            <a:ext cx="9458960" cy="265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39750" indent="-349250">
              <a:lnSpc>
                <a:spcPct val="109000"/>
              </a:lnSpc>
              <a:spcBef>
                <a:spcPts val="100"/>
              </a:spcBef>
              <a:buClr>
                <a:srgbClr val="811AFF"/>
              </a:buClr>
              <a:buSzPct val="150000"/>
              <a:buFont typeface="Cambria"/>
              <a:buChar char="►"/>
              <a:tabLst>
                <a:tab pos="361315" algn="l"/>
              </a:tabLst>
            </a:pPr>
            <a:r>
              <a:rPr sz="2000" spc="-45" dirty="0">
                <a:latin typeface="Cambria"/>
                <a:cs typeface="Cambria"/>
              </a:rPr>
              <a:t>Some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PyTorch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tutorials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were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completed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explaining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API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35" dirty="0">
                <a:latin typeface="Cambria"/>
                <a:cs typeface="Cambria"/>
              </a:rPr>
              <a:t> also </a:t>
            </a:r>
            <a:r>
              <a:rPr sz="2000" spc="-20" dirty="0">
                <a:latin typeface="Cambria"/>
                <a:cs typeface="Cambria"/>
              </a:rPr>
              <a:t>training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some </a:t>
            </a:r>
            <a:r>
              <a:rPr sz="2000" spc="-60" dirty="0">
                <a:latin typeface="Cambria"/>
                <a:cs typeface="Cambria"/>
              </a:rPr>
              <a:t>models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from </a:t>
            </a:r>
            <a:r>
              <a:rPr sz="2000" spc="-35" dirty="0">
                <a:latin typeface="Cambria"/>
                <a:cs typeface="Cambria"/>
              </a:rPr>
              <a:t>scratch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MNIST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dataset.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370"/>
              </a:spcBef>
              <a:buClr>
                <a:srgbClr val="811AFF"/>
              </a:buClr>
              <a:buFont typeface="Cambria"/>
              <a:buChar char="►"/>
            </a:pPr>
            <a:endParaRPr sz="2000">
              <a:latin typeface="Cambria"/>
              <a:cs typeface="Cambria"/>
            </a:endParaRPr>
          </a:p>
          <a:p>
            <a:pPr marL="361315" marR="5080" indent="-349250">
              <a:lnSpc>
                <a:spcPct val="109000"/>
              </a:lnSpc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This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specific</a:t>
            </a:r>
            <a:r>
              <a:rPr sz="2000" spc="-35" dirty="0">
                <a:latin typeface="Cambria"/>
                <a:cs typeface="Cambria"/>
              </a:rPr>
              <a:t> tutorial </a:t>
            </a:r>
            <a:r>
              <a:rPr sz="2000" spc="-60" dirty="0">
                <a:latin typeface="Cambria"/>
                <a:cs typeface="Cambria"/>
              </a:rPr>
              <a:t>made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me </a:t>
            </a:r>
            <a:r>
              <a:rPr sz="2000" spc="-45" dirty="0">
                <a:latin typeface="Cambria"/>
                <a:cs typeface="Cambria"/>
              </a:rPr>
              <a:t>build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65" dirty="0">
                <a:latin typeface="Cambria"/>
                <a:cs typeface="Cambria"/>
              </a:rPr>
              <a:t>ANN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two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75" dirty="0">
                <a:latin typeface="Cambria"/>
                <a:cs typeface="Cambria"/>
              </a:rPr>
              <a:t>CNN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models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classify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MNIST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Fashion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-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MNIST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datasets.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85"/>
              </a:spcBef>
              <a:buClr>
                <a:srgbClr val="811AFF"/>
              </a:buClr>
              <a:buFont typeface="Cambria"/>
              <a:buChar char="►"/>
            </a:pPr>
            <a:endParaRPr sz="2000">
              <a:latin typeface="Cambria"/>
              <a:cs typeface="Cambria"/>
            </a:endParaRPr>
          </a:p>
          <a:p>
            <a:pPr marL="361315" indent="-348615">
              <a:lnSpc>
                <a:spcPct val="100000"/>
              </a:lnSpc>
              <a:buClr>
                <a:srgbClr val="811AFF"/>
              </a:buClr>
              <a:buSzPct val="150000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With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new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found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knowledge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time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move </a:t>
            </a:r>
            <a:r>
              <a:rPr sz="2000" spc="-45" dirty="0">
                <a:latin typeface="Cambria"/>
                <a:cs typeface="Cambria"/>
              </a:rPr>
              <a:t>forward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!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99" y="1948452"/>
            <a:ext cx="4584700" cy="193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00"/>
              </a:spcBef>
              <a:tabLst>
                <a:tab pos="4025900" algn="l"/>
              </a:tabLst>
            </a:pPr>
            <a:r>
              <a:rPr sz="5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CREATING</a:t>
            </a:r>
            <a:r>
              <a:rPr sz="58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5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58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DATASET</a:t>
            </a:r>
            <a:endParaRPr sz="5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1370" y="5607237"/>
            <a:ext cx="473709" cy="288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z="1500" spc="-140" dirty="0">
                <a:latin typeface="Cambria"/>
                <a:cs typeface="Cambria"/>
              </a:rPr>
              <a:t>6</a:t>
            </a:fld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-260" dirty="0">
                <a:latin typeface="Cambria"/>
                <a:cs typeface="Cambria"/>
              </a:rPr>
              <a:t>/</a:t>
            </a:r>
            <a:r>
              <a:rPr sz="1500" spc="45" dirty="0">
                <a:latin typeface="Cambria"/>
                <a:cs typeface="Cambria"/>
              </a:rPr>
              <a:t> </a:t>
            </a:r>
            <a:r>
              <a:rPr sz="1500" spc="-95" dirty="0">
                <a:latin typeface="Cambria"/>
                <a:cs typeface="Cambria"/>
              </a:rPr>
              <a:t>34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99" y="203475"/>
            <a:ext cx="326199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Dataset</a:t>
            </a:r>
            <a:r>
              <a:rPr spc="-155" dirty="0"/>
              <a:t> </a:t>
            </a:r>
            <a:r>
              <a:rPr spc="-140" dirty="0"/>
              <a:t>(Simple)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51370" y="5607237"/>
            <a:ext cx="473709" cy="288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z="1500" spc="-140" dirty="0">
                <a:latin typeface="Cambria"/>
                <a:cs typeface="Cambria"/>
              </a:rPr>
              <a:t>7</a:t>
            </a:fld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-260" dirty="0">
                <a:latin typeface="Cambria"/>
                <a:cs typeface="Cambria"/>
              </a:rPr>
              <a:t>/</a:t>
            </a:r>
            <a:r>
              <a:rPr sz="1500" spc="45" dirty="0">
                <a:latin typeface="Cambria"/>
                <a:cs typeface="Cambria"/>
              </a:rPr>
              <a:t> </a:t>
            </a:r>
            <a:r>
              <a:rPr sz="1500" spc="-95" dirty="0">
                <a:latin typeface="Cambria"/>
                <a:cs typeface="Cambria"/>
              </a:rPr>
              <a:t>34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299" y="2436128"/>
            <a:ext cx="926655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marR="5080" indent="-349250">
              <a:lnSpc>
                <a:spcPct val="109000"/>
              </a:lnSpc>
              <a:spcBef>
                <a:spcPts val="100"/>
              </a:spcBef>
              <a:buClr>
                <a:srgbClr val="811AFF"/>
              </a:buClr>
              <a:buSzPct val="150000"/>
              <a:buFont typeface="Cambria"/>
              <a:buChar char="►"/>
              <a:tabLst>
                <a:tab pos="361315" algn="l"/>
              </a:tabLst>
            </a:pPr>
            <a:r>
              <a:rPr sz="2000" dirty="0">
                <a:latin typeface="Cambria"/>
                <a:cs typeface="Cambria"/>
              </a:rPr>
              <a:t>After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first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25" dirty="0">
                <a:latin typeface="Cambria"/>
                <a:cs typeface="Cambria"/>
              </a:rPr>
              <a:t>2-</a:t>
            </a:r>
            <a:r>
              <a:rPr sz="2000" dirty="0">
                <a:latin typeface="Cambria"/>
                <a:cs typeface="Cambria"/>
              </a:rPr>
              <a:t>3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weeks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project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idea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being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discussed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first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task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officialy given.</a:t>
            </a:r>
            <a:endParaRPr sz="2000">
              <a:latin typeface="Cambria"/>
              <a:cs typeface="Cambria"/>
            </a:endParaRPr>
          </a:p>
          <a:p>
            <a:pPr marL="710565" lvl="1" indent="-346710">
              <a:lnSpc>
                <a:spcPct val="100000"/>
              </a:lnSpc>
              <a:spcBef>
                <a:spcPts val="215"/>
              </a:spcBef>
              <a:buClr>
                <a:srgbClr val="811AFF"/>
              </a:buClr>
              <a:buSzPct val="130000"/>
              <a:buChar char="■"/>
              <a:tabLst>
                <a:tab pos="710565" algn="l"/>
              </a:tabLst>
            </a:pPr>
            <a:r>
              <a:rPr sz="2000" spc="-20" dirty="0">
                <a:latin typeface="Cambria"/>
                <a:cs typeface="Cambria"/>
              </a:rPr>
              <a:t>Starting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goal:</a:t>
            </a:r>
            <a:endParaRPr sz="2000">
              <a:latin typeface="Cambria"/>
              <a:cs typeface="Cambria"/>
            </a:endParaRPr>
          </a:p>
          <a:p>
            <a:pPr marL="12700" marR="156845">
              <a:lnSpc>
                <a:spcPct val="109000"/>
              </a:lnSpc>
              <a:spcBef>
                <a:spcPts val="1100"/>
              </a:spcBef>
            </a:pPr>
            <a:r>
              <a:rPr sz="2000" spc="-20" dirty="0">
                <a:latin typeface="Cambria"/>
                <a:cs typeface="Cambria"/>
              </a:rPr>
              <a:t>Create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dataset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some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parameterization,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i="1" spc="-80" dirty="0">
                <a:latin typeface="Cambria"/>
                <a:cs typeface="Cambria"/>
              </a:rPr>
              <a:t>rather</a:t>
            </a:r>
            <a:r>
              <a:rPr sz="2000" i="1" spc="-3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easy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classify.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After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some </a:t>
            </a:r>
            <a:r>
              <a:rPr sz="2000" spc="-40" dirty="0">
                <a:latin typeface="Cambria"/>
                <a:cs typeface="Cambria"/>
              </a:rPr>
              <a:t>iterations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dataset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some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consulting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my</a:t>
            </a:r>
            <a:r>
              <a:rPr sz="2000" spc="-50" dirty="0">
                <a:latin typeface="Cambria"/>
                <a:cs typeface="Cambria"/>
              </a:rPr>
              <a:t> supervisor </a:t>
            </a:r>
            <a:r>
              <a:rPr sz="2000" spc="-10" dirty="0">
                <a:latin typeface="Cambria"/>
                <a:cs typeface="Cambria"/>
              </a:rPr>
              <a:t>(E.A.)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function following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sin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function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chosen.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99" y="203475"/>
            <a:ext cx="61417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Results</a:t>
            </a:r>
            <a:r>
              <a:rPr spc="-120" dirty="0"/>
              <a:t> </a:t>
            </a:r>
            <a:r>
              <a:rPr dirty="0"/>
              <a:t>for</a:t>
            </a:r>
            <a:r>
              <a:rPr spc="-165" dirty="0"/>
              <a:t> </a:t>
            </a:r>
            <a:r>
              <a:rPr dirty="0"/>
              <a:t>the</a:t>
            </a:r>
            <a:r>
              <a:rPr spc="-140" dirty="0"/>
              <a:t> </a:t>
            </a:r>
            <a:r>
              <a:rPr spc="-20" dirty="0"/>
              <a:t>Custom</a:t>
            </a:r>
            <a:r>
              <a:rPr spc="-145" dirty="0"/>
              <a:t> </a:t>
            </a:r>
            <a:r>
              <a:rPr spc="-55" dirty="0"/>
              <a:t>Dataset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999" y="1197450"/>
            <a:ext cx="4162001" cy="4319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13299" y="2394536"/>
            <a:ext cx="4518660" cy="135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</a:pPr>
            <a:r>
              <a:rPr sz="2000" spc="-80" dirty="0">
                <a:latin typeface="Cambria"/>
                <a:cs typeface="Cambria"/>
              </a:rPr>
              <a:t>Yes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pixel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accurate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test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image,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the </a:t>
            </a:r>
            <a:r>
              <a:rPr sz="2000" spc="-40" dirty="0">
                <a:latin typeface="Cambria"/>
                <a:cs typeface="Cambria"/>
              </a:rPr>
              <a:t>size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limitations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were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discussed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Elias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Eric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(mostly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between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them)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can </a:t>
            </a:r>
            <a:r>
              <a:rPr sz="2000" spc="-30" dirty="0">
                <a:latin typeface="Cambria"/>
                <a:cs typeface="Cambria"/>
              </a:rPr>
              <a:t>later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be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implemented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easier </a:t>
            </a:r>
            <a:r>
              <a:rPr sz="2000" dirty="0">
                <a:latin typeface="Cambria"/>
                <a:cs typeface="Cambria"/>
              </a:rPr>
              <a:t>on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hardware.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7399" y="3990164"/>
            <a:ext cx="203200" cy="203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373737" y="4369513"/>
            <a:ext cx="29305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spc="-65" dirty="0">
                <a:latin typeface="Cambria"/>
                <a:cs typeface="Cambria"/>
              </a:rPr>
              <a:t>2: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Pixel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Accurate</a:t>
            </a:r>
            <a:r>
              <a:rPr sz="1500" spc="-30" dirty="0">
                <a:latin typeface="Cambria"/>
                <a:cs typeface="Cambria"/>
              </a:rPr>
              <a:t> Image </a:t>
            </a:r>
            <a:r>
              <a:rPr sz="1500" spc="-20" dirty="0">
                <a:latin typeface="Cambria"/>
                <a:cs typeface="Cambria"/>
              </a:rPr>
              <a:t>Result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51370" y="5607237"/>
            <a:ext cx="473709" cy="288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z="1500" spc="-140" dirty="0">
                <a:latin typeface="Cambria"/>
                <a:cs typeface="Cambria"/>
              </a:rPr>
              <a:t>8</a:t>
            </a:fld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-260" dirty="0">
                <a:latin typeface="Cambria"/>
                <a:cs typeface="Cambria"/>
              </a:rPr>
              <a:t>/</a:t>
            </a:r>
            <a:r>
              <a:rPr sz="1500" spc="45" dirty="0">
                <a:latin typeface="Cambria"/>
                <a:cs typeface="Cambria"/>
              </a:rPr>
              <a:t> </a:t>
            </a:r>
            <a:r>
              <a:rPr sz="1500" spc="-95" dirty="0">
                <a:latin typeface="Cambria"/>
                <a:cs typeface="Cambria"/>
              </a:rPr>
              <a:t>34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2085" y="5669786"/>
            <a:ext cx="3462020" cy="288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-65" dirty="0">
                <a:latin typeface="Cambria"/>
                <a:cs typeface="Cambria"/>
              </a:rPr>
              <a:t>1: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Code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for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the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main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spc="-60" dirty="0">
                <a:latin typeface="Cambria"/>
                <a:cs typeface="Cambria"/>
              </a:rPr>
              <a:t>dataset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function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99" y="203475"/>
            <a:ext cx="61417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Results</a:t>
            </a:r>
            <a:r>
              <a:rPr spc="-120" dirty="0"/>
              <a:t> </a:t>
            </a:r>
            <a:r>
              <a:rPr dirty="0"/>
              <a:t>for</a:t>
            </a:r>
            <a:r>
              <a:rPr spc="-165" dirty="0"/>
              <a:t> </a:t>
            </a:r>
            <a:r>
              <a:rPr dirty="0"/>
              <a:t>the</a:t>
            </a:r>
            <a:r>
              <a:rPr spc="-140" dirty="0"/>
              <a:t> </a:t>
            </a:r>
            <a:r>
              <a:rPr spc="-20" dirty="0"/>
              <a:t>Custom</a:t>
            </a:r>
            <a:r>
              <a:rPr spc="-145" dirty="0"/>
              <a:t> </a:t>
            </a:r>
            <a:r>
              <a:rPr spc="-55" dirty="0"/>
              <a:t>Dataset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87" y="1249248"/>
            <a:ext cx="4128345" cy="42008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13299" y="1467462"/>
            <a:ext cx="461391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This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plotted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image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randomly </a:t>
            </a:r>
            <a:r>
              <a:rPr sz="2000" spc="-50" dirty="0">
                <a:latin typeface="Cambria"/>
                <a:cs typeface="Cambria"/>
              </a:rPr>
              <a:t>generated </a:t>
            </a:r>
            <a:r>
              <a:rPr sz="2000" spc="-10" dirty="0">
                <a:latin typeface="Cambria"/>
                <a:cs typeface="Cambria"/>
              </a:rPr>
              <a:t>before.</a:t>
            </a:r>
            <a:endParaRPr sz="2000">
              <a:latin typeface="Cambria"/>
              <a:cs typeface="Cambria"/>
            </a:endParaRPr>
          </a:p>
          <a:p>
            <a:pPr marL="12700" marR="5080">
              <a:lnSpc>
                <a:spcPct val="109000"/>
              </a:lnSpc>
            </a:pPr>
            <a:r>
              <a:rPr sz="2000" spc="135" dirty="0">
                <a:latin typeface="Cambria"/>
                <a:cs typeface="Cambria"/>
              </a:rPr>
              <a:t>A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second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python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script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was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created</a:t>
            </a:r>
            <a:r>
              <a:rPr sz="2000" spc="-25" dirty="0">
                <a:latin typeface="Cambria"/>
                <a:cs typeface="Cambria"/>
              </a:rPr>
              <a:t> to </a:t>
            </a:r>
            <a:r>
              <a:rPr sz="2000" spc="-45" dirty="0">
                <a:latin typeface="Cambria"/>
                <a:cs typeface="Cambria"/>
              </a:rPr>
              <a:t>generate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b="1" spc="70" dirty="0">
                <a:latin typeface="Times New Roman"/>
                <a:cs typeface="Times New Roman"/>
              </a:rPr>
              <a:t>num_samples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Cambria"/>
                <a:cs typeface="Cambria"/>
              </a:rPr>
              <a:t>images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with </a:t>
            </a:r>
            <a:r>
              <a:rPr sz="2000" spc="-65" dirty="0">
                <a:latin typeface="Cambria"/>
                <a:cs typeface="Cambria"/>
              </a:rPr>
              <a:t>randomized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i="1" spc="-55" dirty="0">
                <a:latin typeface="Cambria"/>
                <a:cs typeface="Cambria"/>
              </a:rPr>
              <a:t>orientation</a:t>
            </a:r>
            <a:r>
              <a:rPr sz="2000" spc="-55" dirty="0">
                <a:latin typeface="Cambria"/>
                <a:cs typeface="Cambria"/>
              </a:rPr>
              <a:t>,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i="1" spc="-60" dirty="0">
                <a:latin typeface="Cambria"/>
                <a:cs typeface="Cambria"/>
              </a:rPr>
              <a:t>stripes</a:t>
            </a:r>
            <a:r>
              <a:rPr sz="2000" i="1" spc="-3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and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i="1" spc="-10" dirty="0">
                <a:latin typeface="Cambria"/>
                <a:cs typeface="Cambria"/>
              </a:rPr>
              <a:t>noise</a:t>
            </a:r>
            <a:r>
              <a:rPr sz="2000" spc="-10" dirty="0">
                <a:latin typeface="Cambria"/>
                <a:cs typeface="Cambria"/>
              </a:rPr>
              <a:t>. </a:t>
            </a:r>
            <a:r>
              <a:rPr sz="2000" spc="-20" dirty="0">
                <a:latin typeface="Cambria"/>
                <a:cs typeface="Cambria"/>
              </a:rPr>
              <a:t>Here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-50" dirty="0">
                <a:latin typeface="Cambria"/>
                <a:cs typeface="Cambria"/>
              </a:rPr>
              <a:t> part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code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that</a:t>
            </a:r>
            <a:r>
              <a:rPr sz="2000" spc="-50" dirty="0">
                <a:latin typeface="Cambria"/>
                <a:cs typeface="Cambria"/>
              </a:rPr>
              <a:t> customizes </a:t>
            </a:r>
            <a:r>
              <a:rPr sz="2000" spc="-10" dirty="0">
                <a:latin typeface="Cambria"/>
                <a:cs typeface="Cambria"/>
              </a:rPr>
              <a:t>that: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8999" y="4059786"/>
            <a:ext cx="5040000" cy="1439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051370" y="5607237"/>
            <a:ext cx="473709" cy="288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z="1500" spc="-140" dirty="0">
                <a:latin typeface="Cambria"/>
                <a:cs typeface="Cambria"/>
              </a:rPr>
              <a:t>9</a:t>
            </a:fld>
            <a:r>
              <a:rPr sz="1500" spc="40" dirty="0">
                <a:latin typeface="Cambria"/>
                <a:cs typeface="Cambria"/>
              </a:rPr>
              <a:t> </a:t>
            </a:r>
            <a:r>
              <a:rPr sz="1500" spc="-260" dirty="0">
                <a:latin typeface="Cambria"/>
                <a:cs typeface="Cambria"/>
              </a:rPr>
              <a:t>/</a:t>
            </a:r>
            <a:r>
              <a:rPr sz="1500" spc="45" dirty="0">
                <a:latin typeface="Cambria"/>
                <a:cs typeface="Cambria"/>
              </a:rPr>
              <a:t> </a:t>
            </a:r>
            <a:r>
              <a:rPr sz="1500" spc="-95" dirty="0">
                <a:latin typeface="Cambria"/>
                <a:cs typeface="Cambria"/>
              </a:rPr>
              <a:t>34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4689" y="5669786"/>
            <a:ext cx="2936875" cy="2889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500" spc="-30" dirty="0">
                <a:latin typeface="Cambria"/>
                <a:cs typeface="Cambria"/>
              </a:rPr>
              <a:t>Figure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spc="-65" dirty="0">
                <a:latin typeface="Cambria"/>
                <a:cs typeface="Cambria"/>
              </a:rPr>
              <a:t>3: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35" dirty="0">
                <a:latin typeface="Cambria"/>
                <a:cs typeface="Cambria"/>
              </a:rPr>
              <a:t>Scaled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up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40" dirty="0">
                <a:latin typeface="Cambria"/>
                <a:cs typeface="Cambria"/>
              </a:rPr>
              <a:t>plotted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spc="-40" dirty="0">
                <a:latin typeface="Cambria"/>
                <a:cs typeface="Cambria"/>
              </a:rPr>
              <a:t>test</a:t>
            </a:r>
            <a:r>
              <a:rPr sz="1500" spc="-30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Image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1798</Words>
  <Application>Microsoft Office PowerPoint</Application>
  <PresentationFormat>Προσαρμογή</PresentationFormat>
  <Paragraphs>170</Paragraphs>
  <Slides>34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34</vt:i4>
      </vt:variant>
    </vt:vector>
  </HeadingPairs>
  <TitlesOfParts>
    <vt:vector size="39" baseType="lpstr">
      <vt:lpstr>Aptos</vt:lpstr>
      <vt:lpstr>Cambria</vt:lpstr>
      <vt:lpstr>Courier New</vt:lpstr>
      <vt:lpstr>Times New Roman</vt:lpstr>
      <vt:lpstr>Office Theme</vt:lpstr>
      <vt:lpstr>7 WEEKS IN EINC</vt:lpstr>
      <vt:lpstr>Contents</vt:lpstr>
      <vt:lpstr>BEGINNING</vt:lpstr>
      <vt:lpstr>First Four Weeks</vt:lpstr>
      <vt:lpstr>First Four Weeks</vt:lpstr>
      <vt:lpstr>CREATING A DATASET</vt:lpstr>
      <vt:lpstr>Dataset (Simple)</vt:lpstr>
      <vt:lpstr>Results for the Custom Dataset</vt:lpstr>
      <vt:lpstr>Results for the Custom Dataset</vt:lpstr>
      <vt:lpstr>Dataset (notes)</vt:lpstr>
      <vt:lpstr>Dataset initialization</vt:lpstr>
      <vt:lpstr>Παρουσίαση του PowerPoint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Results of Final Model</vt:lpstr>
      <vt:lpstr>Results of Final Model</vt:lpstr>
      <vt:lpstr>Results of Final Model</vt:lpstr>
      <vt:lpstr>Comments</vt:lpstr>
      <vt:lpstr>Comments</vt:lpstr>
      <vt:lpstr>Comments</vt:lpstr>
      <vt:lpstr>Comments</vt:lpstr>
      <vt:lpstr>LOOKING FORWARD</vt:lpstr>
      <vt:lpstr>Next Steps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Weeks in EINC</dc:title>
  <dc:creator>Kalogirou Asterios</dc:creator>
  <cp:lastModifiedBy>Asterios Kalogirou</cp:lastModifiedBy>
  <cp:revision>1</cp:revision>
  <dcterms:created xsi:type="dcterms:W3CDTF">2025-04-30T08:07:24Z</dcterms:created>
  <dcterms:modified xsi:type="dcterms:W3CDTF">2025-04-30T08:59:39Z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2025-04-30T00:00:00Z</vt:filetime>
  </property>
  <property fmtid="{D5CDD505-2E9C-101B-9397-08002B2CF9AE}" pid="3" name="Creator">
    <vt:lpwstr>Typst 0.13.1</vt:lpwstr>
  </property>
  <property fmtid="{D5CDD505-2E9C-101B-9397-08002B2CF9AE}" pid="4" name="LastSaved">
    <vt:filetime>2025-04-30T00:00:00Z</vt:filetime>
  </property>
</Properties>
</file>