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2" r:id="rId1"/>
  </p:sldMasterIdLst>
  <p:notesMasterIdLst>
    <p:notesMasterId r:id="rId9"/>
  </p:notesMasterIdLst>
  <p:sldIdLst>
    <p:sldId id="256" r:id="rId2"/>
    <p:sldId id="261" r:id="rId3"/>
    <p:sldId id="257" r:id="rId4"/>
    <p:sldId id="258" r:id="rId5"/>
    <p:sldId id="262" r:id="rId6"/>
    <p:sldId id="259"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6"/>
    <p:restoredTop sz="94681"/>
  </p:normalViewPr>
  <p:slideViewPr>
    <p:cSldViewPr snapToGrid="0" snapToObjects="1">
      <p:cViewPr varScale="1">
        <p:scale>
          <a:sx n="149" d="100"/>
          <a:sy n="149" d="100"/>
        </p:scale>
        <p:origin x="166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57FAF1-20C4-4A8E-9A3D-7869A85D2930}" type="doc">
      <dgm:prSet loTypeId="urn:microsoft.com/office/officeart/2018/2/layout/Icon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7C911B24-EA1B-4365-BA7A-362ECDBF559B}">
      <dgm:prSet/>
      <dgm:spPr/>
      <dgm:t>
        <a:bodyPr/>
        <a:lstStyle/>
        <a:p>
          <a:r>
            <a:rPr lang="en-US" dirty="0"/>
            <a:t>• Policy Gradient Architecture (PGA): Directly optimizes the policy by maximizing expected cumulative rewards.</a:t>
          </a:r>
        </a:p>
      </dgm:t>
    </dgm:pt>
    <dgm:pt modelId="{2C14B8B2-32EA-46A2-89B5-417CC3230636}" type="parTrans" cxnId="{E2F6328B-638A-47D8-A6C5-F0178AD3188B}">
      <dgm:prSet/>
      <dgm:spPr/>
      <dgm:t>
        <a:bodyPr/>
        <a:lstStyle/>
        <a:p>
          <a:endParaRPr lang="en-US"/>
        </a:p>
      </dgm:t>
    </dgm:pt>
    <dgm:pt modelId="{36B3079B-A2F7-4FEC-855E-422532968AF2}" type="sibTrans" cxnId="{E2F6328B-638A-47D8-A6C5-F0178AD3188B}">
      <dgm:prSet/>
      <dgm:spPr/>
      <dgm:t>
        <a:bodyPr/>
        <a:lstStyle/>
        <a:p>
          <a:endParaRPr lang="en-US"/>
        </a:p>
      </dgm:t>
    </dgm:pt>
    <dgm:pt modelId="{DC86ECB3-1366-4B49-9651-48237C2257A6}">
      <dgm:prSet/>
      <dgm:spPr/>
      <dgm:t>
        <a:bodyPr/>
        <a:lstStyle/>
        <a:p>
          <a:r>
            <a:rPr lang="en-US" dirty="0"/>
            <a:t>• Deep Q-Network Architecture 1 (DQN1): Predicts Q-values for specific state-action pairs, requiring separate evaluations for each action.</a:t>
          </a:r>
        </a:p>
      </dgm:t>
    </dgm:pt>
    <dgm:pt modelId="{B59B1087-5F67-4908-BA74-ECF89E6E2E4F}" type="parTrans" cxnId="{000176FA-CF95-4C33-BD9B-31365C3F7DD6}">
      <dgm:prSet/>
      <dgm:spPr/>
      <dgm:t>
        <a:bodyPr/>
        <a:lstStyle/>
        <a:p>
          <a:endParaRPr lang="en-US"/>
        </a:p>
      </dgm:t>
    </dgm:pt>
    <dgm:pt modelId="{6619B3D2-12E8-4459-B093-9AF2E15834EC}" type="sibTrans" cxnId="{000176FA-CF95-4C33-BD9B-31365C3F7DD6}">
      <dgm:prSet/>
      <dgm:spPr/>
      <dgm:t>
        <a:bodyPr/>
        <a:lstStyle/>
        <a:p>
          <a:endParaRPr lang="en-US"/>
        </a:p>
      </dgm:t>
    </dgm:pt>
    <dgm:pt modelId="{385F4A4D-F263-4322-9058-583A42A380C8}">
      <dgm:prSet/>
      <dgm:spPr/>
      <dgm:t>
        <a:bodyPr/>
        <a:lstStyle/>
        <a:p>
          <a:r>
            <a:rPr lang="en-US"/>
            <a:t>• Deep Q-Network Architecture 2 (DQN2): Efficiently predicts Q-values for all possible actions simultaneously, enhancing computational efficiency.</a:t>
          </a:r>
        </a:p>
      </dgm:t>
    </dgm:pt>
    <dgm:pt modelId="{1CFF36A7-F0D8-4D24-8DFE-2340EABFB7A0}" type="parTrans" cxnId="{6454A038-46BB-4138-B967-6F243D136B10}">
      <dgm:prSet/>
      <dgm:spPr/>
      <dgm:t>
        <a:bodyPr/>
        <a:lstStyle/>
        <a:p>
          <a:endParaRPr lang="en-US"/>
        </a:p>
      </dgm:t>
    </dgm:pt>
    <dgm:pt modelId="{FA6FE4DE-4173-4DE0-8B9F-731C252E1276}" type="sibTrans" cxnId="{6454A038-46BB-4138-B967-6F243D136B10}">
      <dgm:prSet/>
      <dgm:spPr/>
      <dgm:t>
        <a:bodyPr/>
        <a:lstStyle/>
        <a:p>
          <a:endParaRPr lang="en-US"/>
        </a:p>
      </dgm:t>
    </dgm:pt>
    <dgm:pt modelId="{289A600C-F497-4E43-8352-5EEAE5EF96FC}">
      <dgm:prSet/>
      <dgm:spPr/>
      <dgm:t>
        <a:bodyPr/>
        <a:lstStyle/>
        <a:p>
          <a:r>
            <a:rPr lang="en-US"/>
            <a:t>• Highlight: Among these, DQN2 demonstrated superior performance in balancing efficiency and effectiveness in decision-making.</a:t>
          </a:r>
        </a:p>
      </dgm:t>
    </dgm:pt>
    <dgm:pt modelId="{55DC434C-51C1-4AFB-ADB6-28597386CDFB}" type="parTrans" cxnId="{0DA27B14-34C5-46F1-9C76-22C25B74D1B6}">
      <dgm:prSet/>
      <dgm:spPr/>
      <dgm:t>
        <a:bodyPr/>
        <a:lstStyle/>
        <a:p>
          <a:endParaRPr lang="en-US"/>
        </a:p>
      </dgm:t>
    </dgm:pt>
    <dgm:pt modelId="{3ACD543F-4EA5-48DF-AD10-86F3EED83845}" type="sibTrans" cxnId="{0DA27B14-34C5-46F1-9C76-22C25B74D1B6}">
      <dgm:prSet/>
      <dgm:spPr/>
      <dgm:t>
        <a:bodyPr/>
        <a:lstStyle/>
        <a:p>
          <a:endParaRPr lang="en-US"/>
        </a:p>
      </dgm:t>
    </dgm:pt>
    <dgm:pt modelId="{2CA82202-A390-47FF-B62B-74C0363EF4BE}" type="pres">
      <dgm:prSet presAssocID="{3257FAF1-20C4-4A8E-9A3D-7869A85D2930}" presName="root" presStyleCnt="0">
        <dgm:presLayoutVars>
          <dgm:dir/>
          <dgm:resizeHandles val="exact"/>
        </dgm:presLayoutVars>
      </dgm:prSet>
      <dgm:spPr/>
    </dgm:pt>
    <dgm:pt modelId="{37B807A9-7C87-43CE-88D1-B6FA3BB4D554}" type="pres">
      <dgm:prSet presAssocID="{7C911B24-EA1B-4365-BA7A-362ECDBF559B}" presName="compNode" presStyleCnt="0"/>
      <dgm:spPr/>
    </dgm:pt>
    <dgm:pt modelId="{7EF4D68A-9E16-4C49-8D48-C97AC6EE3081}" type="pres">
      <dgm:prSet presAssocID="{7C911B24-EA1B-4365-BA7A-362ECDBF559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337029B-DDDD-46EE-A881-4CB31C71ED6B}" type="pres">
      <dgm:prSet presAssocID="{7C911B24-EA1B-4365-BA7A-362ECDBF559B}" presName="spaceRect" presStyleCnt="0"/>
      <dgm:spPr/>
    </dgm:pt>
    <dgm:pt modelId="{6CA19D87-EDA8-4BBA-AE4F-2CE4474512E2}" type="pres">
      <dgm:prSet presAssocID="{7C911B24-EA1B-4365-BA7A-362ECDBF559B}" presName="textRect" presStyleLbl="revTx" presStyleIdx="0" presStyleCnt="4">
        <dgm:presLayoutVars>
          <dgm:chMax val="1"/>
          <dgm:chPref val="1"/>
        </dgm:presLayoutVars>
      </dgm:prSet>
      <dgm:spPr/>
    </dgm:pt>
    <dgm:pt modelId="{6E1C48CF-3547-4F85-9277-73BA256C249A}" type="pres">
      <dgm:prSet presAssocID="{36B3079B-A2F7-4FEC-855E-422532968AF2}" presName="sibTrans" presStyleCnt="0"/>
      <dgm:spPr/>
    </dgm:pt>
    <dgm:pt modelId="{EF706B57-CF4D-43F0-8435-E694D84B8C26}" type="pres">
      <dgm:prSet presAssocID="{DC86ECB3-1366-4B49-9651-48237C2257A6}" presName="compNode" presStyleCnt="0"/>
      <dgm:spPr/>
    </dgm:pt>
    <dgm:pt modelId="{939DB50E-2FA7-4D3C-8167-06FA6B2061E5}" type="pres">
      <dgm:prSet presAssocID="{DC86ECB3-1366-4B49-9651-48237C2257A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Diagram"/>
        </a:ext>
      </dgm:extLst>
    </dgm:pt>
    <dgm:pt modelId="{F9719725-239A-4408-8D3B-E16EDDCD0508}" type="pres">
      <dgm:prSet presAssocID="{DC86ECB3-1366-4B49-9651-48237C2257A6}" presName="spaceRect" presStyleCnt="0"/>
      <dgm:spPr/>
    </dgm:pt>
    <dgm:pt modelId="{B70D9BE3-BD13-4EE5-A58F-E98F9461E7B6}" type="pres">
      <dgm:prSet presAssocID="{DC86ECB3-1366-4B49-9651-48237C2257A6}" presName="textRect" presStyleLbl="revTx" presStyleIdx="1" presStyleCnt="4">
        <dgm:presLayoutVars>
          <dgm:chMax val="1"/>
          <dgm:chPref val="1"/>
        </dgm:presLayoutVars>
      </dgm:prSet>
      <dgm:spPr/>
    </dgm:pt>
    <dgm:pt modelId="{64FAA33A-4C1E-467F-A656-4CE6072B5D82}" type="pres">
      <dgm:prSet presAssocID="{6619B3D2-12E8-4459-B093-9AF2E15834EC}" presName="sibTrans" presStyleCnt="0"/>
      <dgm:spPr/>
    </dgm:pt>
    <dgm:pt modelId="{3D0A1ADB-D0A4-4468-B74F-FC0DA598A362}" type="pres">
      <dgm:prSet presAssocID="{385F4A4D-F263-4322-9058-583A42A380C8}" presName="compNode" presStyleCnt="0"/>
      <dgm:spPr/>
    </dgm:pt>
    <dgm:pt modelId="{C9D2CE64-1A5D-4EEB-9BE3-12CA5298CE89}" type="pres">
      <dgm:prSet presAssocID="{385F4A4D-F263-4322-9058-583A42A380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11774689-8A21-44CC-A0B1-67DC3895C9F6}" type="pres">
      <dgm:prSet presAssocID="{385F4A4D-F263-4322-9058-583A42A380C8}" presName="spaceRect" presStyleCnt="0"/>
      <dgm:spPr/>
    </dgm:pt>
    <dgm:pt modelId="{2AC30E0E-C687-4C60-A833-78CC0341CB52}" type="pres">
      <dgm:prSet presAssocID="{385F4A4D-F263-4322-9058-583A42A380C8}" presName="textRect" presStyleLbl="revTx" presStyleIdx="2" presStyleCnt="4">
        <dgm:presLayoutVars>
          <dgm:chMax val="1"/>
          <dgm:chPref val="1"/>
        </dgm:presLayoutVars>
      </dgm:prSet>
      <dgm:spPr/>
    </dgm:pt>
    <dgm:pt modelId="{9F7778A5-40ED-45A6-BDC9-202808CD2980}" type="pres">
      <dgm:prSet presAssocID="{FA6FE4DE-4173-4DE0-8B9F-731C252E1276}" presName="sibTrans" presStyleCnt="0"/>
      <dgm:spPr/>
    </dgm:pt>
    <dgm:pt modelId="{5D05C4C1-72E8-46BA-9FF2-C64BC5E66FFF}" type="pres">
      <dgm:prSet presAssocID="{289A600C-F497-4E43-8352-5EEAE5EF96FC}" presName="compNode" presStyleCnt="0"/>
      <dgm:spPr/>
    </dgm:pt>
    <dgm:pt modelId="{CD65E680-A695-4E26-92BA-71729AC65ADE}" type="pres">
      <dgm:prSet presAssocID="{289A600C-F497-4E43-8352-5EEAE5EF96F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B573F957-5785-4414-8213-31854091AF1F}" type="pres">
      <dgm:prSet presAssocID="{289A600C-F497-4E43-8352-5EEAE5EF96FC}" presName="spaceRect" presStyleCnt="0"/>
      <dgm:spPr/>
    </dgm:pt>
    <dgm:pt modelId="{274041D3-E0A9-471C-B491-E4183438812F}" type="pres">
      <dgm:prSet presAssocID="{289A600C-F497-4E43-8352-5EEAE5EF96FC}" presName="textRect" presStyleLbl="revTx" presStyleIdx="3" presStyleCnt="4">
        <dgm:presLayoutVars>
          <dgm:chMax val="1"/>
          <dgm:chPref val="1"/>
        </dgm:presLayoutVars>
      </dgm:prSet>
      <dgm:spPr/>
    </dgm:pt>
  </dgm:ptLst>
  <dgm:cxnLst>
    <dgm:cxn modelId="{0DA27B14-34C5-46F1-9C76-22C25B74D1B6}" srcId="{3257FAF1-20C4-4A8E-9A3D-7869A85D2930}" destId="{289A600C-F497-4E43-8352-5EEAE5EF96FC}" srcOrd="3" destOrd="0" parTransId="{55DC434C-51C1-4AFB-ADB6-28597386CDFB}" sibTransId="{3ACD543F-4EA5-48DF-AD10-86F3EED83845}"/>
    <dgm:cxn modelId="{1437B833-7C4D-FB4D-A4DA-DA1FFC21FBCD}" type="presOf" srcId="{385F4A4D-F263-4322-9058-583A42A380C8}" destId="{2AC30E0E-C687-4C60-A833-78CC0341CB52}" srcOrd="0" destOrd="0" presId="urn:microsoft.com/office/officeart/2018/2/layout/IconLabelList"/>
    <dgm:cxn modelId="{6454A038-46BB-4138-B967-6F243D136B10}" srcId="{3257FAF1-20C4-4A8E-9A3D-7869A85D2930}" destId="{385F4A4D-F263-4322-9058-583A42A380C8}" srcOrd="2" destOrd="0" parTransId="{1CFF36A7-F0D8-4D24-8DFE-2340EABFB7A0}" sibTransId="{FA6FE4DE-4173-4DE0-8B9F-731C252E1276}"/>
    <dgm:cxn modelId="{AEFE1D53-467D-1E4C-A3D7-9FF506FB81BE}" type="presOf" srcId="{7C911B24-EA1B-4365-BA7A-362ECDBF559B}" destId="{6CA19D87-EDA8-4BBA-AE4F-2CE4474512E2}" srcOrd="0" destOrd="0" presId="urn:microsoft.com/office/officeart/2018/2/layout/IconLabelList"/>
    <dgm:cxn modelId="{E2F6328B-638A-47D8-A6C5-F0178AD3188B}" srcId="{3257FAF1-20C4-4A8E-9A3D-7869A85D2930}" destId="{7C911B24-EA1B-4365-BA7A-362ECDBF559B}" srcOrd="0" destOrd="0" parTransId="{2C14B8B2-32EA-46A2-89B5-417CC3230636}" sibTransId="{36B3079B-A2F7-4FEC-855E-422532968AF2}"/>
    <dgm:cxn modelId="{CF59598B-2595-254E-B2CB-632FAF794C80}" type="presOf" srcId="{DC86ECB3-1366-4B49-9651-48237C2257A6}" destId="{B70D9BE3-BD13-4EE5-A58F-E98F9461E7B6}" srcOrd="0" destOrd="0" presId="urn:microsoft.com/office/officeart/2018/2/layout/IconLabelList"/>
    <dgm:cxn modelId="{F37178B8-0328-2445-8805-1AA94BCDD7B0}" type="presOf" srcId="{3257FAF1-20C4-4A8E-9A3D-7869A85D2930}" destId="{2CA82202-A390-47FF-B62B-74C0363EF4BE}" srcOrd="0" destOrd="0" presId="urn:microsoft.com/office/officeart/2018/2/layout/IconLabelList"/>
    <dgm:cxn modelId="{6DF1C2C0-BF9C-5A40-BE5B-22460976BB32}" type="presOf" srcId="{289A600C-F497-4E43-8352-5EEAE5EF96FC}" destId="{274041D3-E0A9-471C-B491-E4183438812F}" srcOrd="0" destOrd="0" presId="urn:microsoft.com/office/officeart/2018/2/layout/IconLabelList"/>
    <dgm:cxn modelId="{000176FA-CF95-4C33-BD9B-31365C3F7DD6}" srcId="{3257FAF1-20C4-4A8E-9A3D-7869A85D2930}" destId="{DC86ECB3-1366-4B49-9651-48237C2257A6}" srcOrd="1" destOrd="0" parTransId="{B59B1087-5F67-4908-BA74-ECF89E6E2E4F}" sibTransId="{6619B3D2-12E8-4459-B093-9AF2E15834EC}"/>
    <dgm:cxn modelId="{91AABD2A-D4ED-434F-98BC-2AA9A36568E3}" type="presParOf" srcId="{2CA82202-A390-47FF-B62B-74C0363EF4BE}" destId="{37B807A9-7C87-43CE-88D1-B6FA3BB4D554}" srcOrd="0" destOrd="0" presId="urn:microsoft.com/office/officeart/2018/2/layout/IconLabelList"/>
    <dgm:cxn modelId="{38AB588A-DEF5-0849-B781-BACED3455EDE}" type="presParOf" srcId="{37B807A9-7C87-43CE-88D1-B6FA3BB4D554}" destId="{7EF4D68A-9E16-4C49-8D48-C97AC6EE3081}" srcOrd="0" destOrd="0" presId="urn:microsoft.com/office/officeart/2018/2/layout/IconLabelList"/>
    <dgm:cxn modelId="{163F6025-9B71-344D-8291-B62C89B0A83F}" type="presParOf" srcId="{37B807A9-7C87-43CE-88D1-B6FA3BB4D554}" destId="{1337029B-DDDD-46EE-A881-4CB31C71ED6B}" srcOrd="1" destOrd="0" presId="urn:microsoft.com/office/officeart/2018/2/layout/IconLabelList"/>
    <dgm:cxn modelId="{22EA4C33-3F16-4D46-B322-939521D3A277}" type="presParOf" srcId="{37B807A9-7C87-43CE-88D1-B6FA3BB4D554}" destId="{6CA19D87-EDA8-4BBA-AE4F-2CE4474512E2}" srcOrd="2" destOrd="0" presId="urn:microsoft.com/office/officeart/2018/2/layout/IconLabelList"/>
    <dgm:cxn modelId="{0A03A6E1-7378-5443-8E59-251BE272B324}" type="presParOf" srcId="{2CA82202-A390-47FF-B62B-74C0363EF4BE}" destId="{6E1C48CF-3547-4F85-9277-73BA256C249A}" srcOrd="1" destOrd="0" presId="urn:microsoft.com/office/officeart/2018/2/layout/IconLabelList"/>
    <dgm:cxn modelId="{ABC965DE-121E-0149-86FD-9A9E56313813}" type="presParOf" srcId="{2CA82202-A390-47FF-B62B-74C0363EF4BE}" destId="{EF706B57-CF4D-43F0-8435-E694D84B8C26}" srcOrd="2" destOrd="0" presId="urn:microsoft.com/office/officeart/2018/2/layout/IconLabelList"/>
    <dgm:cxn modelId="{44A967DF-7C3F-C04D-8973-A4732A1D69FA}" type="presParOf" srcId="{EF706B57-CF4D-43F0-8435-E694D84B8C26}" destId="{939DB50E-2FA7-4D3C-8167-06FA6B2061E5}" srcOrd="0" destOrd="0" presId="urn:microsoft.com/office/officeart/2018/2/layout/IconLabelList"/>
    <dgm:cxn modelId="{AC437971-F6D3-024E-B754-5805AA947034}" type="presParOf" srcId="{EF706B57-CF4D-43F0-8435-E694D84B8C26}" destId="{F9719725-239A-4408-8D3B-E16EDDCD0508}" srcOrd="1" destOrd="0" presId="urn:microsoft.com/office/officeart/2018/2/layout/IconLabelList"/>
    <dgm:cxn modelId="{AC8CF15E-1EDA-834E-879E-CF0CA1122F2E}" type="presParOf" srcId="{EF706B57-CF4D-43F0-8435-E694D84B8C26}" destId="{B70D9BE3-BD13-4EE5-A58F-E98F9461E7B6}" srcOrd="2" destOrd="0" presId="urn:microsoft.com/office/officeart/2018/2/layout/IconLabelList"/>
    <dgm:cxn modelId="{FC81AB8E-F399-6643-AC1E-31DF079CD992}" type="presParOf" srcId="{2CA82202-A390-47FF-B62B-74C0363EF4BE}" destId="{64FAA33A-4C1E-467F-A656-4CE6072B5D82}" srcOrd="3" destOrd="0" presId="urn:microsoft.com/office/officeart/2018/2/layout/IconLabelList"/>
    <dgm:cxn modelId="{DE53F806-7D48-2F4E-BD18-81C01D175E4A}" type="presParOf" srcId="{2CA82202-A390-47FF-B62B-74C0363EF4BE}" destId="{3D0A1ADB-D0A4-4468-B74F-FC0DA598A362}" srcOrd="4" destOrd="0" presId="urn:microsoft.com/office/officeart/2018/2/layout/IconLabelList"/>
    <dgm:cxn modelId="{BD9F50BD-6D67-654F-A146-F0FB4F4AA7D3}" type="presParOf" srcId="{3D0A1ADB-D0A4-4468-B74F-FC0DA598A362}" destId="{C9D2CE64-1A5D-4EEB-9BE3-12CA5298CE89}" srcOrd="0" destOrd="0" presId="urn:microsoft.com/office/officeart/2018/2/layout/IconLabelList"/>
    <dgm:cxn modelId="{E1ED32E4-CC32-5845-8887-D420BC584B0F}" type="presParOf" srcId="{3D0A1ADB-D0A4-4468-B74F-FC0DA598A362}" destId="{11774689-8A21-44CC-A0B1-67DC3895C9F6}" srcOrd="1" destOrd="0" presId="urn:microsoft.com/office/officeart/2018/2/layout/IconLabelList"/>
    <dgm:cxn modelId="{98B543CA-34F6-A040-B096-48D03472C056}" type="presParOf" srcId="{3D0A1ADB-D0A4-4468-B74F-FC0DA598A362}" destId="{2AC30E0E-C687-4C60-A833-78CC0341CB52}" srcOrd="2" destOrd="0" presId="urn:microsoft.com/office/officeart/2018/2/layout/IconLabelList"/>
    <dgm:cxn modelId="{AF5BF29E-EE9F-E74F-8F3D-ECB077DA81E6}" type="presParOf" srcId="{2CA82202-A390-47FF-B62B-74C0363EF4BE}" destId="{9F7778A5-40ED-45A6-BDC9-202808CD2980}" srcOrd="5" destOrd="0" presId="urn:microsoft.com/office/officeart/2018/2/layout/IconLabelList"/>
    <dgm:cxn modelId="{FED13946-C7ED-0D45-8908-9683C952B531}" type="presParOf" srcId="{2CA82202-A390-47FF-B62B-74C0363EF4BE}" destId="{5D05C4C1-72E8-46BA-9FF2-C64BC5E66FFF}" srcOrd="6" destOrd="0" presId="urn:microsoft.com/office/officeart/2018/2/layout/IconLabelList"/>
    <dgm:cxn modelId="{4E2A3668-2484-F44E-A4DA-9DEFD39073E6}" type="presParOf" srcId="{5D05C4C1-72E8-46BA-9FF2-C64BC5E66FFF}" destId="{CD65E680-A695-4E26-92BA-71729AC65ADE}" srcOrd="0" destOrd="0" presId="urn:microsoft.com/office/officeart/2018/2/layout/IconLabelList"/>
    <dgm:cxn modelId="{16206952-6C2B-DD4C-A5AB-467401FCF81E}" type="presParOf" srcId="{5D05C4C1-72E8-46BA-9FF2-C64BC5E66FFF}" destId="{B573F957-5785-4414-8213-31854091AF1F}" srcOrd="1" destOrd="0" presId="urn:microsoft.com/office/officeart/2018/2/layout/IconLabelList"/>
    <dgm:cxn modelId="{09768412-83D7-4F4D-B149-50EB30FE758C}" type="presParOf" srcId="{5D05C4C1-72E8-46BA-9FF2-C64BC5E66FFF}" destId="{274041D3-E0A9-471C-B491-E4183438812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5C95D1-4704-4ECB-B253-2A60B9001BCA}" type="doc">
      <dgm:prSet loTypeId="urn:microsoft.com/office/officeart/2016/7/layout/BasicLinearProcessNumbered" loCatId="process" qsTypeId="urn:microsoft.com/office/officeart/2005/8/quickstyle/simple1" qsCatId="simple" csTypeId="urn:microsoft.com/office/officeart/2005/8/colors/accent0_3" csCatId="mainScheme"/>
      <dgm:spPr/>
      <dgm:t>
        <a:bodyPr/>
        <a:lstStyle/>
        <a:p>
          <a:endParaRPr lang="en-US"/>
        </a:p>
      </dgm:t>
    </dgm:pt>
    <dgm:pt modelId="{232335ED-5001-4E48-AB60-CFBB6FE6CAB0}">
      <dgm:prSet/>
      <dgm:spPr/>
      <dgm:t>
        <a:bodyPr/>
        <a:lstStyle/>
        <a:p>
          <a:r>
            <a:rPr lang="en-US"/>
            <a:t>• Incorporating Real-Time Data: Integrate live traffic updates and demand forecasts to enhance decision accuracy.</a:t>
          </a:r>
        </a:p>
      </dgm:t>
    </dgm:pt>
    <dgm:pt modelId="{7CDD75B0-37FA-47B5-8FCC-0482A36C4015}" type="parTrans" cxnId="{8A58D7BB-B8A9-4C86-9D93-17A84016749F}">
      <dgm:prSet/>
      <dgm:spPr/>
      <dgm:t>
        <a:bodyPr/>
        <a:lstStyle/>
        <a:p>
          <a:endParaRPr lang="en-US"/>
        </a:p>
      </dgm:t>
    </dgm:pt>
    <dgm:pt modelId="{A483D736-4D92-422C-8D73-26D6749E6509}" type="sibTrans" cxnId="{8A58D7BB-B8A9-4C86-9D93-17A84016749F}">
      <dgm:prSet phldrT="1" phldr="0"/>
      <dgm:spPr/>
      <dgm:t>
        <a:bodyPr/>
        <a:lstStyle/>
        <a:p>
          <a:r>
            <a:rPr lang="en-US"/>
            <a:t>1</a:t>
          </a:r>
        </a:p>
      </dgm:t>
    </dgm:pt>
    <dgm:pt modelId="{58868638-4EBA-4043-9D0D-8039EB0D3196}">
      <dgm:prSet/>
      <dgm:spPr/>
      <dgm:t>
        <a:bodyPr/>
        <a:lstStyle/>
        <a:p>
          <a:r>
            <a:rPr lang="en-US"/>
            <a:t>• Scalability: Adapt the model for deployment across various cities with diverse traffic patterns and demand profiles.</a:t>
          </a:r>
        </a:p>
      </dgm:t>
    </dgm:pt>
    <dgm:pt modelId="{D36A037B-2E6F-48C6-9516-3A9FB825C909}" type="parTrans" cxnId="{3BCBC0C8-5FCF-4A88-AD85-1EA68A49CC87}">
      <dgm:prSet/>
      <dgm:spPr/>
      <dgm:t>
        <a:bodyPr/>
        <a:lstStyle/>
        <a:p>
          <a:endParaRPr lang="en-US"/>
        </a:p>
      </dgm:t>
    </dgm:pt>
    <dgm:pt modelId="{C0477E1F-0006-4EFD-BF09-586FD3A761A4}" type="sibTrans" cxnId="{3BCBC0C8-5FCF-4A88-AD85-1EA68A49CC87}">
      <dgm:prSet phldrT="2" phldr="0"/>
      <dgm:spPr/>
      <dgm:t>
        <a:bodyPr/>
        <a:lstStyle/>
        <a:p>
          <a:r>
            <a:rPr lang="en-US"/>
            <a:t>2</a:t>
          </a:r>
        </a:p>
      </dgm:t>
    </dgm:pt>
    <dgm:pt modelId="{9C578085-AF4E-4AC7-9FCA-219AC2E2FF2A}">
      <dgm:prSet/>
      <dgm:spPr/>
      <dgm:t>
        <a:bodyPr/>
        <a:lstStyle/>
        <a:p>
          <a:r>
            <a:rPr lang="en-US"/>
            <a:t>• Driver Retention: Utilize insights from the model to develop strategies aimed at improving driver satisfaction and retention rates.</a:t>
          </a:r>
        </a:p>
      </dgm:t>
    </dgm:pt>
    <dgm:pt modelId="{9779F132-CB53-430E-8307-97254710CF3F}" type="parTrans" cxnId="{6FB78D84-ED94-41A8-B71E-1CE35C10C733}">
      <dgm:prSet/>
      <dgm:spPr/>
      <dgm:t>
        <a:bodyPr/>
        <a:lstStyle/>
        <a:p>
          <a:endParaRPr lang="en-US"/>
        </a:p>
      </dgm:t>
    </dgm:pt>
    <dgm:pt modelId="{7ECE813B-3E44-49E6-B55A-5E2FB213AB31}" type="sibTrans" cxnId="{6FB78D84-ED94-41A8-B71E-1CE35C10C733}">
      <dgm:prSet phldrT="3" phldr="0"/>
      <dgm:spPr/>
      <dgm:t>
        <a:bodyPr/>
        <a:lstStyle/>
        <a:p>
          <a:r>
            <a:rPr lang="en-US"/>
            <a:t>3</a:t>
          </a:r>
        </a:p>
      </dgm:t>
    </dgm:pt>
    <dgm:pt modelId="{08B8CA47-57E7-48DC-ABAE-F617CD7B6316}">
      <dgm:prSet/>
      <dgm:spPr/>
      <dgm:t>
        <a:bodyPr/>
        <a:lstStyle/>
        <a:p>
          <a:r>
            <a:rPr lang="en-US"/>
            <a:t>• Advanced RL Techniques: Explore the application of more sophisticated reinforcement learning algorithms to further refine decision-making capabilities.</a:t>
          </a:r>
        </a:p>
      </dgm:t>
    </dgm:pt>
    <dgm:pt modelId="{1F5310D8-AB42-42DB-A746-F0BD49430E15}" type="parTrans" cxnId="{A71BCA4D-77A0-4BD7-AF8C-F016E2CD6AB2}">
      <dgm:prSet/>
      <dgm:spPr/>
      <dgm:t>
        <a:bodyPr/>
        <a:lstStyle/>
        <a:p>
          <a:endParaRPr lang="en-US"/>
        </a:p>
      </dgm:t>
    </dgm:pt>
    <dgm:pt modelId="{DD758CCB-3388-4867-A676-1A63822C93FF}" type="sibTrans" cxnId="{A71BCA4D-77A0-4BD7-AF8C-F016E2CD6AB2}">
      <dgm:prSet phldrT="4" phldr="0"/>
      <dgm:spPr/>
      <dgm:t>
        <a:bodyPr/>
        <a:lstStyle/>
        <a:p>
          <a:r>
            <a:rPr lang="en-US"/>
            <a:t>4</a:t>
          </a:r>
        </a:p>
      </dgm:t>
    </dgm:pt>
    <dgm:pt modelId="{2A783B38-8B60-2C42-8862-6CE7B94B9550}" type="pres">
      <dgm:prSet presAssocID="{DB5C95D1-4704-4ECB-B253-2A60B9001BCA}" presName="Name0" presStyleCnt="0">
        <dgm:presLayoutVars>
          <dgm:animLvl val="lvl"/>
          <dgm:resizeHandles val="exact"/>
        </dgm:presLayoutVars>
      </dgm:prSet>
      <dgm:spPr/>
    </dgm:pt>
    <dgm:pt modelId="{608750B3-44F8-5C4D-BD8E-811B6118FF44}" type="pres">
      <dgm:prSet presAssocID="{232335ED-5001-4E48-AB60-CFBB6FE6CAB0}" presName="compositeNode" presStyleCnt="0">
        <dgm:presLayoutVars>
          <dgm:bulletEnabled val="1"/>
        </dgm:presLayoutVars>
      </dgm:prSet>
      <dgm:spPr/>
    </dgm:pt>
    <dgm:pt modelId="{EF3F2936-CE65-1D44-983B-3740407AA32E}" type="pres">
      <dgm:prSet presAssocID="{232335ED-5001-4E48-AB60-CFBB6FE6CAB0}" presName="bgRect" presStyleLbl="bgAccFollowNode1" presStyleIdx="0" presStyleCnt="4"/>
      <dgm:spPr/>
    </dgm:pt>
    <dgm:pt modelId="{E841F0EE-F3CA-0341-A8F1-4F5597333849}" type="pres">
      <dgm:prSet presAssocID="{A483D736-4D92-422C-8D73-26D6749E6509}" presName="sibTransNodeCircle" presStyleLbl="alignNode1" presStyleIdx="0" presStyleCnt="8">
        <dgm:presLayoutVars>
          <dgm:chMax val="0"/>
          <dgm:bulletEnabled/>
        </dgm:presLayoutVars>
      </dgm:prSet>
      <dgm:spPr/>
    </dgm:pt>
    <dgm:pt modelId="{F845C7EB-20EE-6840-8222-83805057D945}" type="pres">
      <dgm:prSet presAssocID="{232335ED-5001-4E48-AB60-CFBB6FE6CAB0}" presName="bottomLine" presStyleLbl="alignNode1" presStyleIdx="1" presStyleCnt="8">
        <dgm:presLayoutVars/>
      </dgm:prSet>
      <dgm:spPr/>
    </dgm:pt>
    <dgm:pt modelId="{D494F428-A6B3-4940-BDAC-7342A423C5ED}" type="pres">
      <dgm:prSet presAssocID="{232335ED-5001-4E48-AB60-CFBB6FE6CAB0}" presName="nodeText" presStyleLbl="bgAccFollowNode1" presStyleIdx="0" presStyleCnt="4">
        <dgm:presLayoutVars>
          <dgm:bulletEnabled val="1"/>
        </dgm:presLayoutVars>
      </dgm:prSet>
      <dgm:spPr/>
    </dgm:pt>
    <dgm:pt modelId="{0453FBFC-BB05-BA4E-99E9-65A3BB517576}" type="pres">
      <dgm:prSet presAssocID="{A483D736-4D92-422C-8D73-26D6749E6509}" presName="sibTrans" presStyleCnt="0"/>
      <dgm:spPr/>
    </dgm:pt>
    <dgm:pt modelId="{9CA491AF-422D-F742-95EB-4653C59F67BD}" type="pres">
      <dgm:prSet presAssocID="{58868638-4EBA-4043-9D0D-8039EB0D3196}" presName="compositeNode" presStyleCnt="0">
        <dgm:presLayoutVars>
          <dgm:bulletEnabled val="1"/>
        </dgm:presLayoutVars>
      </dgm:prSet>
      <dgm:spPr/>
    </dgm:pt>
    <dgm:pt modelId="{5D5235BC-41AB-FE42-A695-EB9ACBBA25A8}" type="pres">
      <dgm:prSet presAssocID="{58868638-4EBA-4043-9D0D-8039EB0D3196}" presName="bgRect" presStyleLbl="bgAccFollowNode1" presStyleIdx="1" presStyleCnt="4"/>
      <dgm:spPr/>
    </dgm:pt>
    <dgm:pt modelId="{38D74553-B510-0946-850C-7E364C04BA8B}" type="pres">
      <dgm:prSet presAssocID="{C0477E1F-0006-4EFD-BF09-586FD3A761A4}" presName="sibTransNodeCircle" presStyleLbl="alignNode1" presStyleIdx="2" presStyleCnt="8">
        <dgm:presLayoutVars>
          <dgm:chMax val="0"/>
          <dgm:bulletEnabled/>
        </dgm:presLayoutVars>
      </dgm:prSet>
      <dgm:spPr/>
    </dgm:pt>
    <dgm:pt modelId="{AD8521B6-EF09-E345-841F-7B92AE78F01B}" type="pres">
      <dgm:prSet presAssocID="{58868638-4EBA-4043-9D0D-8039EB0D3196}" presName="bottomLine" presStyleLbl="alignNode1" presStyleIdx="3" presStyleCnt="8">
        <dgm:presLayoutVars/>
      </dgm:prSet>
      <dgm:spPr/>
    </dgm:pt>
    <dgm:pt modelId="{B3ED63FF-1049-5741-8BF2-01A6EC8BAE4D}" type="pres">
      <dgm:prSet presAssocID="{58868638-4EBA-4043-9D0D-8039EB0D3196}" presName="nodeText" presStyleLbl="bgAccFollowNode1" presStyleIdx="1" presStyleCnt="4">
        <dgm:presLayoutVars>
          <dgm:bulletEnabled val="1"/>
        </dgm:presLayoutVars>
      </dgm:prSet>
      <dgm:spPr/>
    </dgm:pt>
    <dgm:pt modelId="{5535DE21-6996-964B-9082-E19946197A60}" type="pres">
      <dgm:prSet presAssocID="{C0477E1F-0006-4EFD-BF09-586FD3A761A4}" presName="sibTrans" presStyleCnt="0"/>
      <dgm:spPr/>
    </dgm:pt>
    <dgm:pt modelId="{19A2D422-2EB9-6649-9337-BE5A335F663D}" type="pres">
      <dgm:prSet presAssocID="{9C578085-AF4E-4AC7-9FCA-219AC2E2FF2A}" presName="compositeNode" presStyleCnt="0">
        <dgm:presLayoutVars>
          <dgm:bulletEnabled val="1"/>
        </dgm:presLayoutVars>
      </dgm:prSet>
      <dgm:spPr/>
    </dgm:pt>
    <dgm:pt modelId="{A5A5A94C-9613-6B48-8A2E-6225CAF2086D}" type="pres">
      <dgm:prSet presAssocID="{9C578085-AF4E-4AC7-9FCA-219AC2E2FF2A}" presName="bgRect" presStyleLbl="bgAccFollowNode1" presStyleIdx="2" presStyleCnt="4"/>
      <dgm:spPr/>
    </dgm:pt>
    <dgm:pt modelId="{05BC9FCE-B594-BE4B-9214-1D607CEAF123}" type="pres">
      <dgm:prSet presAssocID="{7ECE813B-3E44-49E6-B55A-5E2FB213AB31}" presName="sibTransNodeCircle" presStyleLbl="alignNode1" presStyleIdx="4" presStyleCnt="8">
        <dgm:presLayoutVars>
          <dgm:chMax val="0"/>
          <dgm:bulletEnabled/>
        </dgm:presLayoutVars>
      </dgm:prSet>
      <dgm:spPr/>
    </dgm:pt>
    <dgm:pt modelId="{E0A12164-CF08-8E43-B61A-CAAAD6FA6665}" type="pres">
      <dgm:prSet presAssocID="{9C578085-AF4E-4AC7-9FCA-219AC2E2FF2A}" presName="bottomLine" presStyleLbl="alignNode1" presStyleIdx="5" presStyleCnt="8">
        <dgm:presLayoutVars/>
      </dgm:prSet>
      <dgm:spPr/>
    </dgm:pt>
    <dgm:pt modelId="{BA0D6E81-2400-FC41-BA22-1EEA29FB4653}" type="pres">
      <dgm:prSet presAssocID="{9C578085-AF4E-4AC7-9FCA-219AC2E2FF2A}" presName="nodeText" presStyleLbl="bgAccFollowNode1" presStyleIdx="2" presStyleCnt="4">
        <dgm:presLayoutVars>
          <dgm:bulletEnabled val="1"/>
        </dgm:presLayoutVars>
      </dgm:prSet>
      <dgm:spPr/>
    </dgm:pt>
    <dgm:pt modelId="{C6C98731-5F39-5240-B95D-D5AE8A915DC6}" type="pres">
      <dgm:prSet presAssocID="{7ECE813B-3E44-49E6-B55A-5E2FB213AB31}" presName="sibTrans" presStyleCnt="0"/>
      <dgm:spPr/>
    </dgm:pt>
    <dgm:pt modelId="{21750C9B-9E6F-3148-987E-1EB0B01F9E98}" type="pres">
      <dgm:prSet presAssocID="{08B8CA47-57E7-48DC-ABAE-F617CD7B6316}" presName="compositeNode" presStyleCnt="0">
        <dgm:presLayoutVars>
          <dgm:bulletEnabled val="1"/>
        </dgm:presLayoutVars>
      </dgm:prSet>
      <dgm:spPr/>
    </dgm:pt>
    <dgm:pt modelId="{14263608-6851-3446-B2DA-1F83F24D14DA}" type="pres">
      <dgm:prSet presAssocID="{08B8CA47-57E7-48DC-ABAE-F617CD7B6316}" presName="bgRect" presStyleLbl="bgAccFollowNode1" presStyleIdx="3" presStyleCnt="4"/>
      <dgm:spPr/>
    </dgm:pt>
    <dgm:pt modelId="{B2AA0ED9-2C13-6D4A-946D-67895668FC12}" type="pres">
      <dgm:prSet presAssocID="{DD758CCB-3388-4867-A676-1A63822C93FF}" presName="sibTransNodeCircle" presStyleLbl="alignNode1" presStyleIdx="6" presStyleCnt="8">
        <dgm:presLayoutVars>
          <dgm:chMax val="0"/>
          <dgm:bulletEnabled/>
        </dgm:presLayoutVars>
      </dgm:prSet>
      <dgm:spPr/>
    </dgm:pt>
    <dgm:pt modelId="{70566EE7-0DAE-D84B-B6F0-F5F5A2497E7F}" type="pres">
      <dgm:prSet presAssocID="{08B8CA47-57E7-48DC-ABAE-F617CD7B6316}" presName="bottomLine" presStyleLbl="alignNode1" presStyleIdx="7" presStyleCnt="8">
        <dgm:presLayoutVars/>
      </dgm:prSet>
      <dgm:spPr/>
    </dgm:pt>
    <dgm:pt modelId="{01E850D9-6DC1-3644-9A6A-FCD8BC6F18C9}" type="pres">
      <dgm:prSet presAssocID="{08B8CA47-57E7-48DC-ABAE-F617CD7B6316}" presName="nodeText" presStyleLbl="bgAccFollowNode1" presStyleIdx="3" presStyleCnt="4">
        <dgm:presLayoutVars>
          <dgm:bulletEnabled val="1"/>
        </dgm:presLayoutVars>
      </dgm:prSet>
      <dgm:spPr/>
    </dgm:pt>
  </dgm:ptLst>
  <dgm:cxnLst>
    <dgm:cxn modelId="{CF0C7204-5845-1644-8F1E-8F4D2BCFA233}" type="presOf" srcId="{58868638-4EBA-4043-9D0D-8039EB0D3196}" destId="{B3ED63FF-1049-5741-8BF2-01A6EC8BAE4D}" srcOrd="1" destOrd="0" presId="urn:microsoft.com/office/officeart/2016/7/layout/BasicLinearProcessNumbered"/>
    <dgm:cxn modelId="{565AD515-BFDF-F242-B035-75344C235512}" type="presOf" srcId="{08B8CA47-57E7-48DC-ABAE-F617CD7B6316}" destId="{14263608-6851-3446-B2DA-1F83F24D14DA}" srcOrd="0" destOrd="0" presId="urn:microsoft.com/office/officeart/2016/7/layout/BasicLinearProcessNumbered"/>
    <dgm:cxn modelId="{3725FB28-066E-0E4E-97FE-1572B729D0DC}" type="presOf" srcId="{A483D736-4D92-422C-8D73-26D6749E6509}" destId="{E841F0EE-F3CA-0341-A8F1-4F5597333849}" srcOrd="0" destOrd="0" presId="urn:microsoft.com/office/officeart/2016/7/layout/BasicLinearProcessNumbered"/>
    <dgm:cxn modelId="{FEF0503F-D49C-AF4E-865D-76C574776947}" type="presOf" srcId="{C0477E1F-0006-4EFD-BF09-586FD3A761A4}" destId="{38D74553-B510-0946-850C-7E364C04BA8B}" srcOrd="0" destOrd="0" presId="urn:microsoft.com/office/officeart/2016/7/layout/BasicLinearProcessNumbered"/>
    <dgm:cxn modelId="{548C8B4B-A997-034C-8C69-9487F91866FA}" type="presOf" srcId="{9C578085-AF4E-4AC7-9FCA-219AC2E2FF2A}" destId="{BA0D6E81-2400-FC41-BA22-1EEA29FB4653}" srcOrd="1" destOrd="0" presId="urn:microsoft.com/office/officeart/2016/7/layout/BasicLinearProcessNumbered"/>
    <dgm:cxn modelId="{A71BCA4D-77A0-4BD7-AF8C-F016E2CD6AB2}" srcId="{DB5C95D1-4704-4ECB-B253-2A60B9001BCA}" destId="{08B8CA47-57E7-48DC-ABAE-F617CD7B6316}" srcOrd="3" destOrd="0" parTransId="{1F5310D8-AB42-42DB-A746-F0BD49430E15}" sibTransId="{DD758CCB-3388-4867-A676-1A63822C93FF}"/>
    <dgm:cxn modelId="{CE53D861-B61C-9244-99ED-A3F42C93E3D2}" type="presOf" srcId="{DD758CCB-3388-4867-A676-1A63822C93FF}" destId="{B2AA0ED9-2C13-6D4A-946D-67895668FC12}" srcOrd="0" destOrd="0" presId="urn:microsoft.com/office/officeart/2016/7/layout/BasicLinearProcessNumbered"/>
    <dgm:cxn modelId="{6FB78D84-ED94-41A8-B71E-1CE35C10C733}" srcId="{DB5C95D1-4704-4ECB-B253-2A60B9001BCA}" destId="{9C578085-AF4E-4AC7-9FCA-219AC2E2FF2A}" srcOrd="2" destOrd="0" parTransId="{9779F132-CB53-430E-8307-97254710CF3F}" sibTransId="{7ECE813B-3E44-49E6-B55A-5E2FB213AB31}"/>
    <dgm:cxn modelId="{AE2DA38F-CEF9-604C-B3CF-16532E883DB6}" type="presOf" srcId="{DB5C95D1-4704-4ECB-B253-2A60B9001BCA}" destId="{2A783B38-8B60-2C42-8862-6CE7B94B9550}" srcOrd="0" destOrd="0" presId="urn:microsoft.com/office/officeart/2016/7/layout/BasicLinearProcessNumbered"/>
    <dgm:cxn modelId="{4B83FE8F-DFBA-0A47-926E-AF4CA5823563}" type="presOf" srcId="{7ECE813B-3E44-49E6-B55A-5E2FB213AB31}" destId="{05BC9FCE-B594-BE4B-9214-1D607CEAF123}" srcOrd="0" destOrd="0" presId="urn:microsoft.com/office/officeart/2016/7/layout/BasicLinearProcessNumbered"/>
    <dgm:cxn modelId="{BB55C894-0473-4940-8047-B84B1E1C4423}" type="presOf" srcId="{9C578085-AF4E-4AC7-9FCA-219AC2E2FF2A}" destId="{A5A5A94C-9613-6B48-8A2E-6225CAF2086D}" srcOrd="0" destOrd="0" presId="urn:microsoft.com/office/officeart/2016/7/layout/BasicLinearProcessNumbered"/>
    <dgm:cxn modelId="{79574F9F-6520-A147-B190-3A227B006552}" type="presOf" srcId="{232335ED-5001-4E48-AB60-CFBB6FE6CAB0}" destId="{D494F428-A6B3-4940-BDAC-7342A423C5ED}" srcOrd="1" destOrd="0" presId="urn:microsoft.com/office/officeart/2016/7/layout/BasicLinearProcessNumbered"/>
    <dgm:cxn modelId="{71F177AF-25B5-9647-8A2A-36DA3AE6F106}" type="presOf" srcId="{58868638-4EBA-4043-9D0D-8039EB0D3196}" destId="{5D5235BC-41AB-FE42-A695-EB9ACBBA25A8}" srcOrd="0" destOrd="0" presId="urn:microsoft.com/office/officeart/2016/7/layout/BasicLinearProcessNumbered"/>
    <dgm:cxn modelId="{356842B9-6826-AB45-A734-C512D8DDFC34}" type="presOf" srcId="{08B8CA47-57E7-48DC-ABAE-F617CD7B6316}" destId="{01E850D9-6DC1-3644-9A6A-FCD8BC6F18C9}" srcOrd="1" destOrd="0" presId="urn:microsoft.com/office/officeart/2016/7/layout/BasicLinearProcessNumbered"/>
    <dgm:cxn modelId="{8A58D7BB-B8A9-4C86-9D93-17A84016749F}" srcId="{DB5C95D1-4704-4ECB-B253-2A60B9001BCA}" destId="{232335ED-5001-4E48-AB60-CFBB6FE6CAB0}" srcOrd="0" destOrd="0" parTransId="{7CDD75B0-37FA-47B5-8FCC-0482A36C4015}" sibTransId="{A483D736-4D92-422C-8D73-26D6749E6509}"/>
    <dgm:cxn modelId="{3BCBC0C8-5FCF-4A88-AD85-1EA68A49CC87}" srcId="{DB5C95D1-4704-4ECB-B253-2A60B9001BCA}" destId="{58868638-4EBA-4043-9D0D-8039EB0D3196}" srcOrd="1" destOrd="0" parTransId="{D36A037B-2E6F-48C6-9516-3A9FB825C909}" sibTransId="{C0477E1F-0006-4EFD-BF09-586FD3A761A4}"/>
    <dgm:cxn modelId="{938924FA-7354-1345-825F-94E1C6380739}" type="presOf" srcId="{232335ED-5001-4E48-AB60-CFBB6FE6CAB0}" destId="{EF3F2936-CE65-1D44-983B-3740407AA32E}" srcOrd="0" destOrd="0" presId="urn:microsoft.com/office/officeart/2016/7/layout/BasicLinearProcessNumbered"/>
    <dgm:cxn modelId="{670AF179-5083-5643-ABBA-067C657ED3CE}" type="presParOf" srcId="{2A783B38-8B60-2C42-8862-6CE7B94B9550}" destId="{608750B3-44F8-5C4D-BD8E-811B6118FF44}" srcOrd="0" destOrd="0" presId="urn:microsoft.com/office/officeart/2016/7/layout/BasicLinearProcessNumbered"/>
    <dgm:cxn modelId="{D8556F27-86D9-2341-A338-A387CFA504C6}" type="presParOf" srcId="{608750B3-44F8-5C4D-BD8E-811B6118FF44}" destId="{EF3F2936-CE65-1D44-983B-3740407AA32E}" srcOrd="0" destOrd="0" presId="urn:microsoft.com/office/officeart/2016/7/layout/BasicLinearProcessNumbered"/>
    <dgm:cxn modelId="{38E5AB6D-A6A3-5149-BA42-635BAA56DBF7}" type="presParOf" srcId="{608750B3-44F8-5C4D-BD8E-811B6118FF44}" destId="{E841F0EE-F3CA-0341-A8F1-4F5597333849}" srcOrd="1" destOrd="0" presId="urn:microsoft.com/office/officeart/2016/7/layout/BasicLinearProcessNumbered"/>
    <dgm:cxn modelId="{42C1DE92-37ED-344D-8962-53127F71CA13}" type="presParOf" srcId="{608750B3-44F8-5C4D-BD8E-811B6118FF44}" destId="{F845C7EB-20EE-6840-8222-83805057D945}" srcOrd="2" destOrd="0" presId="urn:microsoft.com/office/officeart/2016/7/layout/BasicLinearProcessNumbered"/>
    <dgm:cxn modelId="{6523FE86-7997-B14B-9266-3AF5D7E13FA2}" type="presParOf" srcId="{608750B3-44F8-5C4D-BD8E-811B6118FF44}" destId="{D494F428-A6B3-4940-BDAC-7342A423C5ED}" srcOrd="3" destOrd="0" presId="urn:microsoft.com/office/officeart/2016/7/layout/BasicLinearProcessNumbered"/>
    <dgm:cxn modelId="{FF5A5F01-F63E-E349-870B-053A11E4CA33}" type="presParOf" srcId="{2A783B38-8B60-2C42-8862-6CE7B94B9550}" destId="{0453FBFC-BB05-BA4E-99E9-65A3BB517576}" srcOrd="1" destOrd="0" presId="urn:microsoft.com/office/officeart/2016/7/layout/BasicLinearProcessNumbered"/>
    <dgm:cxn modelId="{44D12024-5EE4-4744-B7B4-7FD599D1745B}" type="presParOf" srcId="{2A783B38-8B60-2C42-8862-6CE7B94B9550}" destId="{9CA491AF-422D-F742-95EB-4653C59F67BD}" srcOrd="2" destOrd="0" presId="urn:microsoft.com/office/officeart/2016/7/layout/BasicLinearProcessNumbered"/>
    <dgm:cxn modelId="{8A63B1E2-CD04-CB47-9BB0-362A27435F3B}" type="presParOf" srcId="{9CA491AF-422D-F742-95EB-4653C59F67BD}" destId="{5D5235BC-41AB-FE42-A695-EB9ACBBA25A8}" srcOrd="0" destOrd="0" presId="urn:microsoft.com/office/officeart/2016/7/layout/BasicLinearProcessNumbered"/>
    <dgm:cxn modelId="{C33E9845-9121-054E-86F7-9BA24908FB4A}" type="presParOf" srcId="{9CA491AF-422D-F742-95EB-4653C59F67BD}" destId="{38D74553-B510-0946-850C-7E364C04BA8B}" srcOrd="1" destOrd="0" presId="urn:microsoft.com/office/officeart/2016/7/layout/BasicLinearProcessNumbered"/>
    <dgm:cxn modelId="{3F064AE6-085A-4949-989D-6C9DEE128C0E}" type="presParOf" srcId="{9CA491AF-422D-F742-95EB-4653C59F67BD}" destId="{AD8521B6-EF09-E345-841F-7B92AE78F01B}" srcOrd="2" destOrd="0" presId="urn:microsoft.com/office/officeart/2016/7/layout/BasicLinearProcessNumbered"/>
    <dgm:cxn modelId="{14E365A1-E5D6-7847-84A4-1C107F437D55}" type="presParOf" srcId="{9CA491AF-422D-F742-95EB-4653C59F67BD}" destId="{B3ED63FF-1049-5741-8BF2-01A6EC8BAE4D}" srcOrd="3" destOrd="0" presId="urn:microsoft.com/office/officeart/2016/7/layout/BasicLinearProcessNumbered"/>
    <dgm:cxn modelId="{2689E157-F8A9-8F45-9DC0-6DE94F650BDB}" type="presParOf" srcId="{2A783B38-8B60-2C42-8862-6CE7B94B9550}" destId="{5535DE21-6996-964B-9082-E19946197A60}" srcOrd="3" destOrd="0" presId="urn:microsoft.com/office/officeart/2016/7/layout/BasicLinearProcessNumbered"/>
    <dgm:cxn modelId="{9C2A54E6-3118-A145-AEC5-6A2D1AA333EB}" type="presParOf" srcId="{2A783B38-8B60-2C42-8862-6CE7B94B9550}" destId="{19A2D422-2EB9-6649-9337-BE5A335F663D}" srcOrd="4" destOrd="0" presId="urn:microsoft.com/office/officeart/2016/7/layout/BasicLinearProcessNumbered"/>
    <dgm:cxn modelId="{BBC2C282-10C5-C74E-9258-8EF19D62509E}" type="presParOf" srcId="{19A2D422-2EB9-6649-9337-BE5A335F663D}" destId="{A5A5A94C-9613-6B48-8A2E-6225CAF2086D}" srcOrd="0" destOrd="0" presId="urn:microsoft.com/office/officeart/2016/7/layout/BasicLinearProcessNumbered"/>
    <dgm:cxn modelId="{9527E8FC-E2DD-F84F-AD76-576ADADA9B15}" type="presParOf" srcId="{19A2D422-2EB9-6649-9337-BE5A335F663D}" destId="{05BC9FCE-B594-BE4B-9214-1D607CEAF123}" srcOrd="1" destOrd="0" presId="urn:microsoft.com/office/officeart/2016/7/layout/BasicLinearProcessNumbered"/>
    <dgm:cxn modelId="{ECD699C6-A99B-E044-BAC5-013DDD4A1278}" type="presParOf" srcId="{19A2D422-2EB9-6649-9337-BE5A335F663D}" destId="{E0A12164-CF08-8E43-B61A-CAAAD6FA6665}" srcOrd="2" destOrd="0" presId="urn:microsoft.com/office/officeart/2016/7/layout/BasicLinearProcessNumbered"/>
    <dgm:cxn modelId="{96F9E487-59D2-C54F-B61E-DCEF074B19C6}" type="presParOf" srcId="{19A2D422-2EB9-6649-9337-BE5A335F663D}" destId="{BA0D6E81-2400-FC41-BA22-1EEA29FB4653}" srcOrd="3" destOrd="0" presId="urn:microsoft.com/office/officeart/2016/7/layout/BasicLinearProcessNumbered"/>
    <dgm:cxn modelId="{47DC757B-DA5C-5242-9604-BC76412F89D0}" type="presParOf" srcId="{2A783B38-8B60-2C42-8862-6CE7B94B9550}" destId="{C6C98731-5F39-5240-B95D-D5AE8A915DC6}" srcOrd="5" destOrd="0" presId="urn:microsoft.com/office/officeart/2016/7/layout/BasicLinearProcessNumbered"/>
    <dgm:cxn modelId="{79CECC6B-F3B9-2F40-B9FA-D3851D3906F0}" type="presParOf" srcId="{2A783B38-8B60-2C42-8862-6CE7B94B9550}" destId="{21750C9B-9E6F-3148-987E-1EB0B01F9E98}" srcOrd="6" destOrd="0" presId="urn:microsoft.com/office/officeart/2016/7/layout/BasicLinearProcessNumbered"/>
    <dgm:cxn modelId="{8129A403-CEF8-384E-861A-CD0D06E0DE61}" type="presParOf" srcId="{21750C9B-9E6F-3148-987E-1EB0B01F9E98}" destId="{14263608-6851-3446-B2DA-1F83F24D14DA}" srcOrd="0" destOrd="0" presId="urn:microsoft.com/office/officeart/2016/7/layout/BasicLinearProcessNumbered"/>
    <dgm:cxn modelId="{4A1FA62B-261A-C145-A53D-1DAB71C8D365}" type="presParOf" srcId="{21750C9B-9E6F-3148-987E-1EB0B01F9E98}" destId="{B2AA0ED9-2C13-6D4A-946D-67895668FC12}" srcOrd="1" destOrd="0" presId="urn:microsoft.com/office/officeart/2016/7/layout/BasicLinearProcessNumbered"/>
    <dgm:cxn modelId="{A51A53A9-97C8-B847-A29D-EE3580423571}" type="presParOf" srcId="{21750C9B-9E6F-3148-987E-1EB0B01F9E98}" destId="{70566EE7-0DAE-D84B-B6F0-F5F5A2497E7F}" srcOrd="2" destOrd="0" presId="urn:microsoft.com/office/officeart/2016/7/layout/BasicLinearProcessNumbered"/>
    <dgm:cxn modelId="{00FFE7B5-77DE-8F4E-B10F-84EF3677D712}" type="presParOf" srcId="{21750C9B-9E6F-3148-987E-1EB0B01F9E98}" destId="{01E850D9-6DC1-3644-9A6A-FCD8BC6F18C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4D68A-9E16-4C49-8D48-C97AC6EE3081}">
      <dsp:nvSpPr>
        <dsp:cNvPr id="0" name=""/>
        <dsp:cNvSpPr/>
      </dsp:nvSpPr>
      <dsp:spPr>
        <a:xfrm>
          <a:off x="469738" y="616453"/>
          <a:ext cx="764912" cy="7649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A19D87-EDA8-4BBA-AE4F-2CE4474512E2}">
      <dsp:nvSpPr>
        <dsp:cNvPr id="0" name=""/>
        <dsp:cNvSpPr/>
      </dsp:nvSpPr>
      <dsp:spPr>
        <a:xfrm>
          <a:off x="2291" y="1662640"/>
          <a:ext cx="1699804" cy="82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 Policy Gradient Architecture (PGA): Directly optimizes the policy by maximizing expected cumulative rewards.</a:t>
          </a:r>
        </a:p>
      </dsp:txBody>
      <dsp:txXfrm>
        <a:off x="2291" y="1662640"/>
        <a:ext cx="1699804" cy="828654"/>
      </dsp:txXfrm>
    </dsp:sp>
    <dsp:sp modelId="{939DB50E-2FA7-4D3C-8167-06FA6B2061E5}">
      <dsp:nvSpPr>
        <dsp:cNvPr id="0" name=""/>
        <dsp:cNvSpPr/>
      </dsp:nvSpPr>
      <dsp:spPr>
        <a:xfrm>
          <a:off x="2467008" y="616453"/>
          <a:ext cx="764912" cy="7649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0D9BE3-BD13-4EE5-A58F-E98F9461E7B6}">
      <dsp:nvSpPr>
        <dsp:cNvPr id="0" name=""/>
        <dsp:cNvSpPr/>
      </dsp:nvSpPr>
      <dsp:spPr>
        <a:xfrm>
          <a:off x="1999562" y="1662640"/>
          <a:ext cx="1699804" cy="82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 Deep Q-Network Architecture 1 (DQN1): Predicts Q-values for specific state-action pairs, requiring separate evaluations for each action.</a:t>
          </a:r>
        </a:p>
      </dsp:txBody>
      <dsp:txXfrm>
        <a:off x="1999562" y="1662640"/>
        <a:ext cx="1699804" cy="828654"/>
      </dsp:txXfrm>
    </dsp:sp>
    <dsp:sp modelId="{C9D2CE64-1A5D-4EEB-9BE3-12CA5298CE89}">
      <dsp:nvSpPr>
        <dsp:cNvPr id="0" name=""/>
        <dsp:cNvSpPr/>
      </dsp:nvSpPr>
      <dsp:spPr>
        <a:xfrm>
          <a:off x="4464279" y="616453"/>
          <a:ext cx="764912" cy="7649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C30E0E-C687-4C60-A833-78CC0341CB52}">
      <dsp:nvSpPr>
        <dsp:cNvPr id="0" name=""/>
        <dsp:cNvSpPr/>
      </dsp:nvSpPr>
      <dsp:spPr>
        <a:xfrm>
          <a:off x="3996832" y="1662640"/>
          <a:ext cx="1699804" cy="82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Deep Q-Network Architecture 2 (DQN2): Efficiently predicts Q-values for all possible actions simultaneously, enhancing computational efficiency.</a:t>
          </a:r>
        </a:p>
      </dsp:txBody>
      <dsp:txXfrm>
        <a:off x="3996832" y="1662640"/>
        <a:ext cx="1699804" cy="828654"/>
      </dsp:txXfrm>
    </dsp:sp>
    <dsp:sp modelId="{CD65E680-A695-4E26-92BA-71729AC65ADE}">
      <dsp:nvSpPr>
        <dsp:cNvPr id="0" name=""/>
        <dsp:cNvSpPr/>
      </dsp:nvSpPr>
      <dsp:spPr>
        <a:xfrm>
          <a:off x="6461549" y="616453"/>
          <a:ext cx="764912" cy="7649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4041D3-E0A9-471C-B491-E4183438812F}">
      <dsp:nvSpPr>
        <dsp:cNvPr id="0" name=""/>
        <dsp:cNvSpPr/>
      </dsp:nvSpPr>
      <dsp:spPr>
        <a:xfrm>
          <a:off x="5994103" y="1662640"/>
          <a:ext cx="1699804" cy="82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Highlight: Among these, DQN2 demonstrated superior performance in balancing efficiency and effectiveness in decision-making.</a:t>
          </a:r>
        </a:p>
      </dsp:txBody>
      <dsp:txXfrm>
        <a:off x="5994103" y="1662640"/>
        <a:ext cx="1699804" cy="828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F2936-CE65-1D44-983B-3740407AA32E}">
      <dsp:nvSpPr>
        <dsp:cNvPr id="0" name=""/>
        <dsp:cNvSpPr/>
      </dsp:nvSpPr>
      <dsp:spPr>
        <a:xfrm>
          <a:off x="2254" y="298851"/>
          <a:ext cx="1788765" cy="250427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459" tIns="330200" rIns="139459" bIns="330200" numCol="1" spcCol="1270" anchor="t" anchorCtr="0">
          <a:noAutofit/>
        </a:bodyPr>
        <a:lstStyle/>
        <a:p>
          <a:pPr marL="0" lvl="0" indent="0" algn="l" defTabSz="488950">
            <a:lnSpc>
              <a:spcPct val="90000"/>
            </a:lnSpc>
            <a:spcBef>
              <a:spcPct val="0"/>
            </a:spcBef>
            <a:spcAft>
              <a:spcPct val="35000"/>
            </a:spcAft>
            <a:buNone/>
          </a:pPr>
          <a:r>
            <a:rPr lang="en-US" sz="1100" kern="1200"/>
            <a:t>• Incorporating Real-Time Data: Integrate live traffic updates and demand forecasts to enhance decision accuracy.</a:t>
          </a:r>
        </a:p>
      </dsp:txBody>
      <dsp:txXfrm>
        <a:off x="2254" y="1250474"/>
        <a:ext cx="1788765" cy="1502562"/>
      </dsp:txXfrm>
    </dsp:sp>
    <dsp:sp modelId="{E841F0EE-F3CA-0341-A8F1-4F5597333849}">
      <dsp:nvSpPr>
        <dsp:cNvPr id="0" name=""/>
        <dsp:cNvSpPr/>
      </dsp:nvSpPr>
      <dsp:spPr>
        <a:xfrm>
          <a:off x="520996" y="549278"/>
          <a:ext cx="751281" cy="751281"/>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73" tIns="12700" rIns="58573"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31019" y="659301"/>
        <a:ext cx="531235" cy="531235"/>
      </dsp:txXfrm>
    </dsp:sp>
    <dsp:sp modelId="{F845C7EB-20EE-6840-8222-83805057D945}">
      <dsp:nvSpPr>
        <dsp:cNvPr id="0" name=""/>
        <dsp:cNvSpPr/>
      </dsp:nvSpPr>
      <dsp:spPr>
        <a:xfrm>
          <a:off x="2254" y="2803051"/>
          <a:ext cx="1788765" cy="7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5235BC-41AB-FE42-A695-EB9ACBBA25A8}">
      <dsp:nvSpPr>
        <dsp:cNvPr id="0" name=""/>
        <dsp:cNvSpPr/>
      </dsp:nvSpPr>
      <dsp:spPr>
        <a:xfrm>
          <a:off x="1969896" y="298851"/>
          <a:ext cx="1788765" cy="250427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459" tIns="330200" rIns="139459" bIns="330200" numCol="1" spcCol="1270" anchor="t" anchorCtr="0">
          <a:noAutofit/>
        </a:bodyPr>
        <a:lstStyle/>
        <a:p>
          <a:pPr marL="0" lvl="0" indent="0" algn="l" defTabSz="488950">
            <a:lnSpc>
              <a:spcPct val="90000"/>
            </a:lnSpc>
            <a:spcBef>
              <a:spcPct val="0"/>
            </a:spcBef>
            <a:spcAft>
              <a:spcPct val="35000"/>
            </a:spcAft>
            <a:buNone/>
          </a:pPr>
          <a:r>
            <a:rPr lang="en-US" sz="1100" kern="1200"/>
            <a:t>• Scalability: Adapt the model for deployment across various cities with diverse traffic patterns and demand profiles.</a:t>
          </a:r>
        </a:p>
      </dsp:txBody>
      <dsp:txXfrm>
        <a:off x="1969896" y="1250474"/>
        <a:ext cx="1788765" cy="1502562"/>
      </dsp:txXfrm>
    </dsp:sp>
    <dsp:sp modelId="{38D74553-B510-0946-850C-7E364C04BA8B}">
      <dsp:nvSpPr>
        <dsp:cNvPr id="0" name=""/>
        <dsp:cNvSpPr/>
      </dsp:nvSpPr>
      <dsp:spPr>
        <a:xfrm>
          <a:off x="2488638" y="549278"/>
          <a:ext cx="751281" cy="751281"/>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73" tIns="12700" rIns="58573" bIns="12700"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598661" y="659301"/>
        <a:ext cx="531235" cy="531235"/>
      </dsp:txXfrm>
    </dsp:sp>
    <dsp:sp modelId="{AD8521B6-EF09-E345-841F-7B92AE78F01B}">
      <dsp:nvSpPr>
        <dsp:cNvPr id="0" name=""/>
        <dsp:cNvSpPr/>
      </dsp:nvSpPr>
      <dsp:spPr>
        <a:xfrm>
          <a:off x="1969896" y="2803051"/>
          <a:ext cx="1788765" cy="7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A5A94C-9613-6B48-8A2E-6225CAF2086D}">
      <dsp:nvSpPr>
        <dsp:cNvPr id="0" name=""/>
        <dsp:cNvSpPr/>
      </dsp:nvSpPr>
      <dsp:spPr>
        <a:xfrm>
          <a:off x="3937538" y="298851"/>
          <a:ext cx="1788765" cy="250427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459" tIns="330200" rIns="139459" bIns="330200" numCol="1" spcCol="1270" anchor="t" anchorCtr="0">
          <a:noAutofit/>
        </a:bodyPr>
        <a:lstStyle/>
        <a:p>
          <a:pPr marL="0" lvl="0" indent="0" algn="l" defTabSz="488950">
            <a:lnSpc>
              <a:spcPct val="90000"/>
            </a:lnSpc>
            <a:spcBef>
              <a:spcPct val="0"/>
            </a:spcBef>
            <a:spcAft>
              <a:spcPct val="35000"/>
            </a:spcAft>
            <a:buNone/>
          </a:pPr>
          <a:r>
            <a:rPr lang="en-US" sz="1100" kern="1200"/>
            <a:t>• Driver Retention: Utilize insights from the model to develop strategies aimed at improving driver satisfaction and retention rates.</a:t>
          </a:r>
        </a:p>
      </dsp:txBody>
      <dsp:txXfrm>
        <a:off x="3937538" y="1250474"/>
        <a:ext cx="1788765" cy="1502562"/>
      </dsp:txXfrm>
    </dsp:sp>
    <dsp:sp modelId="{05BC9FCE-B594-BE4B-9214-1D607CEAF123}">
      <dsp:nvSpPr>
        <dsp:cNvPr id="0" name=""/>
        <dsp:cNvSpPr/>
      </dsp:nvSpPr>
      <dsp:spPr>
        <a:xfrm>
          <a:off x="4456280" y="549278"/>
          <a:ext cx="751281" cy="751281"/>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73" tIns="12700" rIns="58573" bIns="12700"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566303" y="659301"/>
        <a:ext cx="531235" cy="531235"/>
      </dsp:txXfrm>
    </dsp:sp>
    <dsp:sp modelId="{E0A12164-CF08-8E43-B61A-CAAAD6FA6665}">
      <dsp:nvSpPr>
        <dsp:cNvPr id="0" name=""/>
        <dsp:cNvSpPr/>
      </dsp:nvSpPr>
      <dsp:spPr>
        <a:xfrm>
          <a:off x="3937538" y="2803051"/>
          <a:ext cx="1788765" cy="7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263608-6851-3446-B2DA-1F83F24D14DA}">
      <dsp:nvSpPr>
        <dsp:cNvPr id="0" name=""/>
        <dsp:cNvSpPr/>
      </dsp:nvSpPr>
      <dsp:spPr>
        <a:xfrm>
          <a:off x="5905180" y="298851"/>
          <a:ext cx="1788765" cy="250427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459" tIns="330200" rIns="139459" bIns="330200" numCol="1" spcCol="1270" anchor="t" anchorCtr="0">
          <a:noAutofit/>
        </a:bodyPr>
        <a:lstStyle/>
        <a:p>
          <a:pPr marL="0" lvl="0" indent="0" algn="l" defTabSz="488950">
            <a:lnSpc>
              <a:spcPct val="90000"/>
            </a:lnSpc>
            <a:spcBef>
              <a:spcPct val="0"/>
            </a:spcBef>
            <a:spcAft>
              <a:spcPct val="35000"/>
            </a:spcAft>
            <a:buNone/>
          </a:pPr>
          <a:r>
            <a:rPr lang="en-US" sz="1100" kern="1200"/>
            <a:t>• Advanced RL Techniques: Explore the application of more sophisticated reinforcement learning algorithms to further refine decision-making capabilities.</a:t>
          </a:r>
        </a:p>
      </dsp:txBody>
      <dsp:txXfrm>
        <a:off x="5905180" y="1250474"/>
        <a:ext cx="1788765" cy="1502562"/>
      </dsp:txXfrm>
    </dsp:sp>
    <dsp:sp modelId="{B2AA0ED9-2C13-6D4A-946D-67895668FC12}">
      <dsp:nvSpPr>
        <dsp:cNvPr id="0" name=""/>
        <dsp:cNvSpPr/>
      </dsp:nvSpPr>
      <dsp:spPr>
        <a:xfrm>
          <a:off x="6423921" y="549278"/>
          <a:ext cx="751281" cy="751281"/>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73" tIns="12700" rIns="58573" bIns="12700" numCol="1" spcCol="1270" anchor="ctr" anchorCtr="0">
          <a:noAutofit/>
        </a:bodyPr>
        <a:lstStyle/>
        <a:p>
          <a:pPr marL="0" lvl="0" indent="0" algn="ctr" defTabSz="1689100">
            <a:lnSpc>
              <a:spcPct val="90000"/>
            </a:lnSpc>
            <a:spcBef>
              <a:spcPct val="0"/>
            </a:spcBef>
            <a:spcAft>
              <a:spcPct val="35000"/>
            </a:spcAft>
            <a:buNone/>
          </a:pPr>
          <a:r>
            <a:rPr lang="en-US" sz="3800" kern="1200"/>
            <a:t>4</a:t>
          </a:r>
        </a:p>
      </dsp:txBody>
      <dsp:txXfrm>
        <a:off x="6533944" y="659301"/>
        <a:ext cx="531235" cy="531235"/>
      </dsp:txXfrm>
    </dsp:sp>
    <dsp:sp modelId="{70566EE7-0DAE-D84B-B6F0-F5F5A2497E7F}">
      <dsp:nvSpPr>
        <dsp:cNvPr id="0" name=""/>
        <dsp:cNvSpPr/>
      </dsp:nvSpPr>
      <dsp:spPr>
        <a:xfrm>
          <a:off x="5905180" y="2803051"/>
          <a:ext cx="1788765" cy="7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DF4D5-38E0-3144-B558-7C32B907D9AC}" type="datetimeFigureOut">
              <a:rPr lang="en-US" smtClean="0"/>
              <a:t>12/1/24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0190A-3A28-6F4C-82FE-31441F98E7AA}" type="slidenum">
              <a:rPr lang="en-US" smtClean="0"/>
              <a:t>‹#›</a:t>
            </a:fld>
            <a:endParaRPr lang="en-US"/>
          </a:p>
        </p:txBody>
      </p:sp>
    </p:spTree>
    <p:extLst>
      <p:ext uri="{BB962C8B-B14F-4D97-AF65-F5344CB8AC3E}">
        <p14:creationId xmlns:p14="http://schemas.microsoft.com/office/powerpoint/2010/main" val="385686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DQN2 architecture processes the current state of the environment and outputs Q-values for all possible actions in a single forward pass. This design improves computational efficiency and enables the model to evaluate multiple actions simultaneously. The state representation includes the driver's current location, time of day, and day of the week, while the action space consists of potential ride requests defined by pickup and drop-off locations.</a:t>
            </a:r>
          </a:p>
        </p:txBody>
      </p:sp>
      <p:sp>
        <p:nvSpPr>
          <p:cNvPr id="4" name="Slide Number Placeholder 3"/>
          <p:cNvSpPr>
            <a:spLocks noGrp="1"/>
          </p:cNvSpPr>
          <p:nvPr>
            <p:ph type="sldNum" sz="quarter" idx="5"/>
          </p:nvPr>
        </p:nvSpPr>
        <p:spPr/>
        <p:txBody>
          <a:bodyPr/>
          <a:lstStyle/>
          <a:p>
            <a:fld id="{CAD0190A-3A28-6F4C-82FE-31441F98E7AA}" type="slidenum">
              <a:rPr lang="en-US" smtClean="0"/>
              <a:t>3</a:t>
            </a:fld>
            <a:endParaRPr lang="en-US"/>
          </a:p>
        </p:txBody>
      </p:sp>
    </p:spTree>
    <p:extLst>
      <p:ext uri="{BB962C8B-B14F-4D97-AF65-F5344CB8AC3E}">
        <p14:creationId xmlns:p14="http://schemas.microsoft.com/office/powerpoint/2010/main" val="151054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26212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222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9267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18951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12/1/24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11881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BCAD085-E8A6-8845-BD4E-CB4CCA059FC4}" type="datetimeFigureOut">
              <a:rPr lang="en-US" smtClean="0"/>
              <a:t>12/1/24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51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12/1/24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2908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11100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317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BCAD085-E8A6-8845-BD4E-CB4CCA059FC4}" type="datetimeFigureOut">
              <a:rPr lang="en-US" smtClean="0"/>
              <a:t>12/1/24</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24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BCAD085-E8A6-8845-BD4E-CB4CCA059FC4}" type="datetimeFigureOut">
              <a:rPr lang="en-US" smtClean="0"/>
              <a:t>12/1/24</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703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5BCAD085-E8A6-8845-BD4E-CB4CCA059FC4}" type="datetimeFigureOut">
              <a:rPr lang="en-US" smtClean="0"/>
              <a:t>12/1/24</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5064014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 name="Picture 19" descr="Blurred micro image of a street traffic">
            <a:extLst>
              <a:ext uri="{FF2B5EF4-FFF2-40B4-BE49-F238E27FC236}">
                <a16:creationId xmlns:a16="http://schemas.microsoft.com/office/drawing/2014/main" id="{8E17A55D-A7DE-869D-1003-2FCE1DB471ED}"/>
              </a:ext>
            </a:extLst>
          </p:cNvPr>
          <p:cNvPicPr>
            <a:picLocks noChangeAspect="1"/>
          </p:cNvPicPr>
          <p:nvPr/>
        </p:nvPicPr>
        <p:blipFill>
          <a:blip r:embed="rId2"/>
          <a:srcRect t="16490" b="8604"/>
          <a:stretch/>
        </p:blipFill>
        <p:spPr>
          <a:xfrm>
            <a:off x="20" y="10"/>
            <a:ext cx="9143980" cy="4571990"/>
          </a:xfrm>
          <a:prstGeom prst="rect">
            <a:avLst/>
          </a:prstGeom>
        </p:spPr>
      </p:pic>
      <p:sp>
        <p:nvSpPr>
          <p:cNvPr id="18" name="Title 17">
            <a:extLst>
              <a:ext uri="{FF2B5EF4-FFF2-40B4-BE49-F238E27FC236}">
                <a16:creationId xmlns:a16="http://schemas.microsoft.com/office/drawing/2014/main" id="{FA255E6D-322D-2AA5-887D-CDB532100B5A}"/>
              </a:ext>
            </a:extLst>
          </p:cNvPr>
          <p:cNvSpPr>
            <a:spLocks noGrp="1"/>
          </p:cNvSpPr>
          <p:nvPr>
            <p:ph type="title"/>
          </p:nvPr>
        </p:nvSpPr>
        <p:spPr>
          <a:xfrm>
            <a:off x="1200150" y="3753529"/>
            <a:ext cx="6699666" cy="2055160"/>
          </a:xfrm>
        </p:spPr>
        <p:txBody>
          <a:bodyPr vert="horz" lIns="274320" tIns="182880" rIns="274320" bIns="182880" rtlCol="0" anchor="ctr" anchorCtr="1">
            <a:normAutofit fontScale="90000"/>
          </a:bodyPr>
          <a:lstStyle/>
          <a:p>
            <a:r>
              <a:rPr lang="en-US" sz="2900" b="0" i="0" u="none" strike="noStrike" dirty="0">
                <a:solidFill>
                  <a:srgbClr val="262626"/>
                </a:solidFill>
                <a:effectLst/>
              </a:rPr>
              <a:t> </a:t>
            </a:r>
            <a:br>
              <a:rPr lang="en-US" sz="2900" dirty="0">
                <a:solidFill>
                  <a:srgbClr val="262626"/>
                </a:solidFill>
              </a:rPr>
            </a:br>
            <a:r>
              <a:rPr lang="en-US" sz="2400" b="0" i="0" u="none" strike="noStrike" dirty="0">
                <a:solidFill>
                  <a:srgbClr val="262626"/>
                </a:solidFill>
                <a:effectLst/>
              </a:rPr>
              <a:t>RL for CAB Driver Revenue Optimization </a:t>
            </a:r>
            <a:br>
              <a:rPr lang="en-US" sz="2400" b="0" i="0" u="none" strike="noStrike" dirty="0">
                <a:solidFill>
                  <a:srgbClr val="262626"/>
                </a:solidFill>
                <a:effectLst/>
              </a:rPr>
            </a:br>
            <a:br>
              <a:rPr lang="en-US" sz="2400" b="0" i="0" u="none" strike="noStrike" dirty="0">
                <a:solidFill>
                  <a:srgbClr val="262626"/>
                </a:solidFill>
                <a:effectLst/>
              </a:rPr>
            </a:br>
            <a:r>
              <a:rPr lang="en-US" sz="2400" b="0" i="0" u="none" strike="noStrike" dirty="0">
                <a:solidFill>
                  <a:srgbClr val="262626"/>
                </a:solidFill>
                <a:effectLst/>
              </a:rPr>
              <a:t>		</a:t>
            </a:r>
            <a:r>
              <a:rPr lang="en-US" sz="2400" dirty="0">
                <a:solidFill>
                  <a:srgbClr val="262626"/>
                </a:solidFill>
              </a:rPr>
              <a:t>     </a:t>
            </a:r>
            <a:r>
              <a:rPr lang="en-US" sz="1800" b="0" i="0" u="none" strike="noStrike" dirty="0">
                <a:solidFill>
                  <a:srgbClr val="262626"/>
                </a:solidFill>
                <a:effectLst/>
                <a:cs typeface="Times New Roman" panose="02020603050405020304" pitchFamily="18" charset="0"/>
              </a:rPr>
              <a:t>Team:</a:t>
            </a:r>
            <a:br>
              <a:rPr lang="en-US" sz="1800" b="0" i="0" u="none" strike="noStrike" dirty="0">
                <a:solidFill>
                  <a:srgbClr val="262626"/>
                </a:solidFill>
                <a:effectLst/>
                <a:cs typeface="Times New Roman" panose="02020603050405020304" pitchFamily="18" charset="0"/>
              </a:rPr>
            </a:br>
            <a:r>
              <a:rPr lang="en-US" sz="1800" b="0" i="0" u="none" strike="noStrike" dirty="0">
                <a:solidFill>
                  <a:srgbClr val="262626"/>
                </a:solidFill>
                <a:effectLst/>
                <a:cs typeface="Times New Roman" panose="02020603050405020304" pitchFamily="18" charset="0"/>
              </a:rPr>
              <a:t>				</a:t>
            </a:r>
            <a:r>
              <a:rPr lang="en-US" sz="1800" b="0" i="0" u="none" strike="noStrike" dirty="0" err="1">
                <a:solidFill>
                  <a:srgbClr val="262626"/>
                </a:solidFill>
                <a:effectLst/>
                <a:cs typeface="Times New Roman" panose="02020603050405020304" pitchFamily="18" charset="0"/>
              </a:rPr>
              <a:t>Anirith</a:t>
            </a:r>
            <a:r>
              <a:rPr lang="en-US" sz="1800" b="0" i="0" u="none" strike="noStrike" dirty="0">
                <a:solidFill>
                  <a:srgbClr val="262626"/>
                </a:solidFill>
                <a:effectLst/>
                <a:cs typeface="Times New Roman" panose="02020603050405020304" pitchFamily="18" charset="0"/>
              </a:rPr>
              <a:t> </a:t>
            </a:r>
            <a:r>
              <a:rPr lang="en-US" sz="1800" b="0" i="0" u="none" strike="noStrike" dirty="0" err="1">
                <a:solidFill>
                  <a:srgbClr val="262626"/>
                </a:solidFill>
                <a:effectLst/>
                <a:cs typeface="Times New Roman" panose="02020603050405020304" pitchFamily="18" charset="0"/>
              </a:rPr>
              <a:t>Pampati</a:t>
            </a:r>
            <a:br>
              <a:rPr lang="en-US" sz="1800" b="0" i="0" u="none" strike="noStrike" dirty="0">
                <a:solidFill>
                  <a:srgbClr val="262626"/>
                </a:solidFill>
                <a:effectLst/>
                <a:cs typeface="Times New Roman" panose="02020603050405020304" pitchFamily="18" charset="0"/>
              </a:rPr>
            </a:br>
            <a:r>
              <a:rPr lang="en-US" sz="1800" b="0" i="0" u="none" strike="noStrike" dirty="0">
                <a:solidFill>
                  <a:srgbClr val="262626"/>
                </a:solidFill>
                <a:effectLst/>
                <a:cs typeface="Times New Roman" panose="02020603050405020304" pitchFamily="18" charset="0"/>
              </a:rPr>
              <a:t>				 Priyanka </a:t>
            </a:r>
            <a:r>
              <a:rPr lang="en-US" sz="1800" b="0" i="0" u="none" strike="noStrike" dirty="0" err="1">
                <a:solidFill>
                  <a:srgbClr val="262626"/>
                </a:solidFill>
                <a:effectLst/>
                <a:cs typeface="Times New Roman" panose="02020603050405020304" pitchFamily="18" charset="0"/>
              </a:rPr>
              <a:t>askani</a:t>
            </a:r>
            <a:endParaRPr lang="en-US" sz="1800" dirty="0">
              <a:solidFill>
                <a:srgbClr val="262626"/>
              </a:solidFill>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EC1B26-1F0C-FDA3-E33F-337B1F41869A}"/>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89FC7ED5-5AE2-D68E-4536-2B836F1909C8}"/>
              </a:ext>
            </a:extLst>
          </p:cNvPr>
          <p:cNvSpPr>
            <a:spLocks noGrp="1"/>
          </p:cNvSpPr>
          <p:nvPr>
            <p:ph type="title"/>
          </p:nvPr>
        </p:nvSpPr>
        <p:spPr>
          <a:xfrm>
            <a:off x="1673352" y="467418"/>
            <a:ext cx="5797296" cy="1188720"/>
          </a:xfrm>
          <a:solidFill>
            <a:srgbClr val="FFFFFF"/>
          </a:solidFill>
        </p:spPr>
        <p:txBody>
          <a:bodyPr>
            <a:normAutofit/>
          </a:bodyPr>
          <a:lstStyle/>
          <a:p>
            <a:r>
              <a:rPr lang="en-US"/>
              <a:t>Problem Statement</a:t>
            </a:r>
            <a:endParaRPr lang="en-US" dirty="0"/>
          </a:p>
        </p:txBody>
      </p:sp>
      <p:sp>
        <p:nvSpPr>
          <p:cNvPr id="3" name="Content Placeholder 2">
            <a:extLst>
              <a:ext uri="{FF2B5EF4-FFF2-40B4-BE49-F238E27FC236}">
                <a16:creationId xmlns:a16="http://schemas.microsoft.com/office/drawing/2014/main" id="{8A188DD5-9C63-CA8E-96E2-A3531CB7659F}"/>
              </a:ext>
            </a:extLst>
          </p:cNvPr>
          <p:cNvSpPr>
            <a:spLocks noGrp="1"/>
          </p:cNvSpPr>
          <p:nvPr>
            <p:ph idx="1"/>
          </p:nvPr>
        </p:nvSpPr>
        <p:spPr>
          <a:xfrm>
            <a:off x="1279546" y="2291262"/>
            <a:ext cx="6584634" cy="2879256"/>
          </a:xfrm>
        </p:spPr>
        <p:txBody>
          <a:bodyPr>
            <a:normAutofit fontScale="92500" lnSpcReduction="10000"/>
          </a:bodyPr>
          <a:lstStyle/>
          <a:p>
            <a:pPr>
              <a:lnSpc>
                <a:spcPct val="90000"/>
              </a:lnSpc>
            </a:pPr>
            <a:r>
              <a:rPr lang="en-US" sz="1700" b="1" dirty="0">
                <a:solidFill>
                  <a:srgbClr val="404040"/>
                </a:solidFill>
              </a:rPr>
              <a:t>Operational Challenges for Cab Drivers</a:t>
            </a:r>
            <a:r>
              <a:rPr lang="en-US" sz="1700" dirty="0">
                <a:solidFill>
                  <a:srgbClr val="404040"/>
                </a:solidFill>
              </a:rPr>
              <a:t>: Cab drivers face the complex task of making real-time decisions regarding ride acceptance and routing, directly impacting their earnings and service efficiency.</a:t>
            </a:r>
          </a:p>
          <a:p>
            <a:pPr>
              <a:lnSpc>
                <a:spcPct val="90000"/>
              </a:lnSpc>
            </a:pPr>
            <a:r>
              <a:rPr lang="en-US" sz="1700" b="1" dirty="0">
                <a:solidFill>
                  <a:srgbClr val="404040"/>
                </a:solidFill>
              </a:rPr>
              <a:t>Limitations of Existing Systems</a:t>
            </a:r>
            <a:r>
              <a:rPr lang="en-US" sz="1700" dirty="0">
                <a:solidFill>
                  <a:srgbClr val="404040"/>
                </a:solidFill>
              </a:rPr>
              <a:t>: Traditional ride-hailing platforms often employ static algorithms that may not effectively adapt to individual driver goals.</a:t>
            </a:r>
          </a:p>
          <a:p>
            <a:pPr>
              <a:lnSpc>
                <a:spcPct val="90000"/>
              </a:lnSpc>
            </a:pPr>
            <a:r>
              <a:rPr lang="en-US" sz="1700" b="1" dirty="0">
                <a:solidFill>
                  <a:srgbClr val="404040"/>
                </a:solidFill>
              </a:rPr>
              <a:t>Unique Approach of Our Solution</a:t>
            </a:r>
            <a:r>
              <a:rPr lang="en-US" sz="1700" dirty="0">
                <a:solidFill>
                  <a:srgbClr val="404040"/>
                </a:solidFill>
              </a:rPr>
              <a:t>: </a:t>
            </a:r>
            <a:r>
              <a:rPr lang="en-US" sz="1600" dirty="0"/>
              <a:t>We developed a reinforcement learning-based system that assists cab drivers in optimizing their revenue. By analyzing factors such as pickup and drop-off locations, time of day, and potential future ride opportunities, our model provides data-driven recommendations aimed at maximizing earnings. This approach enhances individual driver profitability and contributes to the efficiency of the broader ride-hailing ecosystem.</a:t>
            </a:r>
            <a:endParaRPr lang="en-US" sz="1700" dirty="0">
              <a:solidFill>
                <a:srgbClr val="404040"/>
              </a:solidFill>
            </a:endParaRPr>
          </a:p>
        </p:txBody>
      </p:sp>
    </p:spTree>
    <p:extLst>
      <p:ext uri="{BB962C8B-B14F-4D97-AF65-F5344CB8AC3E}">
        <p14:creationId xmlns:p14="http://schemas.microsoft.com/office/powerpoint/2010/main" val="212412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3352" y="964692"/>
            <a:ext cx="5797296" cy="953318"/>
          </a:xfrm>
        </p:spPr>
        <p:txBody>
          <a:bodyPr>
            <a:normAutofit/>
          </a:bodyPr>
          <a:lstStyle/>
          <a:p>
            <a:r>
              <a:t>Explored Models</a:t>
            </a:r>
          </a:p>
        </p:txBody>
      </p:sp>
      <p:graphicFrame>
        <p:nvGraphicFramePr>
          <p:cNvPr id="5" name="Content Placeholder 2">
            <a:extLst>
              <a:ext uri="{FF2B5EF4-FFF2-40B4-BE49-F238E27FC236}">
                <a16:creationId xmlns:a16="http://schemas.microsoft.com/office/drawing/2014/main" id="{012179A4-970A-A6B8-BB52-46C1E743B198}"/>
              </a:ext>
            </a:extLst>
          </p:cNvPr>
          <p:cNvGraphicFramePr>
            <a:graphicFrameLocks noGrp="1"/>
          </p:cNvGraphicFramePr>
          <p:nvPr>
            <p:ph idx="1"/>
            <p:extLst>
              <p:ext uri="{D42A27DB-BD31-4B8C-83A1-F6EECF244321}">
                <p14:modId xmlns:p14="http://schemas.microsoft.com/office/powerpoint/2010/main" val="634314588"/>
              </p:ext>
            </p:extLst>
          </p:nvPr>
        </p:nvGraphicFramePr>
        <p:xfrm>
          <a:off x="723900" y="2400532"/>
          <a:ext cx="7696200" cy="310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3352" y="467418"/>
            <a:ext cx="5797296" cy="855860"/>
          </a:xfrm>
          <a:solidFill>
            <a:srgbClr val="FFFFFF"/>
          </a:solidFill>
        </p:spPr>
        <p:txBody>
          <a:bodyPr>
            <a:normAutofit/>
          </a:bodyPr>
          <a:lstStyle/>
          <a:p>
            <a:r>
              <a:rPr lang="en-US" dirty="0"/>
              <a:t>Results</a:t>
            </a:r>
          </a:p>
        </p:txBody>
      </p:sp>
      <p:sp>
        <p:nvSpPr>
          <p:cNvPr id="15" name="Content Placeholder 2"/>
          <p:cNvSpPr>
            <a:spLocks noGrp="1"/>
          </p:cNvSpPr>
          <p:nvPr>
            <p:ph idx="1"/>
          </p:nvPr>
        </p:nvSpPr>
        <p:spPr>
          <a:xfrm>
            <a:off x="1279683" y="2059259"/>
            <a:ext cx="6705368" cy="4426601"/>
          </a:xfrm>
        </p:spPr>
        <p:txBody>
          <a:bodyPr>
            <a:normAutofit/>
          </a:bodyPr>
          <a:lstStyle/>
          <a:p>
            <a:pPr>
              <a:lnSpc>
                <a:spcPct val="90000"/>
              </a:lnSpc>
            </a:pPr>
            <a:r>
              <a:rPr sz="1500" dirty="0">
                <a:solidFill>
                  <a:srgbClr val="404040"/>
                </a:solidFill>
              </a:rPr>
              <a:t>Performance Metrics:</a:t>
            </a:r>
            <a:endParaRPr lang="en-US" sz="1500" dirty="0">
              <a:solidFill>
                <a:srgbClr val="404040"/>
              </a:solidFill>
            </a:endParaRPr>
          </a:p>
          <a:p>
            <a:pPr lvl="1">
              <a:lnSpc>
                <a:spcPct val="90000"/>
              </a:lnSpc>
            </a:pPr>
            <a:r>
              <a:rPr sz="1300" dirty="0">
                <a:solidFill>
                  <a:srgbClr val="404040"/>
                </a:solidFill>
              </a:rPr>
              <a:t>Cumulative Rewards: DQN2 achieved higher cumulative rewards compared to PGA and DQN1.</a:t>
            </a:r>
          </a:p>
          <a:p>
            <a:pPr>
              <a:lnSpc>
                <a:spcPct val="90000"/>
              </a:lnSpc>
            </a:pPr>
            <a:r>
              <a:rPr sz="1500" dirty="0">
                <a:solidFill>
                  <a:srgbClr val="404040"/>
                </a:solidFill>
              </a:rPr>
              <a:t>Training Stability: DQN2 exhibited more stable convergence during training phases.</a:t>
            </a:r>
            <a:endParaRPr lang="en-US" sz="1500" dirty="0">
              <a:solidFill>
                <a:srgbClr val="404040"/>
              </a:solidFill>
            </a:endParaRPr>
          </a:p>
          <a:p>
            <a:pPr lvl="1">
              <a:lnSpc>
                <a:spcPct val="90000"/>
              </a:lnSpc>
            </a:pPr>
            <a:r>
              <a:rPr sz="1300" dirty="0">
                <a:solidFill>
                  <a:srgbClr val="404040"/>
                </a:solidFill>
              </a:rPr>
              <a:t>Computational Efficiency: DQN2 required fewer resources due to simultaneous action evaluations.</a:t>
            </a:r>
          </a:p>
          <a:p>
            <a:pPr>
              <a:lnSpc>
                <a:spcPct val="90000"/>
              </a:lnSpc>
            </a:pPr>
            <a:r>
              <a:rPr sz="1500" dirty="0">
                <a:solidFill>
                  <a:srgbClr val="404040"/>
                </a:solidFill>
              </a:rPr>
              <a:t>Conclusion: DQN2 effectively optimized cab drivers' decision-making processes, leading to increased profitability and operational efficiency.</a:t>
            </a:r>
            <a:endParaRPr lang="en-US" sz="1500" dirty="0">
              <a:solidFill>
                <a:srgbClr val="404040"/>
              </a:solidFill>
            </a:endParaRPr>
          </a:p>
          <a:p>
            <a:pPr>
              <a:lnSpc>
                <a:spcPct val="90000"/>
              </a:lnSpc>
            </a:pPr>
            <a:endParaRPr lang="en-US" sz="1500" dirty="0">
              <a:solidFill>
                <a:srgbClr val="404040"/>
              </a:solidFill>
            </a:endParaRPr>
          </a:p>
          <a:p>
            <a:pPr>
              <a:lnSpc>
                <a:spcPct val="90000"/>
              </a:lnSpc>
            </a:pPr>
            <a:endParaRPr lang="en-US" sz="1500" dirty="0">
              <a:solidFill>
                <a:srgbClr val="404040"/>
              </a:solidFill>
            </a:endParaRPr>
          </a:p>
          <a:p>
            <a:pPr>
              <a:lnSpc>
                <a:spcPct val="90000"/>
              </a:lnSpc>
            </a:pPr>
            <a:endParaRPr lang="en-US" sz="1500" dirty="0">
              <a:solidFill>
                <a:srgbClr val="404040"/>
              </a:solidFill>
            </a:endParaRPr>
          </a:p>
          <a:p>
            <a:pPr marL="0" indent="0">
              <a:lnSpc>
                <a:spcPct val="90000"/>
              </a:lnSpc>
              <a:buNone/>
            </a:pPr>
            <a:endParaRPr lang="en-US" sz="1500" dirty="0">
              <a:solidFill>
                <a:srgbClr val="404040"/>
              </a:solidFill>
            </a:endParaRPr>
          </a:p>
          <a:p>
            <a:pPr>
              <a:lnSpc>
                <a:spcPct val="90000"/>
              </a:lnSpc>
            </a:pPr>
            <a:r>
              <a:rPr lang="en-US" sz="1500" dirty="0">
                <a:solidFill>
                  <a:srgbClr val="404040"/>
                </a:solidFill>
              </a:rPr>
              <a:t>Success rate of DQN2 after 10000 episodes: 90.38%</a:t>
            </a:r>
            <a:endParaRPr sz="1500" dirty="0">
              <a:solidFill>
                <a:srgbClr val="404040"/>
              </a:solidFill>
            </a:endParaRPr>
          </a:p>
        </p:txBody>
      </p:sp>
      <p:graphicFrame>
        <p:nvGraphicFramePr>
          <p:cNvPr id="3" name="Table 2">
            <a:extLst>
              <a:ext uri="{FF2B5EF4-FFF2-40B4-BE49-F238E27FC236}">
                <a16:creationId xmlns:a16="http://schemas.microsoft.com/office/drawing/2014/main" id="{E120BC98-5C58-5F60-A70A-E1657C5A790E}"/>
              </a:ext>
            </a:extLst>
          </p:cNvPr>
          <p:cNvGraphicFramePr>
            <a:graphicFrameLocks noGrp="1"/>
          </p:cNvGraphicFramePr>
          <p:nvPr>
            <p:extLst>
              <p:ext uri="{D42A27DB-BD31-4B8C-83A1-F6EECF244321}">
                <p14:modId xmlns:p14="http://schemas.microsoft.com/office/powerpoint/2010/main" val="1138659452"/>
              </p:ext>
            </p:extLst>
          </p:nvPr>
        </p:nvGraphicFramePr>
        <p:xfrm>
          <a:off x="1606550" y="4782317"/>
          <a:ext cx="5864098" cy="849114"/>
        </p:xfrm>
        <a:graphic>
          <a:graphicData uri="http://schemas.openxmlformats.org/drawingml/2006/table">
            <a:tbl>
              <a:tblPr/>
              <a:tblGrid>
                <a:gridCol w="846276">
                  <a:extLst>
                    <a:ext uri="{9D8B030D-6E8A-4147-A177-3AD203B41FA5}">
                      <a16:colId xmlns:a16="http://schemas.microsoft.com/office/drawing/2014/main" val="3282677287"/>
                    </a:ext>
                  </a:extLst>
                </a:gridCol>
                <a:gridCol w="461606">
                  <a:extLst>
                    <a:ext uri="{9D8B030D-6E8A-4147-A177-3AD203B41FA5}">
                      <a16:colId xmlns:a16="http://schemas.microsoft.com/office/drawing/2014/main" val="3759905635"/>
                    </a:ext>
                  </a:extLst>
                </a:gridCol>
                <a:gridCol w="444509">
                  <a:extLst>
                    <a:ext uri="{9D8B030D-6E8A-4147-A177-3AD203B41FA5}">
                      <a16:colId xmlns:a16="http://schemas.microsoft.com/office/drawing/2014/main" val="1911697004"/>
                    </a:ext>
                  </a:extLst>
                </a:gridCol>
                <a:gridCol w="478701">
                  <a:extLst>
                    <a:ext uri="{9D8B030D-6E8A-4147-A177-3AD203B41FA5}">
                      <a16:colId xmlns:a16="http://schemas.microsoft.com/office/drawing/2014/main" val="4189615832"/>
                    </a:ext>
                  </a:extLst>
                </a:gridCol>
                <a:gridCol w="435961">
                  <a:extLst>
                    <a:ext uri="{9D8B030D-6E8A-4147-A177-3AD203B41FA5}">
                      <a16:colId xmlns:a16="http://schemas.microsoft.com/office/drawing/2014/main" val="2874255665"/>
                    </a:ext>
                  </a:extLst>
                </a:gridCol>
                <a:gridCol w="435961">
                  <a:extLst>
                    <a:ext uri="{9D8B030D-6E8A-4147-A177-3AD203B41FA5}">
                      <a16:colId xmlns:a16="http://schemas.microsoft.com/office/drawing/2014/main" val="1939768801"/>
                    </a:ext>
                  </a:extLst>
                </a:gridCol>
                <a:gridCol w="435961">
                  <a:extLst>
                    <a:ext uri="{9D8B030D-6E8A-4147-A177-3AD203B41FA5}">
                      <a16:colId xmlns:a16="http://schemas.microsoft.com/office/drawing/2014/main" val="1257898087"/>
                    </a:ext>
                  </a:extLst>
                </a:gridCol>
                <a:gridCol w="470154">
                  <a:extLst>
                    <a:ext uri="{9D8B030D-6E8A-4147-A177-3AD203B41FA5}">
                      <a16:colId xmlns:a16="http://schemas.microsoft.com/office/drawing/2014/main" val="2476645979"/>
                    </a:ext>
                  </a:extLst>
                </a:gridCol>
                <a:gridCol w="478701">
                  <a:extLst>
                    <a:ext uri="{9D8B030D-6E8A-4147-A177-3AD203B41FA5}">
                      <a16:colId xmlns:a16="http://schemas.microsoft.com/office/drawing/2014/main" val="980907538"/>
                    </a:ext>
                  </a:extLst>
                </a:gridCol>
                <a:gridCol w="470154">
                  <a:extLst>
                    <a:ext uri="{9D8B030D-6E8A-4147-A177-3AD203B41FA5}">
                      <a16:colId xmlns:a16="http://schemas.microsoft.com/office/drawing/2014/main" val="1413985294"/>
                    </a:ext>
                  </a:extLst>
                </a:gridCol>
                <a:gridCol w="453057">
                  <a:extLst>
                    <a:ext uri="{9D8B030D-6E8A-4147-A177-3AD203B41FA5}">
                      <a16:colId xmlns:a16="http://schemas.microsoft.com/office/drawing/2014/main" val="2458317787"/>
                    </a:ext>
                  </a:extLst>
                </a:gridCol>
                <a:gridCol w="453057">
                  <a:extLst>
                    <a:ext uri="{9D8B030D-6E8A-4147-A177-3AD203B41FA5}">
                      <a16:colId xmlns:a16="http://schemas.microsoft.com/office/drawing/2014/main" val="3241914232"/>
                    </a:ext>
                  </a:extLst>
                </a:gridCol>
              </a:tblGrid>
              <a:tr h="183999">
                <a:tc>
                  <a:txBody>
                    <a:bodyPr/>
                    <a:lstStyle/>
                    <a:p>
                      <a:pPr algn="just" rtl="0" fontAlgn="t"/>
                      <a:r>
                        <a:rPr lang="en-US" sz="1100" b="0" i="0" u="none" strike="noStrike" dirty="0">
                          <a:solidFill>
                            <a:srgbClr val="000000"/>
                          </a:solidFill>
                          <a:effectLst/>
                          <a:latin typeface="Times New Roman" panose="02020603050405020304" pitchFamily="18" charset="0"/>
                        </a:rPr>
                        <a:t>Architecture</a:t>
                      </a:r>
                      <a:endParaRPr lang="en-US" sz="1600" dirty="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200</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400</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600</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800</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1000</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1200</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dirty="0">
                          <a:solidFill>
                            <a:srgbClr val="000000"/>
                          </a:solidFill>
                          <a:effectLst/>
                          <a:latin typeface="Times New Roman" panose="02020603050405020304" pitchFamily="18" charset="0"/>
                        </a:rPr>
                        <a:t>1400</a:t>
                      </a:r>
                      <a:endParaRPr lang="en-US" sz="1600" dirty="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1600</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1800</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2000</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1" i="0" u="none" strike="noStrike" dirty="0">
                          <a:solidFill>
                            <a:srgbClr val="000000"/>
                          </a:solidFill>
                          <a:effectLst/>
                          <a:latin typeface="Times New Roman" panose="02020603050405020304" pitchFamily="18" charset="0"/>
                        </a:rPr>
                        <a:t>2500</a:t>
                      </a:r>
                      <a:endParaRPr lang="en-US" sz="1600" b="1" dirty="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17052620"/>
                  </a:ext>
                </a:extLst>
              </a:tr>
              <a:tr h="183999">
                <a:tc>
                  <a:txBody>
                    <a:bodyPr/>
                    <a:lstStyle/>
                    <a:p>
                      <a:pPr algn="just" rtl="0" fontAlgn="t"/>
                      <a:r>
                        <a:rPr lang="en-US" sz="1100" b="0" i="0" u="none" strike="noStrike">
                          <a:solidFill>
                            <a:srgbClr val="000000"/>
                          </a:solidFill>
                          <a:effectLst/>
                          <a:latin typeface="Times New Roman" panose="02020603050405020304" pitchFamily="18" charset="0"/>
                        </a:rPr>
                        <a:t>Arch - 1</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08.45</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12.21</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18.63</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25.21</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28.27</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29.55</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33.33</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35.97</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38.31</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40.37</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1" i="0" u="none" strike="noStrike" dirty="0">
                          <a:solidFill>
                            <a:srgbClr val="000000"/>
                          </a:solidFill>
                          <a:effectLst/>
                          <a:latin typeface="Times New Roman" panose="02020603050405020304" pitchFamily="18" charset="0"/>
                        </a:rPr>
                        <a:t>46.00</a:t>
                      </a:r>
                      <a:endParaRPr lang="en-US" sz="1600" b="1" dirty="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64976012"/>
                  </a:ext>
                </a:extLst>
              </a:tr>
              <a:tr h="195777">
                <a:tc>
                  <a:txBody>
                    <a:bodyPr/>
                    <a:lstStyle/>
                    <a:p>
                      <a:pPr algn="just" rtl="0" fontAlgn="t"/>
                      <a:r>
                        <a:rPr lang="en-US" sz="1100" b="0" i="0" u="none" strike="noStrike">
                          <a:solidFill>
                            <a:srgbClr val="000000"/>
                          </a:solidFill>
                          <a:effectLst/>
                          <a:latin typeface="Times New Roman" panose="02020603050405020304" pitchFamily="18" charset="0"/>
                        </a:rPr>
                        <a:t>Arch - 2</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dirty="0">
                          <a:solidFill>
                            <a:srgbClr val="000000"/>
                          </a:solidFill>
                          <a:effectLst/>
                          <a:latin typeface="Times New Roman" panose="02020603050405020304" pitchFamily="18" charset="0"/>
                        </a:rPr>
                        <a:t>20.39</a:t>
                      </a:r>
                      <a:endParaRPr lang="en-US" sz="1600" dirty="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25.68</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34.44</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dirty="0">
                          <a:solidFill>
                            <a:srgbClr val="000000"/>
                          </a:solidFill>
                          <a:effectLst/>
                          <a:latin typeface="Times New Roman" panose="02020603050405020304" pitchFamily="18" charset="0"/>
                        </a:rPr>
                        <a:t>42.69</a:t>
                      </a:r>
                      <a:endParaRPr lang="en-US" sz="1600" dirty="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48.85</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54.45</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58.52</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63.14</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66.66</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0" i="0" u="none" strike="noStrike">
                          <a:solidFill>
                            <a:srgbClr val="000000"/>
                          </a:solidFill>
                          <a:effectLst/>
                          <a:latin typeface="Times New Roman" panose="02020603050405020304" pitchFamily="18" charset="0"/>
                        </a:rPr>
                        <a:t>69.61</a:t>
                      </a:r>
                      <a:endParaRPr lang="en-US" sz="160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en-US" sz="1100" b="1" i="0" u="none" strike="noStrike" dirty="0">
                          <a:solidFill>
                            <a:srgbClr val="000000"/>
                          </a:solidFill>
                          <a:effectLst/>
                          <a:latin typeface="Times New Roman" panose="02020603050405020304" pitchFamily="18" charset="0"/>
                        </a:rPr>
                        <a:t>62.49</a:t>
                      </a:r>
                      <a:endParaRPr lang="en-US" sz="1600" b="1" dirty="0">
                        <a:effectLst/>
                      </a:endParaRPr>
                    </a:p>
                  </a:txBody>
                  <a:tcPr marL="57699" marR="57699" marT="57699" marB="57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373673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4F072CF-EF76-AE82-841D-3842C36F5F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4997" y="554444"/>
            <a:ext cx="3826129" cy="3101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F9C0260-A6D3-CB1E-6DEC-463707CC63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209"/>
          <a:stretch/>
        </p:blipFill>
        <p:spPr bwMode="auto">
          <a:xfrm>
            <a:off x="4922875" y="3249280"/>
            <a:ext cx="3708123" cy="3101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36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3352" y="964692"/>
            <a:ext cx="5797296" cy="997923"/>
          </a:xfrm>
        </p:spPr>
        <p:txBody>
          <a:bodyPr>
            <a:normAutofit/>
          </a:bodyPr>
          <a:lstStyle/>
          <a:p>
            <a:r>
              <a:rPr lang="en-US"/>
              <a:t>Future Scope</a:t>
            </a:r>
          </a:p>
        </p:txBody>
      </p:sp>
      <p:graphicFrame>
        <p:nvGraphicFramePr>
          <p:cNvPr id="7" name="Content Placeholder 2">
            <a:extLst>
              <a:ext uri="{FF2B5EF4-FFF2-40B4-BE49-F238E27FC236}">
                <a16:creationId xmlns:a16="http://schemas.microsoft.com/office/drawing/2014/main" id="{B78D7309-5937-2405-5AA8-31B7784A0008}"/>
              </a:ext>
            </a:extLst>
          </p:cNvPr>
          <p:cNvGraphicFramePr>
            <a:graphicFrameLocks noGrp="1"/>
          </p:cNvGraphicFramePr>
          <p:nvPr>
            <p:ph idx="1"/>
            <p:extLst>
              <p:ext uri="{D42A27DB-BD31-4B8C-83A1-F6EECF244321}">
                <p14:modId xmlns:p14="http://schemas.microsoft.com/office/powerpoint/2010/main" val="2673457110"/>
              </p:ext>
            </p:extLst>
          </p:nvPr>
        </p:nvGraphicFramePr>
        <p:xfrm>
          <a:off x="723900" y="2638425"/>
          <a:ext cx="76962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5" name="Picture 4" descr="Aerial view of a highway near the ocean">
            <a:extLst>
              <a:ext uri="{FF2B5EF4-FFF2-40B4-BE49-F238E27FC236}">
                <a16:creationId xmlns:a16="http://schemas.microsoft.com/office/drawing/2014/main" id="{426BB843-5016-7222-CE48-D4CC528BDB2F}"/>
              </a:ext>
            </a:extLst>
          </p:cNvPr>
          <p:cNvPicPr>
            <a:picLocks noChangeAspect="1"/>
          </p:cNvPicPr>
          <p:nvPr/>
        </p:nvPicPr>
        <p:blipFill>
          <a:blip r:embed="rId2">
            <a:duotone>
              <a:schemeClr val="accent2">
                <a:shade val="45000"/>
                <a:satMod val="135000"/>
              </a:schemeClr>
              <a:prstClr val="white"/>
            </a:duotone>
            <a:alphaModFix amt="25000"/>
          </a:blip>
          <a:srcRect/>
          <a:stretch/>
        </p:blipFill>
        <p:spPr>
          <a:xfrm>
            <a:off x="20" y="287089"/>
            <a:ext cx="9143980" cy="6857990"/>
          </a:xfrm>
          <a:prstGeom prst="rect">
            <a:avLst/>
          </a:prstGeom>
        </p:spPr>
      </p:pic>
      <p:sp>
        <p:nvSpPr>
          <p:cNvPr id="3" name="Content Placeholder 2">
            <a:extLst>
              <a:ext uri="{FF2B5EF4-FFF2-40B4-BE49-F238E27FC236}">
                <a16:creationId xmlns:a16="http://schemas.microsoft.com/office/drawing/2014/main" id="{42B35F74-8FFA-93DC-53CB-02ADD87173B2}"/>
              </a:ext>
            </a:extLst>
          </p:cNvPr>
          <p:cNvSpPr>
            <a:spLocks noGrp="1"/>
          </p:cNvSpPr>
          <p:nvPr>
            <p:ph idx="1"/>
          </p:nvPr>
        </p:nvSpPr>
        <p:spPr>
          <a:xfrm rot="390062">
            <a:off x="2810664" y="2806996"/>
            <a:ext cx="3522673" cy="616690"/>
          </a:xfrm>
        </p:spPr>
        <p:txBody>
          <a:bodyPr>
            <a:normAutofit fontScale="92500" lnSpcReduction="10000"/>
          </a:bodyPr>
          <a:lstStyle/>
          <a:p>
            <a:pPr marL="0" indent="0">
              <a:buNone/>
            </a:pPr>
            <a:r>
              <a:rPr lang="en-US" sz="4000" b="1" dirty="0"/>
              <a:t>Thank You!! </a:t>
            </a:r>
            <a:r>
              <a:rPr lang="en-US" sz="4000" b="1" dirty="0">
                <a:sym typeface="Wingdings" pitchFamily="2" charset="2"/>
              </a:rPr>
              <a:t></a:t>
            </a:r>
            <a:endParaRPr lang="en-US" sz="4000" b="1" dirty="0"/>
          </a:p>
          <a:p>
            <a:endParaRPr lang="en-US" dirty="0"/>
          </a:p>
        </p:txBody>
      </p:sp>
    </p:spTree>
    <p:extLst>
      <p:ext uri="{BB962C8B-B14F-4D97-AF65-F5344CB8AC3E}">
        <p14:creationId xmlns:p14="http://schemas.microsoft.com/office/powerpoint/2010/main" val="251338450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612</TotalTime>
  <Words>505</Words>
  <Application>Microsoft Macintosh PowerPoint</Application>
  <PresentationFormat>On-screen Show (4:3)</PresentationFormat>
  <Paragraphs>69</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Gill Sans MT</vt:lpstr>
      <vt:lpstr>Times New Roman</vt:lpstr>
      <vt:lpstr>Wingdings</vt:lpstr>
      <vt:lpstr>Parcel</vt:lpstr>
      <vt:lpstr>  RL for CAB Driver Revenue Optimization          Team:     Anirith Pampati      Priyanka askani</vt:lpstr>
      <vt:lpstr>Problem Statement</vt:lpstr>
      <vt:lpstr>Explored Models</vt:lpstr>
      <vt:lpstr>Results</vt:lpstr>
      <vt:lpstr>PowerPoint Presentation</vt:lpstr>
      <vt:lpstr>Future Scope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Askani, Priyanka</cp:lastModifiedBy>
  <cp:revision>5</cp:revision>
  <dcterms:created xsi:type="dcterms:W3CDTF">2013-01-27T09:14:16Z</dcterms:created>
  <dcterms:modified xsi:type="dcterms:W3CDTF">2024-12-02T00:55:57Z</dcterms:modified>
  <cp:category/>
</cp:coreProperties>
</file>