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91" r:id="rId6"/>
    <p:sldId id="292" r:id="rId7"/>
    <p:sldId id="293" r:id="rId8"/>
    <p:sldId id="29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12683"/>
            <a:ext cx="12191980" cy="68580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19083" y="829068"/>
            <a:ext cx="3214307" cy="2901694"/>
          </a:xfrm>
        </p:spPr>
        <p:txBody>
          <a:bodyPr anchor="b">
            <a:normAutofit/>
          </a:bodyPr>
          <a:lstStyle/>
          <a:p>
            <a:pPr marL="0" marR="0" algn="ctr">
              <a:lnSpc>
                <a:spcPct val="115000"/>
              </a:lnSpc>
              <a:spcBef>
                <a:spcPts val="1000"/>
              </a:spcBef>
              <a:spcAft>
                <a:spcPts val="0"/>
              </a:spcAft>
            </a:pPr>
            <a:r>
              <a:rPr lang="en-US" sz="40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Carry select adder</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537369"/>
            <a:ext cx="3205640" cy="1010173"/>
          </a:xfrm>
        </p:spPr>
        <p:txBody>
          <a:bodyPr anchor="t">
            <a:normAutofit fontScale="47500" lnSpcReduction="20000"/>
          </a:bodyPr>
          <a:lstStyle/>
          <a:p>
            <a:pPr marL="0" marR="0" algn="ctr">
              <a:lnSpc>
                <a:spcPct val="115000"/>
              </a:lnSpc>
              <a:spcBef>
                <a:spcPts val="0"/>
              </a:spcBef>
              <a:spcAft>
                <a:spcPts val="1000"/>
              </a:spcAft>
            </a:pPr>
            <a:r>
              <a:rPr lang="en-US" sz="1800" b="1" dirty="0">
                <a:effectLst/>
                <a:latin typeface="Arial" panose="020B0604020202020204" pitchFamily="34" charset="0"/>
                <a:ea typeface="Calibri" panose="020F0502020204030204" pitchFamily="34" charset="0"/>
                <a:cs typeface="Arial" panose="020B0604020202020204" pitchFamily="34" charset="0"/>
              </a:rPr>
              <a:t>Ahmed Khaled   </a:t>
            </a:r>
          </a:p>
          <a:p>
            <a:pPr marL="0" marR="0" algn="ctr">
              <a:lnSpc>
                <a:spcPct val="115000"/>
              </a:lnSpc>
              <a:spcBef>
                <a:spcPts val="0"/>
              </a:spcBef>
              <a:spcAft>
                <a:spcPts val="1000"/>
              </a:spcAft>
            </a:pPr>
            <a:r>
              <a:rPr lang="en-US" sz="1800" b="1" dirty="0">
                <a:effectLst/>
                <a:latin typeface="Arial" panose="020B0604020202020204" pitchFamily="34" charset="0"/>
                <a:ea typeface="Calibri" panose="020F0502020204030204" pitchFamily="34" charset="0"/>
                <a:cs typeface="Arial" panose="020B0604020202020204" pitchFamily="34" charset="0"/>
              </a:rPr>
              <a:t>Saif Muhammed  </a:t>
            </a:r>
          </a:p>
          <a:p>
            <a:pPr marL="0" marR="0" algn="ctr">
              <a:lnSpc>
                <a:spcPct val="115000"/>
              </a:lnSpc>
              <a:spcBef>
                <a:spcPts val="0"/>
              </a:spcBef>
              <a:spcAft>
                <a:spcPts val="1000"/>
              </a:spcAft>
            </a:pPr>
            <a:r>
              <a:rPr lang="en-US" sz="1800" b="1" dirty="0">
                <a:effectLst/>
                <a:latin typeface="Arial" panose="020B0604020202020204" pitchFamily="34" charset="0"/>
                <a:ea typeface="Calibri" panose="020F0502020204030204" pitchFamily="34" charset="0"/>
                <a:cs typeface="Arial" panose="020B0604020202020204" pitchFamily="34" charset="0"/>
              </a:rPr>
              <a:t>Mohamed Abd El </a:t>
            </a:r>
            <a:r>
              <a:rPr lang="en-US" sz="1800" b="1" dirty="0" err="1">
                <a:effectLst/>
                <a:latin typeface="Arial" panose="020B0604020202020204" pitchFamily="34" charset="0"/>
                <a:ea typeface="Calibri" panose="020F0502020204030204" pitchFamily="34" charset="0"/>
                <a:cs typeface="Arial" panose="020B0604020202020204" pitchFamily="34" charset="0"/>
              </a:rPr>
              <a:t>wahab</a:t>
            </a:r>
            <a:endParaRPr lang="en-US" sz="1800" b="1" dirty="0">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15000"/>
              </a:lnSpc>
              <a:spcBef>
                <a:spcPts val="0"/>
              </a:spcBef>
              <a:spcAft>
                <a:spcPts val="1000"/>
              </a:spcAft>
            </a:pPr>
            <a:r>
              <a:rPr lang="en-US" sz="1800" b="1" dirty="0">
                <a:effectLst/>
                <a:latin typeface="Arial" panose="020B0604020202020204" pitchFamily="34" charset="0"/>
                <a:ea typeface="Calibri" panose="020F0502020204030204" pitchFamily="34" charset="0"/>
                <a:cs typeface="Arial" panose="020B0604020202020204" pitchFamily="34" charset="0"/>
              </a:rPr>
              <a:t>   Samar Ibrahim </a:t>
            </a:r>
            <a:endParaRPr lang="en-US" sz="1600" b="1" dirty="0">
              <a:latin typeface="Arial" panose="020B0604020202020204" pitchFamily="34" charset="0"/>
              <a:cs typeface="Arial" panose="020B0604020202020204" pitchFamily="34" charset="0"/>
            </a:endParaRP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E1FB1A-908F-4EA6-BF53-77DD52653806}"/>
              </a:ext>
            </a:extLst>
          </p:cNvPr>
          <p:cNvSpPr txBox="1"/>
          <p:nvPr/>
        </p:nvSpPr>
        <p:spPr>
          <a:xfrm>
            <a:off x="531844" y="298580"/>
            <a:ext cx="11411339" cy="2462213"/>
          </a:xfrm>
          <a:prstGeom prst="rect">
            <a:avLst/>
          </a:prstGeom>
          <a:noFill/>
        </p:spPr>
        <p:txBody>
          <a:bodyPr wrap="square" rtlCol="0">
            <a:spAutoFit/>
          </a:bodyPr>
          <a:lstStyle/>
          <a:p>
            <a:pPr marL="285750" indent="-285750">
              <a:buFont typeface="Wingdings" panose="05000000000000000000" pitchFamily="2" charset="2"/>
              <a:buChar char="v"/>
            </a:pPr>
            <a:r>
              <a:rPr lang="en-US" sz="2000" i="0" dirty="0">
                <a:effectLst/>
                <a:latin typeface="verdana" panose="020B0604030504040204" pitchFamily="34" charset="0"/>
              </a:rPr>
              <a:t> </a:t>
            </a:r>
            <a:r>
              <a:rPr lang="en-US" sz="2800" i="0" dirty="0">
                <a:effectLst/>
                <a:latin typeface="Times New Roman" panose="02020603050405020304" pitchFamily="18" charset="0"/>
                <a:cs typeface="Times New Roman" panose="02020603050405020304" pitchFamily="18" charset="0"/>
              </a:rPr>
              <a:t>carry select adder :</a:t>
            </a:r>
            <a:endParaRPr lang="en-US" dirty="0">
              <a:latin typeface="verdana" panose="020B0604030504040204" pitchFamily="34" charset="0"/>
            </a:endParaRPr>
          </a:p>
          <a:p>
            <a:endParaRPr lang="en-US" dirty="0">
              <a:solidFill>
                <a:srgbClr val="000000"/>
              </a:solidFill>
              <a:latin typeface="verdana" panose="020B0604030504040204" pitchFamily="34" charset="0"/>
            </a:endParaRPr>
          </a:p>
          <a:p>
            <a:pPr marL="342900" indent="-342900">
              <a:buFont typeface="+mj-lt"/>
              <a:buAutoNum type="arabicPeriod"/>
            </a:pPr>
            <a:r>
              <a:rPr lang="en-US" sz="1800" dirty="0">
                <a:effectLst/>
                <a:latin typeface="Times New Roman" panose="02020603050405020304" pitchFamily="18" charset="0"/>
                <a:ea typeface="Calibri" panose="020F0502020204030204" pitchFamily="34" charset="0"/>
              </a:rPr>
              <a:t>A carry select adder is an arithmetic combinational logic circuit that adds two N-bit binary numbers and outputs their N-bit binary sum and a 1-bit carry.</a:t>
            </a:r>
          </a:p>
          <a:p>
            <a:pPr marL="342900" indent="-342900">
              <a:buFont typeface="+mj-lt"/>
              <a:buAutoNum type="arabicPeriod"/>
            </a:pPr>
            <a:endParaRPr lang="en-US" dirty="0">
              <a:latin typeface="Times New Roman" panose="02020603050405020304" pitchFamily="18" charset="0"/>
            </a:endParaRPr>
          </a:p>
          <a:p>
            <a:pPr marL="342900" indent="-342900">
              <a:buFont typeface="+mj-lt"/>
              <a:buAutoNum type="arabicPeriod"/>
            </a:pPr>
            <a:r>
              <a:rPr lang="en-US" sz="1800" dirty="0">
                <a:effectLst/>
                <a:latin typeface="Times New Roman" panose="02020603050405020304" pitchFamily="18" charset="0"/>
                <a:ea typeface="Calibri" panose="020F0502020204030204" pitchFamily="34" charset="0"/>
              </a:rPr>
              <a:t>There is no different from a ripple carry adder in function, but in design, the carry select adder does not propagate the carry through as many full adders as the ripple carry adder does. This means that the time to add two numbers should be shorter. </a:t>
            </a:r>
            <a:endParaRPr lang="en-US" dirty="0"/>
          </a:p>
        </p:txBody>
      </p:sp>
      <p:pic>
        <p:nvPicPr>
          <p:cNvPr id="3" name="Picture 2">
            <a:extLst>
              <a:ext uri="{FF2B5EF4-FFF2-40B4-BE49-F238E27FC236}">
                <a16:creationId xmlns:a16="http://schemas.microsoft.com/office/drawing/2014/main" id="{CADAACAB-543C-4B26-B47A-999AA30305C8}"/>
              </a:ext>
            </a:extLst>
          </p:cNvPr>
          <p:cNvPicPr/>
          <p:nvPr/>
        </p:nvPicPr>
        <p:blipFill>
          <a:blip r:embed="rId2">
            <a:extLst>
              <a:ext uri="{28A0092B-C50C-407E-A947-70E740481C1C}">
                <a14:useLocalDpi xmlns:a14="http://schemas.microsoft.com/office/drawing/2010/main" val="0"/>
              </a:ext>
            </a:extLst>
          </a:blip>
          <a:stretch>
            <a:fillRect/>
          </a:stretch>
        </p:blipFill>
        <p:spPr>
          <a:xfrm>
            <a:off x="2555033" y="3429000"/>
            <a:ext cx="7081933" cy="2462213"/>
          </a:xfrm>
          <a:prstGeom prst="rect">
            <a:avLst/>
          </a:prstGeom>
        </p:spPr>
      </p:pic>
    </p:spTree>
    <p:extLst>
      <p:ext uri="{BB962C8B-B14F-4D97-AF65-F5344CB8AC3E}">
        <p14:creationId xmlns:p14="http://schemas.microsoft.com/office/powerpoint/2010/main" val="1006439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3650D-4FF7-4196-A87B-9805FB3B5395}"/>
              </a:ext>
            </a:extLst>
          </p:cNvPr>
          <p:cNvSpPr txBox="1"/>
          <p:nvPr/>
        </p:nvSpPr>
        <p:spPr>
          <a:xfrm>
            <a:off x="381000" y="419877"/>
            <a:ext cx="11430000" cy="3847207"/>
          </a:xfrm>
          <a:prstGeom prst="rect">
            <a:avLst/>
          </a:prstGeom>
          <a:noFill/>
        </p:spPr>
        <p:txBody>
          <a:bodyPr wrap="square" rtlCol="0">
            <a:spAutoFit/>
          </a:bodyPr>
          <a:lstStyle/>
          <a:p>
            <a:pPr marL="285750" indent="-285750">
              <a:buFont typeface="Wingdings" panose="05000000000000000000" pitchFamily="2" charset="2"/>
              <a:buChar char="v"/>
            </a:pP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a:t>
            </a:r>
            <a:r>
              <a:rPr lang="en-US" sz="28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dea behind a carry select adder:</a:t>
            </a:r>
          </a:p>
          <a:p>
            <a:endParaRPr lang="en-US" sz="1800" kern="1200" dirty="0">
              <a:solidFill>
                <a:srgbClr val="000000"/>
              </a:solidFill>
              <a:effectLst/>
              <a:latin typeface="Verdana" panose="020B0604030504040204" pitchFamily="34" charset="0"/>
              <a:ea typeface="Calibri" panose="020F0502020204030204" pitchFamily="34" charset="0"/>
              <a:cs typeface="Arial" panose="020B0604020202020204" pitchFamily="34" charset="0"/>
            </a:endParaRPr>
          </a:p>
          <a:p>
            <a:pPr marL="342900" indent="-342900">
              <a:buFont typeface="+mj-lt"/>
              <a:buAutoNum type="arabicPeriod"/>
            </a:pPr>
            <a:r>
              <a:rPr lang="en-US" sz="18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idea behind a N-bit carry select adder is to avoid propagating the carry from bit to bit in sequence.</a:t>
            </a:r>
          </a:p>
          <a:p>
            <a:pPr marL="342900" indent="-342900">
              <a:buFont typeface="+mj-lt"/>
              <a:buAutoNum type="arabicPeriod"/>
            </a:pPr>
            <a:endParaRPr lang="en-US" sz="18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we have two adders in parallel: one with a carry input of </a:t>
            </a:r>
            <a:r>
              <a:rPr lang="en-US" sz="1800" kern="1200" dirty="0">
                <a:solidFill>
                  <a:srgbClr val="660000"/>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18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other with a carry input of </a:t>
            </a:r>
            <a:r>
              <a:rPr lang="en-US" sz="1800" kern="1200" dirty="0">
                <a:solidFill>
                  <a:srgbClr val="66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18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then we could use the actual carry input generated to select between the outputs of the two parallel adders.</a:t>
            </a:r>
          </a:p>
          <a:p>
            <a:pPr marL="342900" indent="-342900">
              <a:buFont typeface="+mj-lt"/>
              <a:buAutoNum type="arabicPeriod"/>
            </a:pPr>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One of those two will be correct, so they doesn’t wait for the carry out from each other. Then each one can processing immediately. But, how we know which adder’s output should be used.? We need a sub circuit that conceptually acts like a switch (multiplexer). </a:t>
            </a:r>
          </a:p>
          <a:p>
            <a:endParaRPr lang="en-US" sz="1800" kern="1200" dirty="0">
              <a:solidFill>
                <a:srgbClr val="000000"/>
              </a:solidFill>
              <a:effectLst/>
              <a:latin typeface="Verdana" panose="020B0604030504040204" pitchFamily="34" charset="0"/>
              <a:ea typeface="Calibri" panose="020F0502020204030204" pitchFamily="34" charset="0"/>
              <a:cs typeface="Arial" panose="020B0604020202020204" pitchFamily="34" charset="0"/>
            </a:endParaRPr>
          </a:p>
          <a:p>
            <a:endParaRPr lang="en-US" sz="1800" kern="1200" dirty="0">
              <a:solidFill>
                <a:srgbClr val="000000"/>
              </a:solidFill>
              <a:effectLst/>
              <a:latin typeface="Verdana" panose="020B0604030504040204" pitchFamily="34" charset="0"/>
              <a:ea typeface="Calibri" panose="020F0502020204030204" pitchFamily="34" charset="0"/>
              <a:cs typeface="Arial" panose="020B0604020202020204" pitchFamily="34" charset="0"/>
            </a:endParaRPr>
          </a:p>
          <a:p>
            <a:endParaRPr lang="en-US" dirty="0"/>
          </a:p>
        </p:txBody>
      </p:sp>
      <p:pic>
        <p:nvPicPr>
          <p:cNvPr id="7" name="Picture 6">
            <a:extLst>
              <a:ext uri="{FF2B5EF4-FFF2-40B4-BE49-F238E27FC236}">
                <a16:creationId xmlns:a16="http://schemas.microsoft.com/office/drawing/2014/main" id="{AF0FADDA-3743-42B4-A3D7-32F54FA64CC9}"/>
              </a:ext>
            </a:extLst>
          </p:cNvPr>
          <p:cNvPicPr/>
          <p:nvPr/>
        </p:nvPicPr>
        <p:blipFill rotWithShape="1">
          <a:blip r:embed="rId2">
            <a:extLst>
              <a:ext uri="{28A0092B-C50C-407E-A947-70E740481C1C}">
                <a14:useLocalDpi xmlns:a14="http://schemas.microsoft.com/office/drawing/2010/main" val="0"/>
              </a:ext>
            </a:extLst>
          </a:blip>
          <a:srcRect l="21864" t="22450" r="2150" b="5584"/>
          <a:stretch/>
        </p:blipFill>
        <p:spPr bwMode="auto">
          <a:xfrm>
            <a:off x="2635897" y="3429000"/>
            <a:ext cx="6920205" cy="29158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81848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3C83FB8-E1B1-4FD7-8EB1-83758AD7E444}"/>
                  </a:ext>
                </a:extLst>
              </p:cNvPr>
              <p:cNvSpPr txBox="1"/>
              <p:nvPr/>
            </p:nvSpPr>
            <p:spPr>
              <a:xfrm>
                <a:off x="774441" y="475861"/>
                <a:ext cx="10888824" cy="4401205"/>
              </a:xfrm>
              <a:prstGeom prst="rect">
                <a:avLst/>
              </a:prstGeom>
              <a:noFill/>
            </p:spPr>
            <p:txBody>
              <a:bodyPr wrap="square" rtlCol="0">
                <a:spAutoFit/>
              </a:bodyPr>
              <a:lstStyle/>
              <a:p>
                <a:pPr marL="285750" indent="-285750">
                  <a:buFont typeface="Wingdings" panose="05000000000000000000" pitchFamily="2" charset="2"/>
                  <a:buChar char="v"/>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propagation delay :</a:t>
                </a:r>
              </a:p>
              <a:p>
                <a:endParaRPr lang="en-US"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Each time we apply this pattern, the width of the component adders get cut in half  so we can go from 16 bit ripple carry adder to 8 bit to 4 bit and so on. That is the definition of log base 2 of n (</a:t>
                </a:r>
                <a14:m>
                  <m:oMath xmlns:m="http://schemas.openxmlformats.org/officeDocument/2006/math">
                    <m:func>
                      <m:funcPr>
                        <m:ctrlPr>
                          <a:rPr lang="en-US" sz="1800" i="1">
                            <a:effectLst/>
                            <a:latin typeface="Cambria Math" panose="02040503050406030204" pitchFamily="18" charset="0"/>
                            <a:cs typeface="Times New Roman" panose="02020603050405020304" pitchFamily="18" charset="0"/>
                          </a:rPr>
                        </m:ctrlPr>
                      </m:funcPr>
                      <m:fName>
                        <m:sSub>
                          <m:sSubPr>
                            <m:ctrlPr>
                              <a:rPr lang="en-US" sz="1800" i="1">
                                <a:effectLst/>
                                <a:latin typeface="Cambria Math" panose="02040503050406030204" pitchFamily="18" charset="0"/>
                                <a:cs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e>
                    </m:func>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buFont typeface="+mj-lt"/>
                  <a:buAutoNum type="arabicPeriod"/>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if we apply this pattern all log n times</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circuit will break into a set of independent full adders one bit full adder for each pair of input bits connected to a tree of multiplexers </a:t>
                </a:r>
                <a:r>
                  <a:rPr lang="en-US" dirty="0">
                    <a:latin typeface="Times New Roman" panose="02020603050405020304" pitchFamily="18" charset="0"/>
                    <a:cs typeface="Times New Roman" panose="02020603050405020304" pitchFamily="18" charset="0"/>
                  </a:rPr>
                  <a:t>each full adder just run in constant time, and all of the full adders can run in parallel because they are connected to the a and b inputs, so that section of the adder has a constant propagation delay</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Each multiplexer also run in a constant time. But the multiplexers are a part of a tree with a depth of log n, so that tree has a propagation delay that O(log n). thus, the overall logarithmic running time is O(log n). </a:t>
                </a:r>
              </a:p>
              <a:p>
                <a:pPr marL="342900" indent="-342900">
                  <a:buFont typeface="+mj-lt"/>
                  <a:buAutoNum type="arabicPeriod"/>
                </a:pPr>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US" dirty="0"/>
              </a:p>
            </p:txBody>
          </p:sp>
        </mc:Choice>
        <mc:Fallback>
          <p:sp>
            <p:nvSpPr>
              <p:cNvPr id="2" name="TextBox 1">
                <a:extLst>
                  <a:ext uri="{FF2B5EF4-FFF2-40B4-BE49-F238E27FC236}">
                    <a16:creationId xmlns:a16="http://schemas.microsoft.com/office/drawing/2014/main" id="{B3C83FB8-E1B1-4FD7-8EB1-83758AD7E444}"/>
                  </a:ext>
                </a:extLst>
              </p:cNvPr>
              <p:cNvSpPr txBox="1">
                <a:spLocks noRot="1" noChangeAspect="1" noMove="1" noResize="1" noEditPoints="1" noAdjustHandles="1" noChangeArrowheads="1" noChangeShapeType="1" noTextEdit="1"/>
              </p:cNvSpPr>
              <p:nvPr/>
            </p:nvSpPr>
            <p:spPr>
              <a:xfrm>
                <a:off x="774441" y="475861"/>
                <a:ext cx="10888824" cy="4401205"/>
              </a:xfrm>
              <a:prstGeom prst="rect">
                <a:avLst/>
              </a:prstGeom>
              <a:blipFill>
                <a:blip r:embed="rId2"/>
                <a:stretch>
                  <a:fillRect l="-952" t="-1385"/>
                </a:stretch>
              </a:blipFill>
            </p:spPr>
            <p:txBody>
              <a:bodyPr/>
              <a:lstStyle/>
              <a:p>
                <a:r>
                  <a:rPr lang="en-US">
                    <a:noFill/>
                  </a:rPr>
                  <a:t> </a:t>
                </a:r>
              </a:p>
            </p:txBody>
          </p:sp>
        </mc:Fallback>
      </mc:AlternateContent>
    </p:spTree>
    <p:extLst>
      <p:ext uri="{BB962C8B-B14F-4D97-AF65-F5344CB8AC3E}">
        <p14:creationId xmlns:p14="http://schemas.microsoft.com/office/powerpoint/2010/main" val="122992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0927F6-45AE-4386-86A8-7EDC0A4AA483}"/>
              </a:ext>
            </a:extLst>
          </p:cNvPr>
          <p:cNvSpPr txBox="1"/>
          <p:nvPr/>
        </p:nvSpPr>
        <p:spPr>
          <a:xfrm>
            <a:off x="737118" y="737118"/>
            <a:ext cx="6176866" cy="556434"/>
          </a:xfrm>
          <a:prstGeom prst="rect">
            <a:avLst/>
          </a:prstGeom>
          <a:noFill/>
        </p:spPr>
        <p:txBody>
          <a:bodyPr wrap="square" rtlCol="0">
            <a:spAutoFit/>
          </a:bodyPr>
          <a:lstStyle/>
          <a:p>
            <a:pPr marL="285750" marR="0" indent="-285750">
              <a:lnSpc>
                <a:spcPct val="115000"/>
              </a:lnSpc>
              <a:spcBef>
                <a:spcPts val="0"/>
              </a:spcBef>
              <a:spcAft>
                <a:spcPts val="1000"/>
              </a:spcAft>
              <a:buFont typeface="Wingdings" panose="05000000000000000000" pitchFamily="2" charset="2"/>
              <a:buChar char="v"/>
            </a:pPr>
            <a:r>
              <a:rPr lang="en-US" sz="2800" b="1" dirty="0">
                <a:effectLst/>
                <a:latin typeface="Times New Roman" panose="02020603050405020304" pitchFamily="18" charset="0"/>
                <a:ea typeface="Calibri" panose="020F0502020204030204" pitchFamily="34" charset="0"/>
                <a:cs typeface="Arial" panose="020B0604020202020204" pitchFamily="34" charset="0"/>
              </a:rPr>
              <a:t>Results:</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B3C649D-566D-4619-A2F5-096530D93333}"/>
              </a:ext>
            </a:extLst>
          </p:cNvPr>
          <p:cNvPicPr/>
          <p:nvPr/>
        </p:nvPicPr>
        <p:blipFill rotWithShape="1">
          <a:blip r:embed="rId2">
            <a:extLst>
              <a:ext uri="{28A0092B-C50C-407E-A947-70E740481C1C}">
                <a14:useLocalDpi xmlns:a14="http://schemas.microsoft.com/office/drawing/2010/main" val="0"/>
              </a:ext>
            </a:extLst>
          </a:blip>
          <a:srcRect l="17383" t="21656" r="2151" b="7297"/>
          <a:stretch/>
        </p:blipFill>
        <p:spPr bwMode="auto">
          <a:xfrm>
            <a:off x="1822579" y="1544216"/>
            <a:ext cx="8546841" cy="37695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5263980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{CB1B5A6A-5AE8-473F-97ED-52DB8A438766}tf11429527_win32</Template>
  <TotalTime>219</TotalTime>
  <Words>408</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Arial</vt:lpstr>
      <vt:lpstr>Bookman Old Style</vt:lpstr>
      <vt:lpstr>Calibri</vt:lpstr>
      <vt:lpstr>Cambria Math</vt:lpstr>
      <vt:lpstr>Franklin Gothic Book</vt:lpstr>
      <vt:lpstr>Times New Roman</vt:lpstr>
      <vt:lpstr>Verdana</vt:lpstr>
      <vt:lpstr>Verdana</vt:lpstr>
      <vt:lpstr>Wingdings</vt:lpstr>
      <vt:lpstr>1_RetrospectVTI</vt:lpstr>
      <vt:lpstr>Carry select adder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saif.mohamed220@outlook.com</dc:creator>
  <cp:lastModifiedBy>saif muhammed</cp:lastModifiedBy>
  <cp:revision>10</cp:revision>
  <dcterms:created xsi:type="dcterms:W3CDTF">2021-06-10T06:03:05Z</dcterms:created>
  <dcterms:modified xsi:type="dcterms:W3CDTF">2021-06-10T09:42:12Z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