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63" r:id="rId3"/>
    <p:sldId id="264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DCDBDB"/>
    <a:srgbClr val="34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4" autoAdjust="0"/>
    <p:restoredTop sz="95779" autoAdjust="0"/>
  </p:normalViewPr>
  <p:slideViewPr>
    <p:cSldViewPr snapToGrid="0">
      <p:cViewPr varScale="1">
        <p:scale>
          <a:sx n="105" d="100"/>
          <a:sy n="105" d="100"/>
        </p:scale>
        <p:origin x="6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6A95-F735-4BC3-BEEC-DDAC8D935DFC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63C4D-ACC9-41CD-8017-76F4755E4C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14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63C4D-ACC9-41CD-8017-76F4755E4C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53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63C4D-ACC9-41CD-8017-76F4755E4C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63C4D-ACC9-41CD-8017-76F4755E4C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95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E604166-0443-428E-B207-338F0A120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12" t="953" r="25497" b="122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9B86565F-55C3-4E0F-B811-D978F5A0FED5}"/>
              </a:ext>
            </a:extLst>
          </p:cNvPr>
          <p:cNvSpPr/>
          <p:nvPr userDrawn="1"/>
        </p:nvSpPr>
        <p:spPr>
          <a:xfrm>
            <a:off x="0" y="4464820"/>
            <a:ext cx="9144000" cy="2393183"/>
          </a:xfrm>
          <a:prstGeom prst="rect">
            <a:avLst/>
          </a:prstGeom>
          <a:solidFill>
            <a:srgbClr val="3B3838">
              <a:alpha val="92941"/>
            </a:srgbClr>
          </a:solidFill>
          <a:ln>
            <a:solidFill>
              <a:srgbClr val="34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14" name="Picture 8" descr="Risultati immagini per politecnico di milano logo white">
            <a:extLst>
              <a:ext uri="{FF2B5EF4-FFF2-40B4-BE49-F238E27FC236}">
                <a16:creationId xmlns:a16="http://schemas.microsoft.com/office/drawing/2014/main" id="{CA262765-EA0B-4753-A296-D7BEBD5E14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r="26355" b="38006"/>
          <a:stretch/>
        </p:blipFill>
        <p:spPr bwMode="auto">
          <a:xfrm>
            <a:off x="561976" y="4617529"/>
            <a:ext cx="1445142" cy="141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isultati immagini per politecnico di milano logo white">
            <a:extLst>
              <a:ext uri="{FF2B5EF4-FFF2-40B4-BE49-F238E27FC236}">
                <a16:creationId xmlns:a16="http://schemas.microsoft.com/office/drawing/2014/main" id="{22E0BF4F-895E-4B45-86E9-67F244AE7C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" t="62972" r="-1266" b="-1583"/>
          <a:stretch/>
        </p:blipFill>
        <p:spPr bwMode="auto">
          <a:xfrm>
            <a:off x="324908" y="6065256"/>
            <a:ext cx="1919277" cy="52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43EFECC9-748C-4BE6-9993-9412F5F23C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6270" y="4528630"/>
            <a:ext cx="6507730" cy="1006429"/>
          </a:xfrm>
          <a:noFill/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lang="it-IT" sz="6600" b="1" i="1" smtClean="0">
                <a:ln w="0"/>
                <a:solidFill>
                  <a:srgbClr val="DCDB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lang="it-IT" sz="1800" smtClean="0"/>
            </a:lvl2pPr>
            <a:lvl3pPr>
              <a:defRPr lang="it-IT" sz="1800" smtClean="0"/>
            </a:lvl3pPr>
            <a:lvl4pPr>
              <a:defRPr lang="it-IT" smtClean="0"/>
            </a:lvl4pPr>
            <a:lvl5pPr>
              <a:defRPr lang="it-IT"/>
            </a:lvl5pPr>
          </a:lstStyle>
          <a:p>
            <a:pPr marL="0" lvl="0" algn="ctr" defTabSz="457200"/>
            <a:r>
              <a:rPr lang="it-IT" dirty="0"/>
              <a:t>Titolo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94201E79-10BE-49B2-B505-201DA80404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6270" y="5339306"/>
            <a:ext cx="6507730" cy="480131"/>
          </a:xfrm>
          <a:noFill/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lang="it-IT" smtClean="0">
                <a:ln w="0"/>
                <a:solidFill>
                  <a:srgbClr val="DCDB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lang="it-IT" sz="1800" smtClean="0"/>
            </a:lvl2pPr>
            <a:lvl3pPr>
              <a:defRPr lang="it-IT" sz="1800" smtClean="0"/>
            </a:lvl3pPr>
            <a:lvl4pPr>
              <a:defRPr lang="it-IT" smtClean="0"/>
            </a:lvl4pPr>
            <a:lvl5pPr>
              <a:defRPr lang="it-IT"/>
            </a:lvl5pPr>
          </a:lstStyle>
          <a:p>
            <a:pPr marL="0" lvl="0" algn="ctr" defTabSz="457200"/>
            <a:r>
              <a:rPr lang="it-IT" dirty="0"/>
              <a:t>Data @ Luogo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00F7E085-A105-4982-8182-44AE544947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6270" y="5939637"/>
            <a:ext cx="6507730" cy="369332"/>
          </a:xfrm>
          <a:noFill/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lang="it-IT" sz="2000" dirty="0" smtClean="0">
                <a:ln w="0"/>
                <a:solidFill>
                  <a:srgbClr val="DCDB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lang="it-IT" sz="1800" dirty="0" smtClean="0"/>
            </a:lvl2pPr>
            <a:lvl3pPr>
              <a:defRPr lang="it-IT" sz="1800" dirty="0" smtClean="0"/>
            </a:lvl3pPr>
            <a:lvl4pPr>
              <a:defRPr lang="it-IT" dirty="0" smtClean="0"/>
            </a:lvl4pPr>
            <a:lvl5pPr>
              <a:defRPr lang="it-IT" dirty="0"/>
            </a:lvl5pPr>
          </a:lstStyle>
          <a:p>
            <a:pPr marL="0" lvl="0" algn="ctr" defTabSz="457200"/>
            <a:r>
              <a:rPr lang="it-IT" dirty="0"/>
              <a:t>Nome Cognome</a:t>
            </a:r>
          </a:p>
        </p:txBody>
      </p:sp>
      <p:sp>
        <p:nvSpPr>
          <p:cNvPr id="24" name="Segnaposto testo 22">
            <a:extLst>
              <a:ext uri="{FF2B5EF4-FFF2-40B4-BE49-F238E27FC236}">
                <a16:creationId xmlns:a16="http://schemas.microsoft.com/office/drawing/2014/main" id="{D86170B3-E620-4FF3-9C4E-7CF82D963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6270" y="6329504"/>
            <a:ext cx="6507730" cy="369332"/>
          </a:xfrm>
          <a:noFill/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lang="it-IT" sz="2000" dirty="0" smtClean="0">
                <a:ln w="0"/>
                <a:solidFill>
                  <a:srgbClr val="DCDB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lang="it-IT" sz="1800" dirty="0" smtClean="0"/>
            </a:lvl2pPr>
            <a:lvl3pPr>
              <a:defRPr lang="it-IT" sz="1800" dirty="0" smtClean="0"/>
            </a:lvl3pPr>
            <a:lvl4pPr>
              <a:defRPr lang="it-IT" dirty="0" smtClean="0"/>
            </a:lvl4pPr>
            <a:lvl5pPr>
              <a:defRPr lang="it-IT" dirty="0"/>
            </a:lvl5pPr>
          </a:lstStyle>
          <a:p>
            <a:pPr marL="0" lvl="0" algn="ctr" defTabSz="457200"/>
            <a:r>
              <a:rPr lang="it-IT" dirty="0"/>
              <a:t>Nome Cognome</a:t>
            </a:r>
          </a:p>
        </p:txBody>
      </p:sp>
    </p:spTree>
    <p:extLst>
      <p:ext uri="{BB962C8B-B14F-4D97-AF65-F5344CB8AC3E}">
        <p14:creationId xmlns:p14="http://schemas.microsoft.com/office/powerpoint/2010/main" val="132709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526-6BD1-4A88-9F27-432836613876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A6AA-14F0-47F1-AD1F-9DEA1A261F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42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526-6BD1-4A88-9F27-432836613876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A6AA-14F0-47F1-AD1F-9DEA1A261F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90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526-6BD1-4A88-9F27-432836613876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A6AA-14F0-47F1-AD1F-9DEA1A261F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63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526-6BD1-4A88-9F27-432836613876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A6AA-14F0-47F1-AD1F-9DEA1A261F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80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526-6BD1-4A88-9F27-432836613876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A6AA-14F0-47F1-AD1F-9DEA1A261F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3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526-6BD1-4A88-9F27-432836613876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A6AA-14F0-47F1-AD1F-9DEA1A261F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3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C6AAC85-F652-4DAE-AFA4-2F70F5E925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12" t="953" r="25497" b="122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848E78BD-CAC5-41DC-B604-5D04AFC7A736}"/>
              </a:ext>
            </a:extLst>
          </p:cNvPr>
          <p:cNvSpPr/>
          <p:nvPr userDrawn="1"/>
        </p:nvSpPr>
        <p:spPr>
          <a:xfrm>
            <a:off x="0" y="2875002"/>
            <a:ext cx="9144000" cy="3983002"/>
          </a:xfrm>
          <a:prstGeom prst="rect">
            <a:avLst/>
          </a:prstGeom>
          <a:solidFill>
            <a:srgbClr val="3B3838">
              <a:alpha val="92941"/>
            </a:srgbClr>
          </a:solidFill>
          <a:ln>
            <a:solidFill>
              <a:srgbClr val="34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65EB98CB-6964-429D-A212-64C6F813DC13}"/>
              </a:ext>
            </a:extLst>
          </p:cNvPr>
          <p:cNvGrpSpPr/>
          <p:nvPr userDrawn="1"/>
        </p:nvGrpSpPr>
        <p:grpSpPr>
          <a:xfrm>
            <a:off x="3233906" y="5736540"/>
            <a:ext cx="2676188" cy="977016"/>
            <a:chOff x="2899969" y="5704053"/>
            <a:chExt cx="3066376" cy="1119465"/>
          </a:xfrm>
        </p:grpSpPr>
        <p:pic>
          <p:nvPicPr>
            <p:cNvPr id="13" name="Picture 8" descr="Risultati immagini per politecnico di milano logo white">
              <a:extLst>
                <a:ext uri="{FF2B5EF4-FFF2-40B4-BE49-F238E27FC236}">
                  <a16:creationId xmlns:a16="http://schemas.microsoft.com/office/drawing/2014/main" id="{F7F55FC8-7C3D-452D-AF0F-7F426D1053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26355" b="38006"/>
            <a:stretch/>
          </p:blipFill>
          <p:spPr bwMode="auto">
            <a:xfrm>
              <a:off x="2899969" y="5704053"/>
              <a:ext cx="1147099" cy="1119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Risultati immagini per politecnico di milano logo white">
              <a:extLst>
                <a:ext uri="{FF2B5EF4-FFF2-40B4-BE49-F238E27FC236}">
                  <a16:creationId xmlns:a16="http://schemas.microsoft.com/office/drawing/2014/main" id="{8F68FF6A-8749-4A52-94BE-9BCF0FCA8D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89" t="62972" r="-1266" b="-1583"/>
            <a:stretch/>
          </p:blipFill>
          <p:spPr bwMode="auto">
            <a:xfrm>
              <a:off x="4047068" y="5999056"/>
              <a:ext cx="1919277" cy="528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Segnaposto testo 18">
            <a:extLst>
              <a:ext uri="{FF2B5EF4-FFF2-40B4-BE49-F238E27FC236}">
                <a16:creationId xmlns:a16="http://schemas.microsoft.com/office/drawing/2014/main" id="{85391CA7-A836-44B5-8683-5FCDEA91C6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24998"/>
            <a:ext cx="9144000" cy="1006429"/>
          </a:xfrm>
          <a:noFill/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lang="it-IT" sz="6600" b="1" i="1" smtClean="0">
                <a:ln w="0"/>
                <a:solidFill>
                  <a:srgbClr val="DCDB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lang="it-IT" sz="1800" smtClean="0"/>
            </a:lvl2pPr>
            <a:lvl3pPr>
              <a:defRPr lang="it-IT" sz="1800" smtClean="0"/>
            </a:lvl3pPr>
            <a:lvl4pPr>
              <a:defRPr lang="it-IT" smtClean="0"/>
            </a:lvl4pPr>
            <a:lvl5pPr>
              <a:defRPr lang="it-IT"/>
            </a:lvl5pPr>
          </a:lstStyle>
          <a:p>
            <a:pPr marL="0" lvl="0" algn="ctr" defTabSz="457200"/>
            <a:r>
              <a:rPr lang="it-IT" dirty="0"/>
              <a:t>Titolo</a:t>
            </a:r>
          </a:p>
        </p:txBody>
      </p:sp>
      <p:sp>
        <p:nvSpPr>
          <p:cNvPr id="16" name="Segnaposto testo 20">
            <a:extLst>
              <a:ext uri="{FF2B5EF4-FFF2-40B4-BE49-F238E27FC236}">
                <a16:creationId xmlns:a16="http://schemas.microsoft.com/office/drawing/2014/main" id="{2BCC00EE-70DA-4CC9-A675-33D4FD7DBF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31427"/>
            <a:ext cx="9144000" cy="480131"/>
          </a:xfrm>
          <a:noFill/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lang="it-IT" smtClean="0">
                <a:ln w="0"/>
                <a:solidFill>
                  <a:srgbClr val="DCDB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lang="it-IT" sz="1800" smtClean="0"/>
            </a:lvl2pPr>
            <a:lvl3pPr>
              <a:defRPr lang="it-IT" sz="1800" smtClean="0"/>
            </a:lvl3pPr>
            <a:lvl4pPr>
              <a:defRPr lang="it-IT" smtClean="0"/>
            </a:lvl4pPr>
            <a:lvl5pPr>
              <a:defRPr lang="it-IT"/>
            </a:lvl5pPr>
          </a:lstStyle>
          <a:p>
            <a:pPr marL="0" lvl="0" algn="ctr" defTabSz="457200"/>
            <a:r>
              <a:rPr lang="it-IT" dirty="0"/>
              <a:t>Data @ Luogo</a:t>
            </a:r>
          </a:p>
        </p:txBody>
      </p:sp>
      <p:sp>
        <p:nvSpPr>
          <p:cNvPr id="17" name="Segnaposto testo 22">
            <a:extLst>
              <a:ext uri="{FF2B5EF4-FFF2-40B4-BE49-F238E27FC236}">
                <a16:creationId xmlns:a16="http://schemas.microsoft.com/office/drawing/2014/main" id="{39427B86-5E40-486F-8806-54317AD322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32058"/>
            <a:ext cx="9144000" cy="369332"/>
          </a:xfrm>
          <a:noFill/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lang="it-IT" sz="2000" dirty="0" smtClean="0">
                <a:ln w="0"/>
                <a:solidFill>
                  <a:srgbClr val="DCDB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lang="it-IT" sz="1800" dirty="0" smtClean="0"/>
            </a:lvl2pPr>
            <a:lvl3pPr>
              <a:defRPr lang="it-IT" sz="1800" dirty="0" smtClean="0"/>
            </a:lvl3pPr>
            <a:lvl4pPr>
              <a:defRPr lang="it-IT" dirty="0" smtClean="0"/>
            </a:lvl4pPr>
            <a:lvl5pPr>
              <a:defRPr lang="it-IT" dirty="0"/>
            </a:lvl5pPr>
          </a:lstStyle>
          <a:p>
            <a:pPr marL="0" lvl="0" algn="ctr" defTabSz="457200"/>
            <a:r>
              <a:rPr lang="it-IT" dirty="0"/>
              <a:t>Nome Cognome</a:t>
            </a:r>
          </a:p>
        </p:txBody>
      </p:sp>
      <p:sp>
        <p:nvSpPr>
          <p:cNvPr id="18" name="Segnaposto testo 22">
            <a:extLst>
              <a:ext uri="{FF2B5EF4-FFF2-40B4-BE49-F238E27FC236}">
                <a16:creationId xmlns:a16="http://schemas.microsoft.com/office/drawing/2014/main" id="{87A941DB-B34D-4847-B2CE-55979C0A0C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221925"/>
            <a:ext cx="9144000" cy="369332"/>
          </a:xfrm>
          <a:noFill/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lang="it-IT" sz="2000" dirty="0" smtClean="0">
                <a:ln w="0"/>
                <a:solidFill>
                  <a:srgbClr val="DCDB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lang="it-IT" sz="1800" dirty="0" smtClean="0"/>
            </a:lvl2pPr>
            <a:lvl3pPr>
              <a:defRPr lang="it-IT" sz="1800" dirty="0" smtClean="0"/>
            </a:lvl3pPr>
            <a:lvl4pPr>
              <a:defRPr lang="it-IT" dirty="0" smtClean="0"/>
            </a:lvl4pPr>
            <a:lvl5pPr>
              <a:defRPr lang="it-IT" dirty="0"/>
            </a:lvl5pPr>
          </a:lstStyle>
          <a:p>
            <a:pPr marL="0" lvl="0" algn="ctr" defTabSz="457200"/>
            <a:r>
              <a:rPr lang="it-IT" dirty="0"/>
              <a:t>Nome Cognome</a:t>
            </a:r>
          </a:p>
        </p:txBody>
      </p:sp>
    </p:spTree>
    <p:extLst>
      <p:ext uri="{BB962C8B-B14F-4D97-AF65-F5344CB8AC3E}">
        <p14:creationId xmlns:p14="http://schemas.microsoft.com/office/powerpoint/2010/main" val="179239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526-6BD1-4A88-9F27-432836613876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A6AA-14F0-47F1-AD1F-9DEA1A261F9B}" type="slidenum">
              <a:rPr lang="it-IT" smtClean="0"/>
              <a:t>‹N›</a:t>
            </a:fld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35D4250-86CF-49AE-B0A3-C5B32CAE8B35}"/>
              </a:ext>
            </a:extLst>
          </p:cNvPr>
          <p:cNvSpPr/>
          <p:nvPr userDrawn="1"/>
        </p:nvSpPr>
        <p:spPr>
          <a:xfrm>
            <a:off x="0" y="6356349"/>
            <a:ext cx="9144000" cy="530510"/>
          </a:xfrm>
          <a:prstGeom prst="rect">
            <a:avLst/>
          </a:prstGeom>
          <a:solidFill>
            <a:srgbClr val="3B3838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B9F76A4-3DC4-41FF-A915-EB83D6323B81}"/>
              </a:ext>
            </a:extLst>
          </p:cNvPr>
          <p:cNvSpPr txBox="1">
            <a:spLocks/>
          </p:cNvSpPr>
          <p:nvPr userDrawn="1"/>
        </p:nvSpPr>
        <p:spPr>
          <a:xfrm>
            <a:off x="3543300" y="64377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E19D09-15F7-4F1C-94AC-D7CBB800F9D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02CF8FC-0F67-45D8-B1E0-AA57064394CF}"/>
              </a:ext>
            </a:extLst>
          </p:cNvPr>
          <p:cNvSpPr/>
          <p:nvPr userDrawn="1"/>
        </p:nvSpPr>
        <p:spPr>
          <a:xfrm>
            <a:off x="0" y="0"/>
            <a:ext cx="9144000" cy="695892"/>
          </a:xfrm>
          <a:prstGeom prst="rect">
            <a:avLst/>
          </a:prstGeom>
          <a:solidFill>
            <a:srgbClr val="3B3838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C10CFE4-9E48-4928-9E90-3C1A0EF93A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2312"/>
          <a:stretch/>
        </p:blipFill>
        <p:spPr>
          <a:xfrm>
            <a:off x="129885" y="27172"/>
            <a:ext cx="683192" cy="659195"/>
          </a:xfrm>
          <a:prstGeom prst="rect">
            <a:avLst/>
          </a:prstGeom>
        </p:spPr>
      </p:pic>
      <p:pic>
        <p:nvPicPr>
          <p:cNvPr id="20" name="Picture 8" descr="Risultati immagini per politecnico di milano logo white">
            <a:extLst>
              <a:ext uri="{FF2B5EF4-FFF2-40B4-BE49-F238E27FC236}">
                <a16:creationId xmlns:a16="http://schemas.microsoft.com/office/drawing/2014/main" id="{207BD5A8-D0C5-4BB1-9D6D-3DBE2EBF83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" t="62972" r="-1266" b="14238"/>
          <a:stretch/>
        </p:blipFill>
        <p:spPr bwMode="auto">
          <a:xfrm>
            <a:off x="901838" y="154465"/>
            <a:ext cx="1511023" cy="2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egnaposto testo 18">
            <a:extLst>
              <a:ext uri="{FF2B5EF4-FFF2-40B4-BE49-F238E27FC236}">
                <a16:creationId xmlns:a16="http://schemas.microsoft.com/office/drawing/2014/main" id="{B5AACE64-08BB-41B7-A793-39D487A529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7090" y="135580"/>
            <a:ext cx="2867025" cy="424732"/>
          </a:xfrm>
          <a:noFill/>
        </p:spPr>
        <p:txBody>
          <a:bodyPr wrap="square" lIns="91440" tIns="45720" rIns="91440" bIns="45720">
            <a:spAutoFit/>
          </a:bodyPr>
          <a:lstStyle>
            <a:lvl1pPr marL="0" indent="0" algn="r">
              <a:buNone/>
              <a:defRPr lang="it-IT" sz="2400" b="0" i="0" u="none" smtClean="0">
                <a:ln w="0"/>
                <a:solidFill>
                  <a:srgbClr val="DCDBDB"/>
                </a:solidFill>
                <a:effectLst/>
              </a:defRPr>
            </a:lvl1pPr>
            <a:lvl2pPr>
              <a:defRPr lang="it-IT" sz="1800" smtClean="0"/>
            </a:lvl2pPr>
            <a:lvl3pPr>
              <a:defRPr lang="it-IT" sz="1800" smtClean="0"/>
            </a:lvl3pPr>
            <a:lvl4pPr>
              <a:defRPr lang="it-IT" smtClean="0"/>
            </a:lvl4pPr>
            <a:lvl5pPr>
              <a:defRPr lang="it-IT"/>
            </a:lvl5pPr>
          </a:lstStyle>
          <a:p>
            <a:pPr marL="0" lvl="0" algn="ctr" defTabSz="457200"/>
            <a:r>
              <a:rPr lang="it-IT" dirty="0"/>
              <a:t>Titolo</a:t>
            </a:r>
          </a:p>
        </p:txBody>
      </p:sp>
      <p:pic>
        <p:nvPicPr>
          <p:cNvPr id="22" name="Picture 8" descr="Risultati immagini per politecnico di milano logo white">
            <a:extLst>
              <a:ext uri="{FF2B5EF4-FFF2-40B4-BE49-F238E27FC236}">
                <a16:creationId xmlns:a16="http://schemas.microsoft.com/office/drawing/2014/main" id="{6FB8F932-9F39-47B3-AE28-5B1EB334C0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" t="85762" r="-1266" b="-1583"/>
          <a:stretch/>
        </p:blipFill>
        <p:spPr bwMode="auto">
          <a:xfrm>
            <a:off x="647700" y="397495"/>
            <a:ext cx="1511023" cy="17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0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526-6BD1-4A88-9F27-432836613876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A6AA-14F0-47F1-AD1F-9DEA1A261F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526-6BD1-4A88-9F27-432836613876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A6AA-14F0-47F1-AD1F-9DEA1A261F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9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6526-6BD1-4A88-9F27-432836613876}" type="datetimeFigureOut">
              <a:rPr lang="it-IT" smtClean="0"/>
              <a:t>15/06/19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A6AA-14F0-47F1-AD1F-9DEA1A261F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3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AD14ACF-9224-4228-BA6E-3E62AEC78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8046" y="4703296"/>
            <a:ext cx="6507730" cy="701731"/>
          </a:xfrm>
        </p:spPr>
        <p:txBody>
          <a:bodyPr/>
          <a:lstStyle/>
          <a:p>
            <a:pPr algn="ctr"/>
            <a:r>
              <a:rPr lang="it-IT" sz="4400" dirty="0"/>
              <a:t>Minimum </a:t>
            </a:r>
            <a:r>
              <a:rPr lang="it-IT" sz="4400" dirty="0" err="1"/>
              <a:t>Spanning</a:t>
            </a:r>
            <a:r>
              <a:rPr lang="it-IT" sz="4400" dirty="0"/>
              <a:t> </a:t>
            </a:r>
            <a:r>
              <a:rPr lang="it-IT" sz="4400" dirty="0" err="1"/>
              <a:t>Tree</a:t>
            </a:r>
            <a:endParaRPr lang="it-IT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F90EAC-639C-4A3A-B70C-74E7234591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4350" y="5255851"/>
            <a:ext cx="6507730" cy="480131"/>
          </a:xfrm>
        </p:spPr>
        <p:txBody>
          <a:bodyPr/>
          <a:lstStyle/>
          <a:p>
            <a:pPr algn="ctr"/>
            <a:r>
              <a:rPr lang="it-IT" dirty="0"/>
              <a:t>Quantum Computing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BA8638-1B82-4BF6-A5BE-9D8F6F702F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6270" y="5737999"/>
            <a:ext cx="6507730" cy="369332"/>
          </a:xfrm>
        </p:spPr>
        <p:txBody>
          <a:bodyPr/>
          <a:lstStyle/>
          <a:p>
            <a:pPr algn="ctr"/>
            <a:r>
              <a:rPr lang="it-IT" dirty="0"/>
              <a:t>Valerio Colombo, Valentina </a:t>
            </a:r>
            <a:r>
              <a:rPr lang="it-IT" dirty="0" err="1"/>
              <a:t>Deda</a:t>
            </a:r>
            <a:r>
              <a:rPr lang="it-IT" dirty="0"/>
              <a:t>, Tommaso Fontana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EC7F23-9F6B-4BD5-9D77-60526F757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48462" y="6083429"/>
            <a:ext cx="6507730" cy="774571"/>
          </a:xfrm>
        </p:spPr>
        <p:txBody>
          <a:bodyPr/>
          <a:lstStyle/>
          <a:p>
            <a:pPr algn="ctr"/>
            <a:r>
              <a:rPr lang="it-IT" dirty="0"/>
              <a:t>Software </a:t>
            </a:r>
            <a:r>
              <a:rPr lang="it-IT" dirty="0" err="1"/>
              <a:t>Enginering</a:t>
            </a:r>
            <a:r>
              <a:rPr lang="it-IT" dirty="0"/>
              <a:t> II – </a:t>
            </a:r>
            <a:r>
              <a:rPr lang="it-IT" dirty="0" err="1"/>
              <a:t>Research</a:t>
            </a:r>
            <a:r>
              <a:rPr lang="it-IT" dirty="0"/>
              <a:t> Project</a:t>
            </a:r>
          </a:p>
          <a:p>
            <a:pPr algn="ctr"/>
            <a:r>
              <a:rPr lang="it-IT" dirty="0"/>
              <a:t>2018/2019</a:t>
            </a:r>
          </a:p>
        </p:txBody>
      </p:sp>
    </p:spTree>
    <p:extLst>
      <p:ext uri="{BB962C8B-B14F-4D97-AF65-F5344CB8AC3E}">
        <p14:creationId xmlns:p14="http://schemas.microsoft.com/office/powerpoint/2010/main" val="173929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7E2677D-1749-2740-A22F-CFB9A334EACA}"/>
              </a:ext>
            </a:extLst>
          </p:cNvPr>
          <p:cNvSpPr/>
          <p:nvPr/>
        </p:nvSpPr>
        <p:spPr>
          <a:xfrm>
            <a:off x="1785166" y="1249811"/>
            <a:ext cx="5479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computing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practice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E50AAF-7139-5E4D-8318-0864772C99AF}"/>
              </a:ext>
            </a:extLst>
          </p:cNvPr>
          <p:cNvSpPr txBox="1"/>
          <p:nvPr/>
        </p:nvSpPr>
        <p:spPr>
          <a:xfrm>
            <a:off x="3548276" y="2324013"/>
            <a:ext cx="1953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a Qubit?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396C1C-7C68-D74E-BE9D-F032F5D8A4FB}"/>
              </a:ext>
            </a:extLst>
          </p:cNvPr>
          <p:cNvSpPr txBox="1"/>
          <p:nvPr/>
        </p:nvSpPr>
        <p:spPr>
          <a:xfrm>
            <a:off x="1832083" y="2967335"/>
            <a:ext cx="5479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classical bit can have values 0 or 1.</a:t>
            </a:r>
          </a:p>
          <a:p>
            <a:r>
              <a:rPr lang="en-US" dirty="0"/>
              <a:t>A </a:t>
            </a:r>
            <a:r>
              <a:rPr lang="en-US" i="1" dirty="0"/>
              <a:t>Qubit</a:t>
            </a:r>
            <a:r>
              <a:rPr lang="en-US" dirty="0"/>
              <a:t> (Quantum bit)  has a certain probability to be 0 or 1. It collapses on either 0 or 1 only when measured.</a:t>
            </a:r>
          </a:p>
          <a:p>
            <a:endParaRPr lang="en-US" dirty="0"/>
          </a:p>
          <a:p>
            <a:r>
              <a:rPr lang="en-US" dirty="0"/>
              <a:t>n Qubits can be represented by a complex vector of length N = 2</a:t>
            </a:r>
            <a:r>
              <a:rPr lang="en-US" baseline="30000" dirty="0"/>
              <a:t>n</a:t>
            </a:r>
            <a:r>
              <a:rPr lang="en-US" dirty="0"/>
              <a:t>. This vector is called a </a:t>
            </a:r>
            <a:r>
              <a:rPr lang="en-US" i="1" dirty="0"/>
              <a:t>Wave Function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433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7E2677D-1749-2740-A22F-CFB9A334EACA}"/>
              </a:ext>
            </a:extLst>
          </p:cNvPr>
          <p:cNvSpPr/>
          <p:nvPr/>
        </p:nvSpPr>
        <p:spPr>
          <a:xfrm>
            <a:off x="1785166" y="1249811"/>
            <a:ext cx="5479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Quantum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computing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practice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E50AAF-7139-5E4D-8318-0864772C99AF}"/>
              </a:ext>
            </a:extLst>
          </p:cNvPr>
          <p:cNvSpPr txBox="1"/>
          <p:nvPr/>
        </p:nvSpPr>
        <p:spPr>
          <a:xfrm>
            <a:off x="3111022" y="2311821"/>
            <a:ext cx="292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What is a Quantum Gate?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37E7D16-60C6-1E48-9A0D-3B074BCF46DE}"/>
                  </a:ext>
                </a:extLst>
              </p:cNvPr>
              <p:cNvSpPr txBox="1"/>
              <p:nvPr/>
            </p:nvSpPr>
            <p:spPr>
              <a:xfrm>
                <a:off x="1914144" y="3105834"/>
                <a:ext cx="578417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Gate is an operation applied to a wave function. It is represented by a complex matrix H, having size 2</a:t>
                </a:r>
                <a:r>
                  <a:rPr lang="en-US" baseline="30000" dirty="0"/>
                  <a:t>n </a:t>
                </a:r>
                <a:r>
                  <a:rPr lang="en-US" dirty="0"/>
                  <a:t>x 2</a:t>
                </a:r>
                <a:r>
                  <a:rPr lang="en-US" baseline="30000" dirty="0"/>
                  <a:t>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 must be a </a:t>
                </a:r>
                <a:r>
                  <a:rPr lang="en-US" dirty="0" err="1"/>
                  <a:t>Hermetian</a:t>
                </a:r>
                <a:r>
                  <a:rPr lang="en-US" dirty="0"/>
                  <a:t> matrix: H * H</a:t>
                </a:r>
                <a:r>
                  <a:rPr lang="it-IT" baseline="30000" dirty="0"/>
                  <a:t>† </a:t>
                </a:r>
                <a:r>
                  <a:rPr lang="it-IT" dirty="0"/>
                  <a:t>= I.</a:t>
                </a:r>
                <a:endParaRPr lang="en-US" dirty="0"/>
              </a:p>
              <a:p>
                <a:r>
                  <a:rPr lang="en-US" dirty="0"/>
                  <a:t>This implies the existence of H</a:t>
                </a:r>
                <a:r>
                  <a:rPr lang="en-US" baseline="30000" dirty="0"/>
                  <a:t>-1 </a:t>
                </a:r>
                <a:r>
                  <a:rPr lang="en-US" dirty="0"/>
                  <a:t>= H</a:t>
                </a:r>
                <a:r>
                  <a:rPr lang="it-IT" baseline="30000" dirty="0"/>
                  <a:t> † </a:t>
                </a:r>
                <a14:m>
                  <m:oMath xmlns:m="http://schemas.openxmlformats.org/officeDocument/2006/math">
                    <m:r>
                      <a:rPr lang="it-IT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all</a:t>
                </a:r>
                <a:r>
                  <a:rPr lang="it-IT" dirty="0"/>
                  <a:t> quantum </a:t>
                </a:r>
                <a:r>
                  <a:rPr lang="it-IT" dirty="0" err="1"/>
                  <a:t>computations</a:t>
                </a:r>
                <a:r>
                  <a:rPr lang="it-IT" dirty="0"/>
                  <a:t> must be </a:t>
                </a:r>
                <a:r>
                  <a:rPr lang="it-IT"/>
                  <a:t>reversible</a:t>
                </a:r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37E7D16-60C6-1E48-9A0D-3B074BCF4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44" y="3105834"/>
                <a:ext cx="5784173" cy="1477328"/>
              </a:xfrm>
              <a:prstGeom prst="rect">
                <a:avLst/>
              </a:prstGeom>
              <a:blipFill>
                <a:blip r:embed="rId2"/>
                <a:stretch>
                  <a:fillRect l="-877" t="-1709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96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425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0F6044F-6231-4844-BA85-841B55D92DB6}"/>
              </a:ext>
            </a:extLst>
          </p:cNvPr>
          <p:cNvSpPr txBox="1"/>
          <p:nvPr/>
        </p:nvSpPr>
        <p:spPr>
          <a:xfrm>
            <a:off x="1277155" y="1457345"/>
            <a:ext cx="658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Minimum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Spanning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Tree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2768626-8137-E64F-A72F-D980D764E1DF}"/>
              </a:ext>
            </a:extLst>
          </p:cNvPr>
          <p:cNvSpPr txBox="1"/>
          <p:nvPr/>
        </p:nvSpPr>
        <p:spPr>
          <a:xfrm>
            <a:off x="1342134" y="2273895"/>
            <a:ext cx="652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,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(MST) </a:t>
            </a:r>
            <a:r>
              <a:rPr lang="it-IT" dirty="0" err="1"/>
              <a:t>is</a:t>
            </a:r>
            <a:r>
              <a:rPr lang="it-IT" dirty="0"/>
              <a:t> a subset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vertices</a:t>
            </a:r>
            <a:r>
              <a:rPr lang="it-IT" dirty="0"/>
              <a:t>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cycles</a:t>
            </a:r>
            <a:r>
              <a:rPr lang="it-IT" dirty="0"/>
              <a:t> and with the minimum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weight</a:t>
            </a:r>
            <a:r>
              <a:rPr lang="it-IT" dirty="0"/>
              <a:t>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440AB74-D7B0-BB4B-AF8D-359B69C31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23" y="3429000"/>
            <a:ext cx="3197352" cy="257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7E2677D-1749-2740-A22F-CFB9A334EACA}"/>
              </a:ext>
            </a:extLst>
          </p:cNvPr>
          <p:cNvSpPr/>
          <p:nvPr/>
        </p:nvSpPr>
        <p:spPr>
          <a:xfrm>
            <a:off x="2307309" y="1476494"/>
            <a:ext cx="45293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Solutions to the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pPr algn="ctr"/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classical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Algorithms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F22E81F-980D-CF49-8C3D-822FE110B01D}"/>
                  </a:ext>
                </a:extLst>
              </p:cNvPr>
              <p:cNvSpPr txBox="1"/>
              <p:nvPr/>
            </p:nvSpPr>
            <p:spPr>
              <a:xfrm>
                <a:off x="1943629" y="2967335"/>
                <a:ext cx="6524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Prim’</a:t>
                </a:r>
                <a:r>
                  <a:rPr lang="it-IT" dirty="0" err="1"/>
                  <a:t>s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: 		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it-IT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(|E| + |V| *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log|V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Borůvka's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:		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O(|E| *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log|V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Kruskal's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: 		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O(|V| * </a:t>
                </a:r>
                <a:r>
                  <a:rPr lang="it-IT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log|V</a:t>
                </a:r>
                <a:r>
                  <a:rPr lang="it-I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|)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F22E81F-980D-CF49-8C3D-822FE110B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29" y="2967335"/>
                <a:ext cx="6524710" cy="923330"/>
              </a:xfrm>
              <a:prstGeom prst="rect">
                <a:avLst/>
              </a:prstGeom>
              <a:blipFill>
                <a:blip r:embed="rId2"/>
                <a:stretch>
                  <a:fillRect l="-388" t="-2740" b="-95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1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7E2677D-1749-2740-A22F-CFB9A334EACA}"/>
              </a:ext>
            </a:extLst>
          </p:cNvPr>
          <p:cNvSpPr/>
          <p:nvPr/>
        </p:nvSpPr>
        <p:spPr>
          <a:xfrm>
            <a:off x="3002253" y="1637635"/>
            <a:ext cx="2952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Prim’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188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7E2677D-1749-2740-A22F-CFB9A334EACA}"/>
              </a:ext>
            </a:extLst>
          </p:cNvPr>
          <p:cNvSpPr/>
          <p:nvPr/>
        </p:nvSpPr>
        <p:spPr>
          <a:xfrm>
            <a:off x="3002253" y="1637635"/>
            <a:ext cx="354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Borůvka's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33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7E2677D-1749-2740-A22F-CFB9A334EACA}"/>
              </a:ext>
            </a:extLst>
          </p:cNvPr>
          <p:cNvSpPr/>
          <p:nvPr/>
        </p:nvSpPr>
        <p:spPr>
          <a:xfrm>
            <a:off x="2839602" y="1292793"/>
            <a:ext cx="3464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Kruskal’s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C2670D-CA40-1E4D-898F-EB581DBACF7E}"/>
              </a:ext>
            </a:extLst>
          </p:cNvPr>
          <p:cNvSpPr txBox="1"/>
          <p:nvPr/>
        </p:nvSpPr>
        <p:spPr>
          <a:xfrm>
            <a:off x="1469475" y="2011680"/>
            <a:ext cx="64861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/>
              <a:t>Create a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 (a set of </a:t>
            </a:r>
            <a:r>
              <a:rPr lang="it-IT" dirty="0" err="1"/>
              <a:t>trees</a:t>
            </a:r>
            <a:r>
              <a:rPr lang="it-IT" dirty="0"/>
              <a:t>),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vertex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separate </a:t>
            </a:r>
            <a:r>
              <a:rPr lang="it-IT" dirty="0" err="1"/>
              <a:t>tree</a:t>
            </a:r>
            <a:r>
              <a:rPr lang="it-IT" dirty="0"/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/>
              <a:t>Create a set </a:t>
            </a:r>
            <a:r>
              <a:rPr lang="it-IT" dirty="0" err="1"/>
              <a:t>S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edges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nonempty</a:t>
            </a:r>
            <a:r>
              <a:rPr lang="it-IT" dirty="0"/>
              <a:t> and </a:t>
            </a:r>
            <a:r>
              <a:rPr lang="it-IT" dirty="0" err="1"/>
              <a:t>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spanning</a:t>
            </a: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Remove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with minimum </a:t>
            </a:r>
            <a:r>
              <a:rPr lang="it-IT" dirty="0" err="1"/>
              <a:t>weight</a:t>
            </a:r>
            <a:r>
              <a:rPr lang="it-IT" dirty="0"/>
              <a:t> from </a:t>
            </a:r>
            <a:r>
              <a:rPr lang="it-IT" dirty="0" err="1"/>
              <a:t>S</a:t>
            </a:r>
            <a:r>
              <a:rPr lang="it-IT" dirty="0"/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removed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connects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, </a:t>
            </a:r>
            <a:r>
              <a:rPr lang="it-IT" dirty="0" err="1"/>
              <a:t>combining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single </a:t>
            </a:r>
            <a:r>
              <a:rPr lang="it-IT" dirty="0" err="1"/>
              <a:t>tree</a:t>
            </a:r>
            <a:r>
              <a:rPr lang="it-IT" dirty="0"/>
              <a:t>;</a:t>
            </a:r>
          </a:p>
          <a:p>
            <a:pPr lvl="1"/>
            <a:endParaRPr lang="it-IT" dirty="0"/>
          </a:p>
          <a:p>
            <a:r>
              <a:rPr lang="it-IT" dirty="0"/>
              <a:t>At the </a:t>
            </a:r>
            <a:r>
              <a:rPr lang="it-IT" dirty="0" err="1"/>
              <a:t>termination</a:t>
            </a:r>
            <a:r>
              <a:rPr lang="it-IT" dirty="0"/>
              <a:t> of the </a:t>
            </a:r>
            <a:r>
              <a:rPr lang="it-IT" dirty="0" err="1"/>
              <a:t>algorithm</a:t>
            </a:r>
            <a:r>
              <a:rPr lang="it-IT" dirty="0"/>
              <a:t>, the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forms</a:t>
            </a:r>
            <a:r>
              <a:rPr lang="it-IT" dirty="0"/>
              <a:t> a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forest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, the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single component and </a:t>
            </a:r>
            <a:r>
              <a:rPr lang="it-IT" dirty="0" err="1"/>
              <a:t>forms</a:t>
            </a:r>
            <a:r>
              <a:rPr lang="it-IT" dirty="0"/>
              <a:t> a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C2670D-CA40-1E4D-898F-EB581DBACF7E}"/>
              </a:ext>
            </a:extLst>
          </p:cNvPr>
          <p:cNvSpPr txBox="1"/>
          <p:nvPr/>
        </p:nvSpPr>
        <p:spPr>
          <a:xfrm>
            <a:off x="1457282" y="2336441"/>
            <a:ext cx="6486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/>
              <a:t>Create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empty</a:t>
            </a:r>
            <a:r>
              <a:rPr lang="it-IT" dirty="0"/>
              <a:t> sets: a set of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belonging</a:t>
            </a:r>
            <a:r>
              <a:rPr lang="it-IT" dirty="0"/>
              <a:t> to the MST and a set of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/>
              <a:t>For |V| - 1 </a:t>
            </a:r>
            <a:r>
              <a:rPr lang="it-IT" dirty="0" err="1"/>
              <a:t>times</a:t>
            </a:r>
            <a:endParaRPr lang="it-IT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/>
              <a:t>Select the minimum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. An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incident</a:t>
            </a:r>
            <a:r>
              <a:rPr lang="it-IT" dirty="0"/>
              <a:t> to a </a:t>
            </a:r>
            <a:r>
              <a:rPr lang="it-IT" dirty="0" err="1"/>
              <a:t>vertex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in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Set;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err="1"/>
              <a:t>Add</a:t>
            </a:r>
            <a:r>
              <a:rPr lang="it-IT" dirty="0"/>
              <a:t> the </a:t>
            </a:r>
            <a:r>
              <a:rPr lang="it-IT" dirty="0" err="1"/>
              <a:t>edge</a:t>
            </a:r>
            <a:r>
              <a:rPr lang="it-IT" dirty="0"/>
              <a:t> to MST </a:t>
            </a:r>
            <a:r>
              <a:rPr lang="it-IT" dirty="0" err="1"/>
              <a:t>Edge</a:t>
            </a:r>
            <a:r>
              <a:rPr lang="it-IT" dirty="0"/>
              <a:t> Set and the </a:t>
            </a:r>
            <a:r>
              <a:rPr lang="it-IT" dirty="0" err="1"/>
              <a:t>newly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Set;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43D3D6F-FC24-3248-AFD8-794213372792}"/>
              </a:ext>
            </a:extLst>
          </p:cNvPr>
          <p:cNvSpPr/>
          <p:nvPr/>
        </p:nvSpPr>
        <p:spPr>
          <a:xfrm>
            <a:off x="1375566" y="1474588"/>
            <a:ext cx="6649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Kruskal’s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Quantum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641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C2670D-CA40-1E4D-898F-EB581DBACF7E}"/>
              </a:ext>
            </a:extLst>
          </p:cNvPr>
          <p:cNvSpPr txBox="1"/>
          <p:nvPr/>
        </p:nvSpPr>
        <p:spPr>
          <a:xfrm>
            <a:off x="1457282" y="2336441"/>
            <a:ext cx="6486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/>
              <a:t>Create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empty</a:t>
            </a:r>
            <a:r>
              <a:rPr lang="it-IT" dirty="0"/>
              <a:t> sets: a set of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belonging</a:t>
            </a:r>
            <a:r>
              <a:rPr lang="it-IT" dirty="0"/>
              <a:t> to the MST and a set of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dirty="0"/>
              <a:t>For |V| - 1 </a:t>
            </a:r>
            <a:r>
              <a:rPr lang="it-IT" dirty="0" err="1"/>
              <a:t>times</a:t>
            </a:r>
            <a:endParaRPr lang="it-IT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/>
              <a:t>Select</a:t>
            </a:r>
            <a:r>
              <a:rPr lang="it-IT" b="1" dirty="0">
                <a:solidFill>
                  <a:srgbClr val="FF0000"/>
                </a:solidFill>
              </a:rPr>
              <a:t> the minimum </a:t>
            </a:r>
            <a:r>
              <a:rPr lang="it-IT" b="1" dirty="0" err="1">
                <a:solidFill>
                  <a:srgbClr val="FF0000"/>
                </a:solidFill>
              </a:rPr>
              <a:t>outgoing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edge</a:t>
            </a:r>
            <a:r>
              <a:rPr lang="it-IT" dirty="0"/>
              <a:t>. An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incident</a:t>
            </a:r>
            <a:r>
              <a:rPr lang="it-IT" dirty="0"/>
              <a:t> to a </a:t>
            </a:r>
            <a:r>
              <a:rPr lang="it-IT" dirty="0" err="1"/>
              <a:t>vertex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isn’t</a:t>
            </a:r>
            <a:r>
              <a:rPr lang="it-IT" dirty="0"/>
              <a:t> in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Set;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dirty="0" err="1"/>
              <a:t>Add</a:t>
            </a:r>
            <a:r>
              <a:rPr lang="it-IT" dirty="0"/>
              <a:t> the </a:t>
            </a:r>
            <a:r>
              <a:rPr lang="it-IT" dirty="0" err="1"/>
              <a:t>edge</a:t>
            </a:r>
            <a:r>
              <a:rPr lang="it-IT" dirty="0"/>
              <a:t> to MST </a:t>
            </a:r>
            <a:r>
              <a:rPr lang="it-IT" dirty="0" err="1"/>
              <a:t>Edge</a:t>
            </a:r>
            <a:r>
              <a:rPr lang="it-IT" dirty="0"/>
              <a:t> Set and the </a:t>
            </a:r>
            <a:r>
              <a:rPr lang="it-IT" dirty="0" err="1"/>
              <a:t>newly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Set;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43D3D6F-FC24-3248-AFD8-794213372792}"/>
              </a:ext>
            </a:extLst>
          </p:cNvPr>
          <p:cNvSpPr/>
          <p:nvPr/>
        </p:nvSpPr>
        <p:spPr>
          <a:xfrm>
            <a:off x="1375566" y="1474588"/>
            <a:ext cx="6649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Kruskal’s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Quantum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B25EC3-B791-894E-A441-9508383291C6}"/>
              </a:ext>
            </a:extLst>
          </p:cNvPr>
          <p:cNvSpPr txBox="1"/>
          <p:nvPr/>
        </p:nvSpPr>
        <p:spPr>
          <a:xfrm>
            <a:off x="533105" y="5285876"/>
            <a:ext cx="807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Selecting the minimum outgoing edge is a search problem → we can use Grover’s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Algorithm to speed up the computation </a:t>
            </a:r>
          </a:p>
        </p:txBody>
      </p:sp>
    </p:spTree>
    <p:extLst>
      <p:ext uri="{BB962C8B-B14F-4D97-AF65-F5344CB8AC3E}">
        <p14:creationId xmlns:p14="http://schemas.microsoft.com/office/powerpoint/2010/main" val="183713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2B979455-332F-2C4E-8917-00662F6C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0640" y="135580"/>
            <a:ext cx="3893475" cy="757130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7E2677D-1749-2740-A22F-CFB9A334EACA}"/>
              </a:ext>
            </a:extLst>
          </p:cNvPr>
          <p:cNvSpPr/>
          <p:nvPr/>
        </p:nvSpPr>
        <p:spPr>
          <a:xfrm>
            <a:off x="3002253" y="1637635"/>
            <a:ext cx="3331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Grover’s</a:t>
            </a:r>
            <a:r>
              <a:rPr lang="it-IT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  <a:endParaRPr lang="it-IT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790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533</Words>
  <Application>Microsoft Macintosh PowerPoint</Application>
  <PresentationFormat>Presentazione su schermo (4:3)</PresentationFormat>
  <Paragraphs>64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Napoletano</dc:creator>
  <cp:lastModifiedBy>Valentina Deda</cp:lastModifiedBy>
  <cp:revision>30</cp:revision>
  <dcterms:created xsi:type="dcterms:W3CDTF">2019-05-26T18:50:40Z</dcterms:created>
  <dcterms:modified xsi:type="dcterms:W3CDTF">2019-06-15T15:37:53Z</dcterms:modified>
</cp:coreProperties>
</file>