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4" r:id="rId4"/>
    <p:sldId id="276" r:id="rId5"/>
    <p:sldId id="277" r:id="rId6"/>
    <p:sldId id="278" r:id="rId7"/>
    <p:sldId id="279" r:id="rId8"/>
    <p:sldId id="280" r:id="rId9"/>
    <p:sldId id="285" r:id="rId10"/>
    <p:sldId id="286" r:id="rId11"/>
    <p:sldId id="282" r:id="rId12"/>
    <p:sldId id="283" r:id="rId13"/>
    <p:sldId id="284" r:id="rId14"/>
    <p:sldId id="273" r:id="rId15"/>
    <p:sldId id="265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471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FAF6D-00C6-4D45-9F8D-1075FA3D74ED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F839DB-F43B-4EAA-A40C-3D5FD04347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012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0E443-CE18-4A08-8D27-766B1011DA55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13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ECC0A-5024-4AC5-A0BA-25C08A7B6D18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293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DBA8A-F072-4089-A1FF-29E9A5C8C622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505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A417A-F117-4A00-A2D8-77C7DEB67966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1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F5019-5CB2-420F-90AD-EB8053062110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88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5A47-D92C-4E99-991C-A1A164710F32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018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4D6D3-0438-40A5-8C69-FDC6BAB871A2}" type="datetime1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9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D0E5B-FBA9-4A1A-A51A-9BD2A0AAFE90}" type="datetime1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548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A70C1-ABD9-4D25-ACF9-43785C4E6EFC}" type="datetime1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14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EF6B3-2481-4F19-AFB1-2AAD28B5E6BE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20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5D85-A702-40F8-BB65-1A653B03AD05}" type="datetime1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51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5ED01-3578-448D-B50D-EA5F2E34D1CA}" type="datetime1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DA970-78CB-49E2-8D7C-1E570D2D6C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91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15836" y="285751"/>
            <a:ext cx="9144000" cy="3608614"/>
          </a:xfrm>
        </p:spPr>
        <p:txBody>
          <a:bodyPr>
            <a:normAutofit fontScale="90000"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СУЛИМОВ АЛЕКСАНДР СТАНИСЛАВОВИЧ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ФОРМЫ МАГНИТА ДЛЯ УСКОРИТЕЛЕЙ ЗАРЯЖЕННЫХ ЧАСТИЦ С ПРИМЕНЕНИЕМ МЕТОДОВ ИСКУССТВЕННОГО ИНТЕЛЛЕКТА</a:t>
            </a:r>
            <a:b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Преддипломная практика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l-G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l-G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подготовки (специальность):</a:t>
            </a:r>
            <a:b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kl-GL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14.05.04 Электроника и автоматика физических установок</a:t>
            </a:r>
            <a:br>
              <a:rPr lang="ru-RU" sz="3200" dirty="0"/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50521" y="3985759"/>
            <a:ext cx="9144000" cy="3174319"/>
          </a:xfrm>
        </p:spPr>
        <p:txBody>
          <a:bodyPr>
            <a:normAutofit/>
          </a:bodyPr>
          <a:lstStyle/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к.ф.-м.н., доц. </a:t>
            </a:r>
          </a:p>
          <a:p>
            <a:pPr algn="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Старостенко А.А.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Москва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28" name="Picture 4" descr="https://mephi.ru/content/public/uploads/images/news/mif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0448"/>
            <a:ext cx="2538639" cy="163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393" y="5220448"/>
            <a:ext cx="1537607" cy="163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91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C6FD-209D-B144-57A1-991DCAF5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F3378-B9AE-A890-1E21-E57335D2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Визуализация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E3F96-5F4D-86D6-BE9B-2C7385F2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195031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EF17994-25D2-74CF-E9A3-9532D4AD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10</a:t>
            </a:fld>
            <a:endParaRPr lang="ru-RU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C3DBE1B-B954-7B5F-C5EF-C3F7E5F9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67660"/>
            <a:ext cx="12192000" cy="364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61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D15FC-1110-E7DE-669F-E8F597078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F0743-9522-F1A8-264F-8542DB77A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моделей искусственного интеллекта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80A8B-D2CD-DA97-DDF6-75DDFB6B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195031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0F2B5-F079-355A-6F63-A7ACBB53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11</a:t>
            </a:fld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34B1C-D434-644A-58A3-6FD66ACE17F4}"/>
                  </a:ext>
                </a:extLst>
              </p:cNvPr>
              <p:cNvSpPr txBox="1"/>
              <p:nvPr/>
            </p:nvSpPr>
            <p:spPr>
              <a:xfrm>
                <a:off x="523010" y="1627150"/>
                <a:ext cx="177080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LinearRegression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≈0.001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034B1C-D434-644A-58A3-6FD66ACE1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010" y="1627150"/>
                <a:ext cx="1770806" cy="646331"/>
              </a:xfrm>
              <a:prstGeom prst="rect">
                <a:avLst/>
              </a:prstGeom>
              <a:blipFill>
                <a:blip r:embed="rId2"/>
                <a:stretch>
                  <a:fillRect l="-3103" t="-5660" r="-31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B893AE-36DA-111F-BB77-15C4384CF0DB}"/>
                  </a:ext>
                </a:extLst>
              </p:cNvPr>
              <p:cNvSpPr txBox="1"/>
              <p:nvPr/>
            </p:nvSpPr>
            <p:spPr>
              <a:xfrm>
                <a:off x="3214256" y="1627149"/>
                <a:ext cx="2176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PolinomialRegression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≈0.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34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B893AE-36DA-111F-BB77-15C4384CF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256" y="1627149"/>
                <a:ext cx="2176558" cy="646331"/>
              </a:xfrm>
              <a:prstGeom prst="rect">
                <a:avLst/>
              </a:prstGeom>
              <a:blipFill>
                <a:blip r:embed="rId3"/>
                <a:stretch>
                  <a:fillRect l="-2241" t="-5660" r="-25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EFAE83-6827-7062-92DF-4618372BB698}"/>
                  </a:ext>
                </a:extLst>
              </p:cNvPr>
              <p:cNvSpPr txBox="1"/>
              <p:nvPr/>
            </p:nvSpPr>
            <p:spPr>
              <a:xfrm>
                <a:off x="5921305" y="1637212"/>
                <a:ext cx="252594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SupportVectorRegression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≈0.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99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EFAE83-6827-7062-92DF-4618372BB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305" y="1637212"/>
                <a:ext cx="2525948" cy="646331"/>
              </a:xfrm>
              <a:prstGeom prst="rect">
                <a:avLst/>
              </a:prstGeom>
              <a:blipFill>
                <a:blip r:embed="rId4"/>
                <a:stretch>
                  <a:fillRect l="-1928" t="-5660" r="-16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B3C330-FAD3-F119-5DA1-BB85EC69C4A3}"/>
                  </a:ext>
                </a:extLst>
              </p:cNvPr>
              <p:cNvSpPr txBox="1"/>
              <p:nvPr/>
            </p:nvSpPr>
            <p:spPr>
              <a:xfrm>
                <a:off x="8977744" y="1627148"/>
                <a:ext cx="303127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err="1"/>
                  <a:t>FullyConnectedNeuralNetwork</a:t>
                </a:r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−30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0B3C330-FAD3-F119-5DA1-BB85EC69C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44" y="1627148"/>
                <a:ext cx="3031279" cy="646331"/>
              </a:xfrm>
              <a:prstGeom prst="rect">
                <a:avLst/>
              </a:prstGeom>
              <a:blipFill>
                <a:blip r:embed="rId5"/>
                <a:stretch>
                  <a:fillRect l="-1811" t="-5660" r="-12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>
            <a:extLst>
              <a:ext uri="{FF2B5EF4-FFF2-40B4-BE49-F238E27FC236}">
                <a16:creationId xmlns:a16="http://schemas.microsoft.com/office/drawing/2014/main" id="{8A190593-E789-0798-7AF3-A8B865769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30115"/>
            <a:ext cx="12192000" cy="386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941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F526A-EC35-AA72-D7E7-0A2322217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53D45-2315-29B1-A7B6-1FBEB131B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оптимальной формы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881488-EFEA-51FE-531F-8BC6EAF68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195031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00E92-5518-B125-3F9F-4A98D1CB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6125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12</a:t>
            </a:fld>
            <a:endParaRPr lang="ru-RU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2ADB8-A1EA-2D47-36E6-5C40802747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664" y="1618834"/>
            <a:ext cx="5273185" cy="3849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C8C9A-7411-519A-3D18-3DA899DC62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907" y="1237661"/>
            <a:ext cx="3335135" cy="17008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E217C8-37DB-B4AC-EC9E-21BBD184AF2C}"/>
              </a:ext>
            </a:extLst>
          </p:cNvPr>
          <p:cNvSpPr txBox="1"/>
          <p:nvPr/>
        </p:nvSpPr>
        <p:spPr>
          <a:xfrm>
            <a:off x="6323594" y="1559325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;</a:t>
            </a:r>
            <a:endParaRPr lang="ru-R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F8CC704-110B-1EE5-2FD4-20EE5C052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683" y="1969821"/>
            <a:ext cx="2708443" cy="88604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A18ED3-2318-4FA7-B5C1-0C2740AA1BDD}"/>
              </a:ext>
            </a:extLst>
          </p:cNvPr>
          <p:cNvSpPr txBox="1"/>
          <p:nvPr/>
        </p:nvSpPr>
        <p:spPr>
          <a:xfrm>
            <a:off x="3791718" y="2391077"/>
            <a:ext cx="193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- конечная форма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9D3F98F-833F-1A1C-E100-6454805568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63" y="2876531"/>
            <a:ext cx="11205910" cy="355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69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7619-04FF-2394-C4D1-A60EF090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A56378-BF5B-E5F5-4321-D5B5B0E1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1A9DD-EBA8-6E7C-FE43-21EA511A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13</a:t>
            </a:fld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7DAFA1-3F28-F16C-F936-3E16FDB8E2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450" y="3741127"/>
            <a:ext cx="5570350" cy="261522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A13B5B-792C-E88C-80B8-6540A315E37C}"/>
              </a:ext>
            </a:extLst>
          </p:cNvPr>
          <p:cNvCxnSpPr>
            <a:cxnSpLocks/>
          </p:cNvCxnSpPr>
          <p:nvPr/>
        </p:nvCxnSpPr>
        <p:spPr>
          <a:xfrm>
            <a:off x="6055070" y="4780010"/>
            <a:ext cx="525543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85C79-7439-73B3-A1F1-633EF7B24F3B}"/>
              </a:ext>
            </a:extLst>
          </p:cNvPr>
          <p:cNvCxnSpPr>
            <a:cxnSpLocks/>
          </p:cNvCxnSpPr>
          <p:nvPr/>
        </p:nvCxnSpPr>
        <p:spPr>
          <a:xfrm>
            <a:off x="6055070" y="4683244"/>
            <a:ext cx="5245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97F9365A-816E-2341-C72C-8C34391F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59" y="1895620"/>
            <a:ext cx="4259369" cy="38342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B848E1E-90BD-882B-F837-CD6F092A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3115" y="957015"/>
            <a:ext cx="5842659" cy="273032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E84DF6F-849C-7D2D-33D3-906BD4E8033A}"/>
              </a:ext>
            </a:extLst>
          </p:cNvPr>
          <p:cNvCxnSpPr>
            <a:cxnSpLocks/>
          </p:cNvCxnSpPr>
          <p:nvPr/>
        </p:nvCxnSpPr>
        <p:spPr>
          <a:xfrm>
            <a:off x="6055069" y="5053855"/>
            <a:ext cx="5245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DD56F4-8873-ECAF-1AE3-E5404220F4D5}"/>
              </a:ext>
            </a:extLst>
          </p:cNvPr>
          <p:cNvCxnSpPr>
            <a:cxnSpLocks/>
          </p:cNvCxnSpPr>
          <p:nvPr/>
        </p:nvCxnSpPr>
        <p:spPr>
          <a:xfrm>
            <a:off x="6045225" y="5147372"/>
            <a:ext cx="5245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A0277D-7072-8D98-B7A6-2B026A7FDEAC}"/>
              </a:ext>
            </a:extLst>
          </p:cNvPr>
          <p:cNvCxnSpPr>
            <a:cxnSpLocks/>
          </p:cNvCxnSpPr>
          <p:nvPr/>
        </p:nvCxnSpPr>
        <p:spPr>
          <a:xfrm>
            <a:off x="6045224" y="5433121"/>
            <a:ext cx="5245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3AE0D8-D9FE-B71D-1647-E750CAD96495}"/>
              </a:ext>
            </a:extLst>
          </p:cNvPr>
          <p:cNvCxnSpPr>
            <a:cxnSpLocks/>
          </p:cNvCxnSpPr>
          <p:nvPr/>
        </p:nvCxnSpPr>
        <p:spPr>
          <a:xfrm>
            <a:off x="6045223" y="5526640"/>
            <a:ext cx="5245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28C643-7C10-41C5-A593-F25B747BD335}"/>
              </a:ext>
            </a:extLst>
          </p:cNvPr>
          <p:cNvCxnSpPr>
            <a:cxnSpLocks/>
          </p:cNvCxnSpPr>
          <p:nvPr/>
        </p:nvCxnSpPr>
        <p:spPr>
          <a:xfrm>
            <a:off x="6040027" y="5801998"/>
            <a:ext cx="5245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D291F6-BA4D-2742-6B96-B935DCE84BC4}"/>
              </a:ext>
            </a:extLst>
          </p:cNvPr>
          <p:cNvCxnSpPr>
            <a:cxnSpLocks/>
          </p:cNvCxnSpPr>
          <p:nvPr/>
        </p:nvCxnSpPr>
        <p:spPr>
          <a:xfrm>
            <a:off x="6045221" y="5905909"/>
            <a:ext cx="524504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1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Сделаны построения моделей квадрупольных магнитов с различными параметрами формы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Выполнены расчеты магнитостатики для накопления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 процесс сбора информации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 анализ полученных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Обучены модели искусственного интеллекта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Подобрана оптимальная форма полюса для данной геометрии.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BCF42-ED9D-F8F0-5BD0-329AC466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4051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ru-RU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980CE-BE8D-995B-AF75-EEEC9CAA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DA970-78CB-49E2-8D7C-1E570D2D6CB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42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85BF1-94E9-37D4-7CC4-3C1E28491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BD75CD-648E-14DC-B385-9416099FC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практики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5FB2F9-A42F-AEC9-8672-3601CFCBD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параметров формы полюсов квадрупольного магнита для максимального подавления всех гармоник, кроме основной, при разложении тангенсального магнитного поля в ряд Фурье в области хорошего поля (на окружности радиуса 0.8 от радиуса апертуры) методами искусственного интеллекта. 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4D7888-E673-A40C-AF39-17DC641C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129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практики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19275"/>
            <a:ext cx="10515600" cy="4351338"/>
          </a:xfrm>
        </p:spPr>
        <p:txBody>
          <a:bodyPr/>
          <a:lstStyle/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моделей квадрупольных магнитов с различными параметрами формы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расчетов магнитостатики для накопления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процесса сбора информации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полученных данных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модели искусственного интеллекта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buAutoNum type="arabicParenR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оптимальной формы.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C7692-6663-0ABA-1721-2E9D3F58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9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CC413-65CF-54F3-33FB-980AB9AE4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5947B-91B1-01FC-9ABA-09E58295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612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D73DAF-358B-8DA1-5772-D285DDD56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24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Магнитное поле, создаваемое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квадрупольными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магнитами, можно разложить по гармоникам. Из них основной является 2я, а побочными: 6я, 10я и т.д. – они могут качественно менять характер движения частиц. Необходимо подобрать форму полюсов так, чтобы как можно сильнее подавить побочные гармоники.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C69C43-8C03-B128-E1B9-FC50340DB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35" y="3429000"/>
            <a:ext cx="3670994" cy="29668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9538761A-BF80-4E30-2668-B8136475C188}"/>
              </a:ext>
            </a:extLst>
          </p:cNvPr>
          <p:cNvSpPr/>
          <p:nvPr/>
        </p:nvSpPr>
        <p:spPr>
          <a:xfrm>
            <a:off x="5413664" y="4748645"/>
            <a:ext cx="1693718" cy="467591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0362AC-61BF-E0C2-E5A4-2D713448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5884" y="3559082"/>
            <a:ext cx="3251260" cy="3184617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5C7175-FA4D-219B-7D43-706F2BE9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60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3701A-A03C-9C57-070F-59A35EFAC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A351D8-17E7-F24C-CBE3-6046425C6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Выбранная форма для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B8B7B-EC12-F3B7-577D-C3124624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C2D743-763E-18FC-9915-EC867B6D7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9" y="2243139"/>
            <a:ext cx="5581015" cy="4067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259F6-0AFC-5C41-1F96-F3B016ECE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686" y="2243139"/>
            <a:ext cx="4926965" cy="3719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CFFCBC-12F5-8A31-4965-BBB2535A1066}"/>
              </a:ext>
            </a:extLst>
          </p:cNvPr>
          <p:cNvSpPr txBox="1"/>
          <p:nvPr/>
        </p:nvSpPr>
        <p:spPr>
          <a:xfrm>
            <a:off x="1791774" y="1692274"/>
            <a:ext cx="239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Схематичный рисунок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B15E9-475D-3F10-70C8-6E10116859D9}"/>
              </a:ext>
            </a:extLst>
          </p:cNvPr>
          <p:cNvSpPr txBox="1"/>
          <p:nvPr/>
        </p:nvSpPr>
        <p:spPr>
          <a:xfrm>
            <a:off x="8182639" y="1692274"/>
            <a:ext cx="195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в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BE66DAF-B57E-457B-7090-1A1B723E4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3779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461A-2DF8-7C63-E84A-45E0F218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F43B6-1791-7F56-1E7B-52B035F6B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на квадрупольность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913151-34C5-2A75-B925-29852F596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195031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6F76E-407B-5DA2-1762-2BF882085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7" y="2218173"/>
            <a:ext cx="5784052" cy="341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29828-F2E9-5685-8446-2F01C8FC9B01}"/>
                  </a:ext>
                </a:extLst>
              </p:cNvPr>
              <p:cNvSpPr txBox="1"/>
              <p:nvPr/>
            </p:nvSpPr>
            <p:spPr>
              <a:xfrm>
                <a:off x="1172769" y="1548392"/>
                <a:ext cx="40525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Модуль полной магнитной индукции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8E29828-F2E9-5685-8446-2F01C8FC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769" y="1548392"/>
                <a:ext cx="4052584" cy="369332"/>
              </a:xfrm>
              <a:prstGeom prst="rect">
                <a:avLst/>
              </a:prstGeom>
              <a:blipFill>
                <a:blip r:embed="rId3"/>
                <a:stretch>
                  <a:fillRect l="-120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B2CA22B-5BE5-6760-01DE-32CBC5272A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32" y="2218173"/>
            <a:ext cx="5744231" cy="341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66CE21-7A81-C4C8-A785-5FC6BA060DAC}"/>
                  </a:ext>
                </a:extLst>
              </p:cNvPr>
              <p:cNvSpPr txBox="1"/>
              <p:nvPr/>
            </p:nvSpPr>
            <p:spPr>
              <a:xfrm>
                <a:off x="7136804" y="1548392"/>
                <a:ext cx="45243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Модуль тангенсальной компоненты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066CE21-7A81-C4C8-A785-5FC6BA060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6804" y="1548392"/>
                <a:ext cx="4524336" cy="369332"/>
              </a:xfrm>
              <a:prstGeom prst="rect">
                <a:avLst/>
              </a:prstGeom>
              <a:blipFill>
                <a:blip r:embed="rId5"/>
                <a:stretch>
                  <a:fillRect l="-1213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22BBAE4-9DEC-2036-6003-1A2A667E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84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37161-A4BD-6BCC-E5DA-413D6417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67AB9-C884-B14F-4EA8-99021D46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Получение гармоник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825E25-837F-911F-D25F-2BFBF47E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22F7D8-6E5D-6E82-0015-7B377F0E9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19" y="4339456"/>
            <a:ext cx="5114684" cy="24372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FEB8EF-74CC-A65E-07F0-EAB3E84778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2663129"/>
            <a:ext cx="6312602" cy="29543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A4945C-2DE7-BA0D-776D-BAA2AE9F0DEC}"/>
                  </a:ext>
                </a:extLst>
              </p:cNvPr>
              <p:cNvSpPr txBox="1"/>
              <p:nvPr/>
            </p:nvSpPr>
            <p:spPr>
              <a:xfrm>
                <a:off x="1539065" y="1056387"/>
                <a:ext cx="2497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комоненты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A4945C-2DE7-BA0D-776D-BAA2AE9F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65" y="1056387"/>
                <a:ext cx="2497479" cy="369332"/>
              </a:xfrm>
              <a:prstGeom prst="rect">
                <a:avLst/>
              </a:prstGeom>
              <a:blipFill>
                <a:blip r:embed="rId4"/>
                <a:stretch>
                  <a:fillRect l="-1951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654F635-45EA-A9D5-8948-FC1A736D9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719" y="1440880"/>
            <a:ext cx="5181521" cy="2456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020BB-6B94-B45D-86CA-6BA630BEB5F0}"/>
                  </a:ext>
                </a:extLst>
              </p:cNvPr>
              <p:cNvSpPr txBox="1"/>
              <p:nvPr/>
            </p:nvSpPr>
            <p:spPr>
              <a:xfrm>
                <a:off x="1539065" y="3928119"/>
                <a:ext cx="362541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Величина комоненты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ru-RU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4B020BB-6B94-B45D-86CA-6BA630BEB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065" y="3928119"/>
                <a:ext cx="3625413" cy="738664"/>
              </a:xfrm>
              <a:prstGeom prst="rect">
                <a:avLst/>
              </a:prstGeom>
              <a:blipFill>
                <a:blip r:embed="rId6"/>
                <a:stretch>
                  <a:fillRect l="-1345" t="-49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C6368-1A4C-EBAB-3FBC-4D5B34063BB5}"/>
                  </a:ext>
                </a:extLst>
              </p:cNvPr>
              <p:cNvSpPr txBox="1"/>
              <p:nvPr/>
            </p:nvSpPr>
            <p:spPr>
              <a:xfrm>
                <a:off x="7233532" y="2221646"/>
                <a:ext cx="31474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Информация о гармониках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EC6368-1A4C-EBAB-3FBC-4D5B3406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32" y="2221646"/>
                <a:ext cx="3147400" cy="369332"/>
              </a:xfrm>
              <a:prstGeom prst="rect">
                <a:avLst/>
              </a:prstGeom>
              <a:blipFill>
                <a:blip r:embed="rId7"/>
                <a:stretch>
                  <a:fillRect l="-1744"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49B0F4-1938-37A5-CFC9-CC950D42A4FF}"/>
              </a:ext>
            </a:extLst>
          </p:cNvPr>
          <p:cNvCxnSpPr>
            <a:cxnSpLocks/>
          </p:cNvCxnSpPr>
          <p:nvPr/>
        </p:nvCxnSpPr>
        <p:spPr>
          <a:xfrm>
            <a:off x="5784908" y="4262546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EC1CEC-707A-B93C-0020-44EB8B649456}"/>
              </a:ext>
            </a:extLst>
          </p:cNvPr>
          <p:cNvCxnSpPr>
            <a:cxnSpLocks/>
          </p:cNvCxnSpPr>
          <p:nvPr/>
        </p:nvCxnSpPr>
        <p:spPr>
          <a:xfrm>
            <a:off x="5784907" y="3837096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F4EEACF-4153-5A88-EE3A-AD46282537BF}"/>
              </a:ext>
            </a:extLst>
          </p:cNvPr>
          <p:cNvCxnSpPr>
            <a:cxnSpLocks/>
          </p:cNvCxnSpPr>
          <p:nvPr/>
        </p:nvCxnSpPr>
        <p:spPr>
          <a:xfrm>
            <a:off x="5784907" y="4691171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833FE8-9068-72AA-AC21-5FBD5626C3B3}"/>
              </a:ext>
            </a:extLst>
          </p:cNvPr>
          <p:cNvCxnSpPr>
            <a:cxnSpLocks/>
          </p:cNvCxnSpPr>
          <p:nvPr/>
        </p:nvCxnSpPr>
        <p:spPr>
          <a:xfrm>
            <a:off x="5788082" y="5119796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F43B7C-A954-2A26-5B7A-00895E5283EA}"/>
              </a:ext>
            </a:extLst>
          </p:cNvPr>
          <p:cNvCxnSpPr>
            <a:cxnSpLocks/>
          </p:cNvCxnSpPr>
          <p:nvPr/>
        </p:nvCxnSpPr>
        <p:spPr>
          <a:xfrm>
            <a:off x="5784910" y="3729940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5F3B821-DCBB-4B8A-DE62-AE80E7F7B49F}"/>
              </a:ext>
            </a:extLst>
          </p:cNvPr>
          <p:cNvCxnSpPr>
            <a:cxnSpLocks/>
          </p:cNvCxnSpPr>
          <p:nvPr/>
        </p:nvCxnSpPr>
        <p:spPr>
          <a:xfrm>
            <a:off x="5782529" y="4158222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E2C6CD-0AB6-87C4-0AF3-A0C01B6546C2}"/>
              </a:ext>
            </a:extLst>
          </p:cNvPr>
          <p:cNvCxnSpPr>
            <a:cxnSpLocks/>
          </p:cNvCxnSpPr>
          <p:nvPr/>
        </p:nvCxnSpPr>
        <p:spPr>
          <a:xfrm>
            <a:off x="5784911" y="4589512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C590C54-4C51-00AF-B7FE-69CEC6301D8B}"/>
              </a:ext>
            </a:extLst>
          </p:cNvPr>
          <p:cNvCxnSpPr>
            <a:cxnSpLocks/>
          </p:cNvCxnSpPr>
          <p:nvPr/>
        </p:nvCxnSpPr>
        <p:spPr>
          <a:xfrm>
            <a:off x="5782528" y="5015021"/>
            <a:ext cx="607377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456BD080-056F-4BC5-93BD-8F633F23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031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D72F-18F2-3246-39BE-9C4DC89CE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259CE-2BED-E665-42AC-FF35ADB6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08AFD-BB17-6FD9-CE1A-CD08B18BC9BA}"/>
              </a:ext>
            </a:extLst>
          </p:cNvPr>
          <p:cNvSpPr/>
          <p:nvPr/>
        </p:nvSpPr>
        <p:spPr>
          <a:xfrm>
            <a:off x="3513859" y="1543049"/>
            <a:ext cx="1859973" cy="176645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shape_0.comi</a:t>
            </a:r>
          </a:p>
          <a:p>
            <a:pPr algn="ctr"/>
            <a:r>
              <a:rPr lang="en-US" dirty="0"/>
              <a:t>shape_1.comi</a:t>
            </a:r>
          </a:p>
          <a:p>
            <a:pPr algn="ctr"/>
            <a:r>
              <a:rPr lang="en-US" dirty="0"/>
              <a:t>shape_2.comi</a:t>
            </a:r>
          </a:p>
          <a:p>
            <a:pPr algn="ctr"/>
            <a:r>
              <a:rPr lang="en-US" dirty="0"/>
              <a:t>…</a:t>
            </a:r>
          </a:p>
          <a:p>
            <a:pPr algn="ctr"/>
            <a:r>
              <a:rPr lang="en-US" dirty="0"/>
              <a:t>shape_1024.comi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C4613-F026-823A-D872-7EFECAC0C82A}"/>
              </a:ext>
            </a:extLst>
          </p:cNvPr>
          <p:cNvSpPr/>
          <p:nvPr/>
        </p:nvSpPr>
        <p:spPr>
          <a:xfrm>
            <a:off x="453736" y="3127663"/>
            <a:ext cx="1769919" cy="716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python_script_1</a:t>
            </a:r>
            <a:endParaRPr lang="ru-RU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26DB3A9C-D8B1-4CDE-A674-7FBF594ED3A9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223655" y="2426277"/>
            <a:ext cx="1290204" cy="10598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1B019B-911B-5DEA-1AEC-C4826F900B2B}"/>
              </a:ext>
            </a:extLst>
          </p:cNvPr>
          <p:cNvSpPr txBox="1"/>
          <p:nvPr/>
        </p:nvSpPr>
        <p:spPr>
          <a:xfrm>
            <a:off x="3363712" y="1187889"/>
            <a:ext cx="2146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chamfer_parameters</a:t>
            </a: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77A61D-6755-41EA-D5E6-5825A5684F01}"/>
              </a:ext>
            </a:extLst>
          </p:cNvPr>
          <p:cNvSpPr/>
          <p:nvPr/>
        </p:nvSpPr>
        <p:spPr>
          <a:xfrm>
            <a:off x="3768437" y="4620029"/>
            <a:ext cx="1290204" cy="1421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3B8D214-2A90-A58E-8CF1-08AB895DE5A3}"/>
              </a:ext>
            </a:extLst>
          </p:cNvPr>
          <p:cNvCxnSpPr>
            <a:cxnSpLocks/>
          </p:cNvCxnSpPr>
          <p:nvPr/>
        </p:nvCxnSpPr>
        <p:spPr>
          <a:xfrm>
            <a:off x="3768437" y="4908954"/>
            <a:ext cx="12902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7CF5E09-555F-FC6E-226A-BD12A87D78EB}"/>
              </a:ext>
            </a:extLst>
          </p:cNvPr>
          <p:cNvCxnSpPr>
            <a:cxnSpLocks/>
          </p:cNvCxnSpPr>
          <p:nvPr/>
        </p:nvCxnSpPr>
        <p:spPr>
          <a:xfrm>
            <a:off x="4125192" y="4908954"/>
            <a:ext cx="0" cy="11326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103061F-2966-821F-8ADD-939AA9F69855}"/>
              </a:ext>
            </a:extLst>
          </p:cNvPr>
          <p:cNvCxnSpPr>
            <a:cxnSpLocks/>
          </p:cNvCxnSpPr>
          <p:nvPr/>
        </p:nvCxnSpPr>
        <p:spPr>
          <a:xfrm>
            <a:off x="3768436" y="5246659"/>
            <a:ext cx="12902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749EE66-52CD-4BDD-5C79-6C7C75F2D70E}"/>
              </a:ext>
            </a:extLst>
          </p:cNvPr>
          <p:cNvSpPr txBox="1"/>
          <p:nvPr/>
        </p:nvSpPr>
        <p:spPr>
          <a:xfrm>
            <a:off x="4144242" y="4877327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64634-25A8-468C-6A64-BB3082EE642E}"/>
              </a:ext>
            </a:extLst>
          </p:cNvPr>
          <p:cNvSpPr txBox="1"/>
          <p:nvPr/>
        </p:nvSpPr>
        <p:spPr>
          <a:xfrm>
            <a:off x="3749387" y="4887717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A9B0DC-BC6B-470B-50E7-2AD155289E43}"/>
              </a:ext>
            </a:extLst>
          </p:cNvPr>
          <p:cNvSpPr txBox="1"/>
          <p:nvPr/>
        </p:nvSpPr>
        <p:spPr>
          <a:xfrm>
            <a:off x="3736563" y="54341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19AAF9-DB86-EB36-44D3-8C348CB01DA9}"/>
              </a:ext>
            </a:extLst>
          </p:cNvPr>
          <p:cNvSpPr txBox="1"/>
          <p:nvPr/>
        </p:nvSpPr>
        <p:spPr>
          <a:xfrm>
            <a:off x="4157067" y="526335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0374A35-A43E-7EEE-537A-0F9085ED606C}"/>
              </a:ext>
            </a:extLst>
          </p:cNvPr>
          <p:cNvSpPr txBox="1"/>
          <p:nvPr/>
        </p:nvSpPr>
        <p:spPr>
          <a:xfrm>
            <a:off x="4143442" y="55718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D5D980-E528-E4F5-AA06-E545F76DD17F}"/>
              </a:ext>
            </a:extLst>
          </p:cNvPr>
          <p:cNvSpPr txBox="1"/>
          <p:nvPr/>
        </p:nvSpPr>
        <p:spPr>
          <a:xfrm>
            <a:off x="4022134" y="4564012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shapes</a:t>
            </a:r>
            <a:endParaRPr lang="ru-RU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671F98A-EF4C-CFEE-9FC5-F8B54FF5D653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77560" y="3486148"/>
            <a:ext cx="1535979" cy="1133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55598C1-E437-74EA-BDD5-EBE3BDA77B45}"/>
              </a:ext>
            </a:extLst>
          </p:cNvPr>
          <p:cNvSpPr/>
          <p:nvPr/>
        </p:nvSpPr>
        <p:spPr>
          <a:xfrm>
            <a:off x="9578487" y="1525249"/>
            <a:ext cx="1491608" cy="7167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949862-BFE3-0F38-A481-A1362485D2FB}"/>
              </a:ext>
            </a:extLst>
          </p:cNvPr>
          <p:cNvSpPr txBox="1"/>
          <p:nvPr/>
        </p:nvSpPr>
        <p:spPr>
          <a:xfrm>
            <a:off x="9956117" y="1699784"/>
            <a:ext cx="883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Opera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B9D6592-A209-99BB-33CB-791B52AA7351}"/>
              </a:ext>
            </a:extLst>
          </p:cNvPr>
          <p:cNvSpPr/>
          <p:nvPr/>
        </p:nvSpPr>
        <p:spPr>
          <a:xfrm>
            <a:off x="9584773" y="2737976"/>
            <a:ext cx="1479036" cy="7074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82E2C4-DD00-8BD8-2C43-86E1CE0BF85B}"/>
              </a:ext>
            </a:extLst>
          </p:cNvPr>
          <p:cNvSpPr txBox="1"/>
          <p:nvPr/>
        </p:nvSpPr>
        <p:spPr>
          <a:xfrm>
            <a:off x="9746530" y="2906701"/>
            <a:ext cx="124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Opera_logs</a:t>
            </a:r>
            <a:endParaRPr lang="ru-RU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831CEA-9CE6-9433-A8AB-D633161C99A1}"/>
              </a:ext>
            </a:extLst>
          </p:cNvPr>
          <p:cNvCxnSpPr>
            <a:cxnSpLocks/>
            <a:stCxn id="35" idx="2"/>
            <a:endCxn id="37" idx="0"/>
          </p:cNvCxnSpPr>
          <p:nvPr/>
        </p:nvCxnSpPr>
        <p:spPr>
          <a:xfrm>
            <a:off x="10324291" y="2241989"/>
            <a:ext cx="0" cy="495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2FEF53A-8B9D-7E57-4BC0-AF8259A1EAEE}"/>
              </a:ext>
            </a:extLst>
          </p:cNvPr>
          <p:cNvSpPr/>
          <p:nvPr/>
        </p:nvSpPr>
        <p:spPr>
          <a:xfrm>
            <a:off x="6365132" y="4181001"/>
            <a:ext cx="1290205" cy="2120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 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83360E9-7449-5FBB-A0AB-9828398CD452}"/>
              </a:ext>
            </a:extLst>
          </p:cNvPr>
          <p:cNvCxnSpPr>
            <a:cxnSpLocks/>
          </p:cNvCxnSpPr>
          <p:nvPr/>
        </p:nvCxnSpPr>
        <p:spPr>
          <a:xfrm>
            <a:off x="6365133" y="4469926"/>
            <a:ext cx="129020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2889EA8-3002-7FAB-6380-A0D9A4B42661}"/>
              </a:ext>
            </a:extLst>
          </p:cNvPr>
          <p:cNvCxnSpPr>
            <a:cxnSpLocks/>
          </p:cNvCxnSpPr>
          <p:nvPr/>
        </p:nvCxnSpPr>
        <p:spPr>
          <a:xfrm>
            <a:off x="6721888" y="4469926"/>
            <a:ext cx="0" cy="18317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58C1D6-AE04-34F9-FAF8-84305527EAAB}"/>
              </a:ext>
            </a:extLst>
          </p:cNvPr>
          <p:cNvCxnSpPr>
            <a:cxnSpLocks/>
          </p:cNvCxnSpPr>
          <p:nvPr/>
        </p:nvCxnSpPr>
        <p:spPr>
          <a:xfrm>
            <a:off x="6365132" y="4807631"/>
            <a:ext cx="129020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7341A6B-BA1C-AF87-6E9E-9176C1259C65}"/>
              </a:ext>
            </a:extLst>
          </p:cNvPr>
          <p:cNvSpPr txBox="1"/>
          <p:nvPr/>
        </p:nvSpPr>
        <p:spPr>
          <a:xfrm>
            <a:off x="6740938" y="4438299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</a:t>
            </a:r>
            <a:endParaRPr lang="ru-RU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64CF2B-9587-38D1-FA12-A0A21E995881}"/>
              </a:ext>
            </a:extLst>
          </p:cNvPr>
          <p:cNvSpPr txBox="1"/>
          <p:nvPr/>
        </p:nvSpPr>
        <p:spPr>
          <a:xfrm>
            <a:off x="6346083" y="4448689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FK</a:t>
            </a:r>
            <a:endParaRPr lang="ru-RU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BFADB6-E2BC-38A6-A5BF-E8CEEEA5A888}"/>
              </a:ext>
            </a:extLst>
          </p:cNvPr>
          <p:cNvSpPr txBox="1"/>
          <p:nvPr/>
        </p:nvSpPr>
        <p:spPr>
          <a:xfrm>
            <a:off x="6333259" y="529059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PK</a:t>
            </a:r>
            <a:endParaRPr lang="ru-RU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6AA68E-AA7E-D75F-56FE-F1E909D21EB3}"/>
              </a:ext>
            </a:extLst>
          </p:cNvPr>
          <p:cNvSpPr txBox="1"/>
          <p:nvPr/>
        </p:nvSpPr>
        <p:spPr>
          <a:xfrm>
            <a:off x="6753763" y="4824328"/>
            <a:ext cx="5405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ts</a:t>
            </a:r>
            <a:endParaRPr lang="en-US" dirty="0"/>
          </a:p>
          <a:p>
            <a:r>
              <a:rPr lang="en-US" dirty="0"/>
              <a:t>h1</a:t>
            </a:r>
          </a:p>
          <a:p>
            <a:r>
              <a:rPr lang="en-US" dirty="0"/>
              <a:t>h2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h14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BC14C4E-B9ED-6DCA-2FF6-4E477451BD8E}"/>
              </a:ext>
            </a:extLst>
          </p:cNvPr>
          <p:cNvSpPr txBox="1"/>
          <p:nvPr/>
        </p:nvSpPr>
        <p:spPr>
          <a:xfrm>
            <a:off x="6452260" y="413610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harmonics</a:t>
            </a:r>
            <a:endParaRPr lang="ru-RU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98903C7-4272-DCF5-E02E-9F49E222623F}"/>
              </a:ext>
            </a:extLst>
          </p:cNvPr>
          <p:cNvSpPr/>
          <p:nvPr/>
        </p:nvSpPr>
        <p:spPr>
          <a:xfrm>
            <a:off x="3736563" y="1736692"/>
            <a:ext cx="1406937" cy="2968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DF50121-E7F0-FC34-9173-93A22D27AD59}"/>
              </a:ext>
            </a:extLst>
          </p:cNvPr>
          <p:cNvSpPr/>
          <p:nvPr/>
        </p:nvSpPr>
        <p:spPr>
          <a:xfrm>
            <a:off x="9435900" y="4274868"/>
            <a:ext cx="1769919" cy="7169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python_script_2</a:t>
            </a:r>
            <a:endParaRPr lang="ru-RU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975960A-ABA5-2A94-CEB5-FFA7D808FF66}"/>
              </a:ext>
            </a:extLst>
          </p:cNvPr>
          <p:cNvSpPr/>
          <p:nvPr/>
        </p:nvSpPr>
        <p:spPr>
          <a:xfrm>
            <a:off x="6670528" y="1506205"/>
            <a:ext cx="1604977" cy="7395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5117E4-B300-F820-961A-95CEE028091F}"/>
              </a:ext>
            </a:extLst>
          </p:cNvPr>
          <p:cNvSpPr txBox="1"/>
          <p:nvPr/>
        </p:nvSpPr>
        <p:spPr>
          <a:xfrm>
            <a:off x="6743354" y="1689427"/>
            <a:ext cx="148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shape_0.comi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8AD350B-F090-74B0-B969-90FC9081BBC1}"/>
              </a:ext>
            </a:extLst>
          </p:cNvPr>
          <p:cNvSpPr txBox="1"/>
          <p:nvPr/>
        </p:nvSpPr>
        <p:spPr>
          <a:xfrm>
            <a:off x="6965476" y="1159169"/>
            <a:ext cx="989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local_dir</a:t>
            </a:r>
            <a:endParaRPr lang="ru-RU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4485193-9CF1-7191-15B8-533FBE66EDC7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5143500" y="1885140"/>
            <a:ext cx="15205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63A54639-3A8B-51FF-A486-7E72DE2C75EC}"/>
              </a:ext>
            </a:extLst>
          </p:cNvPr>
          <p:cNvSpPr/>
          <p:nvPr/>
        </p:nvSpPr>
        <p:spPr>
          <a:xfrm>
            <a:off x="6774483" y="1716134"/>
            <a:ext cx="1426931" cy="338763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96511A8-4BB2-19F7-89E6-EF9752C255CB}"/>
              </a:ext>
            </a:extLst>
          </p:cNvPr>
          <p:cNvCxnSpPr>
            <a:stCxn id="97" idx="3"/>
            <a:endCxn id="35" idx="1"/>
          </p:cNvCxnSpPr>
          <p:nvPr/>
        </p:nvCxnSpPr>
        <p:spPr>
          <a:xfrm flipV="1">
            <a:off x="8201414" y="1883619"/>
            <a:ext cx="1377073" cy="1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8FB0D49-EF6F-4445-C1F6-1931EEFAF1D4}"/>
              </a:ext>
            </a:extLst>
          </p:cNvPr>
          <p:cNvCxnSpPr>
            <a:stCxn id="37" idx="2"/>
            <a:endCxn id="68" idx="0"/>
          </p:cNvCxnSpPr>
          <p:nvPr/>
        </p:nvCxnSpPr>
        <p:spPr>
          <a:xfrm flipH="1">
            <a:off x="10320860" y="3445452"/>
            <a:ext cx="3431" cy="829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96551AD0-3858-4B74-F280-60846CE813A9}"/>
              </a:ext>
            </a:extLst>
          </p:cNvPr>
          <p:cNvCxnSpPr>
            <a:cxnSpLocks/>
            <a:stCxn id="97" idx="3"/>
            <a:endCxn id="68" idx="1"/>
          </p:cNvCxnSpPr>
          <p:nvPr/>
        </p:nvCxnSpPr>
        <p:spPr>
          <a:xfrm>
            <a:off x="8201414" y="1885516"/>
            <a:ext cx="1234486" cy="274783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35AE4AAC-8A5E-B46D-EF52-359D630F0D3F}"/>
              </a:ext>
            </a:extLst>
          </p:cNvPr>
          <p:cNvCxnSpPr>
            <a:cxnSpLocks/>
            <a:stCxn id="68" idx="2"/>
            <a:endCxn id="53" idx="0"/>
          </p:cNvCxnSpPr>
          <p:nvPr/>
        </p:nvCxnSpPr>
        <p:spPr>
          <a:xfrm rot="5400000" flipH="1">
            <a:off x="8260128" y="2931109"/>
            <a:ext cx="810840" cy="3310625"/>
          </a:xfrm>
          <a:prstGeom prst="bentConnector5">
            <a:avLst>
              <a:gd name="adj1" fmla="val -28193"/>
              <a:gd name="adj2" fmla="val 53623"/>
              <a:gd name="adj3" fmla="val 12819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Slide Number Placeholder 123">
            <a:extLst>
              <a:ext uri="{FF2B5EF4-FFF2-40B4-BE49-F238E27FC236}">
                <a16:creationId xmlns:a16="http://schemas.microsoft.com/office/drawing/2014/main" id="{08BD51FE-17D5-A583-C8E6-883E4D1C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359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74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382C8-495F-EE05-2009-14C8823D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1F5358-EB70-6934-A6F7-4F4E4EA74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517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8E8829-1719-55F2-841F-207B68968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36" y="195031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77BCA-10E0-7690-8E0D-E8935B7DA4E7}"/>
              </a:ext>
            </a:extLst>
          </p:cNvPr>
          <p:cNvSpPr txBox="1"/>
          <p:nvPr/>
        </p:nvSpPr>
        <p:spPr>
          <a:xfrm>
            <a:off x="6860726" y="1604628"/>
            <a:ext cx="395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Пример 15 рассматриваемых сэмплов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13E10C7-227E-3528-7352-1A824C12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BDDA970-78CB-49E2-8D7C-1E570D2D6CBD}" type="slidenum">
              <a:rPr lang="ru-RU" smtClean="0"/>
              <a:t>9</a:t>
            </a:fld>
            <a:endParaRPr lang="ru-R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BA7D56-9863-1752-5727-00DA046D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13" y="1694046"/>
            <a:ext cx="5030958" cy="48638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89A01B-7AE5-B62A-F27D-34238D3BDDEC}"/>
              </a:ext>
            </a:extLst>
          </p:cNvPr>
          <p:cNvSpPr txBox="1"/>
          <p:nvPr/>
        </p:nvSpPr>
        <p:spPr>
          <a:xfrm>
            <a:off x="1210541" y="1334657"/>
            <a:ext cx="323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Результат объединения таблиц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65111D-DEFE-6B34-278F-3819483D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779" y="2008068"/>
            <a:ext cx="6604049" cy="404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83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397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СУЛИМОВ АЛЕКСАНДР СТАНИСЛАВОВИЧ  ОПТИМИЗАЦИЯ ФОРМЫ МАГНИТА ДЛЯ УСКОРИТЕЛЕЙ ЗАРЯЖЕННЫХ ЧАСТИЦ С ПРИМЕНЕНИЕМ МЕТОДОВ ИСКУССТВЕННОГО ИНТЕЛЛЕКТА   Преддипломная практика   Направление подготовки (специальность): 14.05.04 Электроника и автоматика физических установок </vt:lpstr>
      <vt:lpstr>Цель практики</vt:lpstr>
      <vt:lpstr>Задачи практики</vt:lpstr>
      <vt:lpstr>Проблематика</vt:lpstr>
      <vt:lpstr>Выбранная форма для оптимизации</vt:lpstr>
      <vt:lpstr>Проверка на квадрупольность</vt:lpstr>
      <vt:lpstr>Получение гармоник</vt:lpstr>
      <vt:lpstr>Сбор данных</vt:lpstr>
      <vt:lpstr>Анализ данных</vt:lpstr>
      <vt:lpstr>Визуализация данных</vt:lpstr>
      <vt:lpstr>Обучение моделей искусственного интеллекта</vt:lpstr>
      <vt:lpstr>Подбор оптимальной формы</vt:lpstr>
      <vt:lpstr>Результаты</vt:lpstr>
      <vt:lpstr>Заключение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прохождении преддипломной практики «Динамика пучка в каналах транспортировки  линейного ускорителя легких ионов на энергию  7,5 МэВ/нуклон »</dc:title>
  <dc:creator>роман роман</dc:creator>
  <cp:lastModifiedBy>Александр Сулимов</cp:lastModifiedBy>
  <cp:revision>49</cp:revision>
  <dcterms:created xsi:type="dcterms:W3CDTF">2022-12-02T05:49:26Z</dcterms:created>
  <dcterms:modified xsi:type="dcterms:W3CDTF">2024-12-04T17:37:44Z</dcterms:modified>
</cp:coreProperties>
</file>