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FC13D-CCC6-4CDC-A3AB-5DE99965E3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648BC0-A09C-40E9-AD86-CA49D0280B0D}">
      <dgm:prSet/>
      <dgm:spPr/>
      <dgm:t>
        <a:bodyPr/>
        <a:lstStyle/>
        <a:p>
          <a:r>
            <a:rPr lang="en-US" b="1"/>
            <a:t>This is the dashboard with one side displaying the price of apple stock every year and the other chart showing volume of the stock every year. </a:t>
          </a:r>
          <a:endParaRPr lang="en-US"/>
        </a:p>
      </dgm:t>
    </dgm:pt>
    <dgm:pt modelId="{D0D55832-9219-45A8-AA0E-EA4E72B234C1}" type="parTrans" cxnId="{A9F8C595-D2E7-4A09-8C0C-9426A247E598}">
      <dgm:prSet/>
      <dgm:spPr/>
      <dgm:t>
        <a:bodyPr/>
        <a:lstStyle/>
        <a:p>
          <a:endParaRPr lang="en-US"/>
        </a:p>
      </dgm:t>
    </dgm:pt>
    <dgm:pt modelId="{7BC3EAD2-AA10-40E6-A9F0-B596D0C6C4D9}" type="sibTrans" cxnId="{A9F8C595-D2E7-4A09-8C0C-9426A247E598}">
      <dgm:prSet/>
      <dgm:spPr/>
      <dgm:t>
        <a:bodyPr/>
        <a:lstStyle/>
        <a:p>
          <a:endParaRPr lang="en-US"/>
        </a:p>
      </dgm:t>
    </dgm:pt>
    <dgm:pt modelId="{D924AD0C-5BC5-49E2-8C5C-6417F6061639}">
      <dgm:prSet/>
      <dgm:spPr/>
      <dgm:t>
        <a:bodyPr/>
        <a:lstStyle/>
        <a:p>
          <a:r>
            <a:rPr lang="en-US" b="1"/>
            <a:t>We can see that there is no correlation in the charts between the volume and the price</a:t>
          </a:r>
          <a:r>
            <a:rPr lang="en-US"/>
            <a:t>. </a:t>
          </a:r>
        </a:p>
      </dgm:t>
    </dgm:pt>
    <dgm:pt modelId="{85DDD8B2-EB5D-462D-8737-A916ACEEA6D9}" type="parTrans" cxnId="{C5749D1A-D1F5-44D9-9A63-8D53972F2229}">
      <dgm:prSet/>
      <dgm:spPr/>
      <dgm:t>
        <a:bodyPr/>
        <a:lstStyle/>
        <a:p>
          <a:endParaRPr lang="en-US"/>
        </a:p>
      </dgm:t>
    </dgm:pt>
    <dgm:pt modelId="{1C552EEA-F4EF-4300-A784-48C22BB08873}" type="sibTrans" cxnId="{C5749D1A-D1F5-44D9-9A63-8D53972F2229}">
      <dgm:prSet/>
      <dgm:spPr/>
      <dgm:t>
        <a:bodyPr/>
        <a:lstStyle/>
        <a:p>
          <a:endParaRPr lang="en-US"/>
        </a:p>
      </dgm:t>
    </dgm:pt>
    <dgm:pt modelId="{A7B2E4B5-6CD9-4E7F-BBD8-4D0CC4E1F201}" type="pres">
      <dgm:prSet presAssocID="{A37FC13D-CCC6-4CDC-A3AB-5DE99965E318}" presName="linear" presStyleCnt="0">
        <dgm:presLayoutVars>
          <dgm:animLvl val="lvl"/>
          <dgm:resizeHandles val="exact"/>
        </dgm:presLayoutVars>
      </dgm:prSet>
      <dgm:spPr/>
    </dgm:pt>
    <dgm:pt modelId="{F9B37A4D-4838-4D60-BC15-8C6DFFECFA6C}" type="pres">
      <dgm:prSet presAssocID="{57648BC0-A09C-40E9-AD86-CA49D0280B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495888-F681-4C26-AFDA-B7AEADF06F26}" type="pres">
      <dgm:prSet presAssocID="{7BC3EAD2-AA10-40E6-A9F0-B596D0C6C4D9}" presName="spacer" presStyleCnt="0"/>
      <dgm:spPr/>
    </dgm:pt>
    <dgm:pt modelId="{FD89BC8D-395A-45F0-B76B-9FBD9F22BE14}" type="pres">
      <dgm:prSet presAssocID="{D924AD0C-5BC5-49E2-8C5C-6417F60616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749D1A-D1F5-44D9-9A63-8D53972F2229}" srcId="{A37FC13D-CCC6-4CDC-A3AB-5DE99965E318}" destId="{D924AD0C-5BC5-49E2-8C5C-6417F6061639}" srcOrd="1" destOrd="0" parTransId="{85DDD8B2-EB5D-462D-8737-A916ACEEA6D9}" sibTransId="{1C552EEA-F4EF-4300-A784-48C22BB08873}"/>
    <dgm:cxn modelId="{7A2EA91B-30E0-4E40-8C63-8039B189A7AF}" type="presOf" srcId="{57648BC0-A09C-40E9-AD86-CA49D0280B0D}" destId="{F9B37A4D-4838-4D60-BC15-8C6DFFECFA6C}" srcOrd="0" destOrd="0" presId="urn:microsoft.com/office/officeart/2005/8/layout/vList2"/>
    <dgm:cxn modelId="{A9F8C595-D2E7-4A09-8C0C-9426A247E598}" srcId="{A37FC13D-CCC6-4CDC-A3AB-5DE99965E318}" destId="{57648BC0-A09C-40E9-AD86-CA49D0280B0D}" srcOrd="0" destOrd="0" parTransId="{D0D55832-9219-45A8-AA0E-EA4E72B234C1}" sibTransId="{7BC3EAD2-AA10-40E6-A9F0-B596D0C6C4D9}"/>
    <dgm:cxn modelId="{C78722A8-BF03-46D0-8707-E1E756E33D51}" type="presOf" srcId="{D924AD0C-5BC5-49E2-8C5C-6417F6061639}" destId="{FD89BC8D-395A-45F0-B76B-9FBD9F22BE14}" srcOrd="0" destOrd="0" presId="urn:microsoft.com/office/officeart/2005/8/layout/vList2"/>
    <dgm:cxn modelId="{350107BA-67D4-4021-8378-93AADC4E7FF7}" type="presOf" srcId="{A37FC13D-CCC6-4CDC-A3AB-5DE99965E318}" destId="{A7B2E4B5-6CD9-4E7F-BBD8-4D0CC4E1F201}" srcOrd="0" destOrd="0" presId="urn:microsoft.com/office/officeart/2005/8/layout/vList2"/>
    <dgm:cxn modelId="{8C52577D-3BF0-4B1D-9054-AB19D39FE204}" type="presParOf" srcId="{A7B2E4B5-6CD9-4E7F-BBD8-4D0CC4E1F201}" destId="{F9B37A4D-4838-4D60-BC15-8C6DFFECFA6C}" srcOrd="0" destOrd="0" presId="urn:microsoft.com/office/officeart/2005/8/layout/vList2"/>
    <dgm:cxn modelId="{C94A7C4E-6F21-466A-8B91-228555C05184}" type="presParOf" srcId="{A7B2E4B5-6CD9-4E7F-BBD8-4D0CC4E1F201}" destId="{AF495888-F681-4C26-AFDA-B7AEADF06F26}" srcOrd="1" destOrd="0" presId="urn:microsoft.com/office/officeart/2005/8/layout/vList2"/>
    <dgm:cxn modelId="{454D0A2F-E44A-49DC-86F2-6893B647E9AA}" type="presParOf" srcId="{A7B2E4B5-6CD9-4E7F-BBD8-4D0CC4E1F201}" destId="{FD89BC8D-395A-45F0-B76B-9FBD9F22BE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37A4D-4838-4D60-BC15-8C6DFFECFA6C}">
      <dsp:nvSpPr>
        <dsp:cNvPr id="0" name=""/>
        <dsp:cNvSpPr/>
      </dsp:nvSpPr>
      <dsp:spPr>
        <a:xfrm>
          <a:off x="0" y="319440"/>
          <a:ext cx="4213449" cy="2358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This is the dashboard with one side displaying the price of apple stock every year and the other chart showing volume of the stock every year. </a:t>
          </a:r>
          <a:endParaRPr lang="en-US" sz="2400" kern="1200"/>
        </a:p>
      </dsp:txBody>
      <dsp:txXfrm>
        <a:off x="115143" y="434583"/>
        <a:ext cx="3983163" cy="2128433"/>
      </dsp:txXfrm>
    </dsp:sp>
    <dsp:sp modelId="{FD89BC8D-395A-45F0-B76B-9FBD9F22BE14}">
      <dsp:nvSpPr>
        <dsp:cNvPr id="0" name=""/>
        <dsp:cNvSpPr/>
      </dsp:nvSpPr>
      <dsp:spPr>
        <a:xfrm>
          <a:off x="0" y="2747280"/>
          <a:ext cx="4213449" cy="2358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We can see that there is no correlation in the charts between the volume and the price</a:t>
          </a:r>
          <a:r>
            <a:rPr lang="en-US" sz="2400" kern="1200"/>
            <a:t>. </a:t>
          </a:r>
        </a:p>
      </dsp:txBody>
      <dsp:txXfrm>
        <a:off x="115143" y="2862423"/>
        <a:ext cx="3983163" cy="2128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289695-79A0-4990-845C-7F486A447CF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1E6744-3A16-47BE-8972-6D1A7674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image" Target="../media/image8.JP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678">
              <a:srgbClr val="F6C0AD"/>
            </a:gs>
            <a:gs pos="32042">
              <a:srgbClr val="F9D4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02D-9F86-4E3F-9039-03B7C79A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174" y="970245"/>
            <a:ext cx="7860464" cy="4332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dirty="0">
                <a:solidFill>
                  <a:srgbClr val="7030A0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Data Visualization of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FCC2D-C53B-4D07-BA25-4EF00BF6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2" y="4856351"/>
            <a:ext cx="4167271" cy="178285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808080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808080"/>
              </a:highlight>
            </a:endParaRPr>
          </a:p>
          <a:p>
            <a:pPr algn="l"/>
            <a:br>
              <a:rPr lang="en-US" sz="3200" dirty="0">
                <a:solidFill>
                  <a:schemeClr val="bg1"/>
                </a:solidFill>
                <a:highlight>
                  <a:srgbClr val="808080"/>
                </a:highlight>
              </a:rPr>
            </a:br>
            <a:r>
              <a:rPr lang="en-US" sz="3200" dirty="0">
                <a:solidFill>
                  <a:schemeClr val="bg1"/>
                </a:solidFill>
                <a:highlight>
                  <a:srgbClr val="808080"/>
                </a:highlight>
              </a:rPr>
              <a:t>Date: 12/02/2021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7A83A79-0BBA-46F2-8F5E-B8DF056A0C4C}"/>
              </a:ext>
            </a:extLst>
          </p:cNvPr>
          <p:cNvSpPr txBox="1">
            <a:spLocks/>
          </p:cNvSpPr>
          <p:nvPr/>
        </p:nvSpPr>
        <p:spPr>
          <a:xfrm>
            <a:off x="140452" y="4057679"/>
            <a:ext cx="5201920" cy="249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  <a:highlight>
                <a:srgbClr val="008080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  <a:highlight>
                <a:srgbClr val="008080"/>
              </a:highlight>
            </a:endParaRPr>
          </a:p>
          <a:p>
            <a:pPr algn="l"/>
            <a:r>
              <a:rPr lang="en-US" sz="3200" dirty="0">
                <a:solidFill>
                  <a:srgbClr val="FFFF00"/>
                </a:solidFill>
                <a:highlight>
                  <a:srgbClr val="008080"/>
                </a:highlight>
              </a:rPr>
              <a:t>Name: Avishek Khadka</a:t>
            </a:r>
            <a:br>
              <a:rPr lang="en-US" sz="3200" dirty="0">
                <a:solidFill>
                  <a:srgbClr val="FFFF00"/>
                </a:solidFill>
                <a:highlight>
                  <a:srgbClr val="008080"/>
                </a:highlight>
              </a:rPr>
            </a:br>
            <a:endParaRPr lang="en-US" sz="3200" dirty="0">
              <a:solidFill>
                <a:srgbClr val="FFFF00"/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987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678">
              <a:srgbClr val="F6C0AD"/>
            </a:gs>
            <a:gs pos="32042">
              <a:srgbClr val="F9D4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B6B5-71A8-4154-B551-EED57458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Data Set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928-CF80-4060-830D-51E88D08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495425"/>
            <a:ext cx="10582275" cy="487794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The dataset contains price of Apple stock from its IPO to 2021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Source: Kaggle.com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Collected by Yahoo Finance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Attributes: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Date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Open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High 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Low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Close </a:t>
            </a:r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AdjClose</a:t>
            </a:r>
            <a:endParaRPr lang="en-US" sz="2800" dirty="0"/>
          </a:p>
          <a:p>
            <a:pPr marL="1108710" lvl="3" indent="-285750">
              <a:buFont typeface="Wingdings" panose="05000000000000000000" pitchFamily="2" charset="2"/>
              <a:buChar char="Ø"/>
            </a:pPr>
            <a:r>
              <a:rPr lang="en-US" sz="2800" dirty="0"/>
              <a:t>Volume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E724F0FE-23E5-4138-8AC0-83775CA2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16960"/>
            <a:ext cx="5583978" cy="24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8" name="Oval 109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0" name="Oval 110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A7C5DCEF-CC71-4BEC-9BD8-11400F33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Display the price of Apple stock throughout from its IPO in 1981 to 2021.</a:t>
            </a: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E8202D40-4F2C-4E0B-A068-A56472B3DC41}"/>
              </a:ext>
            </a:extLst>
          </p:cNvPr>
          <p:cNvPicPr preferRelativeResize="0"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2880" y="2405869"/>
            <a:ext cx="6146800" cy="416560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42756EB-4350-4249-8F15-E1197750B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2560" y="2250852"/>
            <a:ext cx="5598160" cy="44068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/>
              <a:t>Apple stock is a good stock with very good returns </a:t>
            </a:r>
          </a:p>
          <a:p>
            <a:r>
              <a:rPr lang="en-US" sz="2800" dirty="0"/>
              <a:t>Has been really bullish for the last 3 years </a:t>
            </a:r>
          </a:p>
          <a:p>
            <a:r>
              <a:rPr lang="en-US" sz="2800" dirty="0"/>
              <a:t>Has grown 4 times in the last 3 years</a:t>
            </a:r>
          </a:p>
          <a:p>
            <a:r>
              <a:rPr lang="en-US" sz="2800" dirty="0"/>
              <a:t>2021 is the year this stock has been at its all time high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678">
              <a:srgbClr val="F6C0AD"/>
            </a:gs>
            <a:gs pos="32042">
              <a:srgbClr val="F9D4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4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73B414-9A1C-404D-86D7-ACB99319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To determine which days the stock is traded the most and which days they are traded the least</a:t>
            </a:r>
          </a:p>
        </p:txBody>
      </p:sp>
      <p:pic>
        <p:nvPicPr>
          <p:cNvPr id="20" name="Content Placeholder 19" descr="Chart, scatter chart&#10;&#10;Description automatically generated">
            <a:extLst>
              <a:ext uri="{FF2B5EF4-FFF2-40B4-BE49-F238E27FC236}">
                <a16:creationId xmlns:a16="http://schemas.microsoft.com/office/drawing/2014/main" id="{BD951571-97A5-4D44-BBCF-F2A92826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660" y="2489531"/>
            <a:ext cx="6153907" cy="4063669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AFAC44-7722-4E84-8A70-F800C747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0762" y="2220916"/>
            <a:ext cx="5981238" cy="455640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Volume represents how much the stock has been traded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During the financial crisis of 2009 apple stock was traded the most.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volume of Apple stock has been following a down trend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The average volume has been around 50billion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7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678">
              <a:srgbClr val="F6C0AD"/>
            </a:gs>
            <a:gs pos="32042">
              <a:srgbClr val="F9D4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78B551-06D4-4189-82AE-C65A7C08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-423671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/>
              <a:t>Summary</a:t>
            </a:r>
            <a:endParaRPr lang="en-US" sz="4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D0D040D-2D75-4364-82CB-F2A1EC5D5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21360" y="762000"/>
            <a:ext cx="6343650" cy="5080000"/>
          </a:xfrm>
          <a:prstGeom prst="rect">
            <a:avLst/>
          </a:prstGeom>
        </p:spPr>
      </p:pic>
      <p:graphicFrame>
        <p:nvGraphicFramePr>
          <p:cNvPr id="35" name="Content Placeholder 16">
            <a:extLst>
              <a:ext uri="{FF2B5EF4-FFF2-40B4-BE49-F238E27FC236}">
                <a16:creationId xmlns:a16="http://schemas.microsoft.com/office/drawing/2014/main" id="{11AB9A7A-D98C-4EDF-BBA7-C6F4EC8B97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36310" y="1361440"/>
          <a:ext cx="4213449" cy="542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730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</TotalTime>
  <Words>209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Data Visualization of Apple Stock Price</vt:lpstr>
      <vt:lpstr>Data Set </vt:lpstr>
      <vt:lpstr>Display the price of Apple stock throughout from its IPO in 1981 to 2021.</vt:lpstr>
      <vt:lpstr>To determine which days the stock is traded the most and which days they are traded the least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Apple Stock Price</dc:title>
  <dc:creator>Khadka,Avishek</dc:creator>
  <cp:lastModifiedBy>Khadka,Avishek</cp:lastModifiedBy>
  <cp:revision>14</cp:revision>
  <dcterms:created xsi:type="dcterms:W3CDTF">2021-12-02T08:35:05Z</dcterms:created>
  <dcterms:modified xsi:type="dcterms:W3CDTF">2021-12-02T18:06:45Z</dcterms:modified>
</cp:coreProperties>
</file>