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3" r:id="rId1"/>
  </p:sldMasterIdLst>
  <p:notesMasterIdLst>
    <p:notesMasterId r:id="rId10"/>
  </p:notesMasterIdLst>
  <p:sldIdLst>
    <p:sldId id="256" r:id="rId2"/>
    <p:sldId id="257" r:id="rId3"/>
    <p:sldId id="264" r:id="rId4"/>
    <p:sldId id="259" r:id="rId5"/>
    <p:sldId id="261" r:id="rId6"/>
    <p:sldId id="263" r:id="rId7"/>
    <p:sldId id="26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2"/>
  </p:normalViewPr>
  <p:slideViewPr>
    <p:cSldViewPr snapToGrid="0" snapToObjects="1">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F76B9-E9FF-774A-9E46-0D0B90BADCBB}"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59FAF-E61A-7A48-A763-A09040C7CEFB}" type="slidenum">
              <a:rPr lang="en-US" smtClean="0"/>
              <a:t>‹#›</a:t>
            </a:fld>
            <a:endParaRPr lang="en-US"/>
          </a:p>
        </p:txBody>
      </p:sp>
    </p:spTree>
    <p:extLst>
      <p:ext uri="{BB962C8B-B14F-4D97-AF65-F5344CB8AC3E}">
        <p14:creationId xmlns:p14="http://schemas.microsoft.com/office/powerpoint/2010/main" val="67762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959FAF-E61A-7A48-A763-A09040C7CEFB}" type="slidenum">
              <a:rPr lang="en-US" smtClean="0"/>
              <a:t>1</a:t>
            </a:fld>
            <a:endParaRPr lang="en-US"/>
          </a:p>
        </p:txBody>
      </p:sp>
    </p:spTree>
    <p:extLst>
      <p:ext uri="{BB962C8B-B14F-4D97-AF65-F5344CB8AC3E}">
        <p14:creationId xmlns:p14="http://schemas.microsoft.com/office/powerpoint/2010/main" val="72537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959FAF-E61A-7A48-A763-A09040C7CEFB}" type="slidenum">
              <a:rPr lang="en-US" smtClean="0"/>
              <a:t>3</a:t>
            </a:fld>
            <a:endParaRPr lang="en-US"/>
          </a:p>
        </p:txBody>
      </p:sp>
    </p:spTree>
    <p:extLst>
      <p:ext uri="{BB962C8B-B14F-4D97-AF65-F5344CB8AC3E}">
        <p14:creationId xmlns:p14="http://schemas.microsoft.com/office/powerpoint/2010/main" val="3590809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59FAF-E61A-7A48-A763-A09040C7CEFB}" type="slidenum">
              <a:rPr lang="en-US" smtClean="0"/>
              <a:t>4</a:t>
            </a:fld>
            <a:endParaRPr lang="en-US"/>
          </a:p>
        </p:txBody>
      </p:sp>
    </p:spTree>
    <p:extLst>
      <p:ext uri="{BB962C8B-B14F-4D97-AF65-F5344CB8AC3E}">
        <p14:creationId xmlns:p14="http://schemas.microsoft.com/office/powerpoint/2010/main" val="235155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C0C9992-D564-8F43-A812-989B229A3387}" type="datetime1">
              <a:rPr lang="en-GB" smtClean="0"/>
              <a:t>30/11/2020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2362999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98A9-234C-3D47-9B7B-575499D6038F}" type="datetime1">
              <a:rPr lang="en-GB" smtClean="0"/>
              <a:t>30/11/2020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30213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5CAD6ADB-BF9C-AE4B-8CC2-B0E225FDCDAC}" type="datetime1">
              <a:rPr lang="en-GB" smtClean="0"/>
              <a:t>30/11/2020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167274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67A28-D9CD-B14B-9065-E6FA59CC39B1}" type="datetime1">
              <a:rPr lang="en-GB" smtClean="0"/>
              <a:t>30/11/2020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320442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AF83EFA-9F07-B646-82E7-F0B8C29DC4F4}" type="datetime1">
              <a:rPr lang="en-GB" smtClean="0"/>
              <a:t>30/11/2020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310548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FECFA09-528F-644E-8672-EF9CB3B325EF}" type="datetime1">
              <a:rPr lang="en-GB" smtClean="0"/>
              <a:t>30/11/2020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11049485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750EB149-0DED-D143-9D84-43967A39B20C}" type="datetime1">
              <a:rPr lang="en-GB" smtClean="0"/>
              <a:t>30/11/2020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26392609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3AA17-48D5-954D-96C3-5278B6B4B8BF}" type="datetime1">
              <a:rPr lang="en-GB" smtClean="0"/>
              <a:t>30/11/2020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324408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E3CF40F-1791-3D43-A364-B988B11AABB0}" type="datetime1">
              <a:rPr lang="en-GB" smtClean="0"/>
              <a:t>30/11/2020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29180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60D346-4D79-FD4E-83D0-5197F8275F86}" type="datetime1">
              <a:rPr lang="en-GB" smtClean="0"/>
              <a:t>30/11/2020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29247203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CAA82B5C-7518-5647-93FD-49B071B5A9CF}" type="datetime1">
              <a:rPr lang="en-GB" smtClean="0"/>
              <a:t>30/11/2020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900352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11/30/2020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51B0C85-9CFF-3B42-BE74-68F1856660D0}" type="slidenum">
              <a:rPr lang="en-US" smtClean="0"/>
              <a:t>‹#›</a:t>
            </a:fld>
            <a:endParaRPr lang="en-US"/>
          </a:p>
        </p:txBody>
      </p:sp>
      <p:pic>
        <p:nvPicPr>
          <p:cNvPr id="7" name="Picture 6">
            <a:extLst>
              <a:ext uri="{FF2B5EF4-FFF2-40B4-BE49-F238E27FC236}">
                <a16:creationId xmlns:a16="http://schemas.microsoft.com/office/drawing/2014/main" id="{93046DFA-0B10-4B1F-930E-8FAD138998CF}"/>
              </a:ext>
            </a:extLst>
          </p:cNvPr>
          <p:cNvPicPr>
            <a:picLocks noChangeAspect="1"/>
          </p:cNvPicPr>
          <p:nvPr userDrawn="1"/>
        </p:nvPicPr>
        <p:blipFill>
          <a:blip r:embed="rId13"/>
          <a:stretch>
            <a:fillRect/>
          </a:stretch>
        </p:blipFill>
        <p:spPr>
          <a:xfrm>
            <a:off x="79022" y="6273984"/>
            <a:ext cx="2032000" cy="540624"/>
          </a:xfrm>
          <a:prstGeom prst="rect">
            <a:avLst/>
          </a:prstGeom>
        </p:spPr>
      </p:pic>
    </p:spTree>
    <p:extLst>
      <p:ext uri="{BB962C8B-B14F-4D97-AF65-F5344CB8AC3E}">
        <p14:creationId xmlns:p14="http://schemas.microsoft.com/office/powerpoint/2010/main" val="2387251364"/>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1356413"/>
            <a:ext cx="8679915" cy="1748729"/>
          </a:xfrm>
        </p:spPr>
        <p:txBody>
          <a:bodyPr>
            <a:normAutofit/>
          </a:bodyPr>
          <a:lstStyle/>
          <a:p>
            <a:r>
              <a:rPr lang="en-US" b="1" u="sng" dirty="0">
                <a:latin typeface="Microsoft YaHei" panose="020B0503020204020204" pitchFamily="34" charset="-122"/>
                <a:ea typeface="Microsoft YaHei" panose="020B0503020204020204" pitchFamily="34" charset="-122"/>
              </a:rPr>
              <a:t>SmartFit</a:t>
            </a:r>
            <a:br>
              <a:rPr lang="en-US" b="1" u="sng" dirty="0">
                <a:latin typeface="Microsoft YaHei" panose="020B0503020204020204" pitchFamily="34" charset="-122"/>
                <a:ea typeface="Microsoft YaHei" panose="020B0503020204020204" pitchFamily="34" charset="-122"/>
              </a:rPr>
            </a:br>
            <a:br>
              <a:rPr lang="en-US" sz="800" b="1" u="sng" dirty="0">
                <a:latin typeface="Microsoft YaHei" panose="020B0503020204020204" pitchFamily="34" charset="-122"/>
                <a:ea typeface="Microsoft YaHei" panose="020B0503020204020204" pitchFamily="34" charset="-122"/>
              </a:rPr>
            </a:br>
            <a:r>
              <a:rPr lang="en-US" sz="1300" b="1" i="1" dirty="0">
                <a:latin typeface="Microsoft YaHei" panose="020B0503020204020204" pitchFamily="34" charset="-122"/>
                <a:ea typeface="Microsoft YaHei" panose="020B0503020204020204" pitchFamily="34" charset="-122"/>
              </a:rPr>
              <a:t>Losing Weight The Smart Way</a:t>
            </a:r>
          </a:p>
        </p:txBody>
      </p:sp>
      <p:sp>
        <p:nvSpPr>
          <p:cNvPr id="3" name="Subtitle 2"/>
          <p:cNvSpPr>
            <a:spLocks noGrp="1"/>
          </p:cNvSpPr>
          <p:nvPr>
            <p:ph type="subTitle" idx="1"/>
          </p:nvPr>
        </p:nvSpPr>
        <p:spPr>
          <a:xfrm>
            <a:off x="1670460" y="3522140"/>
            <a:ext cx="9144000" cy="1655762"/>
          </a:xfrm>
        </p:spPr>
        <p:txBody>
          <a:bodyPr>
            <a:normAutofit/>
          </a:bodyPr>
          <a:lstStyle/>
          <a:p>
            <a:r>
              <a:rPr lang="en-US" i="1" dirty="0"/>
              <a:t>Student Number: 170412751</a:t>
            </a:r>
          </a:p>
          <a:p>
            <a:r>
              <a:rPr lang="en-US" i="1" dirty="0"/>
              <a:t>Student Name: Muhammed Ismael Ali</a:t>
            </a:r>
          </a:p>
          <a:p>
            <a:endParaRPr lang="en-US" i="1" dirty="0"/>
          </a:p>
          <a:p>
            <a:r>
              <a:rPr lang="en-US" i="1" dirty="0"/>
              <a:t>Supervisor Name: Thomas Roelleke</a:t>
            </a:r>
          </a:p>
        </p:txBody>
      </p:sp>
    </p:spTree>
    <p:extLst>
      <p:ext uri="{BB962C8B-B14F-4D97-AF65-F5344CB8AC3E}">
        <p14:creationId xmlns:p14="http://schemas.microsoft.com/office/powerpoint/2010/main" val="39862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ea typeface="Microsoft YaHei" panose="020B0503020204020204" pitchFamily="34" charset="-122"/>
              </a:rPr>
              <a:t>Project Aims</a:t>
            </a:r>
          </a:p>
        </p:txBody>
      </p:sp>
      <p:sp>
        <p:nvSpPr>
          <p:cNvPr id="3" name="Content Placeholder 2"/>
          <p:cNvSpPr>
            <a:spLocks noGrp="1"/>
          </p:cNvSpPr>
          <p:nvPr>
            <p:ph idx="1"/>
          </p:nvPr>
        </p:nvSpPr>
        <p:spPr>
          <a:xfrm>
            <a:off x="4794645" y="1179892"/>
            <a:ext cx="6508724" cy="4285152"/>
          </a:xfrm>
        </p:spPr>
        <p:txBody>
          <a:bodyPr>
            <a:normAutofit fontScale="77500" lnSpcReduction="20000"/>
          </a:bodyPr>
          <a:lstStyle/>
          <a:p>
            <a:pPr marL="0" indent="0">
              <a:buNone/>
            </a:pPr>
            <a:endParaRPr lang="en-US" sz="2000" dirty="0">
              <a:ea typeface="Microsoft YaHei" panose="020B0503020204020204" pitchFamily="34" charset="-122"/>
            </a:endParaRPr>
          </a:p>
          <a:p>
            <a:r>
              <a:rPr lang="en-US" sz="2000" dirty="0">
                <a:ea typeface="Microsoft YaHei" panose="020B0503020204020204" pitchFamily="34" charset="-122"/>
              </a:rPr>
              <a:t>Create a simple user-friendly diet &amp; fitness application on Android OS (Simplicity is key)</a:t>
            </a:r>
          </a:p>
          <a:p>
            <a:r>
              <a:rPr lang="en-US" sz="2000" dirty="0">
                <a:ea typeface="Microsoft YaHei" panose="020B0503020204020204" pitchFamily="34" charset="-122"/>
              </a:rPr>
              <a:t>Focus on tracking calories lost throughout the day (As current applications focus on tracking calories consumed)</a:t>
            </a:r>
          </a:p>
          <a:p>
            <a:r>
              <a:rPr lang="en-US" sz="2000" dirty="0">
                <a:ea typeface="Microsoft YaHei" panose="020B0503020204020204" pitchFamily="34" charset="-122"/>
              </a:rPr>
              <a:t>Provide users with key information they need such as how many calories should they burn, how many calories should they consume etc.…</a:t>
            </a:r>
          </a:p>
          <a:p>
            <a:r>
              <a:rPr lang="en-US" sz="2000" dirty="0">
                <a:ea typeface="Microsoft YaHei" panose="020B0503020204020204" pitchFamily="34" charset="-122"/>
              </a:rPr>
              <a:t>Introduce a system to keep diet &amp; fitness app users motivated through implementation of gamification elements (In the form of rewards i.e. Badges)</a:t>
            </a:r>
          </a:p>
          <a:p>
            <a:r>
              <a:rPr lang="en-US" sz="2000" dirty="0">
                <a:ea typeface="Microsoft YaHei" panose="020B0503020204020204" pitchFamily="34" charset="-122"/>
              </a:rPr>
              <a:t>Promote a sense of competition within the app by allowing users to view other users (Friends) progress &amp; recorded activities so they can compete and try do better.</a:t>
            </a:r>
          </a:p>
          <a:p>
            <a:endParaRPr lang="en-US" dirty="0"/>
          </a:p>
        </p:txBody>
      </p:sp>
      <p:sp>
        <p:nvSpPr>
          <p:cNvPr id="4" name="Slide Number Placeholder 3"/>
          <p:cNvSpPr>
            <a:spLocks noGrp="1"/>
          </p:cNvSpPr>
          <p:nvPr>
            <p:ph type="sldNum" sz="quarter" idx="12"/>
          </p:nvPr>
        </p:nvSpPr>
        <p:spPr/>
        <p:txBody>
          <a:bodyPr/>
          <a:lstStyle/>
          <a:p>
            <a:fld id="{351B0C85-9CFF-3B42-BE74-68F1856660D0}" type="slidenum">
              <a:rPr lang="en-US" smtClean="0"/>
              <a:t>2</a:t>
            </a:fld>
            <a:endParaRPr lang="en-US"/>
          </a:p>
        </p:txBody>
      </p:sp>
    </p:spTree>
    <p:extLst>
      <p:ext uri="{BB962C8B-B14F-4D97-AF65-F5344CB8AC3E}">
        <p14:creationId xmlns:p14="http://schemas.microsoft.com/office/powerpoint/2010/main" val="111466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ea typeface="Microsoft YaHei" panose="020B0503020204020204" pitchFamily="34" charset="-122"/>
              </a:rPr>
              <a:t>Project Objectives</a:t>
            </a:r>
          </a:p>
        </p:txBody>
      </p:sp>
      <p:sp>
        <p:nvSpPr>
          <p:cNvPr id="3" name="Content Placeholder 2"/>
          <p:cNvSpPr>
            <a:spLocks noGrp="1"/>
          </p:cNvSpPr>
          <p:nvPr>
            <p:ph idx="1"/>
          </p:nvPr>
        </p:nvSpPr>
        <p:spPr>
          <a:xfrm>
            <a:off x="5056304" y="1358283"/>
            <a:ext cx="6804263" cy="4673202"/>
          </a:xfrm>
        </p:spPr>
        <p:txBody>
          <a:bodyPr>
            <a:normAutofit fontScale="77500" lnSpcReduction="20000"/>
          </a:bodyPr>
          <a:lstStyle/>
          <a:p>
            <a:pPr marL="0" indent="0">
              <a:buNone/>
            </a:pPr>
            <a:endParaRPr lang="en-US" sz="2000" dirty="0">
              <a:latin typeface="Microsoft YaHei" panose="020B0503020204020204" pitchFamily="34" charset="-122"/>
              <a:ea typeface="Microsoft YaHei" panose="020B0503020204020204" pitchFamily="34" charset="-122"/>
            </a:endParaRPr>
          </a:p>
          <a:p>
            <a:endParaRPr lang="en-US" sz="2000" dirty="0">
              <a:ea typeface="Microsoft YaHei" panose="020B0503020204020204" pitchFamily="34" charset="-122"/>
            </a:endParaRPr>
          </a:p>
          <a:p>
            <a:endParaRPr lang="en-US" sz="2000" dirty="0">
              <a:ea typeface="Microsoft YaHei" panose="020B0503020204020204" pitchFamily="34" charset="-122"/>
            </a:endParaRPr>
          </a:p>
          <a:p>
            <a:endParaRPr lang="en-US" sz="2000" dirty="0">
              <a:ea typeface="Microsoft YaHei" panose="020B0503020204020204" pitchFamily="34" charset="-122"/>
            </a:endParaRPr>
          </a:p>
          <a:p>
            <a:r>
              <a:rPr lang="en-US" sz="2000" dirty="0">
                <a:ea typeface="Microsoft YaHei" panose="020B0503020204020204" pitchFamily="34" charset="-122"/>
              </a:rPr>
              <a:t>Produce an effective user-friendly design of the application that incorporates simplicity whilst also maintaining a aesthetically pleasing look.</a:t>
            </a:r>
          </a:p>
          <a:p>
            <a:r>
              <a:rPr lang="en-US" sz="2000" dirty="0">
                <a:ea typeface="Microsoft YaHei" panose="020B0503020204020204" pitchFamily="34" charset="-122"/>
              </a:rPr>
              <a:t>Develop the diet &amp; fitness applications with the main intended features (Tracking calories lost,  providing automatic health tracking, Recording progress &amp; viewing activities recorded by other users to promote a sense of competition).</a:t>
            </a:r>
          </a:p>
          <a:p>
            <a:r>
              <a:rPr lang="en-US" sz="2000" dirty="0">
                <a:ea typeface="Microsoft YaHei" panose="020B0503020204020204" pitchFamily="34" charset="-122"/>
              </a:rPr>
              <a:t>Perform user-testing once the application has been developed to conclude effectiveness</a:t>
            </a:r>
          </a:p>
          <a:p>
            <a:r>
              <a:rPr lang="en-US" sz="2000" dirty="0">
                <a:ea typeface="Microsoft YaHei" panose="020B0503020204020204" pitchFamily="34" charset="-122"/>
              </a:rPr>
              <a:t>Evaluate the application (What could I have changed, what could I have done differently).</a:t>
            </a:r>
          </a:p>
          <a:p>
            <a:endParaRPr lang="en-US"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p:txBody>
      </p:sp>
      <p:sp>
        <p:nvSpPr>
          <p:cNvPr id="4" name="Slide Number Placeholder 3"/>
          <p:cNvSpPr>
            <a:spLocks noGrp="1"/>
          </p:cNvSpPr>
          <p:nvPr>
            <p:ph type="sldNum" sz="quarter" idx="12"/>
          </p:nvPr>
        </p:nvSpPr>
        <p:spPr/>
        <p:txBody>
          <a:bodyPr/>
          <a:lstStyle/>
          <a:p>
            <a:fld id="{351B0C85-9CFF-3B42-BE74-68F1856660D0}" type="slidenum">
              <a:rPr lang="en-US" smtClean="0"/>
              <a:t>3</a:t>
            </a:fld>
            <a:endParaRPr lang="en-US"/>
          </a:p>
        </p:txBody>
      </p:sp>
    </p:spTree>
    <p:extLst>
      <p:ext uri="{BB962C8B-B14F-4D97-AF65-F5344CB8AC3E}">
        <p14:creationId xmlns:p14="http://schemas.microsoft.com/office/powerpoint/2010/main" val="178699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n-lt"/>
                <a:ea typeface="Microsoft YaHei" panose="020B0503020204020204" pitchFamily="34" charset="-122"/>
              </a:rPr>
              <a:t>Literature Review Findings</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Gamification has been used as a popular strategy to influence behavior of consumers.</a:t>
            </a:r>
          </a:p>
          <a:p>
            <a:pPr lvl="1"/>
            <a:r>
              <a:rPr lang="en-US" dirty="0"/>
              <a:t>Use of rewards, challenges, goal setting, competitiveness have all been used to keep users motivated.</a:t>
            </a:r>
          </a:p>
          <a:p>
            <a:pPr lvl="1"/>
            <a:r>
              <a:rPr lang="en-US" dirty="0"/>
              <a:t>NextJump carried out campaign and saw the effectiveness of using gamification to increase the fitness levels of its employees, it was a positive result.</a:t>
            </a:r>
          </a:p>
          <a:p>
            <a:r>
              <a:rPr lang="en-US" dirty="0"/>
              <a:t>A lot of current applications have a cluttered UI which makes using them quite tricky. A lot of these applications only provide calorie consumption tracking and also provide a not so visually pleasing UI from what I’ve examined.</a:t>
            </a:r>
          </a:p>
          <a:p>
            <a:r>
              <a:rPr lang="en-US" dirty="0"/>
              <a:t>Existing applications have automatic health tracking using external devices or built in device functionalities like accelerometer (Which I plan to implement to make it easier for users to record progress).</a:t>
            </a:r>
          </a:p>
          <a:p>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351B0C85-9CFF-3B42-BE74-68F1856660D0}" type="slidenum">
              <a:rPr lang="en-US" smtClean="0"/>
              <a:t>4</a:t>
            </a:fld>
            <a:endParaRPr lang="en-US"/>
          </a:p>
        </p:txBody>
      </p:sp>
    </p:spTree>
    <p:extLst>
      <p:ext uri="{BB962C8B-B14F-4D97-AF65-F5344CB8AC3E}">
        <p14:creationId xmlns:p14="http://schemas.microsoft.com/office/powerpoint/2010/main" val="89535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n-lt"/>
                <a:ea typeface="Microsoft YaHei" panose="020B0503020204020204" pitchFamily="34" charset="-122"/>
              </a:rPr>
              <a:t>How Will You Evaluate Your Solution?</a:t>
            </a:r>
          </a:p>
        </p:txBody>
      </p:sp>
      <p:sp>
        <p:nvSpPr>
          <p:cNvPr id="3" name="Content Placeholder 2"/>
          <p:cNvSpPr>
            <a:spLocks noGrp="1"/>
          </p:cNvSpPr>
          <p:nvPr>
            <p:ph idx="1"/>
          </p:nvPr>
        </p:nvSpPr>
        <p:spPr>
          <a:xfrm>
            <a:off x="5118447" y="953835"/>
            <a:ext cx="6281873" cy="5248622"/>
          </a:xfrm>
        </p:spPr>
        <p:txBody>
          <a:bodyPr>
            <a:normAutofit lnSpcReduction="10000"/>
          </a:bodyPr>
          <a:lstStyle/>
          <a:p>
            <a:r>
              <a:rPr lang="en-US" dirty="0"/>
              <a:t>I will carry out a </a:t>
            </a:r>
            <a:r>
              <a:rPr lang="en-US" b="1" dirty="0"/>
              <a:t>Heuristic Evaluation </a:t>
            </a:r>
            <a:r>
              <a:rPr lang="en-US" dirty="0"/>
              <a:t>of my application as the main goal of my project is to provide an application that is easy to use and navigate without posing much issue or annoyance to the users.</a:t>
            </a:r>
          </a:p>
          <a:p>
            <a:r>
              <a:rPr lang="en-US" dirty="0"/>
              <a:t>I will also evaluate the effects of the intended gamifications features that are to be implemented to answer some of the questions that have piqued my interest during my research such as “How much gamification should be implemented before users no longer care?”. “Is gamification effective enough to keep users interested in the long-term or is it a short-term satisfaction”.</a:t>
            </a:r>
          </a:p>
          <a:p>
            <a:r>
              <a:rPr lang="en-US" dirty="0"/>
              <a:t>I will also evaluate the effectiveness of my application as a whole on the functionalities that the application will provide.</a:t>
            </a:r>
          </a:p>
          <a:p>
            <a:endParaRPr lang="en-US" dirty="0"/>
          </a:p>
        </p:txBody>
      </p:sp>
      <p:sp>
        <p:nvSpPr>
          <p:cNvPr id="4" name="Slide Number Placeholder 3"/>
          <p:cNvSpPr>
            <a:spLocks noGrp="1"/>
          </p:cNvSpPr>
          <p:nvPr>
            <p:ph type="sldNum" sz="quarter" idx="12"/>
          </p:nvPr>
        </p:nvSpPr>
        <p:spPr/>
        <p:txBody>
          <a:bodyPr/>
          <a:lstStyle/>
          <a:p>
            <a:fld id="{351B0C85-9CFF-3B42-BE74-68F1856660D0}" type="slidenum">
              <a:rPr lang="en-US" smtClean="0"/>
              <a:t>5</a:t>
            </a:fld>
            <a:endParaRPr lang="en-US"/>
          </a:p>
        </p:txBody>
      </p:sp>
    </p:spTree>
    <p:extLst>
      <p:ext uri="{BB962C8B-B14F-4D97-AF65-F5344CB8AC3E}">
        <p14:creationId xmlns:p14="http://schemas.microsoft.com/office/powerpoint/2010/main" val="121438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2" y="2349925"/>
            <a:ext cx="3399284" cy="2151054"/>
          </a:xfrm>
        </p:spPr>
        <p:txBody>
          <a:bodyPr/>
          <a:lstStyle/>
          <a:p>
            <a:r>
              <a:rPr lang="en-US" dirty="0">
                <a:latin typeface="+mn-lt"/>
              </a:rPr>
              <a:t>Project Planning</a:t>
            </a:r>
          </a:p>
        </p:txBody>
      </p:sp>
      <p:sp>
        <p:nvSpPr>
          <p:cNvPr id="4" name="Slide Number Placeholder 3"/>
          <p:cNvSpPr>
            <a:spLocks noGrp="1"/>
          </p:cNvSpPr>
          <p:nvPr>
            <p:ph type="sldNum" sz="quarter" idx="12"/>
          </p:nvPr>
        </p:nvSpPr>
        <p:spPr/>
        <p:txBody>
          <a:bodyPr/>
          <a:lstStyle/>
          <a:p>
            <a:fld id="{351B0C85-9CFF-3B42-BE74-68F1856660D0}" type="slidenum">
              <a:rPr lang="en-US" smtClean="0"/>
              <a:t>6</a:t>
            </a:fld>
            <a:endParaRPr lang="en-US"/>
          </a:p>
        </p:txBody>
      </p:sp>
      <p:pic>
        <p:nvPicPr>
          <p:cNvPr id="5" name="Content Placeholder 4">
            <a:extLst>
              <a:ext uri="{FF2B5EF4-FFF2-40B4-BE49-F238E27FC236}">
                <a16:creationId xmlns:a16="http://schemas.microsoft.com/office/drawing/2014/main" id="{DAA0F29E-F918-4449-9681-6DE0F691894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54245" y="1003175"/>
            <a:ext cx="7457243" cy="4980373"/>
          </a:xfrm>
          <a:prstGeom prst="rect">
            <a:avLst/>
          </a:prstGeom>
        </p:spPr>
      </p:pic>
    </p:spTree>
    <p:extLst>
      <p:ext uri="{BB962C8B-B14F-4D97-AF65-F5344CB8AC3E}">
        <p14:creationId xmlns:p14="http://schemas.microsoft.com/office/powerpoint/2010/main" val="192196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A970-15C1-924D-892B-EF1A1A54EE34}"/>
              </a:ext>
            </a:extLst>
          </p:cNvPr>
          <p:cNvSpPr>
            <a:spLocks noGrp="1"/>
          </p:cNvSpPr>
          <p:nvPr>
            <p:ph type="title"/>
          </p:nvPr>
        </p:nvSpPr>
        <p:spPr/>
        <p:txBody>
          <a:bodyPr/>
          <a:lstStyle/>
          <a:p>
            <a:r>
              <a:rPr lang="en-US" dirty="0">
                <a:latin typeface="+mn-lt"/>
              </a:rPr>
              <a:t>Risk Register</a:t>
            </a:r>
          </a:p>
        </p:txBody>
      </p:sp>
      <p:graphicFrame>
        <p:nvGraphicFramePr>
          <p:cNvPr id="5" name="Content Placeholder 4">
            <a:extLst>
              <a:ext uri="{FF2B5EF4-FFF2-40B4-BE49-F238E27FC236}">
                <a16:creationId xmlns:a16="http://schemas.microsoft.com/office/drawing/2014/main" id="{A832F0FE-396C-4E64-AA2C-84E9904B18C7}"/>
              </a:ext>
            </a:extLst>
          </p:cNvPr>
          <p:cNvGraphicFramePr>
            <a:graphicFrameLocks noGrp="1"/>
          </p:cNvGraphicFramePr>
          <p:nvPr>
            <p:ph idx="1"/>
            <p:extLst>
              <p:ext uri="{D42A27DB-BD31-4B8C-83A1-F6EECF244321}">
                <p14:modId xmlns:p14="http://schemas.microsoft.com/office/powerpoint/2010/main" val="3120613225"/>
              </p:ext>
            </p:extLst>
          </p:nvPr>
        </p:nvGraphicFramePr>
        <p:xfrm>
          <a:off x="4641842" y="434568"/>
          <a:ext cx="7439486" cy="6179298"/>
        </p:xfrm>
        <a:graphic>
          <a:graphicData uri="http://schemas.openxmlformats.org/drawingml/2006/table">
            <a:tbl>
              <a:tblPr firstRow="1" firstCol="1" bandRow="1">
                <a:tableStyleId>{5C22544A-7EE6-4342-B048-85BDC9FD1C3A}</a:tableStyleId>
              </a:tblPr>
              <a:tblGrid>
                <a:gridCol w="1362982">
                  <a:extLst>
                    <a:ext uri="{9D8B030D-6E8A-4147-A177-3AD203B41FA5}">
                      <a16:colId xmlns:a16="http://schemas.microsoft.com/office/drawing/2014/main" val="231594333"/>
                    </a:ext>
                  </a:extLst>
                </a:gridCol>
                <a:gridCol w="1787991">
                  <a:extLst>
                    <a:ext uri="{9D8B030D-6E8A-4147-A177-3AD203B41FA5}">
                      <a16:colId xmlns:a16="http://schemas.microsoft.com/office/drawing/2014/main" val="3865367951"/>
                    </a:ext>
                  </a:extLst>
                </a:gridCol>
                <a:gridCol w="1199631">
                  <a:extLst>
                    <a:ext uri="{9D8B030D-6E8A-4147-A177-3AD203B41FA5}">
                      <a16:colId xmlns:a16="http://schemas.microsoft.com/office/drawing/2014/main" val="2151016244"/>
                    </a:ext>
                  </a:extLst>
                </a:gridCol>
                <a:gridCol w="906190">
                  <a:extLst>
                    <a:ext uri="{9D8B030D-6E8A-4147-A177-3AD203B41FA5}">
                      <a16:colId xmlns:a16="http://schemas.microsoft.com/office/drawing/2014/main" val="3465067611"/>
                    </a:ext>
                  </a:extLst>
                </a:gridCol>
                <a:gridCol w="2182692">
                  <a:extLst>
                    <a:ext uri="{9D8B030D-6E8A-4147-A177-3AD203B41FA5}">
                      <a16:colId xmlns:a16="http://schemas.microsoft.com/office/drawing/2014/main" val="1689397171"/>
                    </a:ext>
                  </a:extLst>
                </a:gridCol>
              </a:tblGrid>
              <a:tr h="408273">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Description Of Risk</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Description Of Impact</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Likelihood Rating</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Impact Rating</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Preventative Actions</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extLst>
                  <a:ext uri="{0D108BD9-81ED-4DB2-BD59-A6C34878D82A}">
                    <a16:rowId xmlns:a16="http://schemas.microsoft.com/office/drawing/2014/main" val="2734300193"/>
                  </a:ext>
                </a:extLst>
              </a:tr>
              <a:tr h="1827187">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Corruption Of Work/Work Being Deleted Or Lost</a:t>
                      </a: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Nothing to submit resulting in a fail</a:t>
                      </a: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Low</a:t>
                      </a: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High</a:t>
                      </a: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Always create a backup copy of the project work. For the documented report, services such as google drive can be used to upload and keep my work safe and secure or the use of external storage drive such as a USB can be used. For the program services such as GitHub can be used to ensure the program is stored securely even if something was to happen to my computer.</a:t>
                      </a:r>
                    </a:p>
                    <a:p>
                      <a:pPr algn="l">
                        <a:spcBef>
                          <a:spcPts val="600"/>
                        </a:spcBef>
                        <a:spcAft>
                          <a:spcPts val="1200"/>
                        </a:spcAft>
                        <a:tabLst>
                          <a:tab pos="714375" algn="l"/>
                        </a:tabLst>
                      </a:pP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extLst>
                  <a:ext uri="{0D108BD9-81ED-4DB2-BD59-A6C34878D82A}">
                    <a16:rowId xmlns:a16="http://schemas.microsoft.com/office/drawing/2014/main" val="388699174"/>
                  </a:ext>
                </a:extLst>
              </a:tr>
              <a:tr h="1450934">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Falling Ill/Health Issues</a:t>
                      </a: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This will result in less work being completed as well as throw off the project time plan. Also, if the illness occurs near deadlines it will lead to delayed submissions</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Medium</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High</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Ensure I am on top of the project work and sticking closely or ahead of the project time plan to handle unforeseen events such as falling ill. In addition to this, maintaining my health should be a top tier priority especially since we are experiencing a pandemic.</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extLst>
                  <a:ext uri="{0D108BD9-81ED-4DB2-BD59-A6C34878D82A}">
                    <a16:rowId xmlns:a16="http://schemas.microsoft.com/office/drawing/2014/main" val="1634709784"/>
                  </a:ext>
                </a:extLst>
              </a:tr>
              <a:tr h="806074">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Neglecting Project Work Due To Assignments From Other Modules</a:t>
                      </a: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This will lead to an inability and struggle to meet deadlines as the project work will be piled up</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Low</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High</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Create a timetable to divide the work load, making sure I am not behind on any lectures for other modules as this will consume/cut into project working hours. </a:t>
                      </a:r>
                    </a:p>
                    <a:p>
                      <a:pPr algn="l">
                        <a:spcBef>
                          <a:spcPts val="600"/>
                        </a:spcBef>
                        <a:spcAft>
                          <a:spcPts val="1200"/>
                        </a:spcAft>
                        <a:tabLst>
                          <a:tab pos="714375" algn="l"/>
                        </a:tabLst>
                      </a:pP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extLst>
                  <a:ext uri="{0D108BD9-81ED-4DB2-BD59-A6C34878D82A}">
                    <a16:rowId xmlns:a16="http://schemas.microsoft.com/office/drawing/2014/main" val="2695113357"/>
                  </a:ext>
                </a:extLst>
              </a:tr>
              <a:tr h="967291">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Incorrect Implementation Of Features </a:t>
                      </a: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If a feature is not implemented correctly it will need to be revised which will cut into hours that can be used elsewhere</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Medium</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a:effectLst/>
                          <a:latin typeface="Microsoft YaHei" panose="020B0503020204020204" pitchFamily="34" charset="-122"/>
                          <a:ea typeface="Microsoft YaHei" panose="020B0503020204020204" pitchFamily="34" charset="-122"/>
                        </a:rPr>
                        <a:t>Medium</a:t>
                      </a:r>
                      <a:endParaRPr lang="en-GB" sz="10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tc>
                  <a:txBody>
                    <a:bodyPr/>
                    <a:lstStyle/>
                    <a:p>
                      <a:pPr algn="l">
                        <a:spcBef>
                          <a:spcPts val="600"/>
                        </a:spcBef>
                        <a:spcAft>
                          <a:spcPts val="1200"/>
                        </a:spcAft>
                        <a:tabLst>
                          <a:tab pos="714375" algn="l"/>
                        </a:tabLst>
                      </a:pPr>
                      <a:r>
                        <a:rPr lang="en-GB" sz="1000" dirty="0">
                          <a:effectLst/>
                          <a:latin typeface="Microsoft YaHei" panose="020B0503020204020204" pitchFamily="34" charset="-122"/>
                          <a:ea typeface="Microsoft YaHei" panose="020B0503020204020204" pitchFamily="34" charset="-122"/>
                        </a:rPr>
                        <a:t>Research on the implementation methods for the different features thoroughly before attempting to program them.</a:t>
                      </a:r>
                      <a:endParaRPr lang="en-GB" sz="10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55310" marR="55310" marT="0" marB="0"/>
                </a:tc>
                <a:extLst>
                  <a:ext uri="{0D108BD9-81ED-4DB2-BD59-A6C34878D82A}">
                    <a16:rowId xmlns:a16="http://schemas.microsoft.com/office/drawing/2014/main" val="667599705"/>
                  </a:ext>
                </a:extLst>
              </a:tr>
            </a:tbl>
          </a:graphicData>
        </a:graphic>
      </p:graphicFrame>
      <p:sp>
        <p:nvSpPr>
          <p:cNvPr id="4" name="Slide Number Placeholder 3">
            <a:extLst>
              <a:ext uri="{FF2B5EF4-FFF2-40B4-BE49-F238E27FC236}">
                <a16:creationId xmlns:a16="http://schemas.microsoft.com/office/drawing/2014/main" id="{D52CEB41-6EB9-344A-B4D8-B9125B5EB7F9}"/>
              </a:ext>
            </a:extLst>
          </p:cNvPr>
          <p:cNvSpPr>
            <a:spLocks noGrp="1"/>
          </p:cNvSpPr>
          <p:nvPr>
            <p:ph type="sldNum" sz="quarter" idx="12"/>
          </p:nvPr>
        </p:nvSpPr>
        <p:spPr/>
        <p:txBody>
          <a:bodyPr/>
          <a:lstStyle/>
          <a:p>
            <a:fld id="{351B0C85-9CFF-3B42-BE74-68F1856660D0}" type="slidenum">
              <a:rPr lang="en-US" smtClean="0"/>
              <a:t>7</a:t>
            </a:fld>
            <a:endParaRPr lang="en-US"/>
          </a:p>
        </p:txBody>
      </p:sp>
      <p:sp>
        <p:nvSpPr>
          <p:cNvPr id="7" name="Rectangle 1">
            <a:extLst>
              <a:ext uri="{FF2B5EF4-FFF2-40B4-BE49-F238E27FC236}">
                <a16:creationId xmlns:a16="http://schemas.microsoft.com/office/drawing/2014/main" id="{C2E93ADA-D368-46E3-BE01-7A47E544DAD2}"/>
              </a:ext>
            </a:extLst>
          </p:cNvPr>
          <p:cNvSpPr>
            <a:spLocks noChangeArrowheads="1"/>
          </p:cNvSpPr>
          <p:nvPr/>
        </p:nvSpPr>
        <p:spPr bwMode="auto">
          <a:xfrm>
            <a:off x="568171" y="1079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14375" algn="l"/>
              </a:tabLst>
              <a:defRPr>
                <a:solidFill>
                  <a:schemeClr val="tx1"/>
                </a:solidFill>
                <a:latin typeface="Arial" panose="020B0604020202020204" pitchFamily="34" charset="0"/>
              </a:defRPr>
            </a:lvl1pPr>
            <a:lvl2pPr eaLnBrk="0" fontAlgn="base" hangingPunct="0">
              <a:spcBef>
                <a:spcPct val="0"/>
              </a:spcBef>
              <a:spcAft>
                <a:spcPct val="0"/>
              </a:spcAft>
              <a:tabLst>
                <a:tab pos="714375" algn="l"/>
              </a:tabLst>
              <a:defRPr>
                <a:solidFill>
                  <a:schemeClr val="tx1"/>
                </a:solidFill>
                <a:latin typeface="Arial" panose="020B0604020202020204" pitchFamily="34" charset="0"/>
              </a:defRPr>
            </a:lvl2pPr>
            <a:lvl3pPr eaLnBrk="0" fontAlgn="base" hangingPunct="0">
              <a:spcBef>
                <a:spcPct val="0"/>
              </a:spcBef>
              <a:spcAft>
                <a:spcPct val="0"/>
              </a:spcAft>
              <a:tabLst>
                <a:tab pos="714375" algn="l"/>
              </a:tabLst>
              <a:defRPr>
                <a:solidFill>
                  <a:schemeClr val="tx1"/>
                </a:solidFill>
                <a:latin typeface="Arial" panose="020B0604020202020204" pitchFamily="34" charset="0"/>
              </a:defRPr>
            </a:lvl3pPr>
            <a:lvl4pPr eaLnBrk="0" fontAlgn="base" hangingPunct="0">
              <a:spcBef>
                <a:spcPct val="0"/>
              </a:spcBef>
              <a:spcAft>
                <a:spcPct val="0"/>
              </a:spcAft>
              <a:tabLst>
                <a:tab pos="714375" algn="l"/>
              </a:tabLst>
              <a:defRPr>
                <a:solidFill>
                  <a:schemeClr val="tx1"/>
                </a:solidFill>
                <a:latin typeface="Arial" panose="020B0604020202020204" pitchFamily="34" charset="0"/>
              </a:defRPr>
            </a:lvl4pPr>
            <a:lvl5pPr eaLnBrk="0" fontAlgn="base" hangingPunct="0">
              <a:spcBef>
                <a:spcPct val="0"/>
              </a:spcBef>
              <a:spcAft>
                <a:spcPct val="0"/>
              </a:spcAft>
              <a:tabLst>
                <a:tab pos="714375" algn="l"/>
              </a:tabLst>
              <a:defRPr>
                <a:solidFill>
                  <a:schemeClr val="tx1"/>
                </a:solidFill>
                <a:latin typeface="Arial" panose="020B0604020202020204" pitchFamily="34" charset="0"/>
              </a:defRPr>
            </a:lvl5pPr>
            <a:lvl6pPr eaLnBrk="0" fontAlgn="base" hangingPunct="0">
              <a:spcBef>
                <a:spcPct val="0"/>
              </a:spcBef>
              <a:spcAft>
                <a:spcPct val="0"/>
              </a:spcAft>
              <a:tabLst>
                <a:tab pos="714375" algn="l"/>
              </a:tabLst>
              <a:defRPr>
                <a:solidFill>
                  <a:schemeClr val="tx1"/>
                </a:solidFill>
                <a:latin typeface="Arial" panose="020B0604020202020204" pitchFamily="34" charset="0"/>
              </a:defRPr>
            </a:lvl6pPr>
            <a:lvl7pPr eaLnBrk="0" fontAlgn="base" hangingPunct="0">
              <a:spcBef>
                <a:spcPct val="0"/>
              </a:spcBef>
              <a:spcAft>
                <a:spcPct val="0"/>
              </a:spcAft>
              <a:tabLst>
                <a:tab pos="714375" algn="l"/>
              </a:tabLst>
              <a:defRPr>
                <a:solidFill>
                  <a:schemeClr val="tx1"/>
                </a:solidFill>
                <a:latin typeface="Arial" panose="020B0604020202020204" pitchFamily="34" charset="0"/>
              </a:defRPr>
            </a:lvl7pPr>
            <a:lvl8pPr eaLnBrk="0" fontAlgn="base" hangingPunct="0">
              <a:spcBef>
                <a:spcPct val="0"/>
              </a:spcBef>
              <a:spcAft>
                <a:spcPct val="0"/>
              </a:spcAft>
              <a:tabLst>
                <a:tab pos="714375" algn="l"/>
              </a:tabLst>
              <a:defRPr>
                <a:solidFill>
                  <a:schemeClr val="tx1"/>
                </a:solidFill>
                <a:latin typeface="Arial" panose="020B0604020202020204" pitchFamily="34" charset="0"/>
              </a:defRPr>
            </a:lvl8pPr>
            <a:lvl9pPr eaLnBrk="0" fontAlgn="base" hangingPunct="0">
              <a:spcBef>
                <a:spcPct val="0"/>
              </a:spcBef>
              <a:spcAft>
                <a:spcPct val="0"/>
              </a:spcAft>
              <a:tabLst>
                <a:tab pos="7143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14375" algn="l"/>
              </a:tabLst>
            </a:pPr>
            <a:br>
              <a:rPr kumimoji="0" lang="en-GB" altLang="en-US" sz="1100" b="0" i="0" u="none" strike="noStrike" cap="none" normalizeH="0" baseline="0">
                <a:ln>
                  <a:noFill/>
                </a:ln>
                <a:solidFill>
                  <a:schemeClr val="tx1"/>
                </a:solidFill>
                <a:effectLst/>
                <a:latin typeface="Arial" panose="020B0604020202020204" pitchFamily="34" charset="0"/>
                <a:ea typeface="Microsoft YaHei" panose="020B0503020204020204" pitchFamily="34" charset="-122"/>
                <a:cs typeface="Arial" panose="020B0604020202020204" pitchFamily="34" charset="0"/>
              </a:rPr>
            </a:b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967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References</a:t>
            </a:r>
          </a:p>
        </p:txBody>
      </p:sp>
      <p:sp>
        <p:nvSpPr>
          <p:cNvPr id="3" name="Content Placeholder 2"/>
          <p:cNvSpPr>
            <a:spLocks noGrp="1"/>
          </p:cNvSpPr>
          <p:nvPr>
            <p:ph idx="1"/>
          </p:nvPr>
        </p:nvSpPr>
        <p:spPr>
          <a:xfrm>
            <a:off x="4816605" y="1570862"/>
            <a:ext cx="6786508" cy="4434639"/>
          </a:xfrm>
        </p:spPr>
        <p:txBody>
          <a:bodyPr/>
          <a:lstStyle/>
          <a:p>
            <a:r>
              <a:rPr lang="en-GB" sz="11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Oliver Vicente, Sandra Vicente, Daniel Martin, Miguel Angel Rodriguez-Florido, and Manuel Maynar. 2014. Health gamification. In Proceedings of the 2014 Summer Simulation Multiconference (SummerSim '14). Society for Computer Simulation International, San Diego, CA, USA, Article 57, 1–7.</a:t>
            </a:r>
          </a:p>
          <a:p>
            <a:pPr marL="0" indent="0">
              <a:buNone/>
            </a:pPr>
            <a:endParaRPr lang="en-GB" sz="1100" i="1" dirty="0">
              <a:effectLst/>
              <a:latin typeface="Arial" panose="020B0604020202020204" pitchFamily="34" charset="0"/>
              <a:ea typeface="Times New Roman" panose="02020603050405020304" pitchFamily="18" charset="0"/>
              <a:cs typeface="Arial" panose="020B0604020202020204" pitchFamily="34" charset="0"/>
            </a:endParaRPr>
          </a:p>
          <a:p>
            <a:pPr algn="just">
              <a:spcBef>
                <a:spcPts val="600"/>
              </a:spcBef>
            </a:pPr>
            <a:r>
              <a:rPr lang="en-IE" sz="11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Kappen, D. and Orji, R., 2017. Gamified and persuasive systems as behaviour change agents for health and wellness. XRDS: Crossroads, The ACM Magazine for Students, 24(1), pp.52-55.</a:t>
            </a:r>
            <a:r>
              <a:rPr lang="en-IE" sz="1100" i="1" dirty="0">
                <a:effectLst/>
                <a:latin typeface="Arial" panose="020B0604020202020204" pitchFamily="34" charset="0"/>
                <a:ea typeface="Microsoft YaHei" panose="020B0503020204020204" pitchFamily="34" charset="-122"/>
                <a:cs typeface="Arial" panose="020B0604020202020204" pitchFamily="34" charset="0"/>
              </a:rPr>
              <a:t> </a:t>
            </a:r>
          </a:p>
          <a:p>
            <a:pPr marL="0" indent="0" algn="just">
              <a:spcBef>
                <a:spcPts val="600"/>
              </a:spcBef>
              <a:buNone/>
            </a:pPr>
            <a:endParaRPr lang="en-GB" sz="11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200"/>
              </a:spcAft>
            </a:pPr>
            <a:r>
              <a:rPr lang="en-IE" sz="11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Lister, C., West, J., Cannon, B., Sax, T. and Brodegard, D., 2014. Just a Fad? Gamification in Health and Fitness Apps. JMIR Serious Games, 2(2), p.e9.</a:t>
            </a:r>
            <a:endParaRPr lang="en-GB" sz="11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351B0C85-9CFF-3B42-BE74-68F1856660D0}" type="slidenum">
              <a:rPr lang="en-US" smtClean="0"/>
              <a:t>8</a:t>
            </a:fld>
            <a:endParaRPr lang="en-US"/>
          </a:p>
        </p:txBody>
      </p:sp>
    </p:spTree>
    <p:extLst>
      <p:ext uri="{BB962C8B-B14F-4D97-AF65-F5344CB8AC3E}">
        <p14:creationId xmlns:p14="http://schemas.microsoft.com/office/powerpoint/2010/main" val="65741425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767</TotalTime>
  <Words>945</Words>
  <Application>Microsoft Office PowerPoint</Application>
  <PresentationFormat>Widescreen</PresentationFormat>
  <Paragraphs>80</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Microsoft YaHei</vt:lpstr>
      <vt:lpstr>Arial</vt:lpstr>
      <vt:lpstr>Calibri</vt:lpstr>
      <vt:lpstr>Calibri Light</vt:lpstr>
      <vt:lpstr>Rockwell</vt:lpstr>
      <vt:lpstr>Wingdings</vt:lpstr>
      <vt:lpstr>Atlas</vt:lpstr>
      <vt:lpstr>SmartFit  Losing Weight The Smart Way</vt:lpstr>
      <vt:lpstr>Project Aims</vt:lpstr>
      <vt:lpstr>Project Objectives</vt:lpstr>
      <vt:lpstr>Literature Review Findings</vt:lpstr>
      <vt:lpstr>How Will You Evaluate Your Solution?</vt:lpstr>
      <vt:lpstr>Project Planning</vt:lpstr>
      <vt:lpstr>Risk Register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Usman Naeem</dc:creator>
  <cp:lastModifiedBy>Ismael Ali</cp:lastModifiedBy>
  <cp:revision>22</cp:revision>
  <dcterms:created xsi:type="dcterms:W3CDTF">2015-11-09T21:30:07Z</dcterms:created>
  <dcterms:modified xsi:type="dcterms:W3CDTF">2020-11-30T08:36:01Z</dcterms:modified>
</cp:coreProperties>
</file>