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300" r:id="rId3"/>
    <p:sldId id="257" r:id="rId4"/>
    <p:sldId id="267" r:id="rId5"/>
    <p:sldId id="292" r:id="rId6"/>
    <p:sldId id="293" r:id="rId7"/>
    <p:sldId id="294" r:id="rId8"/>
    <p:sldId id="295" r:id="rId9"/>
    <p:sldId id="313" r:id="rId10"/>
    <p:sldId id="314" r:id="rId11"/>
    <p:sldId id="258" r:id="rId12"/>
    <p:sldId id="259" r:id="rId13"/>
    <p:sldId id="261" r:id="rId14"/>
    <p:sldId id="264" r:id="rId15"/>
    <p:sldId id="301" r:id="rId16"/>
    <p:sldId id="302" r:id="rId17"/>
    <p:sldId id="283" r:id="rId18"/>
    <p:sldId id="286" r:id="rId19"/>
    <p:sldId id="287" r:id="rId20"/>
    <p:sldId id="281" r:id="rId21"/>
    <p:sldId id="303" r:id="rId22"/>
    <p:sldId id="306" r:id="rId23"/>
    <p:sldId id="305" r:id="rId24"/>
    <p:sldId id="316" r:id="rId25"/>
    <p:sldId id="309" r:id="rId26"/>
    <p:sldId id="308" r:id="rId27"/>
    <p:sldId id="307" r:id="rId28"/>
    <p:sldId id="310" r:id="rId29"/>
    <p:sldId id="315" r:id="rId30"/>
    <p:sldId id="3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BD556C-C51D-41C9-96F0-4A4AB1B66284}">
          <p14:sldIdLst>
            <p14:sldId id="271"/>
            <p14:sldId id="300"/>
            <p14:sldId id="257"/>
            <p14:sldId id="267"/>
            <p14:sldId id="292"/>
            <p14:sldId id="293"/>
            <p14:sldId id="294"/>
            <p14:sldId id="295"/>
            <p14:sldId id="313"/>
            <p14:sldId id="314"/>
            <p14:sldId id="258"/>
            <p14:sldId id="259"/>
            <p14:sldId id="261"/>
            <p14:sldId id="264"/>
            <p14:sldId id="301"/>
            <p14:sldId id="302"/>
            <p14:sldId id="283"/>
            <p14:sldId id="286"/>
            <p14:sldId id="287"/>
            <p14:sldId id="281"/>
            <p14:sldId id="303"/>
            <p14:sldId id="306"/>
            <p14:sldId id="305"/>
            <p14:sldId id="316"/>
            <p14:sldId id="309"/>
            <p14:sldId id="308"/>
            <p14:sldId id="307"/>
            <p14:sldId id="310"/>
            <p14:sldId id="315"/>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7" d="100"/>
          <a:sy n="67" d="100"/>
        </p:scale>
        <p:origin x="5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193904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108887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416986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41723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941A24-67DA-4A49-BA68-957A34DC84F8}" type="datetimeFigureOut">
              <a:rPr lang="en-IN" smtClean="0"/>
              <a:t>08-04-2022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362297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941A24-67DA-4A49-BA68-957A34DC84F8}"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201853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941A24-67DA-4A49-BA68-957A34DC84F8}" type="datetimeFigureOut">
              <a:rPr lang="en-IN" smtClean="0"/>
              <a:t>08-04-2022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218608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941A24-67DA-4A49-BA68-957A34DC84F8}" type="datetimeFigureOut">
              <a:rPr lang="en-IN" smtClean="0"/>
              <a:t>08-04-2022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170594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41A24-67DA-4A49-BA68-957A34DC84F8}" type="datetimeFigureOut">
              <a:rPr lang="en-IN" smtClean="0"/>
              <a:t>08-04-2022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120593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941A24-67DA-4A49-BA68-957A34DC84F8}"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217803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941A24-67DA-4A49-BA68-957A34DC84F8}" type="datetimeFigureOut">
              <a:rPr lang="en-IN" smtClean="0"/>
              <a:t>08-04-2022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917B4-352F-4748-8C20-61B6CCC88B6B}" type="slidenum">
              <a:rPr lang="en-IN" smtClean="0"/>
              <a:t>‹#›</a:t>
            </a:fld>
            <a:endParaRPr lang="en-IN"/>
          </a:p>
        </p:txBody>
      </p:sp>
    </p:spTree>
    <p:extLst>
      <p:ext uri="{BB962C8B-B14F-4D97-AF65-F5344CB8AC3E}">
        <p14:creationId xmlns:p14="http://schemas.microsoft.com/office/powerpoint/2010/main" val="133096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41A24-67DA-4A49-BA68-957A34DC84F8}" type="datetimeFigureOut">
              <a:rPr lang="en-IN" smtClean="0"/>
              <a:t>08-04-2022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917B4-352F-4748-8C20-61B6CCC88B6B}" type="slidenum">
              <a:rPr lang="en-IN" smtClean="0"/>
              <a:t>‹#›</a:t>
            </a:fld>
            <a:endParaRPr lang="en-IN"/>
          </a:p>
        </p:txBody>
      </p:sp>
    </p:spTree>
    <p:extLst>
      <p:ext uri="{BB962C8B-B14F-4D97-AF65-F5344CB8AC3E}">
        <p14:creationId xmlns:p14="http://schemas.microsoft.com/office/powerpoint/2010/main" val="1634308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68740" y="44006"/>
            <a:ext cx="10795379" cy="826898"/>
          </a:xfrm>
          <a:prstGeom prst="rect">
            <a:avLst/>
          </a:prstGeom>
          <a:noFill/>
          <a:ln>
            <a:noFill/>
          </a:ln>
        </p:spPr>
        <p:txBody>
          <a:bodyPr lIns="90000" tIns="45000" rIns="90000" bIns="45000"/>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PLANT DISEASE DETECTION AND </a:t>
            </a:r>
          </a:p>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PREVENTION</a:t>
            </a:r>
            <a:br>
              <a:rPr lang="en-IN" sz="2800" dirty="0">
                <a:solidFill>
                  <a:schemeClr val="accent5">
                    <a:lumMod val="75000"/>
                  </a:schemeClr>
                </a:solidFill>
                <a:latin typeface="Times New Roman" panose="02020603050405020304" pitchFamily="18" charset="0"/>
                <a:cs typeface="Times New Roman" panose="02020603050405020304" pitchFamily="18" charset="0"/>
              </a:rPr>
            </a:br>
            <a:endParaRPr lang="en-US" sz="2800" b="1" dirty="0">
              <a:solidFill>
                <a:schemeClr val="accent5">
                  <a:lumMod val="75000"/>
                </a:schemeClr>
              </a:solidFill>
              <a:latin typeface="Times New Roman" panose="02020603050405020304" pitchFamily="18" charset="0"/>
              <a:ea typeface="Times New Roman"/>
              <a:cs typeface="Times New Roman" panose="02020603050405020304" pitchFamily="18" charset="0"/>
            </a:endParaRPr>
          </a:p>
        </p:txBody>
      </p:sp>
      <p:sp>
        <p:nvSpPr>
          <p:cNvPr id="3" name="CustomShape 2"/>
          <p:cNvSpPr/>
          <p:nvPr/>
        </p:nvSpPr>
        <p:spPr>
          <a:xfrm>
            <a:off x="1592368" y="918612"/>
            <a:ext cx="8762760" cy="719357"/>
          </a:xfrm>
          <a:prstGeom prst="rect">
            <a:avLst/>
          </a:prstGeom>
          <a:noFill/>
          <a:ln>
            <a:noFill/>
          </a:ln>
        </p:spPr>
        <p:txBody>
          <a:bodyPr lIns="90000" tIns="45000" rIns="90000" bIns="45000"/>
          <a:lstStyle/>
          <a:p>
            <a:pPr algn="ctr">
              <a:lnSpc>
                <a:spcPct val="100000"/>
              </a:lnSpc>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By</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				Batch No: B14</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100000"/>
              </a:lnSpc>
            </a:pPr>
            <a:endParaRPr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100000"/>
              </a:lnSpc>
            </a:pP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6"/>
          <p:cNvPicPr/>
          <p:nvPr/>
        </p:nvPicPr>
        <p:blipFill>
          <a:blip r:embed="rId2" cstate="print"/>
          <a:stretch>
            <a:fillRect/>
          </a:stretch>
        </p:blipFill>
        <p:spPr>
          <a:xfrm>
            <a:off x="5061979" y="3237447"/>
            <a:ext cx="2143999" cy="1302747"/>
          </a:xfrm>
          <a:prstGeom prst="rect">
            <a:avLst/>
          </a:prstGeom>
          <a:ln w="9360">
            <a:noFill/>
          </a:ln>
        </p:spPr>
      </p:pic>
      <p:sp>
        <p:nvSpPr>
          <p:cNvPr id="5" name="CustomShape 3"/>
          <p:cNvSpPr/>
          <p:nvPr/>
        </p:nvSpPr>
        <p:spPr>
          <a:xfrm>
            <a:off x="1502796" y="4587903"/>
            <a:ext cx="9112195" cy="680134"/>
          </a:xfrm>
          <a:prstGeom prst="rect">
            <a:avLst/>
          </a:prstGeom>
          <a:noFill/>
          <a:ln>
            <a:noFill/>
          </a:ln>
        </p:spPr>
        <p:txBody>
          <a:bodyPr lIns="90000" tIns="45000" rIns="90000" bIns="45000"/>
          <a:lstStyle/>
          <a:p>
            <a:pPr algn="ctr"/>
            <a:r>
              <a:rPr lang="en-IN" sz="2400" dirty="0">
                <a:solidFill>
                  <a:schemeClr val="tx1">
                    <a:lumMod val="95000"/>
                    <a:lumOff val="5000"/>
                  </a:schemeClr>
                </a:solidFill>
                <a:latin typeface="Times New Roman"/>
                <a:ea typeface="Verdana"/>
              </a:rPr>
              <a:t>Department of Information Technology</a:t>
            </a:r>
            <a:endParaRPr lang="en-IN" sz="2400" dirty="0">
              <a:solidFill>
                <a:schemeClr val="tx1">
                  <a:lumMod val="95000"/>
                  <a:lumOff val="5000"/>
                </a:schemeClr>
              </a:solidFill>
            </a:endParaRPr>
          </a:p>
          <a:p>
            <a:pPr algn="ctr">
              <a:lnSpc>
                <a:spcPct val="100000"/>
              </a:lnSpc>
            </a:pPr>
            <a:r>
              <a:rPr lang="en-IN" sz="2200" b="1" dirty="0">
                <a:solidFill>
                  <a:srgbClr val="000000"/>
                </a:solidFill>
                <a:latin typeface="Bahamas"/>
                <a:ea typeface="Verdana"/>
              </a:rPr>
              <a:t>SREE VIDYANIKETHAN ENGINEERING COLLEGE </a:t>
            </a:r>
          </a:p>
          <a:p>
            <a:pPr algn="ctr">
              <a:lnSpc>
                <a:spcPct val="100000"/>
              </a:lnSpc>
            </a:pPr>
            <a:r>
              <a:rPr lang="en-IN" sz="1600" b="1" dirty="0">
                <a:solidFill>
                  <a:srgbClr val="000000"/>
                </a:solidFill>
                <a:latin typeface="Bahamas"/>
                <a:ea typeface="Verdana"/>
              </a:rPr>
              <a:t>(AUTONOMOUS)</a:t>
            </a:r>
            <a:endParaRPr sz="1600" dirty="0">
              <a:latin typeface="Bahamas"/>
            </a:endParaRPr>
          </a:p>
        </p:txBody>
      </p:sp>
      <p:sp>
        <p:nvSpPr>
          <p:cNvPr id="7" name="CustomShape 4">
            <a:extLst>
              <a:ext uri="{FF2B5EF4-FFF2-40B4-BE49-F238E27FC236}">
                <a16:creationId xmlns:a16="http://schemas.microsoft.com/office/drawing/2014/main" id="{79C41E2F-D73B-415E-9AFA-4C031F424B4D}"/>
              </a:ext>
            </a:extLst>
          </p:cNvPr>
          <p:cNvSpPr/>
          <p:nvPr/>
        </p:nvSpPr>
        <p:spPr>
          <a:xfrm>
            <a:off x="1272209" y="5488298"/>
            <a:ext cx="10330177" cy="1302747"/>
          </a:xfrm>
          <a:prstGeom prst="rect">
            <a:avLst/>
          </a:prstGeom>
          <a:noFill/>
          <a:ln>
            <a:noFill/>
          </a:ln>
        </p:spPr>
        <p:txBody>
          <a:bodyPr lIns="90000" tIns="45000" rIns="90000" bIns="45000"/>
          <a:lstStyle/>
          <a:p>
            <a:pPr>
              <a:lnSpc>
                <a:spcPct val="100000"/>
              </a:lnSpc>
            </a:pPr>
            <a:r>
              <a:rPr lang="en-IN" b="1" dirty="0">
                <a:solidFill>
                  <a:srgbClr val="000000"/>
                </a:solidFill>
                <a:latin typeface="Times New Roman"/>
              </a:rPr>
              <a:t>     </a:t>
            </a:r>
          </a:p>
          <a:p>
            <a:pPr>
              <a:lnSpc>
                <a:spcPct val="100000"/>
              </a:lnSpc>
            </a:pPr>
            <a:r>
              <a:rPr lang="en-IN" b="1" dirty="0">
                <a:solidFill>
                  <a:srgbClr val="000000"/>
                </a:solidFill>
                <a:latin typeface="Times New Roman"/>
              </a:rPr>
              <a:t>     	</a:t>
            </a:r>
            <a:r>
              <a:rPr lang="en-IN" b="1" dirty="0">
                <a:solidFill>
                  <a:srgbClr val="C00000"/>
                </a:solidFill>
                <a:latin typeface="Times New Roman"/>
              </a:rPr>
              <a:t>Supervisor .			               Head of the Dept.</a:t>
            </a:r>
          </a:p>
          <a:p>
            <a:pPr>
              <a:lnSpc>
                <a:spcPct val="100000"/>
              </a:lnSpc>
            </a:pPr>
            <a:r>
              <a:rPr lang="en-IN" sz="1600" dirty="0">
                <a:solidFill>
                  <a:srgbClr val="000000"/>
                </a:solidFill>
                <a:latin typeface="Times New Roman"/>
                <a:ea typeface="Verdana"/>
              </a:rPr>
              <a:t>     	</a:t>
            </a:r>
            <a:r>
              <a:rPr lang="en-IN" sz="1600" dirty="0"/>
              <a:t> Mr. G. M. Chanakya, </a:t>
            </a:r>
            <a:r>
              <a:rPr lang="en-IN" sz="1100" i="1" dirty="0">
                <a:latin typeface="Times New Roman" panose="02020603050405020304" pitchFamily="18" charset="0"/>
                <a:cs typeface="Times New Roman" panose="02020603050405020304" pitchFamily="18" charset="0"/>
              </a:rPr>
              <a:t>M . Tech. .</a:t>
            </a:r>
            <a:r>
              <a:rPr lang="en-IN" sz="1600" dirty="0">
                <a:solidFill>
                  <a:srgbClr val="000000"/>
                </a:solidFill>
                <a:latin typeface="Times New Roman"/>
                <a:ea typeface="Verdana"/>
              </a:rPr>
              <a:t>	   	    	Dr. K. Ramani, </a:t>
            </a:r>
            <a:r>
              <a:rPr lang="en-IN" sz="1100" i="1" dirty="0">
                <a:solidFill>
                  <a:srgbClr val="000000"/>
                </a:solidFill>
                <a:latin typeface="Times New Roman"/>
                <a:ea typeface="Verdana"/>
              </a:rPr>
              <a:t>M .Tech., Ph.D</a:t>
            </a:r>
            <a:r>
              <a:rPr lang="en-IN" sz="1600" dirty="0">
                <a:solidFill>
                  <a:srgbClr val="000000"/>
                </a:solidFill>
                <a:latin typeface="Times New Roman"/>
                <a:ea typeface="Verdana"/>
              </a:rPr>
              <a:t>.</a:t>
            </a:r>
          </a:p>
          <a:p>
            <a:pPr>
              <a:lnSpc>
                <a:spcPct val="100000"/>
              </a:lnSpc>
            </a:pPr>
            <a:r>
              <a:rPr lang="en-IN" sz="1600" dirty="0">
                <a:solidFill>
                  <a:srgbClr val="000000"/>
                </a:solidFill>
                <a:latin typeface="Times New Roman"/>
                <a:ea typeface="Verdana"/>
              </a:rPr>
              <a:t>      	Assistant Professor.				Professor and HOD</a:t>
            </a:r>
            <a:endParaRPr dirty="0"/>
          </a:p>
        </p:txBody>
      </p:sp>
      <p:graphicFrame>
        <p:nvGraphicFramePr>
          <p:cNvPr id="8" name="Table 8">
            <a:extLst>
              <a:ext uri="{FF2B5EF4-FFF2-40B4-BE49-F238E27FC236}">
                <a16:creationId xmlns:a16="http://schemas.microsoft.com/office/drawing/2014/main" id="{8FC9C5FC-679D-4325-9233-5EB862DACA47}"/>
              </a:ext>
            </a:extLst>
          </p:cNvPr>
          <p:cNvGraphicFramePr>
            <a:graphicFrameLocks noGrp="1"/>
          </p:cNvGraphicFramePr>
          <p:nvPr>
            <p:extLst>
              <p:ext uri="{D42A27DB-BD31-4B8C-83A1-F6EECF244321}">
                <p14:modId xmlns:p14="http://schemas.microsoft.com/office/powerpoint/2010/main" val="3388391871"/>
              </p:ext>
            </p:extLst>
          </p:nvPr>
        </p:nvGraphicFramePr>
        <p:xfrm>
          <a:off x="2847975" y="1004704"/>
          <a:ext cx="7312024" cy="2194560"/>
        </p:xfrm>
        <a:graphic>
          <a:graphicData uri="http://schemas.openxmlformats.org/drawingml/2006/table">
            <a:tbl>
              <a:tblPr>
                <a:tableStyleId>{073A0DAA-6AF3-43AB-8588-CEC1D06C72B9}</a:tableStyleId>
              </a:tblPr>
              <a:tblGrid>
                <a:gridCol w="3656012">
                  <a:extLst>
                    <a:ext uri="{9D8B030D-6E8A-4147-A177-3AD203B41FA5}">
                      <a16:colId xmlns:a16="http://schemas.microsoft.com/office/drawing/2014/main" val="3758837418"/>
                    </a:ext>
                  </a:extLst>
                </a:gridCol>
                <a:gridCol w="3656012">
                  <a:extLst>
                    <a:ext uri="{9D8B030D-6E8A-4147-A177-3AD203B41FA5}">
                      <a16:colId xmlns:a16="http://schemas.microsoft.com/office/drawing/2014/main" val="4153907628"/>
                    </a:ext>
                  </a:extLst>
                </a:gridCol>
              </a:tblGrid>
              <a:tr h="333186">
                <a:tc>
                  <a:txBody>
                    <a:bodyPr/>
                    <a:lstStyle/>
                    <a:p>
                      <a:pPr algn="just"/>
                      <a:r>
                        <a:rPr lang="en-IN" dirty="0">
                          <a:latin typeface="Times New Roman" panose="02020603050405020304" pitchFamily="18" charset="0"/>
                          <a:cs typeface="Times New Roman" panose="02020603050405020304" pitchFamily="18" charset="0"/>
                        </a:rPr>
                        <a:t>S B Asqeem Nas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IN" dirty="0"/>
                        <a:t>19121A12A5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7786983"/>
                  </a:ext>
                </a:extLst>
              </a:tr>
              <a:tr h="333186">
                <a:tc>
                  <a:txBody>
                    <a:bodyPr/>
                    <a:lstStyle/>
                    <a:p>
                      <a:pPr algn="just"/>
                      <a:r>
                        <a:rPr lang="en-IN" dirty="0"/>
                        <a:t>T </a:t>
                      </a:r>
                      <a:r>
                        <a:rPr lang="en-IN" dirty="0" err="1"/>
                        <a:t>Satyavathi</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IN" dirty="0"/>
                        <a:t>19121A12C3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774231"/>
                  </a:ext>
                </a:extLst>
              </a:tr>
              <a:tr h="333186">
                <a:tc>
                  <a:txBody>
                    <a:bodyPr/>
                    <a:lstStyle/>
                    <a:p>
                      <a:pPr algn="just"/>
                      <a:r>
                        <a:rPr lang="en-IN" dirty="0"/>
                        <a:t>S Dharani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IN" dirty="0"/>
                        <a:t>19121A12B8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0627206"/>
                  </a:ext>
                </a:extLst>
              </a:tr>
              <a:tr h="333186">
                <a:tc>
                  <a:txBody>
                    <a:bodyPr/>
                    <a:lstStyle/>
                    <a:p>
                      <a:pPr algn="just"/>
                      <a:r>
                        <a:rPr lang="en-IN" dirty="0"/>
                        <a:t>P </a:t>
                      </a:r>
                      <a:r>
                        <a:rPr lang="en-IN" dirty="0" err="1"/>
                        <a:t>Jyothirmai</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IN" dirty="0"/>
                        <a:t>19121A1295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363404"/>
                  </a:ext>
                </a:extLst>
              </a:tr>
              <a:tr h="33318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t>P </a:t>
                      </a:r>
                      <a:r>
                        <a:rPr lang="en-IN" dirty="0" err="1"/>
                        <a:t>Yashwanth</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IN" dirty="0"/>
                        <a:t>20125A1209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08133"/>
                  </a:ext>
                </a:extLst>
              </a:tr>
              <a:tr h="333186">
                <a:tc>
                  <a:txBody>
                    <a:bodyPr/>
                    <a:lstStyle/>
                    <a:p>
                      <a:pPr algn="just"/>
                      <a:r>
                        <a:rPr lang="en-IN" dirty="0"/>
                        <a:t>S </a:t>
                      </a:r>
                      <a:r>
                        <a:rPr lang="en-IN" dirty="0" err="1"/>
                        <a:t>Sravani</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IN" dirty="0"/>
                        <a:t>19121A12B1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5654077"/>
                  </a:ext>
                </a:extLst>
              </a:tr>
            </a:tbl>
          </a:graphicData>
        </a:graphic>
      </p:graphicFrame>
    </p:spTree>
    <p:extLst>
      <p:ext uri="{BB962C8B-B14F-4D97-AF65-F5344CB8AC3E}">
        <p14:creationId xmlns:p14="http://schemas.microsoft.com/office/powerpoint/2010/main" val="80317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90" y="874009"/>
            <a:ext cx="10515600" cy="973841"/>
          </a:xfrm>
        </p:spPr>
        <p:txBody>
          <a:bodyPr>
            <a:noAutofit/>
          </a:bodyPr>
          <a:lstStyle/>
          <a:p>
            <a:pPr marL="534988" indent="-534988">
              <a:lnSpc>
                <a:spcPct val="100000"/>
              </a:lnSpc>
              <a:spcBef>
                <a:spcPts val="1800"/>
              </a:spcBef>
            </a:pPr>
            <a:r>
              <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[6]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Kulkarni et al. in the paper ― ”Applying image processing technique to detect plant diseases”.</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774590" y="1910826"/>
            <a:ext cx="10515600" cy="4994799"/>
          </a:xfrm>
        </p:spPr>
        <p:txBody>
          <a:bodyPr>
            <a:normAutofit/>
          </a:bodyPr>
          <a:lstStyle/>
          <a:p>
            <a:pPr algn="just">
              <a:lnSpc>
                <a:spcPct val="100000"/>
              </a:lnSpc>
              <a:spcAft>
                <a:spcPts val="800"/>
              </a:spcAft>
              <a:buFont typeface="Wingdings" panose="05000000000000000000" pitchFamily="2" charset="2"/>
              <a:buChar char="ü"/>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Artificial Neural Network (ANN) is trained by properly choosing feature values to distinguish diseased plants and healthy samples. The ANN model achieves an accuracy of 80%.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0000"/>
              </a:lnSpc>
              <a:spcAft>
                <a:spcPts val="800"/>
              </a:spcAf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ethodology for early and accurately plant diseases detection, using artificial neural network (ANN) and diverse image processing techniques. As the proposed approach is based on ANN classifier for classification and Gabor filter for feature extraction, it gives better results with a recognition rate of up to 91%.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1" indent="0" algn="just">
              <a:lnSpc>
                <a:spcPct val="110000"/>
              </a:lnSpc>
              <a:spcBef>
                <a:spcPts val="1800"/>
              </a:spcBef>
              <a:buNone/>
            </a:pPr>
            <a:r>
              <a:rPr lang="en-IN" sz="2000" b="1"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p>
            <a:pPr lvl="0" algn="just">
              <a:lnSpc>
                <a:spcPct val="100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Speed of computing distance increases according to numbers available in training samples.</a:t>
            </a:r>
          </a:p>
          <a:p>
            <a:pPr algn="just">
              <a:lnSpc>
                <a:spcPct val="100000"/>
              </a:lnSpc>
              <a:spcAft>
                <a:spcPts val="800"/>
              </a:spcAf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model can’t handle noisy data input.</a:t>
            </a:r>
          </a:p>
        </p:txBody>
      </p:sp>
      <p:sp>
        <p:nvSpPr>
          <p:cNvPr id="5" name="Title 1"/>
          <p:cNvSpPr txBox="1">
            <a:spLocks/>
          </p:cNvSpPr>
          <p:nvPr/>
        </p:nvSpPr>
        <p:spPr>
          <a:xfrm>
            <a:off x="838200" y="190196"/>
            <a:ext cx="10515600" cy="620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(Contd..)</a:t>
            </a:r>
            <a:endParaRPr lang="en-IN" sz="2800" dirty="0"/>
          </a:p>
        </p:txBody>
      </p:sp>
    </p:spTree>
    <p:extLst>
      <p:ext uri="{BB962C8B-B14F-4D97-AF65-F5344CB8AC3E}">
        <p14:creationId xmlns:p14="http://schemas.microsoft.com/office/powerpoint/2010/main" val="427660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199" y="1849714"/>
            <a:ext cx="10530385" cy="1152793"/>
          </a:xfrm>
        </p:spPr>
        <p:txBody>
          <a:bodyPr>
            <a:normAutofit/>
          </a:bodyPr>
          <a:lstStyle/>
          <a:p>
            <a:pPr marL="342900" lvl="1" indent="-342900" algn="just">
              <a:lnSpc>
                <a:spcPct val="100000"/>
              </a:lnSpc>
              <a:spcBef>
                <a:spcPts val="1800"/>
              </a:spcBef>
            </a:pPr>
            <a:r>
              <a:rPr lang="en-US" sz="2100" dirty="0">
                <a:latin typeface="Times New Roman" panose="02020603050405020304" pitchFamily="18" charset="0"/>
                <a:cs typeface="Times New Roman" panose="02020603050405020304" pitchFamily="18" charset="0"/>
              </a:rPr>
              <a:t>Development of Plant Disease detection System that can</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detect a plant disease at very initial stage by using automatic disease detection technique.</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5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OBJECTIVES	</a:t>
            </a:r>
          </a:p>
        </p:txBody>
      </p:sp>
      <p:sp>
        <p:nvSpPr>
          <p:cNvPr id="3" name="Content Placeholder 2"/>
          <p:cNvSpPr>
            <a:spLocks noGrp="1"/>
          </p:cNvSpPr>
          <p:nvPr>
            <p:ph idx="1"/>
          </p:nvPr>
        </p:nvSpPr>
        <p:spPr>
          <a:xfrm>
            <a:off x="838200" y="1665027"/>
            <a:ext cx="10515600" cy="4827848"/>
          </a:xfrm>
        </p:spPr>
        <p:txBody>
          <a:bodyPr>
            <a:noAutofit/>
          </a:bodyPr>
          <a:lstStyle/>
          <a:p>
            <a:r>
              <a:rPr lang="en-US" sz="2000" dirty="0">
                <a:latin typeface="Times New Roman" panose="02020603050405020304" pitchFamily="18" charset="0"/>
                <a:cs typeface="Times New Roman" panose="02020603050405020304" pitchFamily="18" charset="0"/>
              </a:rPr>
              <a:t>The objective is to develop a system that is capable to detect and identify the type of disease based on Blobs Detection and Statistical Analysis.</a:t>
            </a:r>
          </a:p>
          <a:p>
            <a:r>
              <a:rPr lang="en-IN" sz="2000" dirty="0">
                <a:latin typeface="Times New Roman" panose="02020603050405020304" pitchFamily="18" charset="0"/>
                <a:cs typeface="Times New Roman" panose="02020603050405020304" pitchFamily="18" charset="0"/>
              </a:rPr>
              <a:t>Increase accuracies using large dataset to train the algorithm and maximize epoch values.</a:t>
            </a:r>
          </a:p>
          <a:p>
            <a:r>
              <a:rPr lang="en-IN" sz="2000" dirty="0">
                <a:latin typeface="Times New Roman" panose="02020603050405020304" pitchFamily="18" charset="0"/>
                <a:cs typeface="Times New Roman" panose="02020603050405020304" pitchFamily="18" charset="0"/>
              </a:rPr>
              <a:t>Make use of existing deep learning modules for plant leaf disease detection and will check their performance on the basis of various evaluation.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50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89" y="203362"/>
            <a:ext cx="10515600" cy="846210"/>
          </a:xfrm>
        </p:spPr>
        <p:txBody>
          <a:bodyPr>
            <a:normAutofit/>
          </a:bodyP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PROPOSED SYSTEM</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0249" y="1311965"/>
            <a:ext cx="10515600" cy="4905955"/>
          </a:xfrm>
        </p:spPr>
        <p:txBody>
          <a:bodyPr>
            <a:normAutofit lnSpcReduction="10000"/>
          </a:bodyPr>
          <a:lstStyle/>
          <a:p>
            <a:pPr marL="0" indent="0" algn="just" fontAlgn="t">
              <a:spcAft>
                <a:spcPts val="600"/>
              </a:spcAft>
              <a:buNone/>
            </a:pPr>
            <a:r>
              <a:rPr lang="en-US" sz="2000" dirty="0">
                <a:latin typeface="Times New Roman" panose="02020603050405020304" pitchFamily="18" charset="0"/>
                <a:cs typeface="Times New Roman" panose="02020603050405020304" pitchFamily="18" charset="0"/>
              </a:rPr>
              <a:t>In the proposed system, we use the CNN algorithm to detect disease in plant leaves because with the help of CNN the maximum accuracy can be achieved if the data is good.</a:t>
            </a:r>
          </a:p>
          <a:p>
            <a:pPr algn="just" fontAlgn="t">
              <a:spcAft>
                <a:spcPts val="600"/>
              </a:spcAft>
            </a:pPr>
            <a:r>
              <a:rPr lang="en-US" sz="2000" dirty="0">
                <a:latin typeface="Times New Roman" panose="02020603050405020304" pitchFamily="18" charset="0"/>
                <a:cs typeface="Times New Roman" panose="02020603050405020304" pitchFamily="18" charset="0"/>
              </a:rPr>
              <a:t>Firstly, the images of various leaves acquired using a digital camera with required resolution for better quality. The construction of an image database is clearly dependent on the application. The image database itself is responsible for the better efficiency of the classifier which decides the robustness of the algorithm.</a:t>
            </a:r>
          </a:p>
          <a:p>
            <a:pPr algn="just" fontAlgn="t">
              <a:spcAft>
                <a:spcPts val="600"/>
              </a:spcAft>
            </a:pPr>
            <a:r>
              <a:rPr lang="en-US" sz="2000" b="1" i="1" dirty="0">
                <a:latin typeface="Times New Roman" panose="02020603050405020304" pitchFamily="18" charset="0"/>
                <a:cs typeface="Times New Roman" panose="02020603050405020304" pitchFamily="18" charset="0"/>
              </a:rPr>
              <a:t>Image pre-processing</a:t>
            </a:r>
            <a:r>
              <a:rPr lang="en-US" sz="2000" dirty="0">
                <a:latin typeface="Times New Roman" panose="02020603050405020304" pitchFamily="18" charset="0"/>
                <a:cs typeface="Times New Roman" panose="02020603050405020304" pitchFamily="18" charset="0"/>
              </a:rPr>
              <a:t>: In the second step, this image is pre-processed to improve the image data that suppress undesired distortions, enhances some image features important for further processing and analysis task. It includes color space conversion, image enhancement, and image segmentation.</a:t>
            </a:r>
          </a:p>
          <a:p>
            <a:pPr algn="just" fontAlgn="t">
              <a:spcAft>
                <a:spcPts val="600"/>
              </a:spcAft>
            </a:pPr>
            <a:r>
              <a:rPr lang="en-US" sz="2000" b="1" i="1" dirty="0">
                <a:latin typeface="Times New Roman" panose="02020603050405020304" pitchFamily="18" charset="0"/>
                <a:cs typeface="Times New Roman" panose="02020603050405020304" pitchFamily="18" charset="0"/>
              </a:rPr>
              <a:t>Training the network: </a:t>
            </a:r>
            <a:r>
              <a:rPr lang="en-US" sz="2000" dirty="0">
                <a:latin typeface="Times New Roman" panose="02020603050405020304" pitchFamily="18" charset="0"/>
                <a:cs typeface="Times New Roman" panose="02020603050405020304" pitchFamily="18" charset="0"/>
              </a:rPr>
              <a:t>The deep convolutional model can be used to classify labels specific to the task at hand. It train a new layer which performs task of classifying the custom specified classes. The dataset contains labelled folders with images, the path to these folders is provided to the retrain script. A portion of these images is retained for testing.</a:t>
            </a:r>
          </a:p>
          <a:p>
            <a:pPr algn="just" fontAlgn="t">
              <a:spcAft>
                <a:spcPts val="600"/>
              </a:spcAft>
            </a:pPr>
            <a:r>
              <a:rPr lang="en-US" sz="2000" b="1" i="1" dirty="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 The trained model is tested on a set of images. Random images are introduced to the network and output label is compared to the original known label of the image.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90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92892847"/>
              </p:ext>
            </p:extLst>
          </p:nvPr>
        </p:nvGraphicFramePr>
        <p:xfrm>
          <a:off x="1106488" y="1860605"/>
          <a:ext cx="9712643" cy="2514696"/>
        </p:xfrm>
        <a:graphic>
          <a:graphicData uri="http://schemas.openxmlformats.org/drawingml/2006/table">
            <a:tbl>
              <a:tblPr firstRow="1" bandRow="1">
                <a:tableStyleId>{5C22544A-7EE6-4342-B048-85BDC9FD1C3A}</a:tableStyleId>
              </a:tblPr>
              <a:tblGrid>
                <a:gridCol w="4721543">
                  <a:extLst>
                    <a:ext uri="{9D8B030D-6E8A-4147-A177-3AD203B41FA5}">
                      <a16:colId xmlns:a16="http://schemas.microsoft.com/office/drawing/2014/main" val="3274753084"/>
                    </a:ext>
                  </a:extLst>
                </a:gridCol>
                <a:gridCol w="4991100">
                  <a:extLst>
                    <a:ext uri="{9D8B030D-6E8A-4147-A177-3AD203B41FA5}">
                      <a16:colId xmlns:a16="http://schemas.microsoft.com/office/drawing/2014/main" val="2962951263"/>
                    </a:ext>
                  </a:extLst>
                </a:gridCol>
              </a:tblGrid>
              <a:tr h="720161">
                <a:tc>
                  <a:txBody>
                    <a:bodyPr/>
                    <a:lstStyle/>
                    <a:p>
                      <a:pPr marL="0" indent="0" algn="ctr">
                        <a:buClr>
                          <a:srgbClr val="C00000"/>
                        </a:buClr>
                        <a:buFontTx/>
                        <a:buNone/>
                      </a:pPr>
                      <a:r>
                        <a:rPr lang="en-IN" sz="2200" dirty="0">
                          <a:solidFill>
                            <a:schemeClr val="bg1"/>
                          </a:solidFill>
                          <a:latin typeface="Times New Roman" panose="02020603050405020304" pitchFamily="18" charset="0"/>
                          <a:cs typeface="Times New Roman" panose="02020603050405020304" pitchFamily="18" charset="0"/>
                          <a:sym typeface="+mn-ea"/>
                        </a:rPr>
                        <a:t>HARDWARE REQUIREMENTS</a:t>
                      </a:r>
                    </a:p>
                  </a:txBody>
                  <a:tcPr>
                    <a:solidFill>
                      <a:schemeClr val="accent1">
                        <a:lumMod val="50000"/>
                      </a:schemeClr>
                    </a:solidFill>
                  </a:tcPr>
                </a:tc>
                <a:tc>
                  <a:txBody>
                    <a:bodyPr/>
                    <a:lstStyle/>
                    <a:p>
                      <a:pPr marL="0" indent="0" algn="ctr">
                        <a:buClr>
                          <a:srgbClr val="C00000"/>
                        </a:buClr>
                        <a:buFontTx/>
                        <a:buNone/>
                      </a:pPr>
                      <a:r>
                        <a:rPr lang="en-IN" sz="2200" dirty="0">
                          <a:solidFill>
                            <a:schemeClr val="bg1"/>
                          </a:solidFill>
                          <a:latin typeface="Times New Roman" panose="02020603050405020304" pitchFamily="18" charset="0"/>
                          <a:cs typeface="Times New Roman" panose="02020603050405020304" pitchFamily="18" charset="0"/>
                          <a:sym typeface="+mn-ea"/>
                        </a:rPr>
                        <a:t>SOFTWARE REQUIREMENTS</a:t>
                      </a:r>
                    </a:p>
                    <a:p>
                      <a:pPr marL="0" indent="0" algn="ctr">
                        <a:buClr>
                          <a:srgbClr val="C00000"/>
                        </a:buClr>
                        <a:buFontTx/>
                        <a:buNone/>
                      </a:pPr>
                      <a:endParaRPr lang="en-US" sz="2200" dirty="0">
                        <a:solidFill>
                          <a:schemeClr val="bg1"/>
                        </a:solidFill>
                        <a:latin typeface="Times New Roman" panose="02020603050405020304" pitchFamily="18" charset="0"/>
                        <a:cs typeface="Times New Roman" panose="02020603050405020304" pitchFamily="18" charset="0"/>
                      </a:endParaRPr>
                    </a:p>
                  </a:txBody>
                  <a:tcPr>
                    <a:solidFill>
                      <a:schemeClr val="accent1">
                        <a:lumMod val="50000"/>
                      </a:schemeClr>
                    </a:solidFill>
                  </a:tcPr>
                </a:tc>
                <a:extLst>
                  <a:ext uri="{0D108BD9-81ED-4DB2-BD59-A6C34878D82A}">
                    <a16:rowId xmlns:a16="http://schemas.microsoft.com/office/drawing/2014/main" val="3325080369"/>
                  </a:ext>
                </a:extLst>
              </a:tr>
              <a:tr h="584232">
                <a:tc>
                  <a:txBody>
                    <a:bodyPr/>
                    <a:lstStyle/>
                    <a:p>
                      <a:pPr marL="285750" indent="-285750">
                        <a:buClr>
                          <a:srgbClr val="C00000"/>
                        </a:buClr>
                        <a:buFont typeface="Wingdings" panose="05000000000000000000" pitchFamily="2" charset="2"/>
                        <a:buChar char="§"/>
                      </a:pPr>
                      <a:r>
                        <a:rPr lang="en-IN" sz="2200" baseline="0" dirty="0">
                          <a:solidFill>
                            <a:schemeClr val="tx2"/>
                          </a:solidFill>
                          <a:latin typeface="Times New Roman" panose="02020603050405020304" pitchFamily="18" charset="0"/>
                          <a:cs typeface="Times New Roman" panose="02020603050405020304" pitchFamily="18" charset="0"/>
                        </a:rPr>
                        <a:t>System      –     I3 / Intel Processor </a:t>
                      </a:r>
                      <a:endParaRPr lang="en-IN" sz="22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buClr>
                          <a:srgbClr val="C00000"/>
                        </a:buClr>
                        <a:buFont typeface="Wingdings" panose="05000000000000000000" pitchFamily="2" charset="2"/>
                        <a:buChar char="§"/>
                      </a:pPr>
                      <a:r>
                        <a:rPr lang="en-IN" sz="2200" b="0" i="0" kern="1200" dirty="0">
                          <a:solidFill>
                            <a:schemeClr val="tx2"/>
                          </a:solidFill>
                          <a:effectLst/>
                          <a:latin typeface="Times New Roman" panose="02020603050405020304" pitchFamily="18" charset="0"/>
                          <a:ea typeface="+mn-ea"/>
                          <a:cs typeface="Times New Roman" panose="02020603050405020304" pitchFamily="18" charset="0"/>
                        </a:rPr>
                        <a:t>OS</a:t>
                      </a:r>
                      <a:r>
                        <a:rPr lang="en-IN" sz="2200" b="0" i="0" kern="1200" baseline="0" dirty="0">
                          <a:solidFill>
                            <a:schemeClr val="tx2"/>
                          </a:solidFill>
                          <a:effectLst/>
                          <a:latin typeface="Times New Roman" panose="02020603050405020304" pitchFamily="18" charset="0"/>
                          <a:ea typeface="+mn-ea"/>
                          <a:cs typeface="Times New Roman" panose="02020603050405020304" pitchFamily="18" charset="0"/>
                        </a:rPr>
                        <a:t>                  </a:t>
                      </a:r>
                      <a:r>
                        <a:rPr lang="en-IN" sz="2200" baseline="0" dirty="0">
                          <a:solidFill>
                            <a:schemeClr val="tx2"/>
                          </a:solidFill>
                          <a:latin typeface="Times New Roman" panose="02020603050405020304" pitchFamily="18" charset="0"/>
                          <a:cs typeface="Times New Roman" panose="02020603050405020304" pitchFamily="18" charset="0"/>
                        </a:rPr>
                        <a:t>–       Windows 10</a:t>
                      </a:r>
                      <a:endParaRPr lang="en-IN" sz="2200" b="0" i="0" kern="1200" dirty="0">
                        <a:solidFill>
                          <a:schemeClr val="tx2"/>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29736472"/>
                  </a:ext>
                </a:extLst>
              </a:tr>
              <a:tr h="584232">
                <a:tc>
                  <a:txBody>
                    <a:bodyPr/>
                    <a:lstStyle/>
                    <a:p>
                      <a:pPr marL="285750" indent="-285750">
                        <a:buClr>
                          <a:srgbClr val="C00000"/>
                        </a:buClr>
                        <a:buFont typeface="Wingdings" panose="05000000000000000000" pitchFamily="2" charset="2"/>
                        <a:buChar char="§"/>
                      </a:pPr>
                      <a:r>
                        <a:rPr lang="en-IN" sz="2200" dirty="0">
                          <a:solidFill>
                            <a:schemeClr val="tx2"/>
                          </a:solidFill>
                          <a:latin typeface="Times New Roman" panose="02020603050405020304" pitchFamily="18" charset="0"/>
                          <a:cs typeface="Times New Roman" panose="02020603050405020304" pitchFamily="18" charset="0"/>
                        </a:rPr>
                        <a:t>RAM</a:t>
                      </a:r>
                      <a:r>
                        <a:rPr lang="en-IN" sz="2200" baseline="0" dirty="0">
                          <a:solidFill>
                            <a:schemeClr val="tx2"/>
                          </a:solidFill>
                          <a:latin typeface="Times New Roman" panose="02020603050405020304" pitchFamily="18" charset="0"/>
                          <a:cs typeface="Times New Roman" panose="02020603050405020304" pitchFamily="18" charset="0"/>
                        </a:rPr>
                        <a:t>             –     8GB(minimum)</a:t>
                      </a:r>
                      <a:endParaRPr lang="en-IN" sz="22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C00000"/>
                        </a:buClr>
                        <a:buSzTx/>
                        <a:buFont typeface="Wingdings" panose="05000000000000000000" pitchFamily="2" charset="2"/>
                        <a:buChar char="§"/>
                        <a:defRPr/>
                      </a:pPr>
                      <a:r>
                        <a:rPr lang="en-IN" sz="2200" b="0" i="0" kern="1200" dirty="0">
                          <a:solidFill>
                            <a:schemeClr val="tx2"/>
                          </a:solidFill>
                          <a:effectLst/>
                          <a:latin typeface="Times New Roman" panose="02020603050405020304" pitchFamily="18" charset="0"/>
                          <a:ea typeface="+mn-ea"/>
                          <a:cs typeface="Times New Roman" panose="02020603050405020304" pitchFamily="18" charset="0"/>
                        </a:rPr>
                        <a:t>Languages</a:t>
                      </a:r>
                      <a:r>
                        <a:rPr lang="en-IN" sz="2200" b="0" i="0" kern="1200" baseline="0" dirty="0">
                          <a:solidFill>
                            <a:schemeClr val="tx2"/>
                          </a:solidFill>
                          <a:effectLst/>
                          <a:latin typeface="Times New Roman" panose="02020603050405020304" pitchFamily="18" charset="0"/>
                          <a:ea typeface="+mn-ea"/>
                          <a:cs typeface="Times New Roman" panose="02020603050405020304" pitchFamily="18" charset="0"/>
                        </a:rPr>
                        <a:t>      </a:t>
                      </a:r>
                      <a:r>
                        <a:rPr lang="en-IN" sz="2200" baseline="0" dirty="0">
                          <a:solidFill>
                            <a:schemeClr val="tx2"/>
                          </a:solidFill>
                          <a:latin typeface="Times New Roman" panose="02020603050405020304" pitchFamily="18" charset="0"/>
                          <a:cs typeface="Times New Roman" panose="02020603050405020304" pitchFamily="18" charset="0"/>
                        </a:rPr>
                        <a:t>–        </a:t>
                      </a:r>
                      <a:r>
                        <a:rPr lang="en-IN" sz="2200" b="0" i="0" kern="1200" dirty="0">
                          <a:solidFill>
                            <a:schemeClr val="tx2"/>
                          </a:solidFill>
                          <a:effectLst/>
                          <a:latin typeface="Times New Roman" panose="02020603050405020304" pitchFamily="18" charset="0"/>
                          <a:ea typeface="+mn-ea"/>
                          <a:cs typeface="Times New Roman" panose="02020603050405020304" pitchFamily="18" charset="0"/>
                        </a:rPr>
                        <a:t>Python</a:t>
                      </a:r>
                    </a:p>
                  </a:txBody>
                  <a:tcPr/>
                </a:tc>
                <a:extLst>
                  <a:ext uri="{0D108BD9-81ED-4DB2-BD59-A6C34878D82A}">
                    <a16:rowId xmlns:a16="http://schemas.microsoft.com/office/drawing/2014/main" val="3957977297"/>
                  </a:ext>
                </a:extLst>
              </a:tr>
              <a:tr h="584232">
                <a:tc>
                  <a:txBody>
                    <a:bodyPr/>
                    <a:lstStyle/>
                    <a:p>
                      <a:pPr marL="285750" indent="-285750">
                        <a:buClr>
                          <a:srgbClr val="C00000"/>
                        </a:buClr>
                        <a:buFont typeface="Wingdings" panose="05000000000000000000" pitchFamily="2" charset="2"/>
                        <a:buChar char="§"/>
                      </a:pPr>
                      <a:r>
                        <a:rPr lang="en-IN" sz="2200" dirty="0">
                          <a:solidFill>
                            <a:schemeClr val="tx2"/>
                          </a:solidFill>
                          <a:latin typeface="Times New Roman" panose="02020603050405020304" pitchFamily="18" charset="0"/>
                          <a:cs typeface="Times New Roman" panose="02020603050405020304" pitchFamily="18" charset="0"/>
                        </a:rPr>
                        <a:t>Hard</a:t>
                      </a:r>
                      <a:r>
                        <a:rPr lang="en-IN" sz="2200" baseline="0" dirty="0">
                          <a:solidFill>
                            <a:schemeClr val="tx2"/>
                          </a:solidFill>
                          <a:latin typeface="Times New Roman" panose="02020603050405020304" pitchFamily="18" charset="0"/>
                          <a:cs typeface="Times New Roman" panose="02020603050405020304" pitchFamily="18" charset="0"/>
                        </a:rPr>
                        <a:t> Disk     –      160GB</a:t>
                      </a:r>
                      <a:endParaRPr lang="en-IN" sz="22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285750" indent="-285750" algn="l">
                        <a:buClr>
                          <a:srgbClr val="C00000"/>
                        </a:buClr>
                        <a:buFont typeface="Wingdings" panose="05000000000000000000" pitchFamily="2" charset="2"/>
                        <a:buChar char="§"/>
                      </a:pPr>
                      <a:r>
                        <a:rPr lang="en-US" sz="2200" dirty="0">
                          <a:solidFill>
                            <a:schemeClr val="tx2"/>
                          </a:solidFill>
                          <a:latin typeface="Times New Roman" panose="02020603050405020304" pitchFamily="18" charset="0"/>
                          <a:cs typeface="Times New Roman" panose="02020603050405020304" pitchFamily="18" charset="0"/>
                        </a:rPr>
                        <a:t>Editor              </a:t>
                      </a:r>
                      <a:r>
                        <a:rPr lang="en-IN" sz="2200" baseline="0" dirty="0">
                          <a:solidFill>
                            <a:schemeClr val="tx2"/>
                          </a:solidFill>
                          <a:latin typeface="Times New Roman" panose="02020603050405020304" pitchFamily="18" charset="0"/>
                          <a:cs typeface="Times New Roman" panose="02020603050405020304" pitchFamily="18" charset="0"/>
                        </a:rPr>
                        <a:t>–       </a:t>
                      </a:r>
                      <a:r>
                        <a:rPr lang="en-US" sz="2200" baseline="0" dirty="0">
                          <a:solidFill>
                            <a:schemeClr val="tx2"/>
                          </a:solidFill>
                          <a:latin typeface="Times New Roman" panose="02020603050405020304" pitchFamily="18" charset="0"/>
                          <a:cs typeface="Times New Roman" panose="02020603050405020304" pitchFamily="18" charset="0"/>
                        </a:rPr>
                        <a:t>Anaconda</a:t>
                      </a:r>
                      <a:endParaRPr lang="en-US" sz="22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5160569"/>
                  </a:ext>
                </a:extLst>
              </a:tr>
            </a:tbl>
          </a:graphicData>
        </a:graphic>
      </p:graphicFrame>
      <p:sp>
        <p:nvSpPr>
          <p:cNvPr id="3" name="Title 1"/>
          <p:cNvSpPr txBox="1">
            <a:spLocks/>
          </p:cNvSpPr>
          <p:nvPr/>
        </p:nvSpPr>
        <p:spPr>
          <a:xfrm>
            <a:off x="839788" y="556591"/>
            <a:ext cx="10515600" cy="8030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SYSTEM REQUIREMENTS</a:t>
            </a:r>
          </a:p>
        </p:txBody>
      </p:sp>
    </p:spTree>
    <p:extLst>
      <p:ext uri="{BB962C8B-B14F-4D97-AF65-F5344CB8AC3E}">
        <p14:creationId xmlns:p14="http://schemas.microsoft.com/office/powerpoint/2010/main" val="109537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9785" y="517037"/>
            <a:ext cx="5394689" cy="523220"/>
          </a:xfrm>
          <a:prstGeom prst="rect">
            <a:avLst/>
          </a:prstGeom>
        </p:spPr>
        <p:txBody>
          <a:bodyPr wrap="square">
            <a:spAutoFit/>
          </a:bodyPr>
          <a:lstStyle/>
          <a:p>
            <a:pPr marL="0" lvl="1" algn="just">
              <a:spcBef>
                <a:spcPts val="1800"/>
              </a:spcBef>
            </a:pPr>
            <a:r>
              <a:rPr lang="en-US" sz="2800" b="1" dirty="0">
                <a:solidFill>
                  <a:schemeClr val="accent5">
                    <a:lumMod val="75000"/>
                  </a:schemeClr>
                </a:solidFill>
                <a:latin typeface="Times New Roman" panose="02020603050405020304" pitchFamily="18" charset="0"/>
                <a:cs typeface="Times New Roman" panose="02020603050405020304" pitchFamily="18" charset="0"/>
              </a:rPr>
              <a:t>WORKING PROCESS</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3130FFE-7B74-4BDE-866D-988E72B7D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1" y="1463040"/>
            <a:ext cx="11143236" cy="5167078"/>
          </a:xfrm>
        </p:spPr>
      </p:pic>
    </p:spTree>
    <p:extLst>
      <p:ext uri="{BB962C8B-B14F-4D97-AF65-F5344CB8AC3E}">
        <p14:creationId xmlns:p14="http://schemas.microsoft.com/office/powerpoint/2010/main" val="3049966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4347" y="1311965"/>
            <a:ext cx="10515600" cy="544544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whole process is divided into three stages: </a:t>
            </a:r>
          </a:p>
          <a:p>
            <a:pPr algn="just"/>
            <a:r>
              <a:rPr lang="en-US" sz="2000" dirty="0">
                <a:latin typeface="Times New Roman" panose="02020603050405020304" pitchFamily="18" charset="0"/>
                <a:cs typeface="Times New Roman" panose="02020603050405020304" pitchFamily="18" charset="0"/>
              </a:rPr>
              <a:t>Input images are first created by an Android device or uploaded to our web application by users. </a:t>
            </a:r>
          </a:p>
          <a:p>
            <a:pPr algn="just"/>
            <a:r>
              <a:rPr lang="en-US" sz="2000" dirty="0">
                <a:latin typeface="Times New Roman" panose="02020603050405020304" pitchFamily="18" charset="0"/>
                <a:cs typeface="Times New Roman" panose="02020603050405020304" pitchFamily="18" charset="0"/>
              </a:rPr>
              <a:t>Segmentation pre-processing includes the process of image segmentation, image enhancement and color space conversion. First, the digital image of the image is enhanced with a filter. Then convert each image into an array. Using the scientific name for Binarizes Diseases, each image name is converted to a binary field.</a:t>
            </a:r>
          </a:p>
          <a:p>
            <a:pPr algn="just"/>
            <a:r>
              <a:rPr lang="en-US" sz="2000" dirty="0">
                <a:latin typeface="Times New Roman" panose="02020603050405020304" pitchFamily="18" charset="0"/>
                <a:cs typeface="Times New Roman" panose="02020603050405020304" pitchFamily="18" charset="0"/>
              </a:rPr>
              <a:t>CNN classifiers are trained to identify diseases in each plant class. Level 2 results are used to call up a classifier, which is trained to classify various diseases in that plant. If not present, the leaves are classified as</a:t>
            </a:r>
            <a:r>
              <a:rPr lang="en-IN" sz="2000" dirty="0">
                <a:latin typeface="Times New Roman" panose="02020603050405020304" pitchFamily="18" charset="0"/>
                <a:cs typeface="Times New Roman" panose="02020603050405020304" pitchFamily="18" charset="0"/>
              </a:rPr>
              <a:t> "healthy".</a:t>
            </a:r>
          </a:p>
          <a:p>
            <a:pPr algn="just"/>
            <a:r>
              <a:rPr lang="en-US" sz="2000" dirty="0">
                <a:latin typeface="Times New Roman" panose="02020603050405020304" pitchFamily="18" charset="0"/>
                <a:cs typeface="Times New Roman" panose="02020603050405020304" pitchFamily="18" charset="0"/>
              </a:rPr>
              <a:t>The trained model is tested on a set of images. Random images are introduced to the network and output label is compared to the original known label of the image.</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814347" y="517037"/>
            <a:ext cx="5240127" cy="523220"/>
          </a:xfrm>
          <a:prstGeom prst="rect">
            <a:avLst/>
          </a:prstGeom>
        </p:spPr>
        <p:txBody>
          <a:bodyPr wrap="square">
            <a:spAutoFit/>
          </a:bodyPr>
          <a:lstStyle/>
          <a:p>
            <a:pPr marL="0" lvl="1" algn="just">
              <a:spcBef>
                <a:spcPts val="1800"/>
              </a:spcBef>
            </a:pPr>
            <a:r>
              <a:rPr lang="en-US" sz="2800" b="1" dirty="0">
                <a:solidFill>
                  <a:schemeClr val="accent5">
                    <a:lumMod val="75000"/>
                  </a:schemeClr>
                </a:solidFill>
                <a:latin typeface="Times New Roman" panose="02020603050405020304" pitchFamily="18" charset="0"/>
                <a:cs typeface="Times New Roman" panose="02020603050405020304" pitchFamily="18" charset="0"/>
              </a:rPr>
              <a:t>WORKING PROCESS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76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918" y="215207"/>
            <a:ext cx="10515600" cy="763960"/>
          </a:xfrm>
        </p:spPr>
        <p:txBody>
          <a:bodyPr>
            <a:normAutofit/>
          </a:bodyPr>
          <a:lstStyle/>
          <a:p>
            <a:pPr lvl="1" algn="l" rtl="0">
              <a:spcBef>
                <a:spcPts val="1800"/>
              </a:spcBef>
            </a:pPr>
            <a:r>
              <a:rPr lang="en-US" sz="2800" b="1" kern="1200" dirty="0">
                <a:solidFill>
                  <a:schemeClr val="accent5">
                    <a:lumMod val="75000"/>
                  </a:schemeClr>
                </a:solidFill>
                <a:latin typeface="Times New Roman" panose="02020603050405020304" pitchFamily="18" charset="0"/>
                <a:ea typeface="+mn-ea"/>
                <a:cs typeface="Times New Roman" panose="02020603050405020304" pitchFamily="18" charset="0"/>
              </a:rPr>
              <a:t>SYSTEM DESIGN</a:t>
            </a:r>
            <a:endParaRPr lang="en-IN" sz="2800" b="1" kern="1200" dirty="0">
              <a:solidFill>
                <a:schemeClr val="accent5">
                  <a:lumMod val="75000"/>
                </a:schemeClr>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2764880" y="5898302"/>
            <a:ext cx="6096000" cy="336118"/>
          </a:xfrm>
          <a:prstGeom prst="rect">
            <a:avLst/>
          </a:prstGeom>
        </p:spPr>
        <p:txBody>
          <a:bodyPr>
            <a:spAutoFit/>
          </a:bodyPr>
          <a:lstStyle/>
          <a:p>
            <a:pPr marL="457200" indent="457200">
              <a:lnSpc>
                <a:spcPct val="150000"/>
              </a:lnSpc>
              <a:spcBef>
                <a:spcPts val="1200"/>
              </a:spcBef>
              <a:spcAft>
                <a:spcPts val="500"/>
              </a:spcAft>
            </a:pPr>
            <a:r>
              <a:rPr lang="en-IN" sz="1200" b="1" dirty="0">
                <a:latin typeface="Times New Roman" panose="02020603050405020304" pitchFamily="18" charset="0"/>
                <a:ea typeface="Times New Roman" panose="02020603050405020304" pitchFamily="18" charset="0"/>
              </a:rPr>
              <a:t>Figure  use cases Diagram for classification and detection.</a:t>
            </a:r>
            <a:endParaRPr lang="en-IN" sz="12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717918" y="1425091"/>
            <a:ext cx="4561750" cy="400110"/>
          </a:xfrm>
          <a:prstGeom prst="rect">
            <a:avLst/>
          </a:prstGeom>
        </p:spPr>
        <p:txBody>
          <a:bodyPr wrap="square">
            <a:spAutoFit/>
          </a:bodyPr>
          <a:lstStyle/>
          <a:p>
            <a:pPr algn="just">
              <a:spcBef>
                <a:spcPts val="1200"/>
              </a:spcBef>
            </a:pPr>
            <a:r>
              <a:rPr lang="en-IN" sz="2000" dirty="0">
                <a:latin typeface="Times New Roman" panose="02020603050405020304" pitchFamily="18" charset="0"/>
                <a:ea typeface="Times New Roman" panose="02020603050405020304" pitchFamily="18" charset="0"/>
              </a:rPr>
              <a:t>	</a:t>
            </a:r>
          </a:p>
        </p:txBody>
      </p:sp>
      <p:pic>
        <p:nvPicPr>
          <p:cNvPr id="9" name="Picture 8">
            <a:extLst>
              <a:ext uri="{FF2B5EF4-FFF2-40B4-BE49-F238E27FC236}">
                <a16:creationId xmlns:a16="http://schemas.microsoft.com/office/drawing/2014/main" id="{432955FB-7ED1-4ED8-9DC9-41EEE81F0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974" y="1414462"/>
            <a:ext cx="5495926" cy="4029075"/>
          </a:xfrm>
          <a:prstGeom prst="rect">
            <a:avLst/>
          </a:prstGeom>
        </p:spPr>
      </p:pic>
      <p:sp>
        <p:nvSpPr>
          <p:cNvPr id="7" name="TextBox 6">
            <a:extLst>
              <a:ext uri="{FF2B5EF4-FFF2-40B4-BE49-F238E27FC236}">
                <a16:creationId xmlns:a16="http://schemas.microsoft.com/office/drawing/2014/main" id="{F0C192AD-0BF3-4C25-BFA6-AF863608A626}"/>
              </a:ext>
            </a:extLst>
          </p:cNvPr>
          <p:cNvSpPr txBox="1"/>
          <p:nvPr/>
        </p:nvSpPr>
        <p:spPr>
          <a:xfrm>
            <a:off x="638175" y="1425091"/>
            <a:ext cx="4561750" cy="3785652"/>
          </a:xfrm>
          <a:prstGeom prst="rect">
            <a:avLst/>
          </a:prstGeom>
          <a:noFill/>
        </p:spPr>
        <p:txBody>
          <a:bodyPr wrap="square">
            <a:spAutoFit/>
          </a:bodyPr>
          <a:lstStyle/>
          <a:p>
            <a:pPr>
              <a:spcAft>
                <a:spcPts val="800"/>
              </a:spcAft>
            </a:pPr>
            <a:r>
              <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000" b="1"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r>
              <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 </a:t>
            </a:r>
          </a:p>
          <a:p>
            <a:pPr>
              <a:spcAft>
                <a:spcPts val="800"/>
              </a:spcAft>
            </a:pPr>
            <a:endParaRPr lang="en-US" sz="2000" dirty="0">
              <a:solidFill>
                <a:srgbClr val="202122"/>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endPar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endParaRPr lang="en-US" sz="2000" dirty="0">
              <a:solidFill>
                <a:srgbClr val="202122"/>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636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7130" y="6029210"/>
            <a:ext cx="6096000" cy="336118"/>
          </a:xfrm>
          <a:prstGeom prst="rect">
            <a:avLst/>
          </a:prstGeom>
        </p:spPr>
        <p:txBody>
          <a:bodyPr>
            <a:spAutoFit/>
          </a:bodyPr>
          <a:lstStyle/>
          <a:p>
            <a:pPr marL="457200" indent="457200">
              <a:lnSpc>
                <a:spcPct val="150000"/>
              </a:lnSpc>
              <a:spcBef>
                <a:spcPts val="1200"/>
              </a:spcBef>
              <a:spcAft>
                <a:spcPts val="500"/>
              </a:spcAft>
            </a:pPr>
            <a:r>
              <a:rPr lang="en-IN" sz="1200" b="1" dirty="0">
                <a:latin typeface="Times New Roman" panose="02020603050405020304" pitchFamily="18" charset="0"/>
                <a:ea typeface="Times New Roman" panose="02020603050405020304" pitchFamily="18" charset="0"/>
              </a:rPr>
              <a:t>Figure  </a:t>
            </a:r>
            <a:r>
              <a:rPr lang="en-IN" sz="1200" b="1" dirty="0" err="1">
                <a:latin typeface="Times New Roman" panose="02020603050405020304" pitchFamily="18" charset="0"/>
                <a:ea typeface="Times New Roman" panose="02020603050405020304" pitchFamily="18" charset="0"/>
              </a:rPr>
              <a:t>classDiagram</a:t>
            </a:r>
            <a:r>
              <a:rPr lang="en-IN" sz="1200" b="1" dirty="0">
                <a:latin typeface="Times New Roman" panose="02020603050405020304" pitchFamily="18" charset="0"/>
                <a:ea typeface="Times New Roman" panose="02020603050405020304" pitchFamily="18" charset="0"/>
              </a:rPr>
              <a:t> for finding vacant area in parking lot</a:t>
            </a:r>
            <a:endParaRPr lang="en-IN" sz="1200" dirty="0">
              <a:effectLst/>
              <a:latin typeface="Times New Roman" panose="02020603050405020304" pitchFamily="18" charset="0"/>
              <a:ea typeface="Times New Roman" panose="02020603050405020304" pitchFamily="18" charset="0"/>
            </a:endParaRPr>
          </a:p>
        </p:txBody>
      </p:sp>
      <p:sp>
        <p:nvSpPr>
          <p:cNvPr id="5" name="Title 1"/>
          <p:cNvSpPr txBox="1">
            <a:spLocks/>
          </p:cNvSpPr>
          <p:nvPr/>
        </p:nvSpPr>
        <p:spPr>
          <a:xfrm>
            <a:off x="710317" y="262915"/>
            <a:ext cx="10515600" cy="76396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spcBef>
                <a:spcPts val="1800"/>
              </a:spcBef>
            </a:pPr>
            <a:r>
              <a:rPr lang="en-US" sz="2800" b="1" kern="1200" dirty="0">
                <a:solidFill>
                  <a:schemeClr val="accent5">
                    <a:lumMod val="75000"/>
                  </a:schemeClr>
                </a:solidFill>
                <a:latin typeface="Times New Roman" panose="02020603050405020304" pitchFamily="18" charset="0"/>
                <a:ea typeface="+mn-ea"/>
                <a:cs typeface="Times New Roman" panose="02020603050405020304" pitchFamily="18" charset="0"/>
              </a:rPr>
              <a:t>System Design(Contd..)</a:t>
            </a:r>
            <a:endParaRPr lang="en-IN" sz="2800" b="1" kern="1200" dirty="0">
              <a:solidFill>
                <a:schemeClr val="accent5">
                  <a:lumMod val="75000"/>
                </a:schemeClr>
              </a:solidFill>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B6BE5BD2-1482-4424-BF22-878F02C27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9580" y="1127742"/>
            <a:ext cx="5848350" cy="4133850"/>
          </a:xfrm>
          <a:prstGeom prst="rect">
            <a:avLst/>
          </a:prstGeom>
        </p:spPr>
      </p:pic>
      <p:sp>
        <p:nvSpPr>
          <p:cNvPr id="7" name="TextBox 6">
            <a:extLst>
              <a:ext uri="{FF2B5EF4-FFF2-40B4-BE49-F238E27FC236}">
                <a16:creationId xmlns:a16="http://schemas.microsoft.com/office/drawing/2014/main" id="{93DA9B11-13B6-42EC-BE9E-284CCBDEFCA5}"/>
              </a:ext>
            </a:extLst>
          </p:cNvPr>
          <p:cNvSpPr txBox="1"/>
          <p:nvPr/>
        </p:nvSpPr>
        <p:spPr>
          <a:xfrm>
            <a:off x="710317" y="1253276"/>
            <a:ext cx="5480933" cy="5324535"/>
          </a:xfrm>
          <a:prstGeom prst="rect">
            <a:avLst/>
          </a:prstGeom>
          <a:noFill/>
        </p:spPr>
        <p:txBody>
          <a:bodyPr wrap="square">
            <a:spAutoFit/>
          </a:bodyPr>
          <a:lstStyle/>
          <a:p>
            <a:pPr>
              <a:spcBef>
                <a:spcPts val="600"/>
              </a:spcBef>
              <a:spcAft>
                <a:spcPts val="600"/>
              </a:spcAft>
            </a:pPr>
            <a:r>
              <a:rPr lang="en-US" sz="2000" dirty="0">
                <a:solidFill>
                  <a:srgbClr val="000000"/>
                </a:solidFill>
                <a:effectLst/>
                <a:latin typeface="Times New Roman" panose="02020603050405020304" pitchFamily="18" charset="0"/>
                <a:ea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objects.</a:t>
            </a:r>
          </a:p>
          <a:p>
            <a:pPr>
              <a:spcBef>
                <a:spcPts val="600"/>
              </a:spcBef>
              <a:spcAft>
                <a:spcPts val="600"/>
              </a:spcAft>
            </a:pPr>
            <a:endParaRPr lang="en-IN" sz="2000" dirty="0">
              <a:effectLst/>
              <a:latin typeface="Times New Roman" panose="02020603050405020304" pitchFamily="18" charset="0"/>
              <a:ea typeface="Times New Roman" panose="02020603050405020304" pitchFamily="18" charset="0"/>
            </a:endParaRPr>
          </a:p>
          <a:p>
            <a:pPr>
              <a:spcBef>
                <a:spcPts val="600"/>
              </a:spcBef>
              <a:spcAft>
                <a:spcPts val="600"/>
              </a:spcAft>
            </a:pPr>
            <a:r>
              <a:rPr lang="en-US" sz="2000" dirty="0">
                <a:solidFill>
                  <a:srgbClr val="000000"/>
                </a:solidFill>
                <a:effectLst/>
                <a:latin typeface="Times New Roman" panose="02020603050405020304" pitchFamily="18" charset="0"/>
                <a:ea typeface="Times New Roman" panose="02020603050405020304" pitchFamily="18" charset="0"/>
              </a:rPr>
              <a:t>The class diagram is the main building block of object-oriented modeling. It is used for general conceptual modeling of the structure of the application, and for detailed modeling, translating the models into programming code. Class diagrams can also be used for data modeling.</a:t>
            </a:r>
          </a:p>
          <a:p>
            <a:pPr>
              <a:spcBef>
                <a:spcPts val="600"/>
              </a:spcBef>
              <a:spcAft>
                <a:spcPts val="600"/>
              </a:spcAft>
            </a:pPr>
            <a:endParaRPr lang="en-US" sz="2000" dirty="0">
              <a:solidFill>
                <a:srgbClr val="000000"/>
              </a:solidFill>
              <a:latin typeface="Times New Roman" panose="02020603050405020304" pitchFamily="18" charset="0"/>
              <a:ea typeface="Times New Roman" panose="02020603050405020304" pitchFamily="18" charset="0"/>
            </a:endParaRPr>
          </a:p>
          <a:p>
            <a:pPr>
              <a:spcBef>
                <a:spcPts val="600"/>
              </a:spcBef>
              <a:spcAft>
                <a:spcPts val="600"/>
              </a:spcAf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0290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7130" y="6029210"/>
            <a:ext cx="6096000" cy="336118"/>
          </a:xfrm>
          <a:prstGeom prst="rect">
            <a:avLst/>
          </a:prstGeom>
        </p:spPr>
        <p:txBody>
          <a:bodyPr>
            <a:spAutoFit/>
          </a:bodyPr>
          <a:lstStyle/>
          <a:p>
            <a:pPr marL="457200" indent="457200">
              <a:lnSpc>
                <a:spcPct val="150000"/>
              </a:lnSpc>
              <a:spcBef>
                <a:spcPts val="1200"/>
              </a:spcBef>
              <a:spcAft>
                <a:spcPts val="500"/>
              </a:spcAft>
            </a:pPr>
            <a:r>
              <a:rPr lang="en-IN" sz="1200" b="1" dirty="0">
                <a:latin typeface="Times New Roman" panose="02020603050405020304" pitchFamily="18" charset="0"/>
                <a:ea typeface="Times New Roman" panose="02020603050405020304" pitchFamily="18" charset="0"/>
              </a:rPr>
              <a:t>	                   Figure  Sequence Diagram </a:t>
            </a:r>
            <a:endParaRPr lang="en-IN" sz="1200" dirty="0">
              <a:effectLst/>
              <a:latin typeface="Times New Roman" panose="02020603050405020304" pitchFamily="18" charset="0"/>
              <a:ea typeface="Times New Roman" panose="02020603050405020304" pitchFamily="18" charset="0"/>
            </a:endParaRPr>
          </a:p>
        </p:txBody>
      </p:sp>
      <p:sp>
        <p:nvSpPr>
          <p:cNvPr id="2" name="Rectangle 1"/>
          <p:cNvSpPr/>
          <p:nvPr/>
        </p:nvSpPr>
        <p:spPr>
          <a:xfrm>
            <a:off x="710317" y="1163390"/>
            <a:ext cx="4705494" cy="4606389"/>
          </a:xfrm>
          <a:prstGeom prst="rect">
            <a:avLst/>
          </a:prstGeom>
        </p:spPr>
        <p:txBody>
          <a:bodyPr wrap="square">
            <a:spAutoFit/>
          </a:bodyPr>
          <a:lstStyle/>
          <a:p>
            <a:pPr>
              <a:spcAft>
                <a:spcPts val="800"/>
              </a:spcAft>
            </a:pPr>
            <a:r>
              <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A sequence diagram or system sequence diagram (SSD) shows object interactions arranged in time sequence in the field of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software engineering</a:t>
            </a:r>
            <a:r>
              <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It depicts the objects involved in the scenario and the sequence of messages exchanged between the objects needed to carry out the functionality of scenario. </a:t>
            </a:r>
          </a:p>
          <a:p>
            <a:pPr>
              <a:spcAft>
                <a:spcPts val="800"/>
              </a:spcAft>
            </a:pPr>
            <a:endParaRPr lang="en-US" sz="2000" dirty="0">
              <a:solidFill>
                <a:srgbClr val="202122"/>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Sequence diagrams are typically associated with use case realizations in the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logic view</a:t>
            </a:r>
            <a:r>
              <a:rPr lang="en-US" sz="20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of the system under development. Sequence diagrams are sometimes called event diagrams or event scenarios.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p:cNvSpPr txBox="1">
            <a:spLocks/>
          </p:cNvSpPr>
          <p:nvPr/>
        </p:nvSpPr>
        <p:spPr>
          <a:xfrm>
            <a:off x="710317" y="262915"/>
            <a:ext cx="10515600" cy="76396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l" rtl="0">
              <a:spcBef>
                <a:spcPts val="1800"/>
              </a:spcBef>
            </a:pPr>
            <a:r>
              <a:rPr lang="en-US" sz="2800" b="1" kern="1200" dirty="0">
                <a:solidFill>
                  <a:schemeClr val="accent5">
                    <a:lumMod val="75000"/>
                  </a:schemeClr>
                </a:solidFill>
                <a:latin typeface="Times New Roman" panose="02020603050405020304" pitchFamily="18" charset="0"/>
                <a:ea typeface="+mn-ea"/>
                <a:cs typeface="Times New Roman" panose="02020603050405020304" pitchFamily="18" charset="0"/>
              </a:rPr>
              <a:t>System Design(Contd..)</a:t>
            </a:r>
            <a:endParaRPr lang="en-IN" sz="2800" b="1" kern="1200" dirty="0">
              <a:solidFill>
                <a:schemeClr val="accent5">
                  <a:lumMod val="75000"/>
                </a:schemeClr>
              </a:solidFill>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7E17E9DC-40BC-4025-9944-00EDE59B1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48746"/>
            <a:ext cx="5520442" cy="5158594"/>
          </a:xfrm>
          <a:prstGeom prst="rect">
            <a:avLst/>
          </a:prstGeom>
        </p:spPr>
      </p:pic>
    </p:spTree>
    <p:extLst>
      <p:ext uri="{BB962C8B-B14F-4D97-AF65-F5344CB8AC3E}">
        <p14:creationId xmlns:p14="http://schemas.microsoft.com/office/powerpoint/2010/main" val="232181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733"/>
            <a:ext cx="10515600" cy="652642"/>
          </a:xfrm>
        </p:spPr>
        <p:txBody>
          <a:bodyPr>
            <a:norm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755375"/>
            <a:ext cx="10515600" cy="6015161"/>
          </a:xfrm>
        </p:spPr>
        <p:txBody>
          <a:bodyPr>
            <a:noAutofit/>
          </a:bodyPr>
          <a:lstStyle/>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ABSTRACT</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INTRODUCTION</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LITERATURE SURVEY AND LIMITATIONS</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PROBLEM STATEMENT</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OBJECTIVES</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PROPOSED SYSTEM</a:t>
            </a:r>
          </a:p>
          <a:p>
            <a:pPr marL="395288" indent="-395288">
              <a:lnSpc>
                <a:spcPct val="100000"/>
              </a:lnSpc>
              <a:buFont typeface="Wingdings" panose="05000000000000000000" pitchFamily="2" charset="2"/>
              <a:buChar char="Ø"/>
            </a:pPr>
            <a:r>
              <a:rPr lang="en-IN" sz="2000">
                <a:solidFill>
                  <a:srgbClr val="002060"/>
                </a:solidFill>
                <a:latin typeface="Times New Roman" panose="02020603050405020304" pitchFamily="18" charset="0"/>
                <a:cs typeface="Times New Roman" panose="02020603050405020304" pitchFamily="18" charset="0"/>
              </a:rPr>
              <a:t>SYSTEM REQUIREMENTS</a:t>
            </a:r>
            <a:endParaRPr lang="en-IN" sz="2000" dirty="0">
              <a:solidFill>
                <a:srgbClr val="002060"/>
              </a:solidFill>
              <a:latin typeface="Times New Roman" panose="02020603050405020304" pitchFamily="18" charset="0"/>
              <a:cs typeface="Times New Roman" panose="02020603050405020304" pitchFamily="18" charset="0"/>
            </a:endParaRP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SYSTEM DESIGN</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WORKING PROCESS</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TRAINING &amp; TESTING</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RESULTS</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CONCLUSION</a:t>
            </a:r>
          </a:p>
          <a:p>
            <a:pPr marL="395288" indent="-395288">
              <a:lnSpc>
                <a:spcPct val="10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REFERENCES</a:t>
            </a:r>
          </a:p>
          <a:p>
            <a:pPr>
              <a:lnSpc>
                <a:spcPct val="10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635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0"/>
            <a:ext cx="10515600" cy="636739"/>
          </a:xfrm>
        </p:spPr>
        <p:txBody>
          <a:bodyPr>
            <a:norm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DATASET CLASSIFICATION:</a:t>
            </a:r>
            <a:endParaRPr lang="en-IN" sz="26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067051"/>
            <a:ext cx="1042349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lang="en-US" sz="2000" dirty="0">
                <a:latin typeface="Times New Roman" panose="02020603050405020304" pitchFamily="18" charset="0"/>
                <a:cs typeface="Times New Roman" panose="02020603050405020304" pitchFamily="18" charset="0"/>
              </a:rPr>
              <a:t>Dataset Classification Selection of proper set of images for training of model is a significant task. Centroid of each image is calculated to retrieve select images. Centroid can be calculated by use of contours. Contour is a curve that joins all the points along the periphery of a shape. Contours can much be detected much precisely on binary images. Hence, every image has to be converted to grayscale with a threshold applied on it. ‗find Contours‘ function can be use for this purpose. Three arguments provided to this function are Source image, contour retrieval mode and contour approximation method. Output of the function contains the images, contours and hierarchy. Output contains all contours in the image. Every contour is array of (</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coordinates of boundary points. Moments return a dictionary of all moment values. From this moments one can extract data such as centroid, area, etc. As we only need centroid of the image, it is given by the relations,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Cx</a:t>
            </a:r>
            <a:r>
              <a:rPr lang="en-US" sz="2000" dirty="0">
                <a:latin typeface="Times New Roman" panose="02020603050405020304" pitchFamily="18" charset="0"/>
                <a:cs typeface="Times New Roman" panose="02020603050405020304" pitchFamily="18" charset="0"/>
              </a:rPr>
              <a:t> = (M[―m10‖]/M[―m00‖])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Cy = (M["m01"] / M["m00"])</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here, M is the dictionary of moments.</a:t>
            </a:r>
          </a:p>
          <a:p>
            <a:pPr algn="just">
              <a:lnSpc>
                <a:spcPct val="100000"/>
              </a:lnSpc>
            </a:pPr>
            <a:r>
              <a:rPr lang="en-US" sz="2000" dirty="0">
                <a:latin typeface="Times New Roman" panose="02020603050405020304" pitchFamily="18" charset="0"/>
                <a:cs typeface="Times New Roman" panose="02020603050405020304" pitchFamily="18" charset="0"/>
              </a:rPr>
              <a:t>After calculating the centroid of each image using the above method, we set a definite range for (x, y) coordinates after overlooking all the centroids. The images falling between the range are selected for further processing.</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007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54F608-2B35-421C-9CED-5CFAD6175E21}"/>
              </a:ext>
            </a:extLst>
          </p:cNvPr>
          <p:cNvSpPr>
            <a:spLocks noGrp="1"/>
          </p:cNvSpPr>
          <p:nvPr>
            <p:ph type="title"/>
          </p:nvPr>
        </p:nvSpPr>
        <p:spPr>
          <a:xfrm>
            <a:off x="1552573" y="3524251"/>
            <a:ext cx="8515350" cy="561974"/>
          </a:xfrm>
        </p:spPr>
        <p:txBody>
          <a:bodyPr>
            <a:normAutofit/>
          </a:bodyPr>
          <a:lstStyle/>
          <a:p>
            <a:r>
              <a:rPr lang="en-IN" sz="1200" b="1" dirty="0"/>
              <a:t>          Figure : Potato Early Blight				        Figure:  </a:t>
            </a:r>
            <a:r>
              <a:rPr lang="en-IN" sz="1100" b="1" i="0" dirty="0">
                <a:solidFill>
                  <a:srgbClr val="212121"/>
                </a:solidFill>
                <a:effectLst/>
                <a:latin typeface="Calibri" panose="020F0502020204030204" pitchFamily="34" charset="0"/>
                <a:cs typeface="Calibri" panose="020F0502020204030204" pitchFamily="34" charset="0"/>
              </a:rPr>
              <a:t>Pepper  Bacterial spot</a:t>
            </a:r>
            <a:endParaRPr lang="en-IN" sz="11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3EE89DF7-7981-4DA8-986C-15B7891B76A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38277" y="495303"/>
            <a:ext cx="3028948" cy="3028948"/>
          </a:xfrm>
        </p:spPr>
      </p:pic>
      <p:pic>
        <p:nvPicPr>
          <p:cNvPr id="8" name="Picture 7">
            <a:extLst>
              <a:ext uri="{FF2B5EF4-FFF2-40B4-BE49-F238E27FC236}">
                <a16:creationId xmlns:a16="http://schemas.microsoft.com/office/drawing/2014/main" id="{8418581D-0689-4931-9003-DF732D835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974" y="495302"/>
            <a:ext cx="3028949" cy="3028949"/>
          </a:xfrm>
          <a:prstGeom prst="rect">
            <a:avLst/>
          </a:prstGeom>
        </p:spPr>
      </p:pic>
      <p:graphicFrame>
        <p:nvGraphicFramePr>
          <p:cNvPr id="11" name="Table 11">
            <a:extLst>
              <a:ext uri="{FF2B5EF4-FFF2-40B4-BE49-F238E27FC236}">
                <a16:creationId xmlns:a16="http://schemas.microsoft.com/office/drawing/2014/main" id="{4406131E-DD62-4BC6-9B9C-D5E51D33B7D0}"/>
              </a:ext>
            </a:extLst>
          </p:cNvPr>
          <p:cNvGraphicFramePr>
            <a:graphicFrameLocks noGrp="1"/>
          </p:cNvGraphicFramePr>
          <p:nvPr>
            <p:extLst>
              <p:ext uri="{D42A27DB-BD31-4B8C-83A1-F6EECF244321}">
                <p14:modId xmlns:p14="http://schemas.microsoft.com/office/powerpoint/2010/main" val="2665557296"/>
              </p:ext>
            </p:extLst>
          </p:nvPr>
        </p:nvGraphicFramePr>
        <p:xfrm>
          <a:off x="723899" y="4419599"/>
          <a:ext cx="10944225" cy="1886903"/>
        </p:xfrm>
        <a:graphic>
          <a:graphicData uri="http://schemas.openxmlformats.org/drawingml/2006/table">
            <a:tbl>
              <a:tblPr>
                <a:tableStyleId>{073A0DAA-6AF3-43AB-8588-CEC1D06C72B9}</a:tableStyleId>
              </a:tblPr>
              <a:tblGrid>
                <a:gridCol w="10944225">
                  <a:extLst>
                    <a:ext uri="{9D8B030D-6E8A-4147-A177-3AD203B41FA5}">
                      <a16:colId xmlns:a16="http://schemas.microsoft.com/office/drawing/2014/main" val="1882896709"/>
                    </a:ext>
                  </a:extLst>
                </a:gridCol>
              </a:tblGrid>
              <a:tr h="1113847">
                <a:tc>
                  <a:txBody>
                    <a:bodyPr/>
                    <a:lstStyle/>
                    <a:p>
                      <a:r>
                        <a:rPr lang="en-US" sz="2000" dirty="0">
                          <a:latin typeface="Times New Roman" panose="02020603050405020304" pitchFamily="18" charset="0"/>
                          <a:cs typeface="Times New Roman" panose="02020603050405020304" pitchFamily="18" charset="0"/>
                        </a:rPr>
                        <a:t>Data Analysis The dataset that is used in this proposed system project is the Plant Village dataset and it was downloaded from the Kaggle website; the dataset consisted of images of diseased and healthy plant leaf images.</a:t>
                      </a:r>
                      <a:endParaRPr lang="en-IN" sz="20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982402630"/>
                  </a:ext>
                </a:extLst>
              </a:tr>
              <a:tr h="773056">
                <a:tc>
                  <a:txBody>
                    <a:bodyPr/>
                    <a:lstStyle/>
                    <a:p>
                      <a:endParaRPr lang="en-IN" sz="20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19507429"/>
                  </a:ext>
                </a:extLst>
              </a:tr>
            </a:tbl>
          </a:graphicData>
        </a:graphic>
      </p:graphicFrame>
    </p:spTree>
    <p:extLst>
      <p:ext uri="{BB962C8B-B14F-4D97-AF65-F5344CB8AC3E}">
        <p14:creationId xmlns:p14="http://schemas.microsoft.com/office/powerpoint/2010/main" val="116491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89D0FE-A4B1-478A-87A8-C0D9A1273310}"/>
              </a:ext>
            </a:extLst>
          </p:cNvPr>
          <p:cNvSpPr>
            <a:spLocks noGrp="1"/>
          </p:cNvSpPr>
          <p:nvPr>
            <p:ph type="title"/>
          </p:nvPr>
        </p:nvSpPr>
        <p:spPr>
          <a:xfrm>
            <a:off x="838200" y="269875"/>
            <a:ext cx="10515600" cy="739775"/>
          </a:xfrm>
        </p:spPr>
        <p:txBody>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TRAINING &amp; TESTING</a:t>
            </a:r>
            <a:endParaRPr lang="en-IN" dirty="0"/>
          </a:p>
        </p:txBody>
      </p:sp>
      <p:sp>
        <p:nvSpPr>
          <p:cNvPr id="4" name="Content Placeholder 3">
            <a:extLst>
              <a:ext uri="{FF2B5EF4-FFF2-40B4-BE49-F238E27FC236}">
                <a16:creationId xmlns:a16="http://schemas.microsoft.com/office/drawing/2014/main" id="{DB128640-DD41-40A3-909B-5AE4E9633949}"/>
              </a:ext>
            </a:extLst>
          </p:cNvPr>
          <p:cNvSpPr>
            <a:spLocks noGrp="1"/>
          </p:cNvSpPr>
          <p:nvPr>
            <p:ph idx="1"/>
          </p:nvPr>
        </p:nvSpPr>
        <p:spPr>
          <a:xfrm>
            <a:off x="838200" y="1028700"/>
            <a:ext cx="10515600" cy="5148263"/>
          </a:xfrm>
        </p:spPr>
        <p:txBody>
          <a:bodyPr>
            <a:normAutofit/>
          </a:bodyPr>
          <a:lstStyle/>
          <a:p>
            <a:pPr>
              <a:lnSpc>
                <a:spcPct val="100000"/>
              </a:lnSpc>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Training of CNN was performed using a Python library called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Keras</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with </a:t>
            </a:r>
            <a:r>
              <a:rPr lang="en-US" sz="2000" b="0" i="0" kern="1200" dirty="0" err="1">
                <a:solidFill>
                  <a:schemeClr val="dk1"/>
                </a:solidFill>
                <a:effectLst/>
                <a:latin typeface="Times New Roman" panose="02020603050405020304" pitchFamily="18" charset="0"/>
                <a:ea typeface="+mn-ea"/>
                <a:cs typeface="Times New Roman" panose="02020603050405020304" pitchFamily="18" charset="0"/>
              </a:rPr>
              <a:t>Tensorflow</a:t>
            </a: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 backend , which is a deep learning framework. After a successful training of the CNN, the feature extraction layers (from Conv1 to global-average-pooling layer, Figure were optimized to capture specific features from the image for the diagnosis of the plant disease.</a:t>
            </a:r>
          </a:p>
          <a:p>
            <a:pPr>
              <a:lnSpc>
                <a:spcPct val="100000"/>
              </a:lnSpc>
            </a:pPr>
            <a:r>
              <a:rPr lang="en-US" sz="2000" dirty="0">
                <a:latin typeface="Times New Roman" panose="02020603050405020304" pitchFamily="18" charset="0"/>
                <a:cs typeface="Times New Roman" panose="02020603050405020304" pitchFamily="18" charset="0"/>
              </a:rPr>
              <a:t>The trained model is tested on a set of images. Random images are introduced to the network and output label is compared to the original known label of the image. Parameters used for evaluation are F1 score, precision and recall. Precision is the proportion of predicted positives that are truly positives. Recall gives the proportion of actual positives correctively classified. F1 score helps in maintaining a balance between precision and recall. Evidences for needs of such innovations are event from GBD surveys. A number of studies on related aspects have been reported by different authors.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98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704BA5-A751-47D1-97C7-F10E7CD55BAB}"/>
              </a:ext>
            </a:extLst>
          </p:cNvPr>
          <p:cNvSpPr>
            <a:spLocks noGrp="1"/>
          </p:cNvSpPr>
          <p:nvPr>
            <p:ph type="title"/>
          </p:nvPr>
        </p:nvSpPr>
        <p:spPr>
          <a:xfrm>
            <a:off x="838200" y="209550"/>
            <a:ext cx="10515600" cy="942975"/>
          </a:xfrm>
        </p:spPr>
        <p:txBody>
          <a:bodyPr>
            <a:normAutofit/>
          </a:bodyPr>
          <a:lstStyle/>
          <a:p>
            <a:r>
              <a:rPr lang="en-IN" sz="2400" b="1">
                <a:solidFill>
                  <a:schemeClr val="accent5">
                    <a:lumMod val="75000"/>
                  </a:schemeClr>
                </a:solidFill>
                <a:latin typeface="Times New Roman" panose="02020603050405020304" pitchFamily="18" charset="0"/>
                <a:cs typeface="Times New Roman" panose="02020603050405020304" pitchFamily="18" charset="0"/>
              </a:rPr>
              <a:t> </a:t>
            </a:r>
            <a:r>
              <a:rPr lang="en-IN" sz="2400" b="1" dirty="0">
                <a:solidFill>
                  <a:schemeClr val="accent5">
                    <a:lumMod val="75000"/>
                  </a:schemeClr>
                </a:solidFill>
                <a:latin typeface="Times New Roman" panose="02020603050405020304" pitchFamily="18" charset="0"/>
                <a:cs typeface="Times New Roman" panose="02020603050405020304" pitchFamily="18" charset="0"/>
              </a:rPr>
              <a:t>TRAINING:</a:t>
            </a:r>
            <a:endParaRPr lang="en-IN" sz="2400" dirty="0"/>
          </a:p>
        </p:txBody>
      </p:sp>
      <p:pic>
        <p:nvPicPr>
          <p:cNvPr id="6" name="Content Placeholder 5">
            <a:extLst>
              <a:ext uri="{FF2B5EF4-FFF2-40B4-BE49-F238E27FC236}">
                <a16:creationId xmlns:a16="http://schemas.microsoft.com/office/drawing/2014/main" id="{BD73E400-0181-4DF9-AB18-429C50B6824B}"/>
              </a:ext>
            </a:extLst>
          </p:cNvPr>
          <p:cNvPicPr>
            <a:picLocks noGrp="1" noChangeAspect="1"/>
          </p:cNvPicPr>
          <p:nvPr>
            <p:ph idx="1"/>
          </p:nvPr>
        </p:nvPicPr>
        <p:blipFill>
          <a:blip r:embed="rId2"/>
          <a:stretch>
            <a:fillRect/>
          </a:stretch>
        </p:blipFill>
        <p:spPr>
          <a:xfrm>
            <a:off x="2228144" y="1482725"/>
            <a:ext cx="7735712" cy="4351338"/>
          </a:xfrm>
        </p:spPr>
      </p:pic>
    </p:spTree>
    <p:extLst>
      <p:ext uri="{BB962C8B-B14F-4D97-AF65-F5344CB8AC3E}">
        <p14:creationId xmlns:p14="http://schemas.microsoft.com/office/powerpoint/2010/main" val="3552409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704BA5-A751-47D1-97C7-F10E7CD55BAB}"/>
              </a:ext>
            </a:extLst>
          </p:cNvPr>
          <p:cNvSpPr>
            <a:spLocks noGrp="1"/>
          </p:cNvSpPr>
          <p:nvPr>
            <p:ph type="title"/>
          </p:nvPr>
        </p:nvSpPr>
        <p:spPr>
          <a:xfrm>
            <a:off x="838200" y="161925"/>
            <a:ext cx="10515600" cy="942975"/>
          </a:xfrm>
        </p:spPr>
        <p:txBody>
          <a:bodyPr>
            <a:norm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TESTING :</a:t>
            </a:r>
            <a:endParaRPr lang="en-IN" sz="2400" dirty="0"/>
          </a:p>
        </p:txBody>
      </p:sp>
      <p:pic>
        <p:nvPicPr>
          <p:cNvPr id="1027" name="Picture 3">
            <a:extLst>
              <a:ext uri="{FF2B5EF4-FFF2-40B4-BE49-F238E27FC236}">
                <a16:creationId xmlns:a16="http://schemas.microsoft.com/office/drawing/2014/main" id="{CE977733-C737-4A34-AA60-6FF3754E2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1411"/>
            <a:ext cx="241617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15FBE82-12A6-4A04-97C8-80F31A8F2969}"/>
              </a:ext>
            </a:extLst>
          </p:cNvPr>
          <p:cNvSpPr txBox="1"/>
          <p:nvPr/>
        </p:nvSpPr>
        <p:spPr>
          <a:xfrm>
            <a:off x="0" y="4655802"/>
            <a:ext cx="6096000" cy="375552"/>
          </a:xfrm>
          <a:prstGeom prst="rect">
            <a:avLst/>
          </a:prstGeom>
          <a:noFill/>
        </p:spPr>
        <p:txBody>
          <a:bodyPr wrap="square">
            <a:spAutoFit/>
          </a:bodyPr>
          <a:lstStyle/>
          <a:p>
            <a:pPr marL="457200" indent="45720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Figure 11: Input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1">
            <a:extLst>
              <a:ext uri="{FF2B5EF4-FFF2-40B4-BE49-F238E27FC236}">
                <a16:creationId xmlns:a16="http://schemas.microsoft.com/office/drawing/2014/main" id="{2308430D-99B8-4A27-82F8-2698528062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39" t="-580" r="559" b="16816"/>
          <a:stretch/>
        </p:blipFill>
        <p:spPr bwMode="auto">
          <a:xfrm>
            <a:off x="3838575" y="1681977"/>
            <a:ext cx="7907967" cy="5014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9A33437-C337-4B98-A6DD-209A4A74951A}"/>
              </a:ext>
            </a:extLst>
          </p:cNvPr>
          <p:cNvSpPr txBox="1"/>
          <p:nvPr/>
        </p:nvSpPr>
        <p:spPr>
          <a:xfrm>
            <a:off x="3838575" y="917861"/>
            <a:ext cx="6381750" cy="374077"/>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CE73133-93DF-4CD1-BC39-20352AAE4589}"/>
              </a:ext>
            </a:extLst>
          </p:cNvPr>
          <p:cNvSpPr txBox="1"/>
          <p:nvPr/>
        </p:nvSpPr>
        <p:spPr>
          <a:xfrm>
            <a:off x="838200" y="917861"/>
            <a:ext cx="3000375" cy="374077"/>
          </a:xfrm>
          <a:prstGeom prst="rect">
            <a:avLst/>
          </a:prstGeom>
          <a:noFill/>
        </p:spPr>
        <p:txBody>
          <a:bodyPr wrap="square">
            <a:spAutoFit/>
          </a:bodyPr>
          <a:lstStyle/>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Input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9162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CD20-35DD-454C-B52E-74733D6E1101}"/>
              </a:ext>
            </a:extLst>
          </p:cNvPr>
          <p:cNvSpPr>
            <a:spLocks noGrp="1"/>
          </p:cNvSpPr>
          <p:nvPr>
            <p:ph type="title"/>
          </p:nvPr>
        </p:nvSpPr>
        <p:spPr>
          <a:xfrm>
            <a:off x="838198" y="0"/>
            <a:ext cx="10515600" cy="1028703"/>
          </a:xfrm>
        </p:spPr>
        <p:txBody>
          <a:bodyPr>
            <a:norm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RESULT:</a:t>
            </a:r>
            <a:endParaRPr lang="en-IN" sz="2400" dirty="0"/>
          </a:p>
        </p:txBody>
      </p:sp>
      <p:sp>
        <p:nvSpPr>
          <p:cNvPr id="3" name="Content Placeholder 2">
            <a:extLst>
              <a:ext uri="{FF2B5EF4-FFF2-40B4-BE49-F238E27FC236}">
                <a16:creationId xmlns:a16="http://schemas.microsoft.com/office/drawing/2014/main" id="{1E3E99A6-B740-4083-890F-16A25D0CFDE1}"/>
              </a:ext>
            </a:extLst>
          </p:cNvPr>
          <p:cNvSpPr>
            <a:spLocks noGrp="1"/>
          </p:cNvSpPr>
          <p:nvPr>
            <p:ph idx="1"/>
          </p:nvPr>
        </p:nvSpPr>
        <p:spPr>
          <a:xfrm rot="10800000" flipV="1">
            <a:off x="838197" y="5514975"/>
            <a:ext cx="10239375" cy="1343025"/>
          </a:xfrm>
        </p:spPr>
        <p:txBody>
          <a:bodyPr>
            <a:normAutofit/>
          </a:bodyPr>
          <a:lstStyle/>
          <a:p>
            <a:r>
              <a:rPr lang="en-IN" sz="2000" dirty="0">
                <a:latin typeface="Times New Roman" panose="02020603050405020304" pitchFamily="18" charset="0"/>
                <a:cs typeface="Times New Roman" panose="02020603050405020304" pitchFamily="18" charset="0"/>
              </a:rPr>
              <a:t>This system classifies and trains the dataset and thus will predict the disease of the plant with the given leaf picture as input.</a:t>
            </a:r>
          </a:p>
          <a:p>
            <a:r>
              <a:rPr lang="en-IN" sz="2000" dirty="0">
                <a:latin typeface="Times New Roman" panose="02020603050405020304" pitchFamily="18" charset="0"/>
                <a:cs typeface="Times New Roman" panose="02020603050405020304" pitchFamily="18" charset="0"/>
              </a:rPr>
              <a:t>This will also suggest methods for reducing the disease in early stage.</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DCB473-019B-48AD-BCE4-19D6C65BC0AB}"/>
              </a:ext>
            </a:extLst>
          </p:cNvPr>
          <p:cNvPicPr>
            <a:picLocks noChangeAspect="1"/>
          </p:cNvPicPr>
          <p:nvPr/>
        </p:nvPicPr>
        <p:blipFill>
          <a:blip r:embed="rId2"/>
          <a:stretch>
            <a:fillRect/>
          </a:stretch>
        </p:blipFill>
        <p:spPr>
          <a:xfrm>
            <a:off x="2133600" y="1028703"/>
            <a:ext cx="7381875" cy="4185292"/>
          </a:xfrm>
          <a:prstGeom prst="rect">
            <a:avLst/>
          </a:prstGeom>
        </p:spPr>
      </p:pic>
    </p:spTree>
    <p:extLst>
      <p:ext uri="{BB962C8B-B14F-4D97-AF65-F5344CB8AC3E}">
        <p14:creationId xmlns:p14="http://schemas.microsoft.com/office/powerpoint/2010/main" val="1248220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81C1-A763-4E5F-8746-433394A27F01}"/>
              </a:ext>
            </a:extLst>
          </p:cNvPr>
          <p:cNvSpPr>
            <a:spLocks noGrp="1"/>
          </p:cNvSpPr>
          <p:nvPr>
            <p:ph type="title"/>
          </p:nvPr>
        </p:nvSpPr>
        <p:spPr>
          <a:xfrm>
            <a:off x="838200" y="365126"/>
            <a:ext cx="10515600" cy="901700"/>
          </a:xfrm>
        </p:spPr>
        <p:txBody>
          <a:bodyPr>
            <a:norm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RESULT:</a:t>
            </a:r>
            <a:endParaRPr lang="en-IN" sz="2800" dirty="0"/>
          </a:p>
        </p:txBody>
      </p:sp>
      <p:sp>
        <p:nvSpPr>
          <p:cNvPr id="3" name="Content Placeholder 2">
            <a:extLst>
              <a:ext uri="{FF2B5EF4-FFF2-40B4-BE49-F238E27FC236}">
                <a16:creationId xmlns:a16="http://schemas.microsoft.com/office/drawing/2014/main" id="{9DC0CFAF-078D-4A26-AA61-701BB3786103}"/>
              </a:ext>
            </a:extLst>
          </p:cNvPr>
          <p:cNvSpPr>
            <a:spLocks noGrp="1"/>
          </p:cNvSpPr>
          <p:nvPr>
            <p:ph idx="1"/>
          </p:nvPr>
        </p:nvSpPr>
        <p:spPr>
          <a:xfrm>
            <a:off x="838200" y="1266826"/>
            <a:ext cx="4333875" cy="4910137"/>
          </a:xfrm>
        </p:spPr>
        <p:txBody>
          <a:bodyPr/>
          <a:lstStyle/>
          <a:p>
            <a:endParaRPr lang="en-US" dirty="0"/>
          </a:p>
          <a:p>
            <a:endParaRPr lang="en-US" dirty="0"/>
          </a:p>
          <a:p>
            <a:pPr marL="0" indent="0">
              <a:buNone/>
            </a:pPr>
            <a:r>
              <a:rPr lang="en-US" sz="2000" dirty="0"/>
              <a:t>The graph shown here depicts showing training accuracy vs testing accuracy. The accuracy achieved is around 94.8%.</a:t>
            </a:r>
          </a:p>
        </p:txBody>
      </p:sp>
      <p:pic>
        <p:nvPicPr>
          <p:cNvPr id="5" name="Picture 4">
            <a:extLst>
              <a:ext uri="{FF2B5EF4-FFF2-40B4-BE49-F238E27FC236}">
                <a16:creationId xmlns:a16="http://schemas.microsoft.com/office/drawing/2014/main" id="{8292EF08-7ABF-424B-ABCC-901BFF312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075" y="1266826"/>
            <a:ext cx="4954129" cy="3683839"/>
          </a:xfrm>
          <a:prstGeom prst="rect">
            <a:avLst/>
          </a:prstGeom>
        </p:spPr>
      </p:pic>
    </p:spTree>
    <p:extLst>
      <p:ext uri="{BB962C8B-B14F-4D97-AF65-F5344CB8AC3E}">
        <p14:creationId xmlns:p14="http://schemas.microsoft.com/office/powerpoint/2010/main" val="1044541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3614-DB85-4302-B12D-0E6D72E5C389}"/>
              </a:ext>
            </a:extLst>
          </p:cNvPr>
          <p:cNvSpPr>
            <a:spLocks noGrp="1"/>
          </p:cNvSpPr>
          <p:nvPr>
            <p:ph type="title"/>
          </p:nvPr>
        </p:nvSpPr>
        <p:spPr>
          <a:xfrm>
            <a:off x="838200" y="365126"/>
            <a:ext cx="10515600" cy="825500"/>
          </a:xfrm>
        </p:spPr>
        <p:txBody>
          <a:bodyPr>
            <a:norm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CONCLUSION:</a:t>
            </a:r>
            <a:endParaRPr lang="en-IN" sz="2400" dirty="0"/>
          </a:p>
        </p:txBody>
      </p:sp>
      <p:sp>
        <p:nvSpPr>
          <p:cNvPr id="3" name="Content Placeholder 2">
            <a:extLst>
              <a:ext uri="{FF2B5EF4-FFF2-40B4-BE49-F238E27FC236}">
                <a16:creationId xmlns:a16="http://schemas.microsoft.com/office/drawing/2014/main" id="{E4B24FE7-E905-41F0-91E6-4929F56566F7}"/>
              </a:ext>
            </a:extLst>
          </p:cNvPr>
          <p:cNvSpPr>
            <a:spLocks noGrp="1"/>
          </p:cNvSpPr>
          <p:nvPr>
            <p:ph idx="1"/>
          </p:nvPr>
        </p:nvSpPr>
        <p:spPr>
          <a:xfrm>
            <a:off x="838200" y="1190626"/>
            <a:ext cx="10515600" cy="4986337"/>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A large part of the Indian population relies on agriculture, hence it becomes very essential to detect and recognize the leaf diseases that results in losses, since agriculture is critical to the growth of the economy. This project based on deep learning approach called CNN is utilized to build 13 different plant leaf disease identification, detection and recognition system. This approach utilized a minimum set of layers to identify the diseases of seven classes. The neural network is trained with Plant Village dataset. A Graphical User Interface is designed for this system. This GUI permits the user to choose the images from the dataset. User can select any image from the dataset and the image gets loaded, following which the prediction of the disease will be shown on the User Interface. Convolutional neural network, trained for identifying and recognizing the plant leaf disease, could classify and predict the diseases correctly for almost all the images with few anomalies thus and obtained 94.8%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7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6243-9CBA-4329-BD48-8927E20F3EBA}"/>
              </a:ext>
            </a:extLst>
          </p:cNvPr>
          <p:cNvSpPr>
            <a:spLocks noGrp="1"/>
          </p:cNvSpPr>
          <p:nvPr>
            <p:ph type="title"/>
          </p:nvPr>
        </p:nvSpPr>
        <p:spPr>
          <a:xfrm>
            <a:off x="838200" y="365126"/>
            <a:ext cx="10515600" cy="787399"/>
          </a:xfrm>
        </p:spPr>
        <p:txBody>
          <a:bodyPr>
            <a:norm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a:extLst>
              <a:ext uri="{FF2B5EF4-FFF2-40B4-BE49-F238E27FC236}">
                <a16:creationId xmlns:a16="http://schemas.microsoft.com/office/drawing/2014/main" id="{D03D3012-0292-430D-B646-ACAB6B98D723}"/>
              </a:ext>
            </a:extLst>
          </p:cNvPr>
          <p:cNvSpPr>
            <a:spLocks noGrp="1"/>
          </p:cNvSpPr>
          <p:nvPr>
            <p:ph idx="1"/>
          </p:nvPr>
        </p:nvSpPr>
        <p:spPr>
          <a:xfrm>
            <a:off x="838200" y="1257300"/>
            <a:ext cx="10515600" cy="4919663"/>
          </a:xfrm>
        </p:spPr>
        <p:txBody>
          <a:bodyPr>
            <a:normAutofit/>
          </a:bodyPr>
          <a:lstStyle/>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Sammy V.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Militante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Bobby D. Gerardo, Nanette V. Dionisio, “Plant Leaf Detection and Disease Recognition using Deep Learning” Proceeding of the IEEE Eurasia Conference on IOT, Communication and Engineering (ECICE), Yunlin, Taiwan, 2019, pp 579-582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Ch. Usha Kumari, S. Jeevan Prasad, G. Mounika, “Leaf Disease Detection: Feature Extraction with K-means clustering and Classification with ANN “Proceedings of the 3rd International Conference on Computing Methodologies and Communication (ICCMC)”, Erode, India, 2019, pp 1095-1098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Mercelin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Francis, C.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Deisy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“Disease Detection and Classification in Agricultural Plants Using Convolutional Neural Networks — A Visual Understanding”, Proceeding of the 6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International Conference on Signal processing and Integrated network, Noida, India, 2019, pp 1063-1068.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Jiayue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Zhao, Jianhua Qu, “A Detection Method for Tomato Fruit Common Physiological Diseases Based on YOLOv2 “Proceeding of the 10th International Conference on Information Technology in Medicine and Education”, Qingdao, China, China,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0874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6243-9CBA-4329-BD48-8927E20F3EBA}"/>
              </a:ext>
            </a:extLst>
          </p:cNvPr>
          <p:cNvSpPr>
            <a:spLocks noGrp="1"/>
          </p:cNvSpPr>
          <p:nvPr>
            <p:ph type="title"/>
          </p:nvPr>
        </p:nvSpPr>
        <p:spPr>
          <a:xfrm>
            <a:off x="838200" y="365126"/>
            <a:ext cx="10515600" cy="787399"/>
          </a:xfrm>
        </p:spPr>
        <p:txBody>
          <a:bodyPr>
            <a:norm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REFERENCES:</a:t>
            </a:r>
            <a:endParaRPr lang="en-IN" sz="2400" dirty="0"/>
          </a:p>
        </p:txBody>
      </p:sp>
      <p:sp>
        <p:nvSpPr>
          <p:cNvPr id="3" name="Content Placeholder 2">
            <a:extLst>
              <a:ext uri="{FF2B5EF4-FFF2-40B4-BE49-F238E27FC236}">
                <a16:creationId xmlns:a16="http://schemas.microsoft.com/office/drawing/2014/main" id="{D03D3012-0292-430D-B646-ACAB6B98D723}"/>
              </a:ext>
            </a:extLst>
          </p:cNvPr>
          <p:cNvSpPr>
            <a:spLocks noGrp="1"/>
          </p:cNvSpPr>
          <p:nvPr>
            <p:ph idx="1"/>
          </p:nvPr>
        </p:nvSpPr>
        <p:spPr>
          <a:xfrm>
            <a:off x="838200" y="1257300"/>
            <a:ext cx="10515600" cy="4919663"/>
          </a:xfrm>
        </p:spPr>
        <p:txBody>
          <a:bodyPr>
            <a:normAutofit fontScale="77500" lnSpcReduction="20000"/>
          </a:bodyPr>
          <a:lstStyle/>
          <a:p>
            <a:pPr>
              <a:lnSpc>
                <a:spcPct val="150000"/>
              </a:lnSpc>
              <a:spcAft>
                <a:spcPts val="800"/>
              </a:spcAft>
            </a:pP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Halil</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Durmus</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Ece</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Olcay</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Gunes</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“Disease detection on the leaves of the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tomatoplants</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by using deep learning” Proceeding of the 6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th</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International Conference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oftheAgro</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-Geoinformatics, 2016, Fairfax, VA, USA </a:t>
            </a:r>
            <a:endParaRPr lang="en-IN" sz="23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H.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Sabrol</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 K. Satish, “Tomato plant disease classification in digital images using classification tree” Proceeding of the International conference on communication and signal processing,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Melmaruvathur</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India, 2016 pp 1242-1246 </a:t>
            </a:r>
          </a:p>
          <a:p>
            <a:pPr>
              <a:lnSpc>
                <a:spcPct val="150000"/>
              </a:lnSpc>
              <a:spcAft>
                <a:spcPts val="800"/>
              </a:spcAft>
            </a:pP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Usama Mokhtar, Mona A.S. Ali, Hesham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Henfy</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“Tomato leaves diseases detection approach based on support vector machines” Proceeding of the 11th International Computer Engineering Conference, Cairo, Egypt, 2015 pp 246-250  </a:t>
            </a:r>
            <a:endParaRPr lang="en-IN" sz="2300" i="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Suma V.R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Amog</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Shetty,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Rishab</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F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Tated</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Sunku</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Rohan, Triveni S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Pujar</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i="1" dirty="0" err="1">
                <a:effectLst/>
                <a:latin typeface="Times New Roman" panose="02020603050405020304" pitchFamily="18" charset="0"/>
                <a:ea typeface="Calibri" panose="020F0502020204030204" pitchFamily="34" charset="0"/>
                <a:cs typeface="Times New Roman" panose="02020603050405020304" pitchFamily="18" charset="0"/>
              </a:rPr>
              <a:t>CNNbased</a:t>
            </a:r>
            <a:r>
              <a:rPr lang="en-US" sz="2300" i="1" dirty="0">
                <a:effectLst/>
                <a:latin typeface="Times New Roman" panose="02020603050405020304" pitchFamily="18" charset="0"/>
                <a:ea typeface="Calibri" panose="020F0502020204030204" pitchFamily="34" charset="0"/>
                <a:cs typeface="Times New Roman" panose="02020603050405020304" pitchFamily="18" charset="0"/>
              </a:rPr>
              <a:t> Leaf Disease Identification and Remedy Recommendation System “, Proceedings of the Third International Conference on Electronics Communication and Aerospace Technology, Coimbatore, India, 2019 pp 395-399</a:t>
            </a:r>
            <a:endParaRPr lang="en-IN" sz="23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331" y="1431235"/>
            <a:ext cx="10250225" cy="5104737"/>
          </a:xfrm>
        </p:spPr>
        <p:txBody>
          <a:bodyPr>
            <a:normAutofit lnSpcReduction="10000"/>
          </a:bodyPr>
          <a:lstStyle/>
          <a:p>
            <a:pPr marL="0" lvl="1" indent="0" algn="just">
              <a:lnSpc>
                <a:spcPct val="100000"/>
              </a:lnSpc>
              <a:spcBef>
                <a:spcPts val="1800"/>
              </a:spcBef>
              <a:buNone/>
            </a:pPr>
            <a:r>
              <a:rPr lang="en-US" sz="2200" dirty="0">
                <a:latin typeface="Times New Roman" panose="02020603050405020304" pitchFamily="18" charset="0"/>
                <a:cs typeface="Times New Roman" panose="02020603050405020304" pitchFamily="18" charset="0"/>
              </a:rPr>
              <a:t>	</a:t>
            </a:r>
            <a:r>
              <a:rPr lang="en-US" sz="2200" dirty="0">
                <a:solidFill>
                  <a:srgbClr val="333333"/>
                </a:solidFill>
                <a:effectLst/>
                <a:latin typeface="Times New Roman" panose="02020603050405020304" pitchFamily="18" charset="0"/>
                <a:ea typeface="Verdana" panose="020B0604030504040204" pitchFamily="34" charset="0"/>
                <a:cs typeface="Times New Roman" panose="02020603050405020304" pitchFamily="18" charset="0"/>
              </a:rPr>
              <a:t>Identification of the plant diseases is the key to preventing the losses in the yield and quantity of the agricultural product. The studies of the plant diseases mean the studies of visually observable patterns seen on the plant. Health monitoring and disease detection on plant is very critical for sustainable agriculture. It is very difficult to monitor the plant diseases manually. It requires tremendous amount of work, expertise in the plant diseases, and also require the excessive processing time. Hence, image processing is used for the detection of plant diseases. Disease detection involves the steps like image acquisition, image pre-processing, image segmentation, feature extraction and classification. </a:t>
            </a:r>
            <a:r>
              <a:rPr lang="en-US" sz="2200" dirty="0">
                <a:solidFill>
                  <a:srgbClr val="24292F"/>
                </a:solidFill>
                <a:effectLst/>
                <a:latin typeface="Times New Roman" panose="02020603050405020304" pitchFamily="18" charset="0"/>
                <a:ea typeface="Verdana" panose="020B0604030504040204" pitchFamily="34" charset="0"/>
                <a:cs typeface="Times New Roman" panose="02020603050405020304" pitchFamily="18" charset="0"/>
              </a:rPr>
              <a:t>Any technique or method to overcome this problem and getting a warning before the plants are infected would aid farmers to efficiently cultivate crops or plants, both qualitatively and quantitatively. Thus, disease detection in plants plays a very important role in agriculture</a:t>
            </a:r>
            <a:endParaRPr lang="en-IN" sz="2200" dirty="0">
              <a:latin typeface="Times New Roman" panose="02020603050405020304" pitchFamily="18" charset="0"/>
              <a:ea typeface="Verdana" panose="020B0604030504040204" pitchFamily="34" charset="0"/>
              <a:cs typeface="Times New Roman" panose="02020603050405020304" pitchFamily="18" charset="0"/>
            </a:endParaRPr>
          </a:p>
          <a:p>
            <a:pPr marL="0" lvl="1" indent="0" algn="just">
              <a:lnSpc>
                <a:spcPct val="100000"/>
              </a:lnSpc>
              <a:spcBef>
                <a:spcPts val="1800"/>
              </a:spcBef>
              <a:buNone/>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1800"/>
              </a:spcBef>
              <a:buNone/>
            </a:pPr>
            <a:r>
              <a:rPr lang="en-US" sz="2000" b="1" i="1" dirty="0">
                <a:latin typeface="Times New Roman" panose="02020603050405020304" pitchFamily="18" charset="0"/>
                <a:ea typeface="+mj-ea"/>
                <a:cs typeface="Times New Roman" panose="02020603050405020304" pitchFamily="18" charset="0"/>
              </a:rPr>
              <a:t>Keywords:</a:t>
            </a:r>
            <a:r>
              <a:rPr lang="en-IN" sz="2000" dirty="0">
                <a:latin typeface="Times New Roman" panose="02020603050405020304" pitchFamily="18" charset="0"/>
                <a:cs typeface="Times New Roman" panose="02020603050405020304" pitchFamily="18" charset="0"/>
              </a:rPr>
              <a:t> Plant disease detection, image processing, image acquisition, segmentation, feature extraction, classification.</a:t>
            </a:r>
          </a:p>
          <a:p>
            <a:pPr marL="0" lvl="1" indent="0" algn="just">
              <a:lnSpc>
                <a:spcPct val="100000"/>
              </a:lnSpc>
              <a:spcBef>
                <a:spcPts val="1800"/>
              </a:spcBef>
              <a:buNone/>
            </a:pPr>
            <a:endParaRPr lang="en-IN" sz="2000" i="1" dirty="0">
              <a:latin typeface="Times New Roman" panose="02020603050405020304" pitchFamily="18" charset="0"/>
              <a:cs typeface="Times New Roman" panose="02020603050405020304" pitchFamily="18" charset="0"/>
            </a:endParaRPr>
          </a:p>
          <a:p>
            <a:pPr marL="0" lvl="1" algn="just">
              <a:lnSpc>
                <a:spcPct val="100000"/>
              </a:lnSpc>
              <a:spcBef>
                <a:spcPts val="1800"/>
              </a:spcBef>
            </a:pPr>
            <a:endParaRPr lang="en-IN" sz="22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838200" y="365125"/>
            <a:ext cx="10515600" cy="851425"/>
          </a:xfrm>
        </p:spPr>
        <p:txBody>
          <a:bodyPr>
            <a:norm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002330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hank You! — Our Lady of Good Counsel Parish">
            <a:extLst>
              <a:ext uri="{FF2B5EF4-FFF2-40B4-BE49-F238E27FC236}">
                <a16:creationId xmlns:a16="http://schemas.microsoft.com/office/drawing/2014/main" id="{87E8D2A1-9376-4FF9-ADEA-AFC54A2E304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33" t="7676" r="3733" b="6593"/>
          <a:stretch/>
        </p:blipFill>
        <p:spPr bwMode="auto">
          <a:xfrm>
            <a:off x="2161934" y="1320800"/>
            <a:ext cx="70870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03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0350"/>
          </a:xfrm>
        </p:spPr>
        <p:txBody>
          <a:bodyPr>
            <a:norm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248355"/>
            <a:ext cx="10515600" cy="4928608"/>
          </a:xfrm>
        </p:spPr>
        <p:txBody>
          <a:bodyPr>
            <a:noAutofit/>
          </a:bodyPr>
          <a:lstStyle/>
          <a:p>
            <a:pPr marL="0" lvl="1" indent="0" algn="just">
              <a:lnSpc>
                <a:spcPct val="100000"/>
              </a:lnSpc>
              <a:spcBef>
                <a:spcPts val="1800"/>
              </a:spcBef>
              <a:buNone/>
            </a:pPr>
            <a:r>
              <a:rPr lang="en-US" sz="2000" dirty="0">
                <a:latin typeface="Times New Roman" panose="02020603050405020304" pitchFamily="18" charset="0"/>
                <a:cs typeface="Times New Roman" panose="02020603050405020304" pitchFamily="18" charset="0"/>
              </a:rPr>
              <a:t>Agriculture is an important source in the economic development of India. About 70% of Indian economy relies on agriculture. Hence, damage to the crops would lead to huge loss in productivity and would ultimately affect the economy.</a:t>
            </a:r>
          </a:p>
          <a:p>
            <a:pPr marL="342900" lvl="1" indent="-342900" algn="just">
              <a:lnSpc>
                <a:spcPct val="100000"/>
              </a:lnSpc>
              <a:spcBef>
                <a:spcPts val="1800"/>
              </a:spcBef>
            </a:pPr>
            <a:r>
              <a:rPr lang="en-US" sz="2000" dirty="0">
                <a:latin typeface="Times New Roman" panose="02020603050405020304" pitchFamily="18" charset="0"/>
                <a:cs typeface="Times New Roman" panose="02020603050405020304" pitchFamily="18" charset="0"/>
              </a:rPr>
              <a:t> Leaves being the most sensitive part of plants show disease symptoms at the earliest . The crops need to be monitored against diseases from the very first stage of their life-cycle to the time they are ready to be harvested. Initially, the method used to monitor the plants from diseases was the traditional naked eye observation that is a time-consuming technique which requires experts to manually monitor the crop fields . </a:t>
            </a:r>
          </a:p>
          <a:p>
            <a:pPr marL="342900" lvl="1" indent="-342900" algn="just">
              <a:lnSpc>
                <a:spcPct val="100000"/>
              </a:lnSpc>
              <a:spcBef>
                <a:spcPts val="1800"/>
              </a:spcBef>
            </a:pPr>
            <a:r>
              <a:rPr lang="en-US" sz="2000" dirty="0">
                <a:latin typeface="Times New Roman" panose="02020603050405020304" pitchFamily="18" charset="0"/>
                <a:cs typeface="Times New Roman" panose="02020603050405020304" pitchFamily="18" charset="0"/>
              </a:rPr>
              <a:t>In the recent years, a number of techniques have been applied to develop automatic and semi-automatic plant disease detection systems. These systems have so far resulted to be fast, inexpensive and more accurate than the traditional method of manual observation by farmers. </a:t>
            </a:r>
          </a:p>
          <a:p>
            <a:pPr marL="342900" lvl="1" indent="-342900" algn="just">
              <a:lnSpc>
                <a:spcPct val="100000"/>
              </a:lnSpc>
              <a:spcBef>
                <a:spcPts val="1800"/>
              </a:spcBef>
            </a:pPr>
            <a:r>
              <a:rPr lang="en-US" sz="2000" dirty="0">
                <a:latin typeface="Times New Roman" panose="02020603050405020304" pitchFamily="18" charset="0"/>
                <a:cs typeface="Times New Roman" panose="02020603050405020304" pitchFamily="18" charset="0"/>
              </a:rPr>
              <a:t>Thus, this invokes researchers to deploy more intelligent technological systems for plant disease detection which do not require human </a:t>
            </a:r>
            <a:r>
              <a:rPr lang="en-US" sz="2000" dirty="0" err="1">
                <a:latin typeface="Times New Roman" panose="02020603050405020304" pitchFamily="18" charset="0"/>
                <a:cs typeface="Times New Roman" panose="02020603050405020304" pitchFamily="18" charset="0"/>
              </a:rPr>
              <a:t>intervention.The</a:t>
            </a:r>
            <a:r>
              <a:rPr lang="en-US" sz="2000" dirty="0">
                <a:latin typeface="Times New Roman" panose="02020603050405020304" pitchFamily="18" charset="0"/>
                <a:cs typeface="Times New Roman" panose="02020603050405020304" pitchFamily="18" charset="0"/>
              </a:rPr>
              <a:t> objective of this project is to review various techniques of plant disease detection and discuss in terms of various parameters. </a:t>
            </a:r>
          </a:p>
          <a:p>
            <a:pPr marL="342900" lvl="1" indent="-342900" algn="just">
              <a:lnSpc>
                <a:spcPct val="100000"/>
              </a:lnSpc>
              <a:spcBef>
                <a:spcPts val="180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5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40" y="1033036"/>
            <a:ext cx="10177007" cy="1113818"/>
          </a:xfrm>
        </p:spPr>
        <p:txBody>
          <a:bodyPr>
            <a:normAutofit/>
          </a:bodyPr>
          <a:lstStyle/>
          <a:p>
            <a:pPr marL="534988" indent="-534988" algn="just">
              <a:lnSpc>
                <a:spcPct val="100000"/>
              </a:lnSpc>
              <a:spcBef>
                <a:spcPts val="1800"/>
              </a:spcBef>
            </a:pPr>
            <a:r>
              <a:rPr lang="en-US"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D.A. </a:t>
            </a:r>
            <a:r>
              <a:rPr lang="en-US" sz="2000" b="1" dirty="0" err="1">
                <a:latin typeface="Times New Roman" panose="02020603050405020304" pitchFamily="18" charset="0"/>
                <a:cs typeface="Times New Roman" panose="02020603050405020304" pitchFamily="18" charset="0"/>
              </a:rPr>
              <a:t>Bashish</a:t>
            </a:r>
            <a:r>
              <a:rPr lang="en-US" sz="2000" b="1" dirty="0">
                <a:latin typeface="Times New Roman" panose="02020603050405020304" pitchFamily="18" charset="0"/>
                <a:cs typeface="Times New Roman" panose="02020603050405020304" pitchFamily="18" charset="0"/>
              </a:rPr>
              <a:t>, et.al (2010),“opted for k-means segmentation for partitioning the leaf image into four clusters using the squared Euclidean distances</a:t>
            </a:r>
            <a:r>
              <a:rPr lang="pt-BR"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endPar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858740" y="2368857"/>
            <a:ext cx="10177007" cy="4309607"/>
          </a:xfrm>
        </p:spPr>
        <p:txBody>
          <a:bodyPr>
            <a:normAutofit/>
          </a:bodyPr>
          <a:lstStyle/>
          <a:p>
            <a:pPr marL="342900" lvl="1" indent="-342900" algn="just">
              <a:lnSpc>
                <a:spcPct val="10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K-nearest neighbor classifier is used to calculate the minimum distance between the given point and other points to determine the given point belongs to which class. Goal is to computes the distance from the query sample to every training sample and selects the neighbor that is having minimum distance.</a:t>
            </a:r>
            <a:endParaRPr lang="en-IN" sz="2000" dirty="0">
              <a:latin typeface="Times New Roman" panose="02020603050405020304" pitchFamily="18" charset="0"/>
              <a:cs typeface="Times New Roman" panose="02020603050405020304" pitchFamily="18" charset="0"/>
            </a:endParaRPr>
          </a:p>
          <a:p>
            <a:pPr marL="342900" lvl="1" indent="-342900" algn="just">
              <a:lnSpc>
                <a:spcPct val="10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K-nearest neighbor classifier is simpler classifier as exclusion of any training process. Applicable in case of a small dataset which is not trained.</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b="1" dirty="0">
                <a:latin typeface="Times New Roman" panose="02020603050405020304" pitchFamily="18" charset="0"/>
                <a:cs typeface="Times New Roman" panose="02020603050405020304" pitchFamily="18" charset="0"/>
              </a:rPr>
              <a:t>Limitations</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Speed of computing distance increases according to numbers available in training samples. </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Expensive testing of each instance and sensitive to irrelevant inputs.</a:t>
            </a:r>
            <a:endParaRPr lang="en-IN" sz="20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38200" y="190196"/>
            <a:ext cx="10515600" cy="620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a:t>
            </a:r>
            <a:endParaRPr lang="en-IN" sz="2800" dirty="0"/>
          </a:p>
        </p:txBody>
      </p:sp>
    </p:spTree>
    <p:extLst>
      <p:ext uri="{BB962C8B-B14F-4D97-AF65-F5344CB8AC3E}">
        <p14:creationId xmlns:p14="http://schemas.microsoft.com/office/powerpoint/2010/main" val="350982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1033"/>
            <a:ext cx="10515600" cy="1050207"/>
          </a:xfrm>
        </p:spPr>
        <p:txBody>
          <a:bodyPr>
            <a:normAutofit/>
          </a:bodyPr>
          <a:lstStyle/>
          <a:p>
            <a:pPr marL="534988" indent="-534988" algn="just">
              <a:lnSpc>
                <a:spcPct val="100000"/>
              </a:lnSpc>
              <a:spcBef>
                <a:spcPts val="1800"/>
              </a:spcBef>
            </a:pPr>
            <a:r>
              <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M.Bhange</a:t>
            </a:r>
            <a:r>
              <a:rPr lang="en-US" sz="2000" b="1" dirty="0">
                <a:latin typeface="Times New Roman" panose="02020603050405020304" pitchFamily="18" charset="0"/>
                <a:cs typeface="Times New Roman" panose="02020603050405020304" pitchFamily="18" charset="0"/>
              </a:rPr>
              <a:t> et.al (2015) ,”A web based tool has been developed to identify fruit diseases by uploading fruit image to the system”.</a:t>
            </a:r>
            <a:r>
              <a:rPr lang="en-US" sz="1000" dirty="0"/>
              <a:t>.</a:t>
            </a:r>
            <a:endPar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838200" y="1812897"/>
            <a:ext cx="10515600" cy="4898003"/>
          </a:xfrm>
        </p:spPr>
        <p:txBody>
          <a:bodyPr>
            <a:normAutofit/>
          </a:bodyPr>
          <a:lstStyle/>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Features extraction has been done using parameters CCV (color coherence vector). SVM is used for classification as infected or non-infected. This work achieved an accuracy of 82% to identify pomegranate disease .</a:t>
            </a:r>
          </a:p>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color histogram of two images has been compared using sum of squared distances. Morphology is useful for boundary extraction or the shape vector. CCV is used for comparing images having spatial information. </a:t>
            </a:r>
          </a:p>
          <a:p>
            <a:pPr marL="342900" lvl="1" indent="-342900" algn="just">
              <a:lnSpc>
                <a:spcPct val="110000"/>
              </a:lnSpc>
              <a:spcBef>
                <a:spcPts val="1800"/>
              </a:spcBef>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Simple geometric interpretation and a sparse solution. </a:t>
            </a:r>
            <a:r>
              <a:rPr lang="en-US" sz="2000" dirty="0">
                <a:latin typeface="Times New Roman" panose="02020603050405020304" pitchFamily="18" charset="0"/>
                <a:cs typeface="Times New Roman" panose="02020603050405020304" pitchFamily="18" charset="0"/>
              </a:rPr>
              <a:t>Can be robust, even when training sample has some bias.</a:t>
            </a:r>
            <a:endParaRPr lang="en-IN" sz="2000" dirty="0">
              <a:latin typeface="Times New Roman" panose="02020603050405020304" pitchFamily="18" charset="0"/>
              <a:cs typeface="Times New Roman" panose="02020603050405020304" pitchFamily="18" charset="0"/>
            </a:endParaRPr>
          </a:p>
          <a:p>
            <a:pPr marL="0" lvl="1" indent="0" algn="just">
              <a:lnSpc>
                <a:spcPct val="110000"/>
              </a:lnSpc>
              <a:spcBef>
                <a:spcPts val="1800"/>
              </a:spcBef>
              <a:buNone/>
            </a:pPr>
            <a:r>
              <a:rPr lang="en-IN" sz="2000" b="1"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Slow training. Difficult to understand structure of algorithm</a:t>
            </a:r>
            <a:r>
              <a:rPr lang="en-IN" sz="2000" dirty="0">
                <a:latin typeface="Times New Roman" panose="02020603050405020304" pitchFamily="18" charset="0"/>
                <a:cs typeface="Times New Roman" panose="02020603050405020304" pitchFamily="18" charset="0"/>
              </a:rPr>
              <a:t>.</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Large no. support vectors are needed from training set to perform classification task.</a:t>
            </a:r>
            <a:endParaRPr lang="en-IN"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38200" y="190196"/>
            <a:ext cx="10515600" cy="620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(Contd..)</a:t>
            </a:r>
            <a:endParaRPr lang="en-IN" sz="2800" dirty="0"/>
          </a:p>
        </p:txBody>
      </p:sp>
    </p:spTree>
    <p:extLst>
      <p:ext uri="{BB962C8B-B14F-4D97-AF65-F5344CB8AC3E}">
        <p14:creationId xmlns:p14="http://schemas.microsoft.com/office/powerpoint/2010/main" val="338153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0399"/>
            <a:ext cx="10515600" cy="1325563"/>
          </a:xfrm>
        </p:spPr>
        <p:txBody>
          <a:bodyPr>
            <a:normAutofit/>
          </a:bodyPr>
          <a:lstStyle/>
          <a:p>
            <a:pPr marL="534988" indent="-534988" algn="just">
              <a:lnSpc>
                <a:spcPct val="100000"/>
              </a:lnSpc>
              <a:spcBef>
                <a:spcPts val="1800"/>
              </a:spcBef>
            </a:pPr>
            <a:r>
              <a:rPr lang="en-US"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 V. Singh et.al (2016) has worked on “automating the detection and classification of plant diseases by implementing genetic algorithm” as the image segmentation technique.</a:t>
            </a:r>
            <a:endPar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838200" y="2043484"/>
            <a:ext cx="10515600" cy="4723075"/>
          </a:xfrm>
        </p:spPr>
        <p:txBody>
          <a:bodyPr>
            <a:normAutofit/>
          </a:bodyPr>
          <a:lstStyle/>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small number of images have been used for the training and test sets for four plants leaves namely, banana, beans, lemon and rose.</a:t>
            </a:r>
          </a:p>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For performing clustering, the search capability of genetic algorithm has been used, to separate unlabeled points of N-dimension into K clusters.</a:t>
            </a:r>
          </a:p>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minimum distance criterion with k-mean clustering gave an accuracy of 86.54% and with SVM the accuracy was 95.71%. Using Genetic Algorithm along with the minimum distance criterion increased the accuracy to 93.63%. </a:t>
            </a:r>
          </a:p>
          <a:p>
            <a:pPr marL="0" indent="0">
              <a:lnSpc>
                <a:spcPct val="100000"/>
              </a:lnSpc>
              <a:buNone/>
            </a:pPr>
            <a:r>
              <a:rPr lang="en-IN" sz="2000" b="1" dirty="0">
                <a:latin typeface="Times New Roman" panose="02020603050405020304" pitchFamily="18" charset="0"/>
                <a:cs typeface="Times New Roman" panose="02020603050405020304" pitchFamily="18" charset="0"/>
              </a:rPr>
              <a:t>Limitations</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Speed of computing distance increases according to numbers available in training samples. </a:t>
            </a:r>
          </a:p>
          <a:p>
            <a:pPr>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Expensive testing of each instance and sensitive to irrelevant inputs.</a:t>
            </a:r>
            <a:endParaRPr lang="en-IN"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38200" y="190196"/>
            <a:ext cx="10515600" cy="620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(Contd..)</a:t>
            </a:r>
            <a:endParaRPr lang="en-IN" sz="2800" dirty="0"/>
          </a:p>
        </p:txBody>
      </p:sp>
    </p:spTree>
    <p:extLst>
      <p:ext uri="{BB962C8B-B14F-4D97-AF65-F5344CB8AC3E}">
        <p14:creationId xmlns:p14="http://schemas.microsoft.com/office/powerpoint/2010/main" val="154419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90" y="874009"/>
            <a:ext cx="10515600" cy="954792"/>
          </a:xfrm>
        </p:spPr>
        <p:txBody>
          <a:bodyPr>
            <a:noAutofit/>
          </a:bodyPr>
          <a:lstStyle/>
          <a:p>
            <a:pPr marL="534988" indent="-534988" algn="just">
              <a:lnSpc>
                <a:spcPct val="100000"/>
              </a:lnSpc>
              <a:spcBef>
                <a:spcPts val="1800"/>
              </a:spcBef>
            </a:pPr>
            <a:r>
              <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G. </a:t>
            </a:r>
            <a:r>
              <a:rPr lang="en-US" sz="2000" b="1" dirty="0" err="1">
                <a:latin typeface="Times New Roman" panose="02020603050405020304" pitchFamily="18" charset="0"/>
                <a:cs typeface="Times New Roman" panose="02020603050405020304" pitchFamily="18" charset="0"/>
              </a:rPr>
              <a:t>Saradhambal</a:t>
            </a:r>
            <a:r>
              <a:rPr lang="en-US" sz="2000" b="1" dirty="0">
                <a:latin typeface="Times New Roman" panose="02020603050405020304" pitchFamily="18" charset="0"/>
                <a:cs typeface="Times New Roman" panose="02020603050405020304" pitchFamily="18" charset="0"/>
              </a:rPr>
              <a:t>, et.al (2018) proposed “an approach to produce a system for automatic plant disease detection”. </a:t>
            </a:r>
            <a:endPar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774590" y="2133600"/>
            <a:ext cx="10515600" cy="4724400"/>
          </a:xfrm>
        </p:spPr>
        <p:txBody>
          <a:bodyPr>
            <a:normAutofit lnSpcReduction="10000"/>
          </a:bodyPr>
          <a:lstStyle/>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shape oriented features that were extracted in this work included area, color axis length, eccentricity, solidity and perimeter, whereas the texture oriented features were contrast, correlation, energy, homogeneity and mean</a:t>
            </a:r>
          </a:p>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Research was carried out to predict the infected area of the leaves by applying k-means clustering algorithm and the Otsu’s classifier.</a:t>
            </a:r>
          </a:p>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Otsu’s algorithm assumes image to contain two classes of pixels i.e. it forms bimodal histogram with the foreground and background pixels. </a:t>
            </a:r>
          </a:p>
          <a:p>
            <a:pPr marL="342900" lvl="1" indent="-342900" algn="just">
              <a:lnSpc>
                <a:spcPct val="110000"/>
              </a:lnSpc>
              <a:spcBef>
                <a:spcPts val="1800"/>
              </a:spcBef>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shape oriented features used </a:t>
            </a:r>
            <a:r>
              <a:rPr lang="en-US" sz="2000" dirty="0" err="1">
                <a:latin typeface="Times New Roman" panose="02020603050405020304" pitchFamily="18" charset="0"/>
                <a:cs typeface="Times New Roman" panose="02020603050405020304" pitchFamily="18" charset="0"/>
              </a:rPr>
              <a:t>werearea</a:t>
            </a:r>
            <a:r>
              <a:rPr lang="en-US" sz="2000" dirty="0">
                <a:latin typeface="Times New Roman" panose="02020603050405020304" pitchFamily="18" charset="0"/>
                <a:cs typeface="Times New Roman" panose="02020603050405020304" pitchFamily="18" charset="0"/>
              </a:rPr>
              <a:t>, color axis length, eccentricity, solidity and perimeter whereas, contrast, correlation, energy, homogeneity and mean were the texture oriented features</a:t>
            </a:r>
          </a:p>
          <a:p>
            <a:pPr marL="0" lvl="1" indent="0" algn="just">
              <a:lnSpc>
                <a:spcPct val="110000"/>
              </a:lnSpc>
              <a:spcBef>
                <a:spcPts val="1800"/>
              </a:spcBef>
              <a:buNone/>
            </a:pPr>
            <a:r>
              <a:rPr lang="en-IN" sz="2000" b="1"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This model can’t handle noisy data input.</a:t>
            </a:r>
          </a:p>
          <a:p>
            <a:pPr marL="0" lvl="1" indent="0" algn="just">
              <a:lnSpc>
                <a:spcPct val="110000"/>
              </a:lnSpc>
              <a:spcBef>
                <a:spcPts val="1800"/>
              </a:spcBef>
              <a:buNone/>
            </a:pPr>
            <a:endParaRPr lang="en-IN" sz="2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38200" y="190196"/>
            <a:ext cx="10515600" cy="620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(Contd..)</a:t>
            </a:r>
            <a:endParaRPr lang="en-IN" sz="2800" dirty="0"/>
          </a:p>
        </p:txBody>
      </p:sp>
    </p:spTree>
    <p:extLst>
      <p:ext uri="{BB962C8B-B14F-4D97-AF65-F5344CB8AC3E}">
        <p14:creationId xmlns:p14="http://schemas.microsoft.com/office/powerpoint/2010/main" val="281587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590" y="874009"/>
            <a:ext cx="10515600" cy="1345316"/>
          </a:xfrm>
        </p:spPr>
        <p:txBody>
          <a:bodyPr>
            <a:noAutofit/>
          </a:bodyPr>
          <a:lstStyle/>
          <a:p>
            <a:pPr marL="534988" indent="-534988" algn="just">
              <a:lnSpc>
                <a:spcPct val="100000"/>
              </a:lnSpc>
              <a:spcBef>
                <a:spcPts val="1800"/>
              </a:spcBef>
            </a:pPr>
            <a:r>
              <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rPr>
              <a:t>[5]	</a:t>
            </a:r>
            <a:r>
              <a:rPr lang="en-US" sz="1800" b="1" dirty="0" err="1">
                <a:effectLst/>
                <a:latin typeface="Times New Roman" panose="02020603050405020304" pitchFamily="18" charset="0"/>
                <a:ea typeface="Calibri" panose="020F0502020204030204" pitchFamily="34" charset="0"/>
              </a:rPr>
              <a:t>Malvika</a:t>
            </a:r>
            <a:r>
              <a:rPr lang="en-US" sz="1800" b="1" dirty="0">
                <a:effectLst/>
                <a:latin typeface="Times New Roman" panose="02020603050405020304" pitchFamily="18" charset="0"/>
                <a:ea typeface="Calibri" panose="020F0502020204030204" pitchFamily="34" charset="0"/>
              </a:rPr>
              <a:t> Ranjan et al. in the paper ―Detection and Classification of leaf disease using “Artificial Neural Network” proposed an approach to detect diseases in plant utilizing the captured image of the diseased leaf. </a:t>
            </a:r>
            <a:endParaRPr lang="en-IN" sz="2000" b="1"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774590" y="2476500"/>
            <a:ext cx="10515600" cy="4381500"/>
          </a:xfrm>
        </p:spPr>
        <p:txBody>
          <a:bodyPr>
            <a:normAutofit/>
          </a:bodyPr>
          <a:lstStyle/>
          <a:p>
            <a:pPr algn="just">
              <a:lnSpc>
                <a:spcPct val="100000"/>
              </a:lnSpc>
              <a:spcAft>
                <a:spcPts val="800"/>
              </a:spcAft>
              <a:buFont typeface="Wingdings" panose="05000000000000000000" pitchFamily="2" charset="2"/>
              <a:buChar char="ü"/>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Artificial Neural Network (ANN) is trained by properly choosing feature values to distinguish diseased plants and healthy samples. The ANN model achieves an accuracy of 80%.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800"/>
              </a:spcAft>
              <a:buFont typeface="Wingdings" panose="05000000000000000000" pitchFamily="2" charset="2"/>
              <a:buChar char="ü"/>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shape oriented features that were extracted in this work included area, color axis length, eccentricity, solidity and perimeter, whereas the texture oriented features were contrast, correlation, energy, homogeneity and mean.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1" indent="0" algn="just">
              <a:lnSpc>
                <a:spcPct val="110000"/>
              </a:lnSpc>
              <a:spcBef>
                <a:spcPts val="1800"/>
              </a:spcBef>
              <a:buNone/>
            </a:pPr>
            <a:r>
              <a:rPr lang="en-IN" sz="2000" b="1" dirty="0">
                <a:latin typeface="Times New Roman" panose="02020603050405020304" pitchFamily="18" charset="0"/>
                <a:cs typeface="Times New Roman" panose="02020603050405020304" pitchFamily="18" charset="0"/>
              </a:rPr>
              <a:t>Limitations</a:t>
            </a:r>
            <a:endParaRPr lang="en-IN" sz="2000" dirty="0">
              <a:latin typeface="Times New Roman" panose="02020603050405020304" pitchFamily="18" charset="0"/>
              <a:cs typeface="Times New Roman" panose="02020603050405020304" pitchFamily="18" charset="0"/>
            </a:endParaRPr>
          </a:p>
          <a:p>
            <a:pPr lvl="0" algn="just">
              <a:lnSpc>
                <a:spcPct val="150000"/>
              </a:lnSpc>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Speed of computing distance increases according to numbers available in training samples.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p:cNvSpPr txBox="1">
            <a:spLocks/>
          </p:cNvSpPr>
          <p:nvPr/>
        </p:nvSpPr>
        <p:spPr>
          <a:xfrm>
            <a:off x="838200" y="190196"/>
            <a:ext cx="10515600" cy="620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LITERATURE SURVEY (Contd..)</a:t>
            </a:r>
            <a:endParaRPr lang="en-IN" sz="2800" dirty="0"/>
          </a:p>
        </p:txBody>
      </p:sp>
    </p:spTree>
    <p:extLst>
      <p:ext uri="{BB962C8B-B14F-4D97-AF65-F5344CB8AC3E}">
        <p14:creationId xmlns:p14="http://schemas.microsoft.com/office/powerpoint/2010/main" val="416625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8055</TotalTime>
  <Words>3296</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Bahamas</vt:lpstr>
      <vt:lpstr>Calibri</vt:lpstr>
      <vt:lpstr>Calibri Light</vt:lpstr>
      <vt:lpstr>Times New Roman</vt:lpstr>
      <vt:lpstr>Wingdings</vt:lpstr>
      <vt:lpstr>Office Theme</vt:lpstr>
      <vt:lpstr>PowerPoint Presentation</vt:lpstr>
      <vt:lpstr>CONTENTS</vt:lpstr>
      <vt:lpstr>ABSTRACT</vt:lpstr>
      <vt:lpstr>INTRODUCTION</vt:lpstr>
      <vt:lpstr>[1] D.A. Bashish, et.al (2010),“opted for k-means segmentation for partitioning the leaf image into four clusters using the squared Euclidean distances”</vt:lpstr>
      <vt:lpstr>[2] M.Bhange et.al (2015) ,”A web based tool has been developed to identify fruit diseases by uploading fruit image to the system”..</vt:lpstr>
      <vt:lpstr>[3]  V. Singh et.al (2016) has worked on “automating the detection and classification of plant diseases by implementing genetic algorithm” as the image segmentation technique.</vt:lpstr>
      <vt:lpstr>[4] G. Saradhambal, et.al (2018) proposed “an approach to produce a system for automatic plant disease detection”. </vt:lpstr>
      <vt:lpstr>[5] Malvika Ranjan et al. in the paper ―Detection and Classification of leaf disease using “Artificial Neural Network” proposed an approach to detect diseases in plant utilizing the captured image of the diseased leaf. </vt:lpstr>
      <vt:lpstr>[6] Kulkarni et al. in the paper ― ”Applying image processing technique to detect plant diseases”. </vt:lpstr>
      <vt:lpstr>PROBLEM STATEMENT</vt:lpstr>
      <vt:lpstr>OBJECTIVES </vt:lpstr>
      <vt:lpstr>PROPOSED SYSTEM</vt:lpstr>
      <vt:lpstr>PowerPoint Presentation</vt:lpstr>
      <vt:lpstr>PowerPoint Presentation</vt:lpstr>
      <vt:lpstr>PowerPoint Presentation</vt:lpstr>
      <vt:lpstr>SYSTEM DESIGN</vt:lpstr>
      <vt:lpstr>PowerPoint Presentation</vt:lpstr>
      <vt:lpstr>PowerPoint Presentation</vt:lpstr>
      <vt:lpstr>DATASET CLASSIFICATION:</vt:lpstr>
      <vt:lpstr>          Figure : Potato Early Blight            Figure:  Pepper  Bacterial spot</vt:lpstr>
      <vt:lpstr>TRAINING &amp; TESTING</vt:lpstr>
      <vt:lpstr> TRAINING:</vt:lpstr>
      <vt:lpstr>TESTING :</vt:lpstr>
      <vt:lpstr>RESULT:</vt:lpstr>
      <vt:lpstr>RESULT:</vt:lpstr>
      <vt:lpstr>CONCLUSION:</vt:lpstr>
      <vt:lpstr>REFERENCES:</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PARKING MANAGEMENT SYSTEM USING MACHINE LEARNING</dc:title>
  <dc:creator>Asha Veerapalli</dc:creator>
  <cp:lastModifiedBy>zaraaskim@outlook.com</cp:lastModifiedBy>
  <cp:revision>220</cp:revision>
  <dcterms:created xsi:type="dcterms:W3CDTF">2020-01-25T04:29:39Z</dcterms:created>
  <dcterms:modified xsi:type="dcterms:W3CDTF">2022-04-08T18:19:33Z</dcterms:modified>
</cp:coreProperties>
</file>