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59" r:id="rId3"/>
    <p:sldId id="257" r:id="rId4"/>
    <p:sldId id="261" r:id="rId5"/>
    <p:sldId id="295" r:id="rId6"/>
    <p:sldId id="296" r:id="rId7"/>
    <p:sldId id="297" r:id="rId8"/>
    <p:sldId id="298" r:id="rId9"/>
    <p:sldId id="299" r:id="rId10"/>
    <p:sldId id="300" r:id="rId11"/>
    <p:sldId id="301" r:id="rId12"/>
    <p:sldId id="302" r:id="rId13"/>
  </p:sldIdLst>
  <p:sldSz cx="9144000" cy="5143500" type="screen16x9"/>
  <p:notesSz cx="6858000" cy="9144000"/>
  <p:embeddedFontLst>
    <p:embeddedFont>
      <p:font typeface="Open Sans" panose="020B0606030504020204" pitchFamily="34" charset="0"/>
      <p:regular r:id="rId15"/>
      <p:bold r:id="rId16"/>
      <p:italic r:id="rId17"/>
      <p:boldItalic r:id="rId18"/>
    </p:embeddedFont>
    <p:embeddedFont>
      <p:font typeface="Work Sans" panose="020B0604020202020204" pitchFamily="2" charset="0"/>
      <p:regular r:id="rId19"/>
      <p:bold r:id="rId20"/>
      <p:italic r:id="rId21"/>
      <p:boldItalic r:id="rId22"/>
    </p:embeddedFont>
    <p:embeddedFont>
      <p:font typeface="Work Sans Light" pitchFamily="2" charset="0"/>
      <p:regular r:id="rId23"/>
      <p:bold r:id="rId24"/>
      <p:italic r:id="rId25"/>
      <p:boldItalic r:id="rId26"/>
    </p:embeddedFont>
    <p:embeddedFont>
      <p:font typeface="Work Sans Medium"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5207E28-191A-4B8A-BEE5-5B396C7963C8}">
          <p14:sldIdLst>
            <p14:sldId id="256"/>
            <p14:sldId id="259"/>
            <p14:sldId id="257"/>
            <p14:sldId id="261"/>
            <p14:sldId id="295"/>
            <p14:sldId id="296"/>
            <p14:sldId id="297"/>
            <p14:sldId id="298"/>
            <p14:sldId id="299"/>
            <p14:sldId id="300"/>
            <p14:sldId id="301"/>
            <p14:sldId id="30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9E5261-DCE2-4CD5-A643-2FDAE0EB6469}">
  <a:tblStyle styleId="{439E5261-DCE2-4CD5-A643-2FDAE0EB646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B2A334D-C727-4C1E-9D0E-99E77C662B2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404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9177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7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578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4754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160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974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886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Tìm hiểu về</a:t>
            </a:r>
            <a:br>
              <a:rPr lang="en"/>
            </a:br>
            <a:r>
              <a:rPr lang="en"/>
              <a:t>Virtual DOM, JSX, State và Props</a:t>
            </a:r>
            <a:endParaRPr/>
          </a:p>
        </p:txBody>
      </p:sp>
      <p:grpSp>
        <p:nvGrpSpPr>
          <p:cNvPr id="59" name="Google Shape;59;p12"/>
          <p:cNvGrpSpPr/>
          <p:nvPr/>
        </p:nvGrpSpPr>
        <p:grpSpPr>
          <a:xfrm>
            <a:off x="6802955" y="681572"/>
            <a:ext cx="1580904" cy="1684493"/>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69150" y="711703"/>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Mounting</a:t>
            </a:r>
            <a:endParaRPr/>
          </a:p>
        </p:txBody>
      </p:sp>
      <p:sp>
        <p:nvSpPr>
          <p:cNvPr id="72" name="Google Shape;72;p13"/>
          <p:cNvSpPr txBox="1">
            <a:spLocks noGrp="1"/>
          </p:cNvSpPr>
          <p:nvPr>
            <p:ph type="body" idx="1"/>
          </p:nvPr>
        </p:nvSpPr>
        <p:spPr>
          <a:xfrm>
            <a:off x="869150" y="2094275"/>
            <a:ext cx="3594600" cy="1553400"/>
          </a:xfrm>
          <a:prstGeom prst="rect">
            <a:avLst/>
          </a:prstGeom>
        </p:spPr>
        <p:txBody>
          <a:bodyPr spcFirstLastPara="1" wrap="square" lIns="91425" tIns="91425" rIns="91425" bIns="91425" anchor="t" anchorCtr="0">
            <a:noAutofit/>
          </a:bodyPr>
          <a:lstStyle/>
          <a:p>
            <a:pPr marL="171450" indent="-171450"/>
            <a:r>
              <a:rPr lang="en-US" sz="1000">
                <a:solidFill>
                  <a:srgbClr val="000000"/>
                </a:solidFill>
                <a:latin typeface="Work Sans Light" pitchFamily="2" charset="0"/>
                <a:ea typeface="Work Sans Medium"/>
                <a:cs typeface="Work Sans Medium"/>
                <a:sym typeface="Work Sans Medium"/>
              </a:rPr>
              <a:t>Constructor</a:t>
            </a:r>
          </a:p>
          <a:p>
            <a:pPr marL="171450" indent="-171450"/>
            <a:r>
              <a:rPr lang="en-US" sz="1050" b="0" i="0">
                <a:solidFill>
                  <a:srgbClr val="24292F"/>
                </a:solidFill>
                <a:effectLst/>
                <a:latin typeface="Work Sans Light" pitchFamily="2" charset="0"/>
              </a:rPr>
              <a:t>getDerivedStateFromProps</a:t>
            </a:r>
          </a:p>
          <a:p>
            <a:pPr marL="171450" indent="-171450"/>
            <a:r>
              <a:rPr lang="en-US" sz="1100" b="0" i="0">
                <a:solidFill>
                  <a:srgbClr val="24292F"/>
                </a:solidFill>
                <a:effectLst/>
                <a:latin typeface="Work Sans Light" pitchFamily="2" charset="0"/>
              </a:rPr>
              <a:t>render -&gt; Render lần đầu tiên</a:t>
            </a:r>
          </a:p>
          <a:p>
            <a:pPr marL="171450" indent="-171450"/>
            <a:r>
              <a:rPr lang="en-US" sz="1100" b="0" i="0">
                <a:solidFill>
                  <a:srgbClr val="24292F"/>
                </a:solidFill>
                <a:effectLst/>
                <a:latin typeface="Work Sans Light" pitchFamily="2" charset="0"/>
              </a:rPr>
              <a:t>Update DOM</a:t>
            </a:r>
          </a:p>
          <a:p>
            <a:pPr marL="171450" indent="-171450"/>
            <a:r>
              <a:rPr lang="en-US" sz="1100" b="0" i="0">
                <a:solidFill>
                  <a:srgbClr val="24292F"/>
                </a:solidFill>
                <a:effectLst/>
                <a:latin typeface="Work Sans Light" pitchFamily="2" charset="0"/>
              </a:rPr>
              <a:t>ComponentDidMount</a:t>
            </a:r>
          </a:p>
          <a:p>
            <a:pPr marL="171450" indent="-171450"/>
            <a:endParaRPr lang="en-US" sz="1050" b="0" i="0">
              <a:solidFill>
                <a:srgbClr val="24292F"/>
              </a:solidFill>
              <a:effectLst/>
              <a:latin typeface="-apple-system"/>
            </a:endParaRPr>
          </a:p>
        </p:txBody>
      </p:sp>
      <p:grpSp>
        <p:nvGrpSpPr>
          <p:cNvPr id="73" name="Google Shape;73;p13"/>
          <p:cNvGrpSpPr/>
          <p:nvPr/>
        </p:nvGrpSpPr>
        <p:grpSpPr>
          <a:xfrm>
            <a:off x="7245744" y="711703"/>
            <a:ext cx="1097515" cy="913074"/>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948392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69150" y="1354640"/>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Updating :</a:t>
            </a:r>
            <a:r>
              <a:rPr lang="vi-VN" b="0" i="0">
                <a:solidFill>
                  <a:srgbClr val="24292F"/>
                </a:solidFill>
                <a:effectLst/>
                <a:latin typeface="Work Sans Light" pitchFamily="2" charset="0"/>
              </a:rPr>
              <a:t>Thực thi được nhiều lần (Lớn lên 1 lần)</a:t>
            </a:r>
            <a:endParaRPr>
              <a:latin typeface="Work Sans Light" pitchFamily="2" charset="0"/>
            </a:endParaRPr>
          </a:p>
        </p:txBody>
      </p:sp>
      <p:sp>
        <p:nvSpPr>
          <p:cNvPr id="72" name="Google Shape;72;p13"/>
          <p:cNvSpPr txBox="1">
            <a:spLocks noGrp="1"/>
          </p:cNvSpPr>
          <p:nvPr>
            <p:ph type="body" idx="1"/>
          </p:nvPr>
        </p:nvSpPr>
        <p:spPr>
          <a:xfrm>
            <a:off x="869150" y="2670749"/>
            <a:ext cx="3594600" cy="2241981"/>
          </a:xfrm>
          <a:prstGeom prst="rect">
            <a:avLst/>
          </a:prstGeom>
        </p:spPr>
        <p:txBody>
          <a:bodyPr spcFirstLastPara="1" wrap="square" lIns="91425" tIns="91425" rIns="91425" bIns="91425" anchor="t" anchorCtr="0">
            <a:noAutofit/>
          </a:bodyPr>
          <a:lstStyle/>
          <a:p>
            <a:r>
              <a:rPr lang="en-US" sz="1050" b="0" i="0">
                <a:solidFill>
                  <a:srgbClr val="24292F"/>
                </a:solidFill>
                <a:effectLst/>
                <a:latin typeface="Work Sans Light" pitchFamily="2" charset="0"/>
              </a:rPr>
              <a:t>getDerivedStateFromProps</a:t>
            </a:r>
          </a:p>
          <a:p>
            <a:r>
              <a:rPr lang="en-US" sz="1100" b="0" i="0">
                <a:solidFill>
                  <a:srgbClr val="24292F"/>
                </a:solidFill>
                <a:effectLst/>
                <a:latin typeface="Work Sans Light" pitchFamily="2" charset="0"/>
              </a:rPr>
              <a:t>shouldComponentUpdate</a:t>
            </a:r>
          </a:p>
          <a:p>
            <a:r>
              <a:rPr lang="en-US" sz="1200" b="0" i="0">
                <a:solidFill>
                  <a:srgbClr val="24292F"/>
                </a:solidFill>
                <a:effectLst/>
                <a:latin typeface="Work Sans Light" pitchFamily="2" charset="0"/>
              </a:rPr>
              <a:t>render</a:t>
            </a:r>
          </a:p>
          <a:p>
            <a:r>
              <a:rPr lang="en-US" sz="1200" b="0" i="0">
                <a:solidFill>
                  <a:srgbClr val="24292F"/>
                </a:solidFill>
                <a:effectLst/>
                <a:latin typeface="Work Sans Light" pitchFamily="2" charset="0"/>
              </a:rPr>
              <a:t>getSnapshotBeforeUpdate</a:t>
            </a:r>
          </a:p>
          <a:p>
            <a:r>
              <a:rPr lang="en-US" sz="1200" b="0" i="0">
                <a:solidFill>
                  <a:srgbClr val="24292F"/>
                </a:solidFill>
                <a:effectLst/>
                <a:latin typeface="Work Sans Light" pitchFamily="2" charset="0"/>
              </a:rPr>
              <a:t>Update DOM</a:t>
            </a:r>
          </a:p>
          <a:p>
            <a:r>
              <a:rPr lang="en-US" sz="1400" b="0" i="0">
                <a:solidFill>
                  <a:srgbClr val="24292F"/>
                </a:solidFill>
                <a:effectLst/>
                <a:latin typeface="Work Sans Light" pitchFamily="2" charset="0"/>
              </a:rPr>
              <a:t>ComponentDidUpdate</a:t>
            </a:r>
          </a:p>
          <a:p>
            <a:pPr algn="l">
              <a:buFont typeface="Arial" panose="020B0604020202020204" pitchFamily="34" charset="0"/>
              <a:buChar char="•"/>
            </a:pPr>
            <a:endParaRPr lang="en-US" sz="1200" b="0" i="0">
              <a:solidFill>
                <a:srgbClr val="24292F"/>
              </a:solidFill>
              <a:effectLst/>
              <a:latin typeface="Work Sans Light" pitchFamily="2" charset="0"/>
            </a:endParaRPr>
          </a:p>
          <a:p>
            <a:pPr marL="171450" indent="-171450"/>
            <a:endParaRPr lang="en-US" sz="1050" b="0" i="0">
              <a:solidFill>
                <a:srgbClr val="24292F"/>
              </a:solidFill>
              <a:effectLst/>
              <a:latin typeface="Work Sans Light" pitchFamily="2" charset="0"/>
            </a:endParaRPr>
          </a:p>
          <a:p>
            <a:pPr marL="171450" indent="-171450"/>
            <a:endParaRPr lang="en-US" sz="1050" b="0" i="0">
              <a:solidFill>
                <a:srgbClr val="24292F"/>
              </a:solidFill>
              <a:effectLst/>
              <a:latin typeface="Work Sans Light" pitchFamily="2" charset="0"/>
            </a:endParaRPr>
          </a:p>
        </p:txBody>
      </p:sp>
      <p:grpSp>
        <p:nvGrpSpPr>
          <p:cNvPr id="73" name="Google Shape;73;p13"/>
          <p:cNvGrpSpPr/>
          <p:nvPr/>
        </p:nvGrpSpPr>
        <p:grpSpPr>
          <a:xfrm>
            <a:off x="7245744" y="711703"/>
            <a:ext cx="1097515" cy="913074"/>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635712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940588" y="1414175"/>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a:solidFill>
                  <a:srgbClr val="24292F"/>
                </a:solidFill>
                <a:effectLst/>
                <a:latin typeface="-apple-system"/>
              </a:rPr>
              <a:t>Unmounting</a:t>
            </a:r>
            <a:r>
              <a:rPr lang="en-US" b="0" i="0">
                <a:solidFill>
                  <a:srgbClr val="24292F"/>
                </a:solidFill>
                <a:effectLst/>
                <a:latin typeface="-apple-system"/>
              </a:rPr>
              <a:t> : Chỉ diễn ra đúng 1 lần (Chết đi 1 lần)</a:t>
            </a:r>
            <a:endParaRPr/>
          </a:p>
        </p:txBody>
      </p:sp>
      <p:sp>
        <p:nvSpPr>
          <p:cNvPr id="72" name="Google Shape;72;p13"/>
          <p:cNvSpPr txBox="1">
            <a:spLocks noGrp="1"/>
          </p:cNvSpPr>
          <p:nvPr>
            <p:ph type="body" idx="1"/>
          </p:nvPr>
        </p:nvSpPr>
        <p:spPr>
          <a:xfrm>
            <a:off x="826288" y="2958669"/>
            <a:ext cx="3594600" cy="1553400"/>
          </a:xfrm>
          <a:prstGeom prst="rect">
            <a:avLst/>
          </a:prstGeom>
        </p:spPr>
        <p:txBody>
          <a:bodyPr spcFirstLastPara="1" wrap="square" lIns="91425" tIns="91425" rIns="91425" bIns="91425" anchor="t" anchorCtr="0">
            <a:noAutofit/>
          </a:bodyPr>
          <a:lstStyle/>
          <a:p>
            <a:r>
              <a:rPr lang="en-US" sz="1050" b="0" i="0">
                <a:solidFill>
                  <a:srgbClr val="24292F"/>
                </a:solidFill>
                <a:effectLst/>
                <a:latin typeface="Work Sans Light" pitchFamily="2" charset="0"/>
              </a:rPr>
              <a:t>ComponentWillUnmount</a:t>
            </a:r>
          </a:p>
          <a:p>
            <a:pPr marL="171450" indent="-171450"/>
            <a:endParaRPr lang="en-US" sz="1050" b="0" i="0">
              <a:solidFill>
                <a:srgbClr val="24292F"/>
              </a:solidFill>
              <a:effectLst/>
              <a:latin typeface="-apple-system"/>
            </a:endParaRPr>
          </a:p>
        </p:txBody>
      </p:sp>
      <p:grpSp>
        <p:nvGrpSpPr>
          <p:cNvPr id="73" name="Google Shape;73;p13"/>
          <p:cNvGrpSpPr/>
          <p:nvPr/>
        </p:nvGrpSpPr>
        <p:grpSpPr>
          <a:xfrm>
            <a:off x="7245744" y="711703"/>
            <a:ext cx="1097515" cy="913074"/>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79249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DOM và Virtual DOM</a:t>
            </a:r>
            <a:endParaRPr/>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2000" b="1">
                <a:solidFill>
                  <a:schemeClr val="dk1"/>
                </a:solidFill>
                <a:latin typeface="Work Sans"/>
                <a:ea typeface="Work Sans"/>
                <a:cs typeface="Work Sans"/>
                <a:sym typeface="Work Sans"/>
              </a:rPr>
              <a:t>1</a:t>
            </a:r>
            <a:r>
              <a:rPr lang="en" sz="9600" b="1">
                <a:solidFill>
                  <a:schemeClr val="dk1"/>
                </a:solidFill>
                <a:latin typeface="Work Sans"/>
                <a:ea typeface="Work Sans"/>
                <a:cs typeface="Work Sans"/>
                <a:sym typeface="Work Sans"/>
              </a:rPr>
              <a:t>.</a:t>
            </a:r>
            <a:endParaRPr sz="9600" b="1">
              <a:latin typeface="Work Sans"/>
              <a:ea typeface="Work Sans"/>
              <a:cs typeface="Work Sans"/>
              <a:sym typeface="Work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69150" y="711703"/>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DOM vàVirtual DOM</a:t>
            </a:r>
            <a:endParaRPr/>
          </a:p>
        </p:txBody>
      </p:sp>
      <p:sp>
        <p:nvSpPr>
          <p:cNvPr id="70" name="Google Shape;70;p13"/>
          <p:cNvSpPr txBox="1">
            <a:spLocks noGrp="1"/>
          </p:cNvSpPr>
          <p:nvPr>
            <p:ph type="body" idx="2"/>
          </p:nvPr>
        </p:nvSpPr>
        <p:spPr>
          <a:xfrm>
            <a:off x="4680227" y="2094275"/>
            <a:ext cx="3594600" cy="155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000">
                <a:solidFill>
                  <a:srgbClr val="000000"/>
                </a:solidFill>
                <a:latin typeface="Work Sans Medium"/>
                <a:ea typeface="Work Sans Medium"/>
                <a:cs typeface="Work Sans Medium"/>
                <a:sym typeface="Work Sans Medium"/>
              </a:rPr>
              <a:t>Tại sao tồn tại Virtual DOM</a:t>
            </a:r>
            <a:endParaRPr sz="1000">
              <a:solidFill>
                <a:srgbClr val="000000"/>
              </a:solidFill>
              <a:latin typeface="Work Sans Medium"/>
              <a:ea typeface="Work Sans Medium"/>
              <a:cs typeface="Work Sans Medium"/>
              <a:sym typeface="Work Sans Medium"/>
            </a:endParaRPr>
          </a:p>
          <a:p>
            <a:pPr marL="0" lvl="0" indent="0" algn="l" rtl="0">
              <a:spcBef>
                <a:spcPts val="600"/>
              </a:spcBef>
              <a:spcAft>
                <a:spcPts val="0"/>
              </a:spcAft>
              <a:buClr>
                <a:schemeClr val="dk1"/>
              </a:buClr>
              <a:buSzPts val="1100"/>
              <a:buFont typeface="Arial"/>
              <a:buNone/>
            </a:pPr>
            <a:r>
              <a:rPr lang="en-US" sz="1000">
                <a:solidFill>
                  <a:srgbClr val="000000"/>
                </a:solidFill>
              </a:rPr>
              <a:t>Ngày nay, với 1 trang web có cấu trúc phức tạp, với hàng nghìn thẻ &lt;div&gt;, &lt;p&gt;, …. việc render layout mà các trình duyệt phải làm bất cứ khi nào DOM được thay đổi đã khiến cho trải nghiệm người dùng chưa được thực sự nhanh nhạy. Vì vậy Virtual DOM ra đời nhằm một phần giải quyết bài toán trên, tăng performance cho trình duyệt và đem đến cho người dung trải nghiệm tốt hơn.</a:t>
            </a:r>
            <a:endParaRPr sz="1000">
              <a:solidFill>
                <a:srgbClr val="000000"/>
              </a:solidFill>
            </a:endParaRPr>
          </a:p>
          <a:p>
            <a:pPr marL="0" lvl="0" indent="0" algn="l" rtl="0">
              <a:spcBef>
                <a:spcPts val="600"/>
              </a:spcBef>
              <a:spcAft>
                <a:spcPts val="0"/>
              </a:spcAft>
              <a:buClr>
                <a:schemeClr val="dk1"/>
              </a:buClr>
              <a:buSzPts val="1100"/>
              <a:buFont typeface="Arial"/>
              <a:buNone/>
            </a:pPr>
            <a:endParaRPr sz="1000">
              <a:solidFill>
                <a:srgbClr val="000000"/>
              </a:solidFill>
            </a:endParaRPr>
          </a:p>
          <a:p>
            <a:pPr marL="0" lvl="0" indent="0" algn="l" rtl="0">
              <a:spcBef>
                <a:spcPts val="600"/>
              </a:spcBef>
              <a:spcAft>
                <a:spcPts val="0"/>
              </a:spcAft>
              <a:buNone/>
            </a:pPr>
            <a:endParaRPr sz="1000">
              <a:solidFill>
                <a:srgbClr val="000000"/>
              </a:solidFill>
            </a:endParaRPr>
          </a:p>
        </p:txBody>
      </p:sp>
      <p:sp>
        <p:nvSpPr>
          <p:cNvPr id="72" name="Google Shape;72;p13"/>
          <p:cNvSpPr txBox="1">
            <a:spLocks noGrp="1"/>
          </p:cNvSpPr>
          <p:nvPr>
            <p:ph type="body" idx="1"/>
          </p:nvPr>
        </p:nvSpPr>
        <p:spPr>
          <a:xfrm>
            <a:off x="869150" y="2094275"/>
            <a:ext cx="3594600" cy="155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000">
                <a:solidFill>
                  <a:srgbClr val="000000"/>
                </a:solidFill>
                <a:latin typeface="Work Sans Medium"/>
                <a:ea typeface="Work Sans Medium"/>
                <a:cs typeface="Work Sans Medium"/>
                <a:sym typeface="Work Sans Medium"/>
              </a:rPr>
              <a:t>DOM là gì?</a:t>
            </a:r>
            <a:endParaRPr sz="1000">
              <a:solidFill>
                <a:srgbClr val="000000"/>
              </a:solidFill>
              <a:latin typeface="Work Sans Medium"/>
              <a:ea typeface="Work Sans Medium"/>
              <a:cs typeface="Work Sans Medium"/>
              <a:sym typeface="Work Sans Medium"/>
            </a:endParaRPr>
          </a:p>
          <a:p>
            <a:pPr marL="0" lvl="0" indent="0" algn="l" rtl="0">
              <a:spcBef>
                <a:spcPts val="1000"/>
              </a:spcBef>
              <a:spcAft>
                <a:spcPts val="0"/>
              </a:spcAft>
              <a:buNone/>
            </a:pPr>
            <a:r>
              <a:rPr lang="en" sz="1000">
                <a:solidFill>
                  <a:srgbClr val="000000"/>
                </a:solidFill>
              </a:rPr>
              <a:t>Là tên gọi tắt của </a:t>
            </a:r>
            <a:r>
              <a:rPr lang="en" sz="1000">
                <a:solidFill>
                  <a:srgbClr val="000000"/>
                </a:solidFill>
                <a:latin typeface="Work Sans Medium"/>
                <a:ea typeface="Work Sans Medium"/>
                <a:cs typeface="Work Sans Medium"/>
                <a:sym typeface="Work Sans Medium"/>
              </a:rPr>
              <a:t>“Document Object Model“,</a:t>
            </a:r>
            <a:r>
              <a:rPr lang="en" sz="1000">
                <a:solidFill>
                  <a:srgbClr val="000000"/>
                </a:solidFill>
              </a:rPr>
              <a:t> là một chuẩn được định nghĩa bởi W3C dùng để truy xuất và thao tác trên code HTML hay XML bằng những ngôn ngữ thông dịch ( như JavaScript )</a:t>
            </a:r>
            <a:endParaRPr sz="1000">
              <a:solidFill>
                <a:srgbClr val="000000"/>
              </a:solidFill>
            </a:endParaRPr>
          </a:p>
          <a:p>
            <a:pPr marL="0" lvl="0" indent="0" algn="l" rtl="0">
              <a:spcBef>
                <a:spcPts val="1000"/>
              </a:spcBef>
              <a:spcAft>
                <a:spcPts val="0"/>
              </a:spcAft>
              <a:buNone/>
            </a:pPr>
            <a:r>
              <a:rPr lang="en" sz="1000">
                <a:solidFill>
                  <a:srgbClr val="000000"/>
                </a:solidFill>
              </a:rPr>
              <a:t>Trong khi HTML là 1 đoạn code, D</a:t>
            </a:r>
            <a:r>
              <a:rPr lang="en-US" sz="1000">
                <a:solidFill>
                  <a:srgbClr val="000000"/>
                </a:solidFill>
              </a:rPr>
              <a:t>OM là một thể hiện trìu tượng của đoạn code đó trong bộ nhớ.</a:t>
            </a:r>
            <a:endParaRPr sz="1000">
              <a:solidFill>
                <a:srgbClr val="000000"/>
              </a:solidFill>
            </a:endParaRPr>
          </a:p>
        </p:txBody>
      </p:sp>
      <p:grpSp>
        <p:nvGrpSpPr>
          <p:cNvPr id="73" name="Google Shape;73;p13"/>
          <p:cNvGrpSpPr/>
          <p:nvPr/>
        </p:nvGrpSpPr>
        <p:grpSpPr>
          <a:xfrm>
            <a:off x="7245744" y="711703"/>
            <a:ext cx="1097515" cy="913074"/>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0"/>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a:t>
            </a:r>
            <a:endParaRPr/>
          </a:p>
        </p:txBody>
      </p:sp>
      <p:sp>
        <p:nvSpPr>
          <p:cNvPr id="105" name="Google Shape;105;p17"/>
          <p:cNvSpPr txBox="1">
            <a:spLocks noGrp="1"/>
          </p:cNvSpPr>
          <p:nvPr>
            <p:ph type="body" idx="1"/>
          </p:nvPr>
        </p:nvSpPr>
        <p:spPr>
          <a:xfrm>
            <a:off x="859853" y="2109780"/>
            <a:ext cx="7405800" cy="2004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US" sz="1600"/>
              <a:t>React lấy 1 bản snapshot của Virtual DOM( có thể hiểu là trạng thái bản ghi ngay lúc đó) ngay trước khi người dung thực hiện một thao thác khiến trang web update. Sau đó nó sử dụng snapshot này để so sánh với một Virtual DOM được cập nhật trước khi thực hiện các thay đổi.</a:t>
            </a:r>
          </a:p>
          <a:p>
            <a:pPr marL="457200" lvl="0" indent="-355600" algn="l" rtl="0">
              <a:spcBef>
                <a:spcPts val="0"/>
              </a:spcBef>
              <a:spcAft>
                <a:spcPts val="0"/>
              </a:spcAft>
              <a:buSzPts val="2000"/>
              <a:buChar char="▪"/>
            </a:pPr>
            <a:r>
              <a:rPr lang="en-US" sz="1600"/>
              <a:t>Tiếp theo, thuật toán Diffing sẽ so sánh và đối chiếu để biết sự cập nhật diễn ra ở đâu, sau đó cập nhật nó và bỏ qua những element không liên quan.</a:t>
            </a:r>
            <a:endParaRPr sz="1600"/>
          </a:p>
        </p:txBody>
      </p:sp>
      <p:grpSp>
        <p:nvGrpSpPr>
          <p:cNvPr id="106" name="Google Shape;106;p17"/>
          <p:cNvGrpSpPr/>
          <p:nvPr/>
        </p:nvGrpSpPr>
        <p:grpSpPr>
          <a:xfrm>
            <a:off x="7516121" y="711701"/>
            <a:ext cx="903434" cy="903434"/>
            <a:chOff x="2594325" y="1627175"/>
            <a:chExt cx="440850" cy="440850"/>
          </a:xfrm>
        </p:grpSpPr>
        <p:sp>
          <p:nvSpPr>
            <p:cNvPr id="107" name="Google Shape;107;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TextBox 2">
            <a:extLst>
              <a:ext uri="{FF2B5EF4-FFF2-40B4-BE49-F238E27FC236}">
                <a16:creationId xmlns:a16="http://schemas.microsoft.com/office/drawing/2014/main" id="{BBC53A8D-E46A-556F-95F0-A4C86FF03C75}"/>
              </a:ext>
            </a:extLst>
          </p:cNvPr>
          <p:cNvSpPr txBox="1"/>
          <p:nvPr/>
        </p:nvSpPr>
        <p:spPr>
          <a:xfrm>
            <a:off x="869149" y="1433695"/>
            <a:ext cx="6710369" cy="523220"/>
          </a:xfrm>
          <a:prstGeom prst="rect">
            <a:avLst/>
          </a:prstGeom>
          <a:noFill/>
        </p:spPr>
        <p:txBody>
          <a:bodyPr wrap="square">
            <a:spAutoFit/>
          </a:bodyPr>
          <a:lstStyle/>
          <a:p>
            <a:pPr marL="101600" lvl="0" algn="l" rtl="0">
              <a:spcBef>
                <a:spcPts val="600"/>
              </a:spcBef>
              <a:spcAft>
                <a:spcPts val="0"/>
              </a:spcAft>
              <a:buSzPts val="2000"/>
            </a:pPr>
            <a:r>
              <a:rPr lang="en-US">
                <a:solidFill>
                  <a:srgbClr val="1B1B1B"/>
                </a:solidFill>
                <a:latin typeface="Open Sans" panose="020B0606030504020204" pitchFamily="34" charset="0"/>
              </a:rPr>
              <a:t>S</a:t>
            </a:r>
            <a:r>
              <a:rPr lang="vi-VN" b="0" i="0">
                <a:solidFill>
                  <a:srgbClr val="1B1B1B"/>
                </a:solidFill>
                <a:effectLst/>
                <a:latin typeface="Open Sans" panose="020B0606030504020204" pitchFamily="34" charset="0"/>
              </a:rPr>
              <a:t>ự đặc biệt của </a:t>
            </a:r>
            <a:r>
              <a:rPr lang="vi-VN" b="1" i="0">
                <a:solidFill>
                  <a:srgbClr val="1B1B1B"/>
                </a:solidFill>
                <a:effectLst/>
                <a:latin typeface="Open Sans" panose="020B0606030504020204" pitchFamily="34" charset="0"/>
              </a:rPr>
              <a:t>Virtual DOM</a:t>
            </a:r>
            <a:r>
              <a:rPr lang="vi-VN" b="0" i="0">
                <a:solidFill>
                  <a:srgbClr val="1B1B1B"/>
                </a:solidFill>
                <a:effectLst/>
                <a:latin typeface="Open Sans" panose="020B0606030504020204" pitchFamily="34" charset="0"/>
              </a:rPr>
              <a:t> nằm ở </a:t>
            </a:r>
            <a:r>
              <a:rPr lang="vi-VN" b="0" i="1">
                <a:solidFill>
                  <a:srgbClr val="1B1B1B"/>
                </a:solidFill>
                <a:effectLst/>
                <a:latin typeface="Open Sans" panose="020B0606030504020204" pitchFamily="34" charset="0"/>
              </a:rPr>
              <a:t>Snapshots &amp; Diffing</a:t>
            </a:r>
            <a:r>
              <a:rPr lang="vi-VN" b="0" i="0">
                <a:solidFill>
                  <a:srgbClr val="1B1B1B"/>
                </a:solidFill>
                <a:effectLst/>
                <a:latin typeface="Open Sans" panose="020B0606030504020204" pitchFamily="34" charset="0"/>
              </a:rPr>
              <a:t> Như giải thích ở trước đó, cách hoạt đông của </a:t>
            </a:r>
            <a:r>
              <a:rPr lang="vi-VN" b="1" i="0">
                <a:solidFill>
                  <a:srgbClr val="1B1B1B"/>
                </a:solidFill>
                <a:effectLst/>
                <a:latin typeface="Open Sans" panose="020B0606030504020204" pitchFamily="34" charset="0"/>
              </a:rPr>
              <a:t>Virtual DOM</a:t>
            </a:r>
            <a:r>
              <a:rPr lang="vi-VN" b="0" i="0">
                <a:solidFill>
                  <a:srgbClr val="1B1B1B"/>
                </a:solidFill>
                <a:effectLst/>
                <a:latin typeface="Open Sans" panose="020B0606030504020204" pitchFamily="34" charset="0"/>
              </a:rPr>
              <a:t> trong React đó là:</a:t>
            </a:r>
            <a:endParaRPr lang="vi-V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JSX</a:t>
            </a:r>
            <a:endParaRPr/>
          </a:p>
        </p:txBody>
      </p:sp>
      <p:sp>
        <p:nvSpPr>
          <p:cNvPr id="92" name="Google Shape;92;p15"/>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2000" b="1">
                <a:solidFill>
                  <a:schemeClr val="dk1"/>
                </a:solidFill>
                <a:latin typeface="Work Sans"/>
                <a:ea typeface="Work Sans"/>
                <a:cs typeface="Work Sans"/>
                <a:sym typeface="Work Sans"/>
              </a:rPr>
              <a:t>2</a:t>
            </a:r>
            <a:r>
              <a:rPr lang="en" sz="9600" b="1">
                <a:solidFill>
                  <a:schemeClr val="dk1"/>
                </a:solidFill>
                <a:latin typeface="Work Sans"/>
                <a:ea typeface="Work Sans"/>
                <a:cs typeface="Work Sans"/>
                <a:sym typeface="Work Sans"/>
              </a:rPr>
              <a:t>.</a:t>
            </a:r>
            <a:endParaRPr sz="9600" b="1">
              <a:latin typeface="Work Sans"/>
              <a:ea typeface="Work Sans"/>
              <a:cs typeface="Work Sans"/>
              <a:sym typeface="Work Sans"/>
            </a:endParaRPr>
          </a:p>
        </p:txBody>
      </p:sp>
    </p:spTree>
    <p:extLst>
      <p:ext uri="{BB962C8B-B14F-4D97-AF65-F5344CB8AC3E}">
        <p14:creationId xmlns:p14="http://schemas.microsoft.com/office/powerpoint/2010/main" val="408399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69150" y="-12731"/>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JSX</a:t>
            </a:r>
            <a:endParaRPr/>
          </a:p>
        </p:txBody>
      </p:sp>
      <p:sp>
        <p:nvSpPr>
          <p:cNvPr id="70" name="Google Shape;70;p13"/>
          <p:cNvSpPr txBox="1">
            <a:spLocks noGrp="1"/>
          </p:cNvSpPr>
          <p:nvPr>
            <p:ph type="body" idx="2"/>
          </p:nvPr>
        </p:nvSpPr>
        <p:spPr>
          <a:xfrm>
            <a:off x="4665965" y="1679937"/>
            <a:ext cx="3493534" cy="27518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000">
                <a:solidFill>
                  <a:srgbClr val="000000"/>
                </a:solidFill>
                <a:latin typeface="Work Sans Light" pitchFamily="2" charset="0"/>
                <a:ea typeface="Work Sans Medium"/>
                <a:cs typeface="Work Sans Medium"/>
                <a:sym typeface="Work Sans Medium"/>
              </a:rPr>
              <a:t>Cú pháp: </a:t>
            </a:r>
            <a:endParaRPr sz="1000">
              <a:solidFill>
                <a:srgbClr val="000000"/>
              </a:solidFill>
              <a:latin typeface="Work Sans Light" pitchFamily="2" charset="0"/>
              <a:ea typeface="Work Sans Medium"/>
              <a:cs typeface="Work Sans Medium"/>
              <a:sym typeface="Work Sans Medium"/>
            </a:endParaRPr>
          </a:p>
          <a:p>
            <a:pPr marL="171450" indent="-171450"/>
            <a:r>
              <a:rPr lang="en-US" sz="1000">
                <a:solidFill>
                  <a:srgbClr val="000000"/>
                </a:solidFill>
                <a:latin typeface="Work Sans Light" pitchFamily="2" charset="0"/>
              </a:rPr>
              <a:t>Thẻ mở tag:  </a:t>
            </a:r>
          </a:p>
          <a:p>
            <a:pPr marL="0" indent="0">
              <a:buNone/>
            </a:pPr>
            <a:r>
              <a:rPr lang="en-US" sz="1000">
                <a:solidFill>
                  <a:srgbClr val="000000"/>
                </a:solidFill>
                <a:latin typeface="Work Sans Light" pitchFamily="2" charset="0"/>
              </a:rPr>
              <a:t>     &lt;JSXElementName JSXAttributesopt&gt;</a:t>
            </a:r>
          </a:p>
          <a:p>
            <a:pPr marL="171450" indent="-171450"/>
            <a:r>
              <a:rPr lang="en-US" sz="1000">
                <a:solidFill>
                  <a:srgbClr val="000000"/>
                </a:solidFill>
                <a:latin typeface="Work Sans Light" pitchFamily="2" charset="0"/>
              </a:rPr>
              <a:t>Thẻ đóng tag:  </a:t>
            </a:r>
          </a:p>
          <a:p>
            <a:pPr marL="0" indent="0">
              <a:buNone/>
            </a:pPr>
            <a:r>
              <a:rPr lang="en-US" sz="1000">
                <a:solidFill>
                  <a:srgbClr val="000000"/>
                </a:solidFill>
                <a:latin typeface="Work Sans Light" pitchFamily="2" charset="0"/>
              </a:rPr>
              <a:t>      &lt;/JSXElementName&gt;</a:t>
            </a:r>
          </a:p>
          <a:p>
            <a:pPr marL="171450" indent="-171450"/>
            <a:r>
              <a:rPr lang="en-US" sz="1000">
                <a:solidFill>
                  <a:srgbClr val="000000"/>
                </a:solidFill>
                <a:latin typeface="Work Sans Light" pitchFamily="2" charset="0"/>
              </a:rPr>
              <a:t>Ví dụ</a:t>
            </a:r>
          </a:p>
          <a:p>
            <a:pPr marL="0" indent="0">
              <a:buNone/>
            </a:pPr>
            <a:r>
              <a:rPr lang="en-US" sz="1000">
                <a:solidFill>
                  <a:srgbClr val="000000"/>
                </a:solidFill>
                <a:latin typeface="Work Sans Light" pitchFamily="2" charset="0"/>
              </a:rPr>
              <a:t>       &lt;MyButton color="blue" shadowSize={2}&gt;</a:t>
            </a:r>
          </a:p>
          <a:p>
            <a:pPr marL="0" indent="0">
              <a:buNone/>
            </a:pPr>
            <a:r>
              <a:rPr lang="en-US" sz="1000">
                <a:solidFill>
                  <a:srgbClr val="000000"/>
                </a:solidFill>
                <a:latin typeface="Work Sans Light" pitchFamily="2" charset="0"/>
              </a:rPr>
              <a:t>                 Click Me</a:t>
            </a:r>
          </a:p>
          <a:p>
            <a:pPr marL="0" indent="0">
              <a:buNone/>
            </a:pPr>
            <a:r>
              <a:rPr lang="en-US" sz="1000">
                <a:solidFill>
                  <a:srgbClr val="000000"/>
                </a:solidFill>
                <a:latin typeface="Work Sans Light" pitchFamily="2" charset="0"/>
              </a:rPr>
              <a:t>       &lt;/MyButton&gt;</a:t>
            </a:r>
          </a:p>
          <a:p>
            <a:pPr marL="171450" indent="-171450"/>
            <a:r>
              <a:rPr lang="en-US" sz="1050" i="0">
                <a:solidFill>
                  <a:srgbClr val="24292F"/>
                </a:solidFill>
                <a:effectLst/>
                <a:latin typeface="Work Sans Light" pitchFamily="2" charset="0"/>
              </a:rPr>
              <a:t>JSX hỗ trợ SelfClosingElement</a:t>
            </a:r>
            <a:r>
              <a:rPr lang="en-US" sz="1000">
                <a:solidFill>
                  <a:srgbClr val="000000"/>
                </a:solidFill>
                <a:latin typeface="Work Sans Light" pitchFamily="2" charset="0"/>
              </a:rPr>
              <a:t>:  </a:t>
            </a:r>
          </a:p>
          <a:p>
            <a:pPr marL="0" indent="0">
              <a:buNone/>
            </a:pPr>
            <a:r>
              <a:rPr lang="en-US" sz="1000">
                <a:solidFill>
                  <a:srgbClr val="000000"/>
                </a:solidFill>
                <a:latin typeface="Work Sans Light" pitchFamily="2" charset="0"/>
              </a:rPr>
              <a:t>       &lt;JSXElementName JSXAttributes /&gt;</a:t>
            </a:r>
          </a:p>
        </p:txBody>
      </p:sp>
      <p:sp>
        <p:nvSpPr>
          <p:cNvPr id="72" name="Google Shape;72;p13"/>
          <p:cNvSpPr txBox="1">
            <a:spLocks noGrp="1"/>
          </p:cNvSpPr>
          <p:nvPr>
            <p:ph type="body" idx="1"/>
          </p:nvPr>
        </p:nvSpPr>
        <p:spPr>
          <a:xfrm>
            <a:off x="883437" y="1481162"/>
            <a:ext cx="3594600" cy="155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a:solidFill>
                  <a:srgbClr val="000000"/>
                </a:solidFill>
                <a:latin typeface="Work Sans Light" pitchFamily="2" charset="0"/>
                <a:ea typeface="Work Sans Medium"/>
                <a:cs typeface="Work Sans Medium"/>
                <a:sym typeface="Work Sans Medium"/>
              </a:rPr>
              <a:t>Nhắc lại về XML</a:t>
            </a:r>
            <a:endParaRPr sz="1200">
              <a:solidFill>
                <a:srgbClr val="000000"/>
              </a:solidFill>
              <a:latin typeface="Work Sans Light" pitchFamily="2" charset="0"/>
              <a:ea typeface="Work Sans Medium"/>
              <a:cs typeface="Work Sans Medium"/>
              <a:sym typeface="Work Sans Medium"/>
            </a:endParaRPr>
          </a:p>
          <a:p>
            <a:pPr marL="171450" indent="-171450">
              <a:spcBef>
                <a:spcPts val="1000"/>
              </a:spcBef>
            </a:pPr>
            <a:r>
              <a:rPr lang="en-US" sz="1000">
                <a:solidFill>
                  <a:srgbClr val="000000"/>
                </a:solidFill>
                <a:latin typeface="Work Sans Light" pitchFamily="2" charset="0"/>
              </a:rPr>
              <a:t>XML là viết tắt của từ</a:t>
            </a:r>
            <a:r>
              <a:rPr lang="vi-VN" sz="1000">
                <a:solidFill>
                  <a:srgbClr val="000000"/>
                </a:solidFill>
                <a:latin typeface="Work Sans Light" pitchFamily="2" charset="0"/>
              </a:rPr>
              <a:t> </a:t>
            </a:r>
            <a:r>
              <a:rPr lang="vi-VN" sz="1000">
                <a:solidFill>
                  <a:srgbClr val="000000"/>
                </a:solidFill>
                <a:latin typeface="Work Sans Light" pitchFamily="2" charset="0"/>
                <a:ea typeface="Work Sans Medium"/>
                <a:cs typeface="Work Sans Medium"/>
                <a:sym typeface="Work Sans Medium"/>
              </a:rPr>
              <a:t>“</a:t>
            </a:r>
            <a:r>
              <a:rPr lang="en-US" sz="1000">
                <a:solidFill>
                  <a:srgbClr val="000000"/>
                </a:solidFill>
                <a:latin typeface="Work Sans Light" pitchFamily="2" charset="0"/>
                <a:ea typeface="Work Sans Medium"/>
                <a:cs typeface="Work Sans Medium"/>
                <a:sym typeface="Work Sans Medium"/>
              </a:rPr>
              <a:t>eXtensible Markup Language</a:t>
            </a:r>
          </a:p>
          <a:p>
            <a:pPr marL="171450" indent="-171450">
              <a:spcBef>
                <a:spcPts val="1000"/>
              </a:spcBef>
            </a:pPr>
            <a:r>
              <a:rPr lang="en-US" sz="1000">
                <a:solidFill>
                  <a:srgbClr val="000000"/>
                </a:solidFill>
                <a:latin typeface="Work Sans Light" pitchFamily="2" charset="0"/>
              </a:rPr>
              <a:t>Cú pháp được xây dựng trên các NODE lồng nhau</a:t>
            </a:r>
          </a:p>
          <a:p>
            <a:pPr marL="171450" indent="-171450">
              <a:spcBef>
                <a:spcPts val="1000"/>
              </a:spcBef>
            </a:pPr>
            <a:r>
              <a:rPr lang="en-US" sz="1050" b="0" i="0">
                <a:solidFill>
                  <a:srgbClr val="24292F"/>
                </a:solidFill>
                <a:effectLst/>
                <a:latin typeface="Work Sans Light" pitchFamily="2" charset="0"/>
              </a:rPr>
              <a:t>Mỗi node sẽ có một thẻ mở và một thẻ đóng</a:t>
            </a:r>
            <a:endParaRPr lang="en-US" sz="1000">
              <a:solidFill>
                <a:srgbClr val="000000"/>
              </a:solidFill>
              <a:latin typeface="Work Sans Light" pitchFamily="2" charset="0"/>
              <a:ea typeface="Work Sans Medium"/>
              <a:cs typeface="Work Sans Medium"/>
              <a:sym typeface="Work Sans Medium"/>
            </a:endParaRPr>
          </a:p>
          <a:p>
            <a:pPr marL="171450" indent="-171450">
              <a:spcBef>
                <a:spcPts val="1000"/>
              </a:spcBef>
            </a:pPr>
            <a:endParaRPr lang="vi-VN" sz="1000">
              <a:solidFill>
                <a:srgbClr val="000000"/>
              </a:solidFill>
              <a:latin typeface="Work Sans Light" pitchFamily="2" charset="0"/>
            </a:endParaRPr>
          </a:p>
          <a:p>
            <a:pPr marL="0" lvl="0" indent="0" algn="l" rtl="0">
              <a:spcBef>
                <a:spcPts val="1000"/>
              </a:spcBef>
              <a:spcAft>
                <a:spcPts val="0"/>
              </a:spcAft>
              <a:buNone/>
            </a:pPr>
            <a:endParaRPr sz="1000">
              <a:solidFill>
                <a:srgbClr val="000000"/>
              </a:solidFill>
              <a:latin typeface="Work Sans Light" pitchFamily="2" charset="0"/>
            </a:endParaRPr>
          </a:p>
        </p:txBody>
      </p:sp>
      <p:grpSp>
        <p:nvGrpSpPr>
          <p:cNvPr id="73" name="Google Shape;73;p13"/>
          <p:cNvGrpSpPr/>
          <p:nvPr/>
        </p:nvGrpSpPr>
        <p:grpSpPr>
          <a:xfrm>
            <a:off x="7245744" y="711703"/>
            <a:ext cx="1097515" cy="913074"/>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4" name="Google Shape;72;p13">
            <a:extLst>
              <a:ext uri="{FF2B5EF4-FFF2-40B4-BE49-F238E27FC236}">
                <a16:creationId xmlns:a16="http://schemas.microsoft.com/office/drawing/2014/main" id="{F33929E8-0A6D-5F5F-AA8B-D871BD9EAC61}"/>
              </a:ext>
            </a:extLst>
          </p:cNvPr>
          <p:cNvSpPr txBox="1">
            <a:spLocks/>
          </p:cNvSpPr>
          <p:nvPr/>
        </p:nvSpPr>
        <p:spPr>
          <a:xfrm>
            <a:off x="883437" y="2824542"/>
            <a:ext cx="3594600" cy="155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Work Sans Light"/>
              <a:buChar char="▪"/>
              <a:defRPr sz="1600" b="0" i="0" u="none" strike="noStrike" cap="none">
                <a:solidFill>
                  <a:schemeClr val="dk1"/>
                </a:solidFill>
                <a:latin typeface="Work Sans Light"/>
                <a:ea typeface="Work Sans Light"/>
                <a:cs typeface="Work Sans Light"/>
                <a:sym typeface="Work Sans Light"/>
              </a:defRPr>
            </a:lvl1pPr>
            <a:lvl2pPr marL="914400" marR="0" lvl="1" indent="-330200" algn="l" rtl="0">
              <a:lnSpc>
                <a:spcPct val="100000"/>
              </a:lnSpc>
              <a:spcBef>
                <a:spcPts val="0"/>
              </a:spcBef>
              <a:spcAft>
                <a:spcPts val="0"/>
              </a:spcAft>
              <a:buClr>
                <a:schemeClr val="dk1"/>
              </a:buClr>
              <a:buSzPts val="1600"/>
              <a:buFont typeface="Work Sans Light"/>
              <a:buChar char="□"/>
              <a:defRPr sz="1600" b="0" i="0" u="none" strike="noStrike" cap="none">
                <a:solidFill>
                  <a:schemeClr val="dk1"/>
                </a:solidFill>
                <a:latin typeface="Work Sans Light"/>
                <a:ea typeface="Work Sans Light"/>
                <a:cs typeface="Work Sans Light"/>
                <a:sym typeface="Work Sans Light"/>
              </a:defRPr>
            </a:lvl2pPr>
            <a:lvl3pPr marL="1371600" marR="0" lvl="2" indent="-330200" algn="l" rtl="0">
              <a:lnSpc>
                <a:spcPct val="100000"/>
              </a:lnSpc>
              <a:spcBef>
                <a:spcPts val="0"/>
              </a:spcBef>
              <a:spcAft>
                <a:spcPts val="0"/>
              </a:spcAft>
              <a:buClr>
                <a:schemeClr val="dk1"/>
              </a:buClr>
              <a:buSzPts val="1600"/>
              <a:buFont typeface="Work Sans Light"/>
              <a:buChar char="□"/>
              <a:defRPr sz="1600" b="0" i="0" u="none" strike="noStrike" cap="none">
                <a:solidFill>
                  <a:schemeClr val="dk1"/>
                </a:solidFill>
                <a:latin typeface="Work Sans Light"/>
                <a:ea typeface="Work Sans Light"/>
                <a:cs typeface="Work Sans Light"/>
                <a:sym typeface="Work Sans Light"/>
              </a:defRPr>
            </a:lvl3pPr>
            <a:lvl4pPr marL="1828800" marR="0" lvl="3" indent="-330200" algn="l" rtl="0">
              <a:lnSpc>
                <a:spcPct val="100000"/>
              </a:lnSpc>
              <a:spcBef>
                <a:spcPts val="0"/>
              </a:spcBef>
              <a:spcAft>
                <a:spcPts val="0"/>
              </a:spcAft>
              <a:buClr>
                <a:schemeClr val="dk1"/>
              </a:buClr>
              <a:buSzPts val="1600"/>
              <a:buFont typeface="Work Sans Light"/>
              <a:buChar char="□"/>
              <a:defRPr sz="1600" b="0" i="0" u="none" strike="noStrike" cap="none">
                <a:solidFill>
                  <a:schemeClr val="dk1"/>
                </a:solidFill>
                <a:latin typeface="Work Sans Light"/>
                <a:ea typeface="Work Sans Light"/>
                <a:cs typeface="Work Sans Light"/>
                <a:sym typeface="Work Sans Light"/>
              </a:defRPr>
            </a:lvl4pPr>
            <a:lvl5pPr marL="2286000" marR="0" lvl="4" indent="-330200" algn="l" rtl="0">
              <a:lnSpc>
                <a:spcPct val="100000"/>
              </a:lnSpc>
              <a:spcBef>
                <a:spcPts val="0"/>
              </a:spcBef>
              <a:spcAft>
                <a:spcPts val="0"/>
              </a:spcAft>
              <a:buClr>
                <a:schemeClr val="dk1"/>
              </a:buClr>
              <a:buSzPts val="1600"/>
              <a:buFont typeface="Work Sans Light"/>
              <a:buChar char="○"/>
              <a:defRPr sz="1600" b="0" i="0" u="none" strike="noStrike" cap="none">
                <a:solidFill>
                  <a:schemeClr val="dk1"/>
                </a:solidFill>
                <a:latin typeface="Work Sans Light"/>
                <a:ea typeface="Work Sans Light"/>
                <a:cs typeface="Work Sans Light"/>
                <a:sym typeface="Work Sans Light"/>
              </a:defRPr>
            </a:lvl5pPr>
            <a:lvl6pPr marL="2743200" marR="0" lvl="5" indent="-330200" algn="l" rtl="0">
              <a:lnSpc>
                <a:spcPct val="100000"/>
              </a:lnSpc>
              <a:spcBef>
                <a:spcPts val="0"/>
              </a:spcBef>
              <a:spcAft>
                <a:spcPts val="0"/>
              </a:spcAft>
              <a:buClr>
                <a:schemeClr val="dk1"/>
              </a:buClr>
              <a:buSzPts val="1600"/>
              <a:buFont typeface="Work Sans Light"/>
              <a:buChar char="■"/>
              <a:defRPr sz="1600" b="0" i="0" u="none" strike="noStrike" cap="none">
                <a:solidFill>
                  <a:schemeClr val="dk1"/>
                </a:solidFill>
                <a:latin typeface="Work Sans Light"/>
                <a:ea typeface="Work Sans Light"/>
                <a:cs typeface="Work Sans Light"/>
                <a:sym typeface="Work Sans Light"/>
              </a:defRPr>
            </a:lvl6pPr>
            <a:lvl7pPr marL="3200400" marR="0" lvl="6" indent="-330200" algn="l" rtl="0">
              <a:lnSpc>
                <a:spcPct val="100000"/>
              </a:lnSpc>
              <a:spcBef>
                <a:spcPts val="0"/>
              </a:spcBef>
              <a:spcAft>
                <a:spcPts val="0"/>
              </a:spcAft>
              <a:buClr>
                <a:schemeClr val="dk1"/>
              </a:buClr>
              <a:buSzPts val="1600"/>
              <a:buFont typeface="Work Sans Light"/>
              <a:buChar char="●"/>
              <a:defRPr sz="1600" b="0" i="0" u="none" strike="noStrike" cap="none">
                <a:solidFill>
                  <a:schemeClr val="dk1"/>
                </a:solidFill>
                <a:latin typeface="Work Sans Light"/>
                <a:ea typeface="Work Sans Light"/>
                <a:cs typeface="Work Sans Light"/>
                <a:sym typeface="Work Sans Light"/>
              </a:defRPr>
            </a:lvl7pPr>
            <a:lvl8pPr marL="3657600" marR="0" lvl="7" indent="-330200" algn="l" rtl="0">
              <a:lnSpc>
                <a:spcPct val="100000"/>
              </a:lnSpc>
              <a:spcBef>
                <a:spcPts val="0"/>
              </a:spcBef>
              <a:spcAft>
                <a:spcPts val="0"/>
              </a:spcAft>
              <a:buClr>
                <a:schemeClr val="dk1"/>
              </a:buClr>
              <a:buSzPts val="1600"/>
              <a:buFont typeface="Work Sans Light"/>
              <a:buChar char="○"/>
              <a:defRPr sz="1600" b="0" i="0" u="none" strike="noStrike" cap="none">
                <a:solidFill>
                  <a:schemeClr val="dk1"/>
                </a:solidFill>
                <a:latin typeface="Work Sans Light"/>
                <a:ea typeface="Work Sans Light"/>
                <a:cs typeface="Work Sans Light"/>
                <a:sym typeface="Work Sans Light"/>
              </a:defRPr>
            </a:lvl8pPr>
            <a:lvl9pPr marL="4114800" marR="0" lvl="8" indent="-330200" algn="l" rtl="0">
              <a:lnSpc>
                <a:spcPct val="100000"/>
              </a:lnSpc>
              <a:spcBef>
                <a:spcPts val="0"/>
              </a:spcBef>
              <a:spcAft>
                <a:spcPts val="0"/>
              </a:spcAft>
              <a:buClr>
                <a:schemeClr val="dk1"/>
              </a:buClr>
              <a:buSzPts val="1600"/>
              <a:buFont typeface="Work Sans Light"/>
              <a:buChar char="■"/>
              <a:defRPr sz="1600" b="0" i="0" u="none" strike="noStrike" cap="none">
                <a:solidFill>
                  <a:schemeClr val="dk1"/>
                </a:solidFill>
                <a:latin typeface="Work Sans Light"/>
                <a:ea typeface="Work Sans Light"/>
                <a:cs typeface="Work Sans Light"/>
                <a:sym typeface="Work Sans Light"/>
              </a:defRPr>
            </a:lvl9pPr>
          </a:lstStyle>
          <a:p>
            <a:pPr marL="0" indent="0">
              <a:buFont typeface="Work Sans Light"/>
              <a:buNone/>
            </a:pPr>
            <a:r>
              <a:rPr lang="en-US" sz="1200" b="1">
                <a:solidFill>
                  <a:srgbClr val="000000"/>
                </a:solidFill>
                <a:latin typeface="Work Sans Light" pitchFamily="2" charset="0"/>
                <a:ea typeface="Work Sans Medium"/>
                <a:cs typeface="Work Sans Medium"/>
                <a:sym typeface="Work Sans Medium"/>
              </a:rPr>
              <a:t>JSX</a:t>
            </a:r>
            <a:endParaRPr lang="vi-VN" sz="1200" b="1">
              <a:solidFill>
                <a:srgbClr val="000000"/>
              </a:solidFill>
              <a:latin typeface="Work Sans Light" pitchFamily="2" charset="0"/>
              <a:ea typeface="Work Sans Medium"/>
              <a:cs typeface="Work Sans Medium"/>
              <a:sym typeface="Work Sans Medium"/>
            </a:endParaRPr>
          </a:p>
          <a:p>
            <a:pPr marL="171450" indent="-171450">
              <a:spcBef>
                <a:spcPts val="1000"/>
              </a:spcBef>
            </a:pPr>
            <a:r>
              <a:rPr lang="en-US" sz="1050" b="0" i="0">
                <a:solidFill>
                  <a:srgbClr val="24292F"/>
                </a:solidFill>
                <a:effectLst/>
                <a:latin typeface="Work Sans Light" pitchFamily="2" charset="0"/>
              </a:rPr>
              <a:t>JSX = Javascript + XML</a:t>
            </a:r>
          </a:p>
          <a:p>
            <a:pPr marL="171450" indent="-171450">
              <a:spcBef>
                <a:spcPts val="1000"/>
              </a:spcBef>
            </a:pPr>
            <a:r>
              <a:rPr lang="vi-VN" sz="1000" b="0" i="0">
                <a:solidFill>
                  <a:srgbClr val="24292F"/>
                </a:solidFill>
                <a:effectLst/>
                <a:latin typeface="Work Sans Light" pitchFamily="2" charset="0"/>
              </a:rPr>
              <a:t>Giúp người lập trình có thể code ReactJS bằng cú pháp của XML thay vì sử dụng Javascript.</a:t>
            </a:r>
            <a:br>
              <a:rPr lang="vi-VN" sz="1000">
                <a:latin typeface="Work Sans Light" pitchFamily="2" charset="0"/>
              </a:rPr>
            </a:br>
            <a:endParaRPr lang="vi-VN" sz="800">
              <a:solidFill>
                <a:srgbClr val="000000"/>
              </a:solidFill>
              <a:latin typeface="Work Sans Light" pitchFamily="2" charset="0"/>
            </a:endParaRPr>
          </a:p>
          <a:p>
            <a:pPr marL="171450" indent="-171450">
              <a:spcBef>
                <a:spcPts val="1000"/>
              </a:spcBef>
            </a:pPr>
            <a:endParaRPr lang="vi-VN" sz="1000">
              <a:solidFill>
                <a:srgbClr val="000000"/>
              </a:solidFill>
            </a:endParaRPr>
          </a:p>
          <a:p>
            <a:pPr marL="0" indent="0">
              <a:spcBef>
                <a:spcPts val="1000"/>
              </a:spcBef>
              <a:buFont typeface="Work Sans Light"/>
              <a:buNone/>
            </a:pPr>
            <a:endParaRPr lang="vi-VN" sz="1000">
              <a:solidFill>
                <a:srgbClr val="000000"/>
              </a:solidFill>
            </a:endParaRPr>
          </a:p>
        </p:txBody>
      </p:sp>
      <p:sp>
        <p:nvSpPr>
          <p:cNvPr id="5" name="Rectangle 1">
            <a:extLst>
              <a:ext uri="{FF2B5EF4-FFF2-40B4-BE49-F238E27FC236}">
                <a16:creationId xmlns:a16="http://schemas.microsoft.com/office/drawing/2014/main" id="{76FAD52C-0C22-0C36-3DF3-CA4D9D61D508}"/>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4292F"/>
                </a:solidFill>
                <a:effectLst/>
                <a:latin typeface="Arial Unicode MS"/>
                <a:ea typeface="ui-monospace"/>
              </a:rPr>
              <a:t>&lt;JSXElementName JSXAttributesopt&gt;</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1688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State và Props</a:t>
            </a:r>
            <a:endParaRPr/>
          </a:p>
        </p:txBody>
      </p:sp>
      <p:sp>
        <p:nvSpPr>
          <p:cNvPr id="92" name="Google Shape;92;p15"/>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2000" b="1">
                <a:solidFill>
                  <a:schemeClr val="dk1"/>
                </a:solidFill>
                <a:latin typeface="Work Sans"/>
                <a:ea typeface="Work Sans"/>
                <a:cs typeface="Work Sans"/>
                <a:sym typeface="Work Sans"/>
              </a:rPr>
              <a:t>3</a:t>
            </a:r>
            <a:r>
              <a:rPr lang="en" sz="9600" b="1">
                <a:solidFill>
                  <a:schemeClr val="dk1"/>
                </a:solidFill>
                <a:latin typeface="Work Sans"/>
                <a:ea typeface="Work Sans"/>
                <a:cs typeface="Work Sans"/>
                <a:sym typeface="Work Sans"/>
              </a:rPr>
              <a:t>.</a:t>
            </a:r>
            <a:endParaRPr sz="9600" b="1">
              <a:latin typeface="Work Sans"/>
              <a:ea typeface="Work Sans"/>
              <a:cs typeface="Work Sans"/>
              <a:sym typeface="Work Sans"/>
            </a:endParaRPr>
          </a:p>
        </p:txBody>
      </p:sp>
    </p:spTree>
    <p:extLst>
      <p:ext uri="{BB962C8B-B14F-4D97-AF65-F5344CB8AC3E}">
        <p14:creationId xmlns:p14="http://schemas.microsoft.com/office/powerpoint/2010/main" val="928674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69150" y="711703"/>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So sánh State và Props</a:t>
            </a:r>
            <a:endParaRPr/>
          </a:p>
        </p:txBody>
      </p:sp>
      <p:sp>
        <p:nvSpPr>
          <p:cNvPr id="70" name="Google Shape;70;p13"/>
          <p:cNvSpPr txBox="1">
            <a:spLocks noGrp="1"/>
          </p:cNvSpPr>
          <p:nvPr>
            <p:ph type="body" idx="2"/>
          </p:nvPr>
        </p:nvSpPr>
        <p:spPr>
          <a:xfrm>
            <a:off x="4680227" y="2094275"/>
            <a:ext cx="3594600" cy="155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000">
                <a:solidFill>
                  <a:srgbClr val="000000"/>
                </a:solidFill>
                <a:latin typeface="Work Sans Medium"/>
                <a:ea typeface="Work Sans Medium"/>
                <a:cs typeface="Work Sans Medium"/>
                <a:sym typeface="Work Sans Medium"/>
              </a:rPr>
              <a:t>Props</a:t>
            </a:r>
          </a:p>
          <a:p>
            <a:pPr marL="171450" indent="-171450">
              <a:buSzPts val="1100"/>
            </a:pPr>
            <a:r>
              <a:rPr lang="en-US" sz="1000">
                <a:solidFill>
                  <a:srgbClr val="000000"/>
                </a:solidFill>
                <a:latin typeface="Work Sans Medium"/>
                <a:sym typeface="Work Sans Medium"/>
              </a:rPr>
              <a:t>Là 1 object được sử đụng dể chưa sduwx liệu hoặc thông tin về component</a:t>
            </a:r>
          </a:p>
          <a:p>
            <a:pPr marL="171450" indent="-171450">
              <a:buSzPts val="1100"/>
            </a:pPr>
            <a:r>
              <a:rPr lang="en-US" sz="1000">
                <a:solidFill>
                  <a:srgbClr val="000000"/>
                </a:solidFill>
                <a:latin typeface="Work Sans Medium"/>
                <a:sym typeface="Work Sans Medium"/>
              </a:rPr>
              <a:t>Chỉ tồn tại trong phạm vi của component đó</a:t>
            </a:r>
          </a:p>
          <a:p>
            <a:pPr marL="171450" indent="-171450">
              <a:buSzPts val="1100"/>
            </a:pPr>
            <a:r>
              <a:rPr lang="en-US" sz="1000">
                <a:solidFill>
                  <a:srgbClr val="000000"/>
                </a:solidFill>
                <a:latin typeface="Work Sans Medium"/>
                <a:sym typeface="Work Sans Medium"/>
              </a:rPr>
              <a:t>Có thể được thay đổi</a:t>
            </a:r>
          </a:p>
          <a:p>
            <a:pPr marL="171450" indent="-171450">
              <a:buSzPts val="1100"/>
            </a:pPr>
            <a:r>
              <a:rPr lang="en-US" sz="1000">
                <a:solidFill>
                  <a:srgbClr val="000000"/>
                </a:solidFill>
                <a:latin typeface="Work Sans Medium"/>
                <a:sym typeface="Work Sans Medium"/>
              </a:rPr>
              <a:t>Khi thay đổi thì component được render lại</a:t>
            </a:r>
          </a:p>
          <a:p>
            <a:pPr marL="171450" indent="-171450">
              <a:buSzPts val="1100"/>
            </a:pPr>
            <a:r>
              <a:rPr lang="en-US" sz="1000">
                <a:solidFill>
                  <a:srgbClr val="000000"/>
                </a:solidFill>
                <a:latin typeface="Work Sans Medium"/>
                <a:sym typeface="Work Sans Medium"/>
              </a:rPr>
              <a:t>Trong React, state được dung để phản hồi lại yêu cuầ của người dung</a:t>
            </a:r>
          </a:p>
          <a:p>
            <a:pPr marL="171450" indent="-171450">
              <a:buSzPts val="1100"/>
            </a:pPr>
            <a:r>
              <a:rPr lang="en-US" sz="1000">
                <a:solidFill>
                  <a:srgbClr val="000000"/>
                </a:solidFill>
                <a:latin typeface="Work Sans Medium"/>
                <a:sym typeface="Work Sans Medium"/>
              </a:rPr>
              <a:t>Cách khai báo:</a:t>
            </a:r>
          </a:p>
          <a:p>
            <a:pPr marL="0" indent="0">
              <a:buSzPts val="1100"/>
              <a:buNone/>
            </a:pPr>
            <a:r>
              <a:rPr lang="en-US" sz="1000">
                <a:solidFill>
                  <a:srgbClr val="000000"/>
                </a:solidFill>
                <a:latin typeface="Work Sans Medium"/>
                <a:sym typeface="Work Sans Medium"/>
              </a:rPr>
              <a:t>     this.state = { name: ‘abc’ }</a:t>
            </a:r>
            <a:endParaRPr sz="1000">
              <a:solidFill>
                <a:srgbClr val="000000"/>
              </a:solidFill>
            </a:endParaRPr>
          </a:p>
          <a:p>
            <a:pPr marL="0" lvl="0" indent="0" algn="l" rtl="0">
              <a:spcBef>
                <a:spcPts val="600"/>
              </a:spcBef>
              <a:spcAft>
                <a:spcPts val="0"/>
              </a:spcAft>
              <a:buNone/>
            </a:pPr>
            <a:endParaRPr sz="1000">
              <a:solidFill>
                <a:srgbClr val="000000"/>
              </a:solidFill>
            </a:endParaRPr>
          </a:p>
        </p:txBody>
      </p:sp>
      <p:sp>
        <p:nvSpPr>
          <p:cNvPr id="72" name="Google Shape;72;p13"/>
          <p:cNvSpPr txBox="1">
            <a:spLocks noGrp="1"/>
          </p:cNvSpPr>
          <p:nvPr>
            <p:ph type="body" idx="1"/>
          </p:nvPr>
        </p:nvSpPr>
        <p:spPr>
          <a:xfrm>
            <a:off x="869150" y="2094275"/>
            <a:ext cx="3594600" cy="155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000">
                <a:solidFill>
                  <a:srgbClr val="000000"/>
                </a:solidFill>
                <a:latin typeface="Work Sans Medium"/>
                <a:ea typeface="Work Sans Medium"/>
                <a:cs typeface="Work Sans Medium"/>
                <a:sym typeface="Work Sans Medium"/>
              </a:rPr>
              <a:t>State</a:t>
            </a:r>
          </a:p>
          <a:p>
            <a:pPr marL="171450" indent="-171450"/>
            <a:r>
              <a:rPr lang="en-US" sz="1000">
                <a:solidFill>
                  <a:srgbClr val="000000"/>
                </a:solidFill>
                <a:latin typeface="Work Sans Medium"/>
                <a:ea typeface="Work Sans Medium"/>
                <a:cs typeface="Work Sans Medium"/>
                <a:sym typeface="Work Sans Medium"/>
              </a:rPr>
              <a:t>Là một object được truyền vào component</a:t>
            </a:r>
          </a:p>
          <a:p>
            <a:pPr marL="171450" indent="-171450"/>
            <a:r>
              <a:rPr lang="en-US" sz="1000">
                <a:solidFill>
                  <a:srgbClr val="000000"/>
                </a:solidFill>
                <a:latin typeface="Work Sans Medium"/>
                <a:ea typeface="Work Sans Medium"/>
                <a:cs typeface="Work Sans Medium"/>
                <a:sym typeface="Work Sans Medium"/>
              </a:rPr>
              <a:t>Cho phép chúng ta giao tiếp gữa các component với nhau bằng cahcs truyền tham số</a:t>
            </a:r>
          </a:p>
          <a:p>
            <a:pPr marL="171450" indent="-171450"/>
            <a:r>
              <a:rPr lang="en-US" sz="1000">
                <a:solidFill>
                  <a:srgbClr val="000000"/>
                </a:solidFill>
                <a:latin typeface="Work Sans Medium"/>
                <a:ea typeface="Work Sans Medium"/>
                <a:cs typeface="Work Sans Medium"/>
                <a:sym typeface="Work Sans Medium"/>
              </a:rPr>
              <a:t>Khi 1 component cha truyền props cho component con thì thằng con không được chỉnh sửa, chỉ có thể đọc dữ liệu</a:t>
            </a:r>
          </a:p>
          <a:p>
            <a:pPr marL="171450" indent="-171450"/>
            <a:r>
              <a:rPr lang="en-US" sz="1000">
                <a:solidFill>
                  <a:srgbClr val="000000"/>
                </a:solidFill>
                <a:latin typeface="Work Sans Medium"/>
                <a:ea typeface="Work Sans Medium"/>
                <a:cs typeface="Work Sans Medium"/>
                <a:sym typeface="Work Sans Medium"/>
              </a:rPr>
              <a:t>Cách truyền prop:</a:t>
            </a:r>
          </a:p>
          <a:p>
            <a:pPr marL="0" indent="0">
              <a:buNone/>
            </a:pPr>
            <a:r>
              <a:rPr lang="en-US" sz="1000">
                <a:solidFill>
                  <a:srgbClr val="000000"/>
                </a:solidFill>
                <a:latin typeface="Work Sans Medium"/>
                <a:ea typeface="Work Sans Medium"/>
                <a:cs typeface="Work Sans Medium"/>
                <a:sym typeface="Work Sans Medium"/>
              </a:rPr>
              <a:t>       &lt;Function name=“abc” age=“xyz”&gt;</a:t>
            </a:r>
            <a:endParaRPr sz="1000">
              <a:solidFill>
                <a:srgbClr val="000000"/>
              </a:solidFill>
              <a:latin typeface="Work Sans Medium"/>
              <a:ea typeface="Work Sans Medium"/>
              <a:cs typeface="Work Sans Medium"/>
              <a:sym typeface="Work Sans Medium"/>
            </a:endParaRPr>
          </a:p>
        </p:txBody>
      </p:sp>
      <p:grpSp>
        <p:nvGrpSpPr>
          <p:cNvPr id="73" name="Google Shape;73;p13"/>
          <p:cNvGrpSpPr/>
          <p:nvPr/>
        </p:nvGrpSpPr>
        <p:grpSpPr>
          <a:xfrm>
            <a:off x="7245744" y="711703"/>
            <a:ext cx="1097515" cy="913074"/>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48310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C</a:t>
            </a:r>
            <a:r>
              <a:rPr lang="en"/>
              <a:t>ác hàm life circle trong class</a:t>
            </a:r>
            <a:endParaRPr/>
          </a:p>
        </p:txBody>
      </p:sp>
      <p:sp>
        <p:nvSpPr>
          <p:cNvPr id="92" name="Google Shape;92;p15"/>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2000" b="1">
                <a:solidFill>
                  <a:schemeClr val="dk1"/>
                </a:solidFill>
                <a:latin typeface="Work Sans"/>
                <a:ea typeface="Work Sans"/>
                <a:cs typeface="Work Sans"/>
                <a:sym typeface="Work Sans"/>
              </a:rPr>
              <a:t>4</a:t>
            </a:r>
            <a:r>
              <a:rPr lang="en" sz="9600" b="1">
                <a:solidFill>
                  <a:schemeClr val="dk1"/>
                </a:solidFill>
                <a:latin typeface="Work Sans"/>
                <a:ea typeface="Work Sans"/>
                <a:cs typeface="Work Sans"/>
                <a:sym typeface="Work Sans"/>
              </a:rPr>
              <a:t>.</a:t>
            </a:r>
            <a:endParaRPr sz="9600" b="1">
              <a:latin typeface="Work Sans"/>
              <a:ea typeface="Work Sans"/>
              <a:cs typeface="Work Sans"/>
              <a:sym typeface="Work Sans"/>
            </a:endParaRPr>
          </a:p>
        </p:txBody>
      </p:sp>
    </p:spTree>
    <p:extLst>
      <p:ext uri="{BB962C8B-B14F-4D97-AF65-F5344CB8AC3E}">
        <p14:creationId xmlns:p14="http://schemas.microsoft.com/office/powerpoint/2010/main" val="45798114"/>
      </p:ext>
    </p:extLst>
  </p:cSld>
  <p:clrMapOvr>
    <a:masterClrMapping/>
  </p:clrMapOvr>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634</Words>
  <Application>Microsoft Office PowerPoint</Application>
  <PresentationFormat>On-screen Show (16:9)</PresentationFormat>
  <Paragraphs>77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Work Sans Light</vt:lpstr>
      <vt:lpstr>Open Sans</vt:lpstr>
      <vt:lpstr>Arial Unicode MS</vt:lpstr>
      <vt:lpstr>-apple-system</vt:lpstr>
      <vt:lpstr>Arial</vt:lpstr>
      <vt:lpstr>Work Sans</vt:lpstr>
      <vt:lpstr>Work Sans Medium</vt:lpstr>
      <vt:lpstr>Jacquenetta template</vt:lpstr>
      <vt:lpstr>Tìm hiểu về Virtual DOM, JSX, State và Props</vt:lpstr>
      <vt:lpstr>DOM và Virtual DOM</vt:lpstr>
      <vt:lpstr>DOM vàVirtual DOM</vt:lpstr>
      <vt:lpstr>Cách hoạt động</vt:lpstr>
      <vt:lpstr>JSX</vt:lpstr>
      <vt:lpstr>JSX</vt:lpstr>
      <vt:lpstr>State và Props</vt:lpstr>
      <vt:lpstr>So sánh State và Props</vt:lpstr>
      <vt:lpstr>Các hàm life circle trong class</vt:lpstr>
      <vt:lpstr>Mounting</vt:lpstr>
      <vt:lpstr>Updating :Thực thi được nhiều lần (Lớn lên 1 lần)</vt:lpstr>
      <vt:lpstr>Unmounting : Chỉ diễn ra đúng 1 lần (Chết đi 1 lần)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Virtual DOM, JSX, State và Props</dc:title>
  <dc:creator>ACER</dc:creator>
  <cp:lastModifiedBy>Hạnh Nguyễn</cp:lastModifiedBy>
  <cp:revision>5</cp:revision>
  <dcterms:modified xsi:type="dcterms:W3CDTF">2022-08-23T15:31:19Z</dcterms:modified>
</cp:coreProperties>
</file>