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59" r:id="rId8"/>
    <p:sldId id="266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calculator.apphb.com/Home/RSA" TargetMode="External"/><Relationship Id="rId2" Type="http://schemas.openxmlformats.org/officeDocument/2006/relationships/hyperlink" Target="https://hackernoon.com/how-does-rsa-work-f44918df914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ols4noobs.com/online_php_functions/md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AF9-D8C7-4BF3-9FDB-318F67FA2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KRIPTOGRAPHY MODERN</a:t>
            </a:r>
          </a:p>
        </p:txBody>
      </p:sp>
    </p:spTree>
    <p:extLst>
      <p:ext uri="{BB962C8B-B14F-4D97-AF65-F5344CB8AC3E}">
        <p14:creationId xmlns:p14="http://schemas.microsoft.com/office/powerpoint/2010/main" val="388497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9C5A-B8C8-4E96-824B-7A878305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B528-567A-46A6-AAED-DFE1B786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https://hackernoon.com/how-does-rsa-work-f44918df914b</a:t>
            </a:r>
            <a:endParaRPr lang="en-US" dirty="0"/>
          </a:p>
          <a:p>
            <a:r>
              <a:rPr lang="en-US" dirty="0">
                <a:hlinkClick r:id="rId3"/>
              </a:rPr>
              <a:t>http://programmerscalculator.apphb.com/Home/RSA</a:t>
            </a:r>
            <a:endParaRPr lang="en-US" dirty="0"/>
          </a:p>
          <a:p>
            <a:r>
              <a:rPr lang="en-US" dirty="0"/>
              <a:t>PPT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40916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204C-37E5-4B7B-ABB7-2B737F53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147B-1967-4C97-AE4A-543F61A2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kriptography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Modern karena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 bit.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Kriptogarphy</a:t>
            </a:r>
            <a:r>
              <a:rPr lang="en-US" dirty="0"/>
              <a:t> modern ini punya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yaitu symmetric dan asymmetric.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pada </a:t>
            </a:r>
            <a:r>
              <a:rPr lang="en-US" dirty="0" err="1"/>
              <a:t>kriptography</a:t>
            </a:r>
            <a:r>
              <a:rPr lang="en-US" dirty="0"/>
              <a:t> modern, kali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3 </a:t>
            </a:r>
            <a:r>
              <a:rPr lang="en-US" dirty="0" err="1"/>
              <a:t>metode</a:t>
            </a:r>
            <a:r>
              <a:rPr lang="en-US" dirty="0"/>
              <a:t>, yaitu block chipper (symmetric) , RSA (asymmetric).</a:t>
            </a:r>
          </a:p>
        </p:txBody>
      </p:sp>
    </p:spTree>
    <p:extLst>
      <p:ext uri="{BB962C8B-B14F-4D97-AF65-F5344CB8AC3E}">
        <p14:creationId xmlns:p14="http://schemas.microsoft.com/office/powerpoint/2010/main" val="373485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F432D6-15A4-4BE1-BA1F-C0359AC7A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D8CD1-691D-45F3-AFAF-86D82DBA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BLOCK CHIPER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89CA-EA2D-4610-868D-7DBDB76F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Salah satu contoh kriptografi modern (simetrik) yang mengenkripsi satu blok plaintext dan menghasilkan blok chipertext</a:t>
            </a:r>
          </a:p>
          <a:p>
            <a:r>
              <a:rPr lang="en-US">
                <a:solidFill>
                  <a:srgbClr val="FFFFFF"/>
                </a:solidFill>
              </a:rPr>
              <a:t>- Simetrik berarti mempunyai satu kunci</a:t>
            </a:r>
          </a:p>
          <a:p>
            <a:r>
              <a:rPr lang="en-US">
                <a:solidFill>
                  <a:srgbClr val="FFFFFF"/>
                </a:solidFill>
              </a:rPr>
              <a:t>- Jumlah bitnya sama, biasanya 64 bit ( 8 byte = 1 bit )</a:t>
            </a:r>
          </a:p>
          <a:p>
            <a:r>
              <a:rPr lang="en-US">
                <a:solidFill>
                  <a:srgbClr val="FFFFFF"/>
                </a:solidFill>
              </a:rPr>
              <a:t>- Plainteks (P) </a:t>
            </a:r>
          </a:p>
          <a:p>
            <a:r>
              <a:rPr lang="en-US">
                <a:solidFill>
                  <a:srgbClr val="FFFFFF"/>
                </a:solidFill>
              </a:rPr>
              <a:t>- Ciphertexts (C)</a:t>
            </a:r>
          </a:p>
        </p:txBody>
      </p:sp>
    </p:spTree>
    <p:extLst>
      <p:ext uri="{BB962C8B-B14F-4D97-AF65-F5344CB8AC3E}">
        <p14:creationId xmlns:p14="http://schemas.microsoft.com/office/powerpoint/2010/main" val="19520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8717-AA78-4D1F-A674-F2E18624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OPERASI BLOCK CHIPER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85D9-B3A9-4F18-AAB9-AAF38BDA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Elektronik</a:t>
            </a:r>
            <a:r>
              <a:rPr lang="en-US" dirty="0"/>
              <a:t> Code Book (ECB)</a:t>
            </a:r>
          </a:p>
          <a:p>
            <a:r>
              <a:rPr lang="en-US" dirty="0"/>
              <a:t>- Cipher Block Chaining (CBC)</a:t>
            </a:r>
          </a:p>
          <a:p>
            <a:r>
              <a:rPr lang="en-US" dirty="0"/>
              <a:t>- Cipher </a:t>
            </a:r>
            <a:r>
              <a:rPr lang="en-US" dirty="0" err="1"/>
              <a:t>FeedBack</a:t>
            </a:r>
            <a:endParaRPr lang="en-US" dirty="0"/>
          </a:p>
          <a:p>
            <a:r>
              <a:rPr lang="en-US" dirty="0"/>
              <a:t>- Output </a:t>
            </a:r>
            <a:r>
              <a:rPr lang="en-US" dirty="0" err="1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0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470747-7BC8-4F40-A571-ADDE3E4E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CFFA6E-0168-494F-8BC6-ECABA0661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Elektronik</a:t>
            </a:r>
            <a:r>
              <a:rPr lang="en-US" dirty="0"/>
              <a:t> Code Book (ECB)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F8619B-0973-433E-A92D-DD6BDA83C6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- </a:t>
            </a:r>
            <a:r>
              <a:rPr lang="en-ID" dirty="0" err="1"/>
              <a:t>Dikerjakan</a:t>
            </a:r>
            <a:r>
              <a:rPr lang="en-ID" dirty="0"/>
              <a:t> per </a:t>
            </a:r>
            <a:r>
              <a:rPr lang="en-ID" dirty="0" err="1"/>
              <a:t>blok</a:t>
            </a:r>
            <a:r>
              <a:rPr lang="en-ID" dirty="0"/>
              <a:t> (individual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bergantung</a:t>
            </a:r>
            <a:r>
              <a:rPr lang="en-ID" dirty="0"/>
              <a:t>)</a:t>
            </a:r>
          </a:p>
          <a:p>
            <a:r>
              <a:rPr lang="en-ID" dirty="0"/>
              <a:t>- </a:t>
            </a:r>
            <a:r>
              <a:rPr lang="en-ID" dirty="0" err="1"/>
              <a:t>Enkripsi</a:t>
            </a:r>
            <a:endParaRPr lang="en-ID" dirty="0"/>
          </a:p>
          <a:p>
            <a:r>
              <a:rPr lang="en-ID" dirty="0"/>
              <a:t>   Ci = </a:t>
            </a:r>
            <a:r>
              <a:rPr lang="en-ID" dirty="0" err="1"/>
              <a:t>Ek</a:t>
            </a:r>
            <a:r>
              <a:rPr lang="en-ID" dirty="0"/>
              <a:t>(Pi)</a:t>
            </a:r>
          </a:p>
          <a:p>
            <a:r>
              <a:rPr lang="en-ID" dirty="0"/>
              <a:t>- </a:t>
            </a:r>
            <a:r>
              <a:rPr lang="en-ID" dirty="0" err="1"/>
              <a:t>Dekripsi</a:t>
            </a:r>
            <a:endParaRPr lang="en-ID" dirty="0"/>
          </a:p>
          <a:p>
            <a:r>
              <a:rPr lang="en-ID" dirty="0"/>
              <a:t>   Pi = Dk(Ci)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D1193D-A449-4224-94AF-BBB5D713A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Cipher Block Chaining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E16516-ADF8-4C36-81E0-B92F69CDA8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D" dirty="0"/>
              <a:t>- </a:t>
            </a:r>
            <a:r>
              <a:rPr lang="en-ID" dirty="0" err="1"/>
              <a:t>Enkripsi</a:t>
            </a:r>
            <a:endParaRPr lang="en-ID" dirty="0"/>
          </a:p>
          <a:p>
            <a:r>
              <a:rPr lang="en-ID" dirty="0"/>
              <a:t>   Ci = </a:t>
            </a:r>
            <a:r>
              <a:rPr lang="en-ID" dirty="0" err="1"/>
              <a:t>Ek</a:t>
            </a:r>
            <a:r>
              <a:rPr lang="en-ID" dirty="0"/>
              <a:t> </a:t>
            </a:r>
            <a:r>
              <a:rPr lang="en-ID" i="1" dirty="0" err="1"/>
              <a:t>xOR</a:t>
            </a:r>
            <a:r>
              <a:rPr lang="en-ID" dirty="0"/>
              <a:t> (Pi </a:t>
            </a:r>
            <a:r>
              <a:rPr lang="en-ID" i="1" dirty="0" err="1"/>
              <a:t>xOR</a:t>
            </a:r>
            <a:r>
              <a:rPr lang="en-ID" dirty="0"/>
              <a:t> Ci-1) </a:t>
            </a:r>
          </a:p>
          <a:p>
            <a:r>
              <a:rPr lang="en-ID" dirty="0"/>
              <a:t>- </a:t>
            </a:r>
            <a:r>
              <a:rPr lang="en-ID" dirty="0" err="1"/>
              <a:t>Dekripsi</a:t>
            </a:r>
            <a:endParaRPr lang="en-ID" dirty="0"/>
          </a:p>
          <a:p>
            <a:r>
              <a:rPr lang="en-ID" dirty="0"/>
              <a:t>   Pi = Dk </a:t>
            </a:r>
            <a:r>
              <a:rPr lang="en-ID" i="1" dirty="0" err="1"/>
              <a:t>xOR</a:t>
            </a:r>
            <a:r>
              <a:rPr lang="en-ID" dirty="0"/>
              <a:t> (Ci </a:t>
            </a:r>
            <a:r>
              <a:rPr lang="en-ID" i="1" dirty="0" err="1"/>
              <a:t>xOR</a:t>
            </a:r>
            <a:r>
              <a:rPr lang="en-ID" dirty="0"/>
              <a:t> Ci-1) </a:t>
            </a:r>
          </a:p>
          <a:p>
            <a:r>
              <a:rPr lang="en-US" dirty="0"/>
              <a:t>- C0 </a:t>
            </a:r>
            <a:r>
              <a:rPr lang="en-US" dirty="0" err="1"/>
              <a:t>sebagai</a:t>
            </a:r>
            <a:r>
              <a:rPr lang="en-US" dirty="0"/>
              <a:t> vector </a:t>
            </a:r>
            <a:r>
              <a:rPr lang="en-US" dirty="0" err="1"/>
              <a:t>awal</a:t>
            </a:r>
            <a:r>
              <a:rPr lang="en-US" dirty="0"/>
              <a:t> (IV)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140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B574-A47E-4CA8-8B06-54CE3DB6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0925-6525-4E7D-A01E-EA1C6D23A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Elektronik</a:t>
            </a:r>
            <a:r>
              <a:rPr lang="en-US" dirty="0"/>
              <a:t> Code Book (ECB)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6F6E5-2827-4F0D-94E5-F998934BC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 : 10100010001110101001</a:t>
            </a:r>
          </a:p>
          <a:p>
            <a:r>
              <a:rPr lang="en-ID" dirty="0"/>
              <a:t>K (4 bit) : 1011</a:t>
            </a:r>
          </a:p>
          <a:p>
            <a:r>
              <a:rPr lang="en-ID" dirty="0"/>
              <a:t>.</a:t>
            </a:r>
          </a:p>
          <a:p>
            <a:r>
              <a:rPr lang="en-ID" dirty="0"/>
              <a:t>.</a:t>
            </a:r>
          </a:p>
          <a:p>
            <a:r>
              <a:rPr lang="en-ID" dirty="0"/>
              <a:t>.</a:t>
            </a:r>
          </a:p>
          <a:p>
            <a:r>
              <a:rPr lang="en-ID" dirty="0"/>
              <a:t>.</a:t>
            </a:r>
          </a:p>
          <a:p>
            <a:r>
              <a:rPr lang="en-ID" dirty="0"/>
              <a:t>Hasil </a:t>
            </a:r>
            <a:r>
              <a:rPr lang="en-ID" dirty="0" err="1"/>
              <a:t>enkripsi</a:t>
            </a:r>
            <a:r>
              <a:rPr lang="en-ID" dirty="0"/>
              <a:t> : 23124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8DBEB-3E71-44B5-A5D1-3904F12D0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Cipher Block Chaining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98FFC-2AE8-4AC0-A6CD-7B585DE7FC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D" dirty="0"/>
              <a:t>P : 10100010001110101001</a:t>
            </a:r>
            <a:endParaRPr lang="en-US" dirty="0"/>
          </a:p>
          <a:p>
            <a:r>
              <a:rPr lang="en-ID" dirty="0"/>
              <a:t>K (4 bit) : 1011</a:t>
            </a:r>
          </a:p>
          <a:p>
            <a:r>
              <a:rPr lang="en-ID" dirty="0"/>
              <a:t>.</a:t>
            </a:r>
          </a:p>
          <a:p>
            <a:r>
              <a:rPr lang="en-ID" dirty="0"/>
              <a:t>.</a:t>
            </a:r>
          </a:p>
          <a:p>
            <a:r>
              <a:rPr lang="en-ID" dirty="0"/>
              <a:t>.</a:t>
            </a:r>
          </a:p>
          <a:p>
            <a:r>
              <a:rPr lang="en-ID" dirty="0"/>
              <a:t>.</a:t>
            </a:r>
          </a:p>
          <a:p>
            <a:r>
              <a:rPr lang="en-ID" dirty="0"/>
              <a:t>Hasil </a:t>
            </a:r>
            <a:r>
              <a:rPr lang="en-ID" dirty="0" err="1"/>
              <a:t>enkripsi</a:t>
            </a:r>
            <a:r>
              <a:rPr lang="en-ID" dirty="0"/>
              <a:t> : 27FDF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47F61-15CE-41C8-8AED-B73940DA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RSA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8828-3562-4B2D-ABE5-4DEA5310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dirty="0" err="1">
                <a:solidFill>
                  <a:srgbClr val="000000"/>
                </a:solidFill>
              </a:rPr>
              <a:t>Ditemukan</a:t>
            </a:r>
            <a:r>
              <a:rPr lang="en-US" dirty="0">
                <a:solidFill>
                  <a:srgbClr val="000000"/>
                </a:solidFill>
              </a:rPr>
              <a:t> oleh Ron </a:t>
            </a:r>
            <a:r>
              <a:rPr lang="en-US" dirty="0" err="1">
                <a:solidFill>
                  <a:srgbClr val="000000"/>
                </a:solidFill>
              </a:rPr>
              <a:t>Rivest</a:t>
            </a:r>
            <a:r>
              <a:rPr lang="en-US" dirty="0">
                <a:solidFill>
                  <a:srgbClr val="000000"/>
                </a:solidFill>
              </a:rPr>
              <a:t>, Adi Shamir, dan Leonard </a:t>
            </a:r>
            <a:r>
              <a:rPr lang="en-US" dirty="0" err="1">
                <a:solidFill>
                  <a:srgbClr val="000000"/>
                </a:solidFill>
              </a:rPr>
              <a:t>Adleman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dirty="0" err="1">
                <a:solidFill>
                  <a:srgbClr val="000000"/>
                </a:solidFill>
              </a:rPr>
              <a:t>Sebuah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metode</a:t>
            </a:r>
            <a:r>
              <a:rPr lang="en-US" dirty="0">
                <a:solidFill>
                  <a:srgbClr val="000000"/>
                </a:solidFill>
              </a:rPr>
              <a:t> yang </a:t>
            </a:r>
            <a:r>
              <a:rPr lang="en-US" dirty="0" err="1">
                <a:solidFill>
                  <a:srgbClr val="000000"/>
                </a:solidFill>
              </a:rPr>
              <a:t>termasuk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dalam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asimetris</a:t>
            </a:r>
            <a:r>
              <a:rPr lang="en-US" dirty="0">
                <a:solidFill>
                  <a:srgbClr val="000000"/>
                </a:solidFill>
              </a:rPr>
              <a:t> system</a:t>
            </a:r>
          </a:p>
          <a:p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dirty="0" err="1">
                <a:solidFill>
                  <a:srgbClr val="000000"/>
                </a:solidFill>
              </a:rPr>
              <a:t>Mempunyai</a:t>
            </a:r>
            <a:r>
              <a:rPr lang="en-US" dirty="0">
                <a:solidFill>
                  <a:srgbClr val="000000"/>
                </a:solidFill>
              </a:rPr>
              <a:t> public key dan private key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6036B25-1AF6-4A3B-95F5-1AB5DAF2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6475"/>
            <a:ext cx="5455921" cy="20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7550-DEF9-4DF6-8AA4-97B714A5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Algoritma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1530-474F-4347-BF42-029FDA6D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224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p dan q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n, dimana n = p*q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L, dimana L = (p-1)*(q-1)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Memilih</a:t>
            </a:r>
            <a:r>
              <a:rPr lang="en-US" dirty="0"/>
              <a:t> satu e, dimana 1&lt;e&lt;L, </a:t>
            </a:r>
            <a:r>
              <a:rPr lang="en-US" dirty="0" err="1"/>
              <a:t>serta</a:t>
            </a:r>
            <a:r>
              <a:rPr lang="en-US" dirty="0"/>
              <a:t> L dan n </a:t>
            </a:r>
            <a:r>
              <a:rPr lang="en-US" dirty="0" err="1"/>
              <a:t>adalah</a:t>
            </a:r>
            <a:r>
              <a:rPr lang="en-US" dirty="0"/>
              <a:t> coprime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d, dimana (d*e)%L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public key yaitu (e, n)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private key yaitu (d, n)  </a:t>
            </a:r>
          </a:p>
        </p:txBody>
      </p:sp>
    </p:spTree>
    <p:extLst>
      <p:ext uri="{BB962C8B-B14F-4D97-AF65-F5344CB8AC3E}">
        <p14:creationId xmlns:p14="http://schemas.microsoft.com/office/powerpoint/2010/main" val="183641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681C-1A91-45AD-8806-5B75BCA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2814-A893-4DF9-9261-1937A7C8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  <a:p>
            <a:r>
              <a:rPr lang="en-US" dirty="0"/>
              <a:t>- Unkeyed</a:t>
            </a:r>
          </a:p>
          <a:p>
            <a:r>
              <a:rPr lang="en-US" dirty="0"/>
              <a:t>-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menjadi suatu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acak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Dikenal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“one-</a:t>
            </a:r>
            <a:r>
              <a:rPr lang="en-US" dirty="0" err="1"/>
              <a:t>wayfunction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: </a:t>
            </a:r>
          </a:p>
          <a:p>
            <a:r>
              <a:rPr lang="en-US" dirty="0"/>
              <a:t>- pake tools ( </a:t>
            </a:r>
            <a:r>
              <a:rPr lang="en-US" dirty="0">
                <a:hlinkClick r:id="rId2"/>
              </a:rPr>
              <a:t>https://www.tools4noobs.com/online_php_functions/md5/</a:t>
            </a:r>
            <a:r>
              <a:rPr lang="en-US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1532028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269</TotalTime>
  <Words>423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KRIPTOGRAPHY MODERN</vt:lpstr>
      <vt:lpstr>PENDAHULUAN</vt:lpstr>
      <vt:lpstr>BLOCK CHIPER</vt:lpstr>
      <vt:lpstr>METODE OPERASI BLOCK CHIPER</vt:lpstr>
      <vt:lpstr>ALGORITMA</vt:lpstr>
      <vt:lpstr>Contoh Pengerjaan</vt:lpstr>
      <vt:lpstr>RSA</vt:lpstr>
      <vt:lpstr>Algoritma</vt:lpstr>
      <vt:lpstr>HASH FUNCTION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KRIPTOGRAPHY MODERN</dc:title>
  <dc:creator>Ninna Novila</dc:creator>
  <cp:lastModifiedBy>Ninna Novila</cp:lastModifiedBy>
  <cp:revision>47</cp:revision>
  <dcterms:created xsi:type="dcterms:W3CDTF">2019-02-09T17:14:09Z</dcterms:created>
  <dcterms:modified xsi:type="dcterms:W3CDTF">2019-02-21T05:00:04Z</dcterms:modified>
</cp:coreProperties>
</file>