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jpeg" ContentType="image/jpe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400" cy="5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400" cy="5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400" cy="5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400" cy="5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400" cy="5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400" cy="5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400" cy="5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22960" y="365760"/>
            <a:ext cx="7520400" cy="254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400" cy="5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400" cy="5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400" cy="5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400" cy="5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400" cy="5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400" cy="5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400" cy="5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400" cy="5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400" cy="5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400" cy="5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400" cy="5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400" cy="5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822960" y="365760"/>
            <a:ext cx="7520400" cy="254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400" cy="5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400" cy="5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400" cy="5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400" cy="5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400" cy="5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400" cy="5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400" cy="5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400" cy="5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22960" y="365760"/>
            <a:ext cx="7520400" cy="254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400" cy="5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400" cy="5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400" cy="5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-2520" y="5050800"/>
            <a:ext cx="3573360" cy="1806480"/>
          </a:xfrm>
          <a:custGeom>
            <a:avLst/>
            <a:gdLst/>
            <a:ahLst/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96a1b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-2520" y="5051160"/>
            <a:ext cx="9145800" cy="1806120"/>
          </a:xfrm>
          <a:custGeom>
            <a:avLst/>
            <a:gdLst/>
            <a:ahLst/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08a1d9">
              <a:alpha val="8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2647800"/>
            <a:ext cx="3571200" cy="4209480"/>
          </a:xfrm>
          <a:prstGeom prst="rtTriangle">
            <a:avLst/>
          </a:prstGeom>
          <a:solidFill>
            <a:srgbClr val="f96a1b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-2520" y="-1080"/>
            <a:ext cx="9145800" cy="6858360"/>
          </a:xfrm>
          <a:custGeom>
            <a:avLst/>
            <a:gdLst/>
            <a:ahLst/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rgbClr val="08a1d9">
              <a:alpha val="8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400" cy="547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-2520" y="5050800"/>
            <a:ext cx="3573360" cy="1806480"/>
          </a:xfrm>
          <a:custGeom>
            <a:avLst/>
            <a:gdLst/>
            <a:ahLst/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96a1b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-2520" y="5051160"/>
            <a:ext cx="9145800" cy="1806120"/>
          </a:xfrm>
          <a:custGeom>
            <a:avLst/>
            <a:gdLst/>
            <a:ahLst/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08a1d9">
              <a:alpha val="8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2520" y="5050800"/>
            <a:ext cx="3573360" cy="1806480"/>
          </a:xfrm>
          <a:custGeom>
            <a:avLst/>
            <a:gdLst/>
            <a:ahLst/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96a1b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-2520" y="5051160"/>
            <a:ext cx="9145800" cy="1806120"/>
          </a:xfrm>
          <a:custGeom>
            <a:avLst/>
            <a:gdLst/>
            <a:ahLst/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08a1d9">
              <a:alpha val="8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400" cy="547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blog.rumahproject.com/2016/12/28/manfaat-dan-kegunaan-steganografi/" TargetMode="External"/><Relationship Id="rId2" Type="http://schemas.openxmlformats.org/officeDocument/2006/relationships/hyperlink" Target="https://en.wikipedia.org/wiki/Steganography" TargetMode="External"/><Relationship Id="rId3" Type="http://schemas.openxmlformats.org/officeDocument/2006/relationships/hyperlink" Target="http://www.immersa-lab.com/pengertian-steganografi-jenis-jenis-dan-prinsip-kerja.htm" TargetMode="External"/><Relationship Id="rId4" Type="http://schemas.openxmlformats.org/officeDocument/2006/relationships/hyperlink" Target="http://manfaatsteganography.blogspot.com/2016/10/manfaat-steganography-pada-zaman_28.html" TargetMode="External"/><Relationship Id="rId5" Type="http://schemas.openxmlformats.org/officeDocument/2006/relationships/hyperlink" Target="https://microcyber2.com/cara-menyembunyikan-file-kedalam-gambar-dengan-steganografi/" TargetMode="External"/><Relationship Id="rId6" Type="http://schemas.openxmlformats.org/officeDocument/2006/relationships/hyperlink" Target="https://sitirohmah11085554.wordpress.com/2011/06/27/sitirohmah_tambahan/" TargetMode="External"/><Relationship Id="rId7" Type="http://schemas.openxmlformats.org/officeDocument/2006/relationships/hyperlink" Target="https://www.google.com/search?safe=strict&amp;client=firefox-b-d&amp;ei=E2F3XMfaFojMvwSctbiQDA&amp;q=how+to+make+audio+steganography#kpvalbx=1https://teambi0s.gitlab.io/bi0s-wiki/forensics/steganography/" TargetMode="External"/><Relationship Id="rId8" Type="http://schemas.openxmlformats.org/officeDocument/2006/relationships/hyperlink" Target="https://www.kajianpustaka.com/2017/09/sejarah-prinsip-kerja-teknik-steganografi.html" TargetMode="External"/><Relationship Id="rId9" Type="http://schemas.openxmlformats.org/officeDocument/2006/relationships/hyperlink" Target="https://shrikantadhikarla.wordpress.com/2016/03/08/lily-flac-writeup-boston-key-party-ctf/" TargetMode="External"/><Relationship Id="rId10" Type="http://schemas.openxmlformats.org/officeDocument/2006/relationships/hyperlink" Target="http://web.mit.edu/wrv/www/stego/" TargetMode="External"/><Relationship Id="rId11" Type="http://schemas.openxmlformats.org/officeDocument/2006/relationships/hyperlink" Target="http://www.immersa-lab.com/pengertian-steganografi-jenis-jenis-dan-prinsip-kerja.htm" TargetMode="External"/><Relationship Id="rId12" Type="http://schemas.openxmlformats.org/officeDocument/2006/relationships/hyperlink" Target="https://www.ostechnix.com/hide-files-inside-images-linux/" TargetMode="External"/><Relationship Id="rId13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 rot="19140000">
            <a:off x="816480" y="1730520"/>
            <a:ext cx="5648040" cy="12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000" anchor="b"/>
          <a:p>
            <a:pPr>
              <a:lnSpc>
                <a:spcPct val="10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Franklin Gothic Medium"/>
                <a:ea typeface="DejaVu Sans"/>
              </a:rPr>
              <a:t>STEGANOGRAFI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 rot="19140000">
            <a:off x="1211760" y="2471040"/>
            <a:ext cx="6510240" cy="32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" bIns="4500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US" sz="1400" spc="395" strike="noStrike" cap="all">
                <a:solidFill>
                  <a:srgbClr val="000000"/>
                </a:solidFill>
                <a:latin typeface="Franklin Gothic Book"/>
                <a:ea typeface="DejaVu Sans"/>
              </a:rPr>
              <a:t>KSL – MINGGU 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8028360" y="6488640"/>
            <a:ext cx="133092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bdcc8"/>
                </a:solidFill>
                <a:latin typeface="Franklin Gothic Book"/>
                <a:ea typeface="DejaVu Sans"/>
              </a:rPr>
              <a:t>Owen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0" y="0"/>
            <a:ext cx="328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K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22960" y="365760"/>
            <a:ext cx="752040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000000"/>
                </a:solidFill>
                <a:latin typeface="Franklin Gothic Medium"/>
                <a:ea typeface="DejaVu Sans"/>
              </a:rPr>
              <a:t>FILE IMAGE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170000" y="950760"/>
            <a:ext cx="7520400" cy="5574240"/>
          </a:xfrm>
          <a:prstGeom prst="rect">
            <a:avLst/>
          </a:prstGeom>
          <a:blipFill rotWithShape="0"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VirusWibulo.jpg 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-14760" y="0"/>
            <a:ext cx="359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O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22960" y="365760"/>
            <a:ext cx="752040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FILE IMAGE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31520" y="1280160"/>
            <a:ext cx="8228520" cy="159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Menyisipkan file(s) lain ke dalam suatu file image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Buat folder berisikan file yang ingin anda sembunyikan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Siapkan image target di luar folder tersebut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compress folder file anda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ketikkan pada CLI “cat namaimage.ext namafolder.zip &gt; namaimagebaru.ext”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15120" y="3960"/>
            <a:ext cx="807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22960" y="365760"/>
            <a:ext cx="752040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FILE IMAGE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731520" y="914400"/>
            <a:ext cx="8137800" cy="51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Melihat pesan tersembunyi dalam image doge.png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57" name="Picture 119" descr=""/>
          <p:cNvPicPr/>
          <p:nvPr/>
        </p:nvPicPr>
        <p:blipFill>
          <a:blip r:embed="rId1"/>
          <a:stretch/>
        </p:blipFill>
        <p:spPr>
          <a:xfrm>
            <a:off x="1339920" y="1348920"/>
            <a:ext cx="6476400" cy="485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22960" y="365760"/>
            <a:ext cx="752040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FILE IMAGE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640080" y="1005840"/>
            <a:ext cx="8137800" cy="51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Menggunakan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stegsolve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untuk menemukan pesan tersembunyi (plain text pada doge.png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22960" y="365760"/>
            <a:ext cx="752040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000000"/>
                </a:solidFill>
                <a:latin typeface="Franklin Gothic Medium"/>
                <a:ea typeface="DejaVu Sans"/>
              </a:rPr>
              <a:t>File image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822960" y="1100520"/>
            <a:ext cx="7520400" cy="35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Franklin Gothic Book"/>
                <a:ea typeface="WenQuanYi Micro Hei"/>
              </a:rPr>
              <a:t>Melihat image tersembunyi pada image mm.png</a:t>
            </a:r>
            <a:r>
              <a:rPr b="1" lang="en-US" sz="1600" spc="-1" strike="noStrike">
                <a:solidFill>
                  <a:srgbClr val="000000"/>
                </a:solidFill>
                <a:latin typeface="Franklin Gothic Book"/>
                <a:ea typeface="WenQuanYi Micro Hei"/>
              </a:rPr>
              <a:t> (stegsolve)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14400" y="0"/>
            <a:ext cx="452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Picture 125" descr=""/>
          <p:cNvPicPr/>
          <p:nvPr/>
        </p:nvPicPr>
        <p:blipFill>
          <a:blip r:embed="rId1"/>
          <a:stretch/>
        </p:blipFill>
        <p:spPr>
          <a:xfrm>
            <a:off x="3625920" y="1456560"/>
            <a:ext cx="1904400" cy="190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822960" y="365760"/>
            <a:ext cx="7520400" cy="5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FILE IMAGE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892080" y="2651760"/>
            <a:ext cx="7520400" cy="357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Menggunakan Script phyton (file disertakan)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-Install pip dan package lain untuk python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-Buka terminal, buat file *.py dengan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-$ nano namafile.py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-Masukkan script python (sisipan string)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-ketikkan python namafile.py untuk mengeksekusi code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-Masukkan nama file image (*.png) yang ingin disisipi text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-Masukkan text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-Cek apakah text sudah masuk pada string nilai dari image dengan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$ string namafile.png | grep text(teks yang dicari)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822960" y="365760"/>
            <a:ext cx="7520400" cy="5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FILE SOUND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822960" y="1100520"/>
            <a:ext cx="7520400" cy="357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Menggunakan contohgan.wav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latin typeface="Arial"/>
              </a:rPr>
              <a:t>Buka audacity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latin typeface="Arial"/>
              </a:rPr>
              <a:t>Import file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latin typeface="Arial"/>
              </a:rPr>
              <a:t>Pilih Spectogram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22960" y="365760"/>
            <a:ext cx="7520400" cy="5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Challenge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822960" y="1100520"/>
            <a:ext cx="7520400" cy="357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1. Cari pesan pada file MiawHunter.wav, kemudian pecahkan pesan yang ada.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2. Cari pesan tersembunyi dari : (clue : awal dan ahkir)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Kucingku lucu.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Tidur di bantal.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Lelah sekali kelihatannya.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Good night untuknya.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Ku tak masalah jika dia.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Nanti kan ada saatnya.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683640" y="732240"/>
            <a:ext cx="7520400" cy="5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SUMBER PUSTAKA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640080" y="383040"/>
            <a:ext cx="7520400" cy="492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  <a:hlinkClick r:id="rId1"/>
              </a:rPr>
              <a:t>https://blog.rumahproject.com/2016/12/28/manfaat-dan-kegunaan-steganografi/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  <a:hlinkClick r:id="rId2"/>
              </a:rPr>
              <a:t>https://en.wikipedia.org/wiki/Steganography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  <a:hlinkClick r:id="rId3"/>
              </a:rPr>
              <a:t>www.immersa-lab.com/pengertian-steganografi-jenis-jenis-dan-prinsip-kerja.htm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  <a:hlinkClick r:id="rId4"/>
              </a:rPr>
              <a:t>http://manfaatsteganography.blogspot.com/2016/10/manfaat-steganography-pada-zaman_28.html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  <a:hlinkClick r:id="rId5"/>
              </a:rPr>
              <a:t>https://microcyber2.com/cara-menyembunyikan-file-kedalam-gambar-dengan-steganografi/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  <a:hlinkClick r:id="rId6"/>
              </a:rPr>
              <a:t>https://sitirohmah11085554.wordpress.com/2011/06/27/sitirohmah_tambahan/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  <a:hlinkClick r:id="rId7"/>
              </a:rPr>
              <a:t>https://www.google.com/search?safe=strict&amp;client=firefox-b-d&amp;ei=E2F3XMfaFojMvwSctbiQDA&amp;q=how+to+make+audio+steganography#kpvalbx=1https://teambi0s.gitlab.io/bi0s-wiki/forensics/steganography/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  <a:hlinkClick r:id="rId8"/>
              </a:rPr>
              <a:t>https://www.kajianpustaka.com/2017/09/sejarah-prinsip-kerja-teknik-steganografi.html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  <a:ea typeface="WenQuanYi Micro Hei"/>
                <a:hlinkClick r:id="rId9"/>
              </a:rPr>
              <a:t>https://shrikantadhikarla.wordpress.com/2016/03/08/lily-flac-writeup-boston-key-party-ctf/</a:t>
            </a:r>
            <a:r>
              <a:rPr b="0" lang="en-US" sz="1400" spc="-1" strike="noStrike">
                <a:latin typeface="Arial"/>
                <a:ea typeface="WenQuanYi Micro Hei"/>
                <a:hlinkClick r:id="rId10"/>
              </a:rPr>
              <a:t>http://web.mit.edu/wrv/www/stego/</a:t>
            </a:r>
            <a:r>
              <a:rPr b="0" lang="en-US" sz="1400" spc="-1" strike="noStrike">
                <a:latin typeface="Arial"/>
                <a:ea typeface="WenQuanYi Micro Hei"/>
              </a:rPr>
              <a:t>#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  <a:hlinkClick r:id="rId11"/>
              </a:rPr>
              <a:t>www.immersa-lab.com/pengertian-steganografi-jenis-jenis-dan-prinsip-kerja.htm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  <a:hlinkClick r:id="rId12"/>
              </a:rPr>
              <a:t>https://www.ostechnix.com/hide-files-inside-images-linux/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  <a:ea typeface="WenQuanYi Micro Hei"/>
              </a:rPr>
              <a:t>repository.usu.ac.id/bitstream/handle/123456789/57788/Chapter</a:t>
            </a:r>
            <a:r>
              <a:rPr b="0" lang="en-US" sz="1400" spc="-1" strike="noStrike">
                <a:latin typeface="Arial"/>
              </a:rPr>
              <a:t>%20II.pdf;jsessionid=B9C2DBB9DF0C99414BA96F7065336B74?sequence=3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tyarso.tumblr.com/post/111195571662/perbedaan-steganografi-dan-watermark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22960" y="365760"/>
            <a:ext cx="752040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000000"/>
                </a:solidFill>
                <a:latin typeface="Franklin Gothic Medium"/>
                <a:ea typeface="DejaVu Sans"/>
              </a:rPr>
              <a:t>DEFINISI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22960" y="1100520"/>
            <a:ext cx="7520400" cy="35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 algn="ctr">
              <a:lnSpc>
                <a:spcPct val="100000"/>
              </a:lnSpc>
              <a:spcBef>
                <a:spcPts val="7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Praktik atau kegiatan menyembunyikan </a:t>
            </a:r>
            <a:endParaRPr b="0" lang="en-US" sz="2400" spc="-1" strike="noStrike">
              <a:latin typeface="Arial"/>
            </a:endParaRPr>
          </a:p>
          <a:p>
            <a:pPr marL="343080" indent="-342360" algn="ctr">
              <a:lnSpc>
                <a:spcPct val="100000"/>
              </a:lnSpc>
              <a:spcBef>
                <a:spcPts val="7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file, pesan, gambar, video, dan atau audio</a:t>
            </a:r>
            <a:endParaRPr b="0" lang="en-US" sz="2400" spc="-1" strike="noStrike">
              <a:latin typeface="Arial"/>
            </a:endParaRPr>
          </a:p>
          <a:p>
            <a:pPr marL="343080" indent="-342360" algn="ctr">
              <a:lnSpc>
                <a:spcPct val="100000"/>
              </a:lnSpc>
              <a:spcBef>
                <a:spcPts val="799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42360" algn="ctr">
              <a:lnSpc>
                <a:spcPct val="100000"/>
              </a:lnSpc>
              <a:spcBef>
                <a:spcPts val="7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Dengan menggunakan</a:t>
            </a:r>
            <a:endParaRPr b="0" lang="en-US" sz="2400" spc="-1" strike="noStrike">
              <a:latin typeface="Arial"/>
            </a:endParaRPr>
          </a:p>
          <a:p>
            <a:pPr marL="343080" indent="-342360" algn="ctr">
              <a:lnSpc>
                <a:spcPct val="100000"/>
              </a:lnSpc>
              <a:spcBef>
                <a:spcPts val="799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42360" algn="ctr">
              <a:lnSpc>
                <a:spcPct val="100000"/>
              </a:lnSpc>
              <a:spcBef>
                <a:spcPts val="7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file, pesan, gambar, dan video , dan atau audio</a:t>
            </a:r>
            <a:endParaRPr b="0" lang="en-US" sz="2400" spc="-1" strike="noStrike">
              <a:latin typeface="Arial"/>
            </a:endParaRPr>
          </a:p>
          <a:p>
            <a:pPr marL="343080" indent="-342360" algn="ctr">
              <a:lnSpc>
                <a:spcPct val="100000"/>
              </a:lnSpc>
              <a:spcBef>
                <a:spcPts val="7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lainnya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-3240" y="0"/>
            <a:ext cx="298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22960" y="365760"/>
            <a:ext cx="752040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000000"/>
                </a:solidFill>
                <a:latin typeface="Franklin Gothic Medium"/>
                <a:ea typeface="DejaVu Sans"/>
              </a:rPr>
              <a:t>Keuntungan penggunaan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22960" y="1100520"/>
            <a:ext cx="7520400" cy="35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2" marL="402480" indent="-163800">
              <a:lnSpc>
                <a:spcPct val="100000"/>
              </a:lnSpc>
              <a:spcBef>
                <a:spcPts val="300"/>
              </a:spcBef>
              <a:buClr>
                <a:srgbClr val="f96a1b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Pengamanan file – hak cipta/watermark</a:t>
            </a:r>
            <a:endParaRPr b="0" lang="en-US" sz="2400" spc="-1" strike="noStrike">
              <a:latin typeface="Arial"/>
            </a:endParaRPr>
          </a:p>
          <a:p>
            <a:pPr lvl="2" marL="402480" indent="-163800">
              <a:lnSpc>
                <a:spcPct val="100000"/>
              </a:lnSpc>
              <a:spcBef>
                <a:spcPts val="300"/>
              </a:spcBef>
              <a:buClr>
                <a:srgbClr val="f96a1b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Sebagai media komunikasi secara rahasia</a:t>
            </a:r>
            <a:endParaRPr b="0" lang="en-US" sz="2400" spc="-1" strike="noStrike">
              <a:latin typeface="Arial"/>
            </a:endParaRPr>
          </a:p>
          <a:p>
            <a:pPr lvl="2" marL="402480" indent="-163800">
              <a:lnSpc>
                <a:spcPct val="100000"/>
              </a:lnSpc>
              <a:spcBef>
                <a:spcPts val="300"/>
              </a:spcBef>
              <a:buClr>
                <a:srgbClr val="f96a1b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Mirip dengan kriptografi namun menggunakan media dan cenderung tidak mencolok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-4680" y="0"/>
            <a:ext cx="307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22960" y="365760"/>
            <a:ext cx="752040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000000"/>
                </a:solidFill>
                <a:latin typeface="Franklin Gothic Medium"/>
                <a:ea typeface="DejaVu Sans"/>
              </a:rPr>
              <a:t>Jenis jenis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22960" y="1100520"/>
            <a:ext cx="7520400" cy="35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2" marL="402480" indent="-163800">
              <a:lnSpc>
                <a:spcPct val="100000"/>
              </a:lnSpc>
              <a:spcBef>
                <a:spcPts val="300"/>
              </a:spcBef>
              <a:buClr>
                <a:srgbClr val="f96a1b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Injection</a:t>
            </a:r>
            <a:endParaRPr b="0" lang="en-US" sz="2400" spc="-1" strike="noStrike">
              <a:latin typeface="Arial"/>
            </a:endParaRPr>
          </a:p>
          <a:p>
            <a:pPr lvl="2" marL="402480" indent="-163800">
              <a:lnSpc>
                <a:spcPct val="100000"/>
              </a:lnSpc>
              <a:spcBef>
                <a:spcPts val="300"/>
              </a:spcBef>
              <a:buClr>
                <a:srgbClr val="f96a1b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Substitution</a:t>
            </a:r>
            <a:endParaRPr b="0" lang="en-US" sz="2400" spc="-1" strike="noStrike">
              <a:latin typeface="Arial"/>
            </a:endParaRPr>
          </a:p>
          <a:p>
            <a:pPr lvl="2" marL="402480" indent="-163800">
              <a:lnSpc>
                <a:spcPct val="100000"/>
              </a:lnSpc>
              <a:spcBef>
                <a:spcPts val="300"/>
              </a:spcBef>
              <a:buClr>
                <a:srgbClr val="f96a1b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Domain Transformation</a:t>
            </a:r>
            <a:endParaRPr b="0" lang="en-US" sz="2400" spc="-1" strike="noStrike">
              <a:latin typeface="Arial"/>
            </a:endParaRPr>
          </a:p>
          <a:p>
            <a:pPr lvl="2" marL="402480" indent="-163800">
              <a:lnSpc>
                <a:spcPct val="100000"/>
              </a:lnSpc>
              <a:spcBef>
                <a:spcPts val="300"/>
              </a:spcBef>
              <a:buClr>
                <a:srgbClr val="f96a1b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Spread Spectrum</a:t>
            </a:r>
            <a:endParaRPr b="0" lang="en-US" sz="2400" spc="-1" strike="noStrike">
              <a:latin typeface="Arial"/>
            </a:endParaRPr>
          </a:p>
          <a:p>
            <a:pPr lvl="2" marL="402480" indent="-163800">
              <a:lnSpc>
                <a:spcPct val="100000"/>
              </a:lnSpc>
              <a:spcBef>
                <a:spcPts val="300"/>
              </a:spcBef>
              <a:buClr>
                <a:srgbClr val="f96a1b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Statistical Method</a:t>
            </a:r>
            <a:endParaRPr b="0" lang="en-US" sz="2400" spc="-1" strike="noStrike">
              <a:latin typeface="Arial"/>
            </a:endParaRPr>
          </a:p>
          <a:p>
            <a:pPr lvl="2" marL="402480" indent="-163800">
              <a:lnSpc>
                <a:spcPct val="100000"/>
              </a:lnSpc>
              <a:spcBef>
                <a:spcPts val="300"/>
              </a:spcBef>
              <a:buClr>
                <a:srgbClr val="f96a1b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Distortion</a:t>
            </a:r>
            <a:endParaRPr b="0" lang="en-US" sz="2400" spc="-1" strike="noStrike">
              <a:latin typeface="Arial"/>
            </a:endParaRPr>
          </a:p>
          <a:p>
            <a:pPr lvl="2" marL="402480" indent="-163800">
              <a:lnSpc>
                <a:spcPct val="100000"/>
              </a:lnSpc>
              <a:spcBef>
                <a:spcPts val="300"/>
              </a:spcBef>
              <a:buClr>
                <a:srgbClr val="f96a1b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Cover Generation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-11880" y="-62640"/>
            <a:ext cx="347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U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22960" y="365760"/>
            <a:ext cx="752040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000000"/>
                </a:solidFill>
                <a:latin typeface="Franklin Gothic Medium"/>
                <a:ea typeface="DejaVu Sans"/>
              </a:rPr>
              <a:t>PRINSIP KERJA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22960" y="1100520"/>
            <a:ext cx="7520400" cy="35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PESAN</a:t>
            </a:r>
            <a:r>
              <a:rPr b="0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→</a:t>
            </a:r>
            <a:r>
              <a:rPr b="0" lang="en-US" sz="1600" spc="-1" strike="noStrike">
                <a:solidFill>
                  <a:srgbClr val="000000"/>
                </a:solidFill>
                <a:latin typeface="Wingdings"/>
                <a:ea typeface="DejaVu Sans"/>
              </a:rPr>
              <a:t> → </a:t>
            </a:r>
            <a:r>
              <a:rPr b="0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Di</a:t>
            </a:r>
            <a:r>
              <a:rPr b="1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sisip</a:t>
            </a:r>
            <a:r>
              <a:rPr b="0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kan pada media penampung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KUNCI</a:t>
            </a:r>
            <a:r>
              <a:rPr b="0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 → →  Diberikan kunci yakni </a:t>
            </a:r>
            <a:r>
              <a:rPr b="1" i="1" lang="en-US" sz="1600" spc="-1" strike="noStrike" u="sng">
                <a:solidFill>
                  <a:srgbClr val="000000"/>
                </a:solidFill>
                <a:uFillTx/>
                <a:latin typeface="Franklin Gothic Book"/>
                <a:ea typeface="DejaVu Sans"/>
              </a:rPr>
              <a:t>stego-key</a:t>
            </a:r>
            <a:r>
              <a:rPr b="1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untuk membuka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20880" y="17640"/>
            <a:ext cx="336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22960" y="365760"/>
            <a:ext cx="752040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000000"/>
                </a:solidFill>
                <a:latin typeface="Franklin Gothic Medium"/>
                <a:ea typeface="DejaVu Sans"/>
              </a:rPr>
              <a:t>TEKNIK-TEKNIK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22960" y="1100520"/>
            <a:ext cx="7520400" cy="35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Physical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Digital Messages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Digital Text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Social Steganohraphy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Network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Internet of Things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Printed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Via Puzzle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-33480" y="-68040"/>
            <a:ext cx="247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J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22960" y="365760"/>
            <a:ext cx="752040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000000"/>
                </a:solidFill>
                <a:latin typeface="Franklin Gothic Medium"/>
                <a:ea typeface="DejaVu Sans"/>
              </a:rPr>
              <a:t>Metode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822960" y="1100520"/>
            <a:ext cx="7520400" cy="35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Least Significant Bit Insertion (LSB)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Modified Least Significant Bit  (MLSB)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Algorithms  and Transformation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Redundant Pattern Encoding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Spread Spectrum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-9000" y="0"/>
            <a:ext cx="319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22960" y="365760"/>
            <a:ext cx="7520400" cy="5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KRITERIA DAN ASPEK STEGANOGRAFI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27640" y="1196640"/>
            <a:ext cx="7520400" cy="5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FIDELITY -&gt; kualitas tidak jauh berbeda dengan aslinya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ROBUSTNESS -&gt; Data harus tahan terhadap manipulasi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RECOVERY -&gt; Dapat diungkap kembali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251640" y="2493000"/>
            <a:ext cx="86403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000000"/>
                </a:solidFill>
                <a:latin typeface="Franklin Gothic Medium"/>
                <a:ea typeface="DejaVu Sans"/>
              </a:rPr>
              <a:t>Praktik steganography dalam bentuk soal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55640" y="6525360"/>
            <a:ext cx="7520400" cy="35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Mari kita coba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-52200" y="0"/>
            <a:ext cx="319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919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2019-02-27T00:55:08Z</dcterms:created>
  <dc:creator>CROSSE</dc:creator>
  <dc:description/>
  <dc:language>en-US</dc:language>
  <cp:lastModifiedBy/>
  <dcterms:modified xsi:type="dcterms:W3CDTF">2019-03-01T19:56:38Z</dcterms:modified>
  <cp:revision>18</cp:revision>
  <dc:subject/>
  <dc:title>STEGANOGRAFI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