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53312-9C3F-4B50-9A02-DED82442E500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E0865-69D1-4B54-87AB-180CF0654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237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9DEC0-E2EF-4800-8980-7731C1F87C2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431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Системная инженерия как процесс..</a:t>
            </a:r>
          </a:p>
          <a:p>
            <a:r>
              <a:rPr lang="ru-RU" baseline="0" dirty="0" smtClean="0"/>
              <a:t>Бизнес цель как ключевая потребность главного заказчика --- понимание целевой системы и ее границ --- выявление стейкхолдеров их потребности --- функциональное описание системы и требования к системе --- варианты физической реализация функций и требований с помощью компонентов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DCAB0-3781-4E1C-A7F5-E006DB98544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471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Системная инженерия как процесс..</a:t>
            </a:r>
          </a:p>
          <a:p>
            <a:r>
              <a:rPr lang="ru-RU" baseline="0" dirty="0" smtClean="0"/>
              <a:t>Бизнес цель как ключевая потребность главного заказчика --- понимание целевой системы и ее границ --- выявление стейкхолдеров их потребности --- функциональное описание системы и требования к системе --- варианты физической реализация функций и требований с помощью компонентов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DCAB0-3781-4E1C-A7F5-E006DB98544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816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Системная инженерия как процесс..</a:t>
            </a:r>
          </a:p>
          <a:p>
            <a:r>
              <a:rPr lang="ru-RU" baseline="0" dirty="0" smtClean="0"/>
              <a:t>Бизнес цель как ключевая потребность главного заказчика --- понимание целевой системы и ее границ --- выявление стейкхолдеров их потребности --- функциональное описание системы и требования к системе --- варианты физической реализация функций и требований с помощью компонентов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DCAB0-3781-4E1C-A7F5-E006DB98544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863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Системная инженерия как процесс..</a:t>
            </a:r>
          </a:p>
          <a:p>
            <a:r>
              <a:rPr lang="ru-RU" baseline="0" dirty="0" smtClean="0"/>
              <a:t>Бизнес цель как ключевая потребность главного заказчика --- понимание целевой системы и ее границ --- выявление стейкхолдеров их потребности --- функциональное описание системы и требования к системе --- варианты физической реализация функций и требований с помощью компонентов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DCAB0-3781-4E1C-A7F5-E006DB98544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458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Системная инженерия как процесс..</a:t>
            </a:r>
          </a:p>
          <a:p>
            <a:r>
              <a:rPr lang="ru-RU" baseline="0" dirty="0" smtClean="0"/>
              <a:t>Бизнес цель как ключевая потребность главного заказчика --- понимание целевой системы и ее границ --- выявление стейкхолдеров их потребности --- функциональное описание системы и требования к системе --- варианты физической реализация функций и требований с помощью компонентов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DCAB0-3781-4E1C-A7F5-E006DB98544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339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Системная инженерия как процесс..</a:t>
            </a:r>
          </a:p>
          <a:p>
            <a:r>
              <a:rPr lang="ru-RU" baseline="0" dirty="0" smtClean="0"/>
              <a:t>Бизнес цель как ключевая потребность главного заказчика --- понимание целевой системы и ее границ --- выявление стейкхолдеров их потребности --- функциональное описание системы и требования к системе --- варианты физической реализация функций и требований с помощью компонентов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DCAB0-3781-4E1C-A7F5-E006DB98544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930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Системная инженерия как процесс..</a:t>
            </a:r>
          </a:p>
          <a:p>
            <a:r>
              <a:rPr lang="ru-RU" baseline="0" dirty="0" smtClean="0"/>
              <a:t>Бизнес цель как ключевая потребность главного заказчика --- понимание целевой системы и ее границ --- выявление стейкхолдеров их потребности --- функциональное описание системы и требования к системе --- варианты физической реализация функций и требований с помощью компонентов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DCAB0-3781-4E1C-A7F5-E006DB98544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195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Системная инженерия как процесс..</a:t>
            </a:r>
          </a:p>
          <a:p>
            <a:r>
              <a:rPr lang="ru-RU" baseline="0" dirty="0" smtClean="0"/>
              <a:t>Бизнес цель как ключевая потребность главного заказчика --- понимание целевой системы и ее границ --- выявление стейкхолдеров их потребности --- функциональное описание системы и требования к системе --- варианты физической реализация функций и требований с помощью компонентов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DCAB0-3781-4E1C-A7F5-E006DB98544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383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Системная инженерия как процесс..</a:t>
            </a:r>
          </a:p>
          <a:p>
            <a:r>
              <a:rPr lang="ru-RU" baseline="0" dirty="0" smtClean="0"/>
              <a:t>Бизнес цель как ключевая потребность главного заказчика --- понимание целевой системы и ее границ --- выявление стейкхолдеров их потребности --- функциональное описание системы и требования к системе --- варианты физической реализация функций и требований с помощью компонентов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DCAB0-3781-4E1C-A7F5-E006DB98544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605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Системная инженерия как процесс..</a:t>
            </a:r>
          </a:p>
          <a:p>
            <a:r>
              <a:rPr lang="ru-RU" baseline="0" dirty="0" smtClean="0"/>
              <a:t>Бизнес цель как ключевая потребность главного заказчика --- понимание целевой системы и ее границ --- выявление стейкхолдеров их потребности --- функциональное описание системы и требования к системе --- варианты физической реализация функций и требований с помощью компонентов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DCAB0-3781-4E1C-A7F5-E006DB98544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369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Системная инженерия как процесс..</a:t>
            </a:r>
          </a:p>
          <a:p>
            <a:r>
              <a:rPr lang="ru-RU" baseline="0" dirty="0" smtClean="0"/>
              <a:t>Бизнес цель как ключевая потребность главного заказчика --- понимание целевой системы и ее границ --- выявление стейкхолдеров их потребности --- функциональное описание системы и требования к системе --- варианты физической реализация функций и требований с помощью компонентов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DCAB0-3781-4E1C-A7F5-E006DB98544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839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Системная инженерия как процесс..</a:t>
            </a:r>
          </a:p>
          <a:p>
            <a:r>
              <a:rPr lang="ru-RU" baseline="0" dirty="0" smtClean="0"/>
              <a:t>Бизнес цель как ключевая потребность главного заказчика --- понимание целевой системы и ее границ --- выявление стейкхолдеров их потребности --- функциональное описание системы и требования к системе --- варианты физической реализация функций и требований с помощью компонентов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DCAB0-3781-4E1C-A7F5-E006DB98544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96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993D-4E84-4475-9D57-A21231E3CB82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D415-50C5-488E-89A1-8288BCB1E3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5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993D-4E84-4475-9D57-A21231E3CB82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D415-50C5-488E-89A1-8288BCB1E3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12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993D-4E84-4475-9D57-A21231E3CB82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D415-50C5-488E-89A1-8288BCB1E3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38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993D-4E84-4475-9D57-A21231E3CB82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D415-50C5-488E-89A1-8288BCB1E3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7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993D-4E84-4475-9D57-A21231E3CB82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D415-50C5-488E-89A1-8288BCB1E3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04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993D-4E84-4475-9D57-A21231E3CB82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D415-50C5-488E-89A1-8288BCB1E3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11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993D-4E84-4475-9D57-A21231E3CB82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D415-50C5-488E-89A1-8288BCB1E3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94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993D-4E84-4475-9D57-A21231E3CB82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D415-50C5-488E-89A1-8288BCB1E3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72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993D-4E84-4475-9D57-A21231E3CB82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D415-50C5-488E-89A1-8288BCB1E3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26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993D-4E84-4475-9D57-A21231E3CB82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D415-50C5-488E-89A1-8288BCB1E3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43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993D-4E84-4475-9D57-A21231E3CB82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D415-50C5-488E-89A1-8288BCB1E3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14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3993D-4E84-4475-9D57-A21231E3CB82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8D415-50C5-488E-89A1-8288BCB1E3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922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Похожее изображение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38"/>
          <a:stretch/>
        </p:blipFill>
        <p:spPr bwMode="auto">
          <a:xfrm>
            <a:off x="-13447" y="0"/>
            <a:ext cx="542033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2357" y="213818"/>
            <a:ext cx="2349996" cy="166161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-12357" y="-12357"/>
            <a:ext cx="5419244" cy="687035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/>
        </p:nvSpPr>
        <p:spPr>
          <a:xfrm>
            <a:off x="1470718" y="2800488"/>
            <a:ext cx="9773685" cy="1392921"/>
          </a:xfrm>
          <a:prstGeom prst="rect">
            <a:avLst/>
          </a:prstGeom>
        </p:spPr>
        <p:txBody>
          <a:bodyPr vert="horz" lIns="104306" tIns="52153" rIns="104306" bIns="52153" rtlCol="0" anchor="b">
            <a:normAutofit fontScale="92500"/>
          </a:bodyPr>
          <a:lstStyle>
            <a:lvl1pPr algn="ctr" defTabSz="104305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Онтологический </a:t>
            </a:r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инжиниринг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609526" y="4193410"/>
            <a:ext cx="558952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78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334963" y="728662"/>
            <a:ext cx="11522075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оловок 1"/>
          <p:cNvSpPr txBox="1">
            <a:spLocks/>
          </p:cNvSpPr>
          <p:nvPr/>
        </p:nvSpPr>
        <p:spPr>
          <a:xfrm>
            <a:off x="334963" y="179679"/>
            <a:ext cx="11633718" cy="548984"/>
          </a:xfrm>
          <a:prstGeom prst="rect">
            <a:avLst/>
          </a:prstGeom>
          <a:ln>
            <a:noFill/>
          </a:ln>
        </p:spPr>
        <p:txBody>
          <a:bodyPr>
            <a:normAutofit fontScale="85000" lnSpcReduction="10000"/>
          </a:bodyPr>
          <a:lstStyle>
            <a:defPPr>
              <a:defRPr lang="ru-RU"/>
            </a:defPPr>
            <a:lvl1pPr lvl="0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sz="2800" b="1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dirty="0"/>
              <a:t>Атрибутивная структура (отношение «имеет свойство»/«имеет значение») </a:t>
            </a:r>
            <a:endParaRPr lang="ru-RU" dirty="0"/>
          </a:p>
        </p:txBody>
      </p:sp>
      <p:sp>
        <p:nvSpPr>
          <p:cNvPr id="19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smtClean="0"/>
              <a:t>(С) ЦСИ</a:t>
            </a:r>
            <a:endParaRPr lang="ru-RU"/>
          </a:p>
        </p:txBody>
      </p:sp>
      <p:sp>
        <p:nvSpPr>
          <p:cNvPr id="23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ru-RU" dirty="0" smtClean="0"/>
              <a:t>15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686425" y="5819775"/>
            <a:ext cx="4905375" cy="536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138377" y="5418438"/>
            <a:ext cx="786048" cy="536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838825" y="5972175"/>
            <a:ext cx="4905375" cy="536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b="1012"/>
          <a:stretch/>
        </p:blipFill>
        <p:spPr>
          <a:xfrm>
            <a:off x="1641734" y="1162019"/>
            <a:ext cx="9020175" cy="465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3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334963" y="728662"/>
            <a:ext cx="11522075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оловок 1"/>
          <p:cNvSpPr txBox="1">
            <a:spLocks/>
          </p:cNvSpPr>
          <p:nvPr/>
        </p:nvSpPr>
        <p:spPr>
          <a:xfrm>
            <a:off x="334963" y="179679"/>
            <a:ext cx="11633718" cy="548984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defPPr>
              <a:defRPr lang="ru-RU"/>
            </a:defPPr>
            <a:lvl1pPr lvl="0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sz="2800" b="1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Онтологический инжиниринг: алгоритм для чайников </a:t>
            </a:r>
            <a:endParaRPr lang="ru-RU" dirty="0"/>
          </a:p>
        </p:txBody>
      </p:sp>
      <p:sp>
        <p:nvSpPr>
          <p:cNvPr id="19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smtClean="0"/>
              <a:t>(С) ЦСИ</a:t>
            </a:r>
            <a:endParaRPr lang="ru-RU"/>
          </a:p>
        </p:txBody>
      </p:sp>
      <p:sp>
        <p:nvSpPr>
          <p:cNvPr id="23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ru-RU" dirty="0" smtClean="0"/>
              <a:t>15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686425" y="5819775"/>
            <a:ext cx="4905375" cy="536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138377" y="5418438"/>
            <a:ext cx="786048" cy="536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838825" y="5972175"/>
            <a:ext cx="4905375" cy="536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787" y="1443037"/>
            <a:ext cx="79724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334963" y="728662"/>
            <a:ext cx="11522075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оловок 1"/>
          <p:cNvSpPr txBox="1">
            <a:spLocks/>
          </p:cNvSpPr>
          <p:nvPr/>
        </p:nvSpPr>
        <p:spPr>
          <a:xfrm>
            <a:off x="334963" y="179679"/>
            <a:ext cx="11633718" cy="548984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defPPr>
              <a:defRPr lang="ru-RU"/>
            </a:defPPr>
            <a:lvl1pPr lvl="0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sz="2800" b="1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Ошибки категоризации </a:t>
            </a:r>
            <a:endParaRPr lang="ru-RU" dirty="0"/>
          </a:p>
        </p:txBody>
      </p:sp>
      <p:sp>
        <p:nvSpPr>
          <p:cNvPr id="19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4038600" y="6432550"/>
            <a:ext cx="4114800" cy="365125"/>
          </a:xfrm>
        </p:spPr>
        <p:txBody>
          <a:bodyPr/>
          <a:lstStyle/>
          <a:p>
            <a:r>
              <a:rPr lang="ru-RU" dirty="0" smtClean="0"/>
              <a:t>(С) ЦСИ</a:t>
            </a:r>
            <a:endParaRPr lang="ru-RU" dirty="0"/>
          </a:p>
        </p:txBody>
      </p:sp>
      <p:sp>
        <p:nvSpPr>
          <p:cNvPr id="23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ru-RU" dirty="0" smtClean="0"/>
              <a:t>15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686425" y="5819775"/>
            <a:ext cx="4905375" cy="536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138377" y="5418438"/>
            <a:ext cx="786048" cy="536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838825" y="5972175"/>
            <a:ext cx="4905375" cy="536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180"/>
          <a:stretch/>
        </p:blipFill>
        <p:spPr>
          <a:xfrm>
            <a:off x="1494977" y="959311"/>
            <a:ext cx="8672065" cy="5397039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4718270" y="5895975"/>
            <a:ext cx="4932723" cy="536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33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334963" y="728662"/>
            <a:ext cx="11522075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оловок 1"/>
          <p:cNvSpPr txBox="1">
            <a:spLocks/>
          </p:cNvSpPr>
          <p:nvPr/>
        </p:nvSpPr>
        <p:spPr>
          <a:xfrm>
            <a:off x="334963" y="179679"/>
            <a:ext cx="11633718" cy="548984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defPPr>
              <a:defRPr lang="ru-RU"/>
            </a:defPPr>
            <a:lvl1pPr lvl="0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sz="2800" b="1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Способы создания</a:t>
            </a:r>
            <a:endParaRPr lang="ru-RU" dirty="0"/>
          </a:p>
        </p:txBody>
      </p:sp>
      <p:sp>
        <p:nvSpPr>
          <p:cNvPr id="19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4038600" y="6432550"/>
            <a:ext cx="4114800" cy="365125"/>
          </a:xfrm>
        </p:spPr>
        <p:txBody>
          <a:bodyPr/>
          <a:lstStyle/>
          <a:p>
            <a:r>
              <a:rPr lang="ru-RU" dirty="0" smtClean="0"/>
              <a:t>(С) ЦСИ</a:t>
            </a:r>
            <a:endParaRPr lang="ru-RU" dirty="0"/>
          </a:p>
        </p:txBody>
      </p:sp>
      <p:sp>
        <p:nvSpPr>
          <p:cNvPr id="23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ru-RU" dirty="0" smtClean="0"/>
              <a:t>15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686425" y="5819775"/>
            <a:ext cx="4905375" cy="536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138377" y="5418438"/>
            <a:ext cx="786048" cy="536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838825" y="5972175"/>
            <a:ext cx="4905375" cy="536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718270" y="5895975"/>
            <a:ext cx="4932723" cy="536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447" y="1308894"/>
            <a:ext cx="82867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1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334963" y="728662"/>
            <a:ext cx="11522075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оловок 1"/>
          <p:cNvSpPr txBox="1">
            <a:spLocks/>
          </p:cNvSpPr>
          <p:nvPr/>
        </p:nvSpPr>
        <p:spPr>
          <a:xfrm>
            <a:off x="334963" y="179679"/>
            <a:ext cx="11238728" cy="548984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defPPr>
              <a:defRPr lang="ru-RU"/>
            </a:defPPr>
            <a:lvl1pPr lvl="0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sz="2800" b="1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Онтологический инжиниринг</a:t>
            </a:r>
            <a:endParaRPr lang="ru-RU" dirty="0"/>
          </a:p>
        </p:txBody>
      </p:sp>
      <p:sp>
        <p:nvSpPr>
          <p:cNvPr id="19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smtClean="0"/>
              <a:t>(С) ЦСИ</a:t>
            </a:r>
            <a:endParaRPr lang="ru-RU"/>
          </a:p>
        </p:txBody>
      </p:sp>
      <p:sp>
        <p:nvSpPr>
          <p:cNvPr id="23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ru-RU" dirty="0" smtClean="0"/>
              <a:t>15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42" y="1795215"/>
            <a:ext cx="3315096" cy="366374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clrChange>
              <a:clrFrom>
                <a:srgbClr val="898989"/>
              </a:clrFrom>
              <a:clrTo>
                <a:srgbClr val="89898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2798" y="1795215"/>
            <a:ext cx="4020385" cy="372663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clrChange>
              <a:clrFrom>
                <a:srgbClr val="898989"/>
              </a:clrFrom>
              <a:clrTo>
                <a:srgbClr val="89898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08550" y="2025952"/>
            <a:ext cx="3548488" cy="343300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34963" y="985362"/>
            <a:ext cx="11862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О</a:t>
            </a:r>
            <a:r>
              <a:rPr lang="ru-RU" sz="2000" b="1" dirty="0" smtClean="0"/>
              <a:t>нтология</a:t>
            </a:r>
            <a:r>
              <a:rPr lang="ru-RU" sz="2000" dirty="0" smtClean="0"/>
              <a:t> – это явное описание множества объектов и связей между ними (структурированный словарь)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1213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334963" y="728662"/>
            <a:ext cx="11522075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оловок 1"/>
          <p:cNvSpPr txBox="1">
            <a:spLocks/>
          </p:cNvSpPr>
          <p:nvPr/>
        </p:nvSpPr>
        <p:spPr>
          <a:xfrm>
            <a:off x="334963" y="179679"/>
            <a:ext cx="11238728" cy="548984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defPPr>
              <a:defRPr lang="ru-RU"/>
            </a:defPPr>
            <a:lvl1pPr lvl="0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sz="2800" b="1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Онтология</a:t>
            </a:r>
            <a:endParaRPr lang="ru-RU" dirty="0"/>
          </a:p>
        </p:txBody>
      </p:sp>
      <p:sp>
        <p:nvSpPr>
          <p:cNvPr id="19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smtClean="0"/>
              <a:t>(С) ЦСИ</a:t>
            </a:r>
            <a:endParaRPr lang="ru-RU"/>
          </a:p>
        </p:txBody>
      </p:sp>
      <p:sp>
        <p:nvSpPr>
          <p:cNvPr id="23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ru-RU" dirty="0" smtClean="0"/>
              <a:t>15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387" y="913460"/>
            <a:ext cx="8288846" cy="544289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686425" y="5819775"/>
            <a:ext cx="4905375" cy="536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64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334963" y="728662"/>
            <a:ext cx="11522075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оловок 1"/>
          <p:cNvSpPr txBox="1">
            <a:spLocks/>
          </p:cNvSpPr>
          <p:nvPr/>
        </p:nvSpPr>
        <p:spPr>
          <a:xfrm>
            <a:off x="334963" y="179679"/>
            <a:ext cx="11238728" cy="548984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defPPr>
              <a:defRPr lang="ru-RU"/>
            </a:defPPr>
            <a:lvl1pPr lvl="0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sz="2800" b="1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Онтология пример</a:t>
            </a:r>
            <a:endParaRPr lang="ru-RU" dirty="0"/>
          </a:p>
        </p:txBody>
      </p:sp>
      <p:sp>
        <p:nvSpPr>
          <p:cNvPr id="19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smtClean="0"/>
              <a:t>(С) ЦСИ</a:t>
            </a:r>
            <a:endParaRPr lang="ru-RU"/>
          </a:p>
        </p:txBody>
      </p:sp>
      <p:sp>
        <p:nvSpPr>
          <p:cNvPr id="23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ru-RU" dirty="0" smtClean="0"/>
              <a:t>15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686425" y="5819775"/>
            <a:ext cx="4905375" cy="536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089" y="1111952"/>
            <a:ext cx="7610475" cy="524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3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334963" y="728662"/>
            <a:ext cx="11522075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оловок 1"/>
          <p:cNvSpPr txBox="1">
            <a:spLocks/>
          </p:cNvSpPr>
          <p:nvPr/>
        </p:nvSpPr>
        <p:spPr>
          <a:xfrm>
            <a:off x="334963" y="179679"/>
            <a:ext cx="11238728" cy="548984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defPPr>
              <a:defRPr lang="ru-RU"/>
            </a:defPPr>
            <a:lvl1pPr lvl="0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sz="2800" b="1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Онтология пример</a:t>
            </a:r>
            <a:endParaRPr lang="ru-RU" dirty="0"/>
          </a:p>
        </p:txBody>
      </p:sp>
      <p:sp>
        <p:nvSpPr>
          <p:cNvPr id="19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smtClean="0"/>
              <a:t>(С) ЦСИ</a:t>
            </a:r>
            <a:endParaRPr lang="ru-RU"/>
          </a:p>
        </p:txBody>
      </p:sp>
      <p:sp>
        <p:nvSpPr>
          <p:cNvPr id="23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ru-RU" dirty="0" smtClean="0"/>
              <a:t>15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686425" y="5819775"/>
            <a:ext cx="4905375" cy="536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777" y="965338"/>
            <a:ext cx="7277100" cy="549737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029700" y="5979318"/>
            <a:ext cx="771525" cy="536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329767" y="6264537"/>
            <a:ext cx="1337733" cy="108745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204111" y="931081"/>
            <a:ext cx="3356005" cy="536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86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334963" y="728662"/>
            <a:ext cx="11522075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оловок 1"/>
          <p:cNvSpPr txBox="1">
            <a:spLocks/>
          </p:cNvSpPr>
          <p:nvPr/>
        </p:nvSpPr>
        <p:spPr>
          <a:xfrm>
            <a:off x="334963" y="179679"/>
            <a:ext cx="11238728" cy="548984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defPPr>
              <a:defRPr lang="ru-RU"/>
            </a:defPPr>
            <a:lvl1pPr lvl="0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sz="2800" b="1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Виды о</a:t>
            </a:r>
            <a:r>
              <a:rPr lang="ru-RU" dirty="0" smtClean="0"/>
              <a:t>нтологии</a:t>
            </a:r>
            <a:endParaRPr lang="ru-RU" dirty="0"/>
          </a:p>
        </p:txBody>
      </p:sp>
      <p:sp>
        <p:nvSpPr>
          <p:cNvPr id="19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smtClean="0"/>
              <a:t>(С) ЦСИ</a:t>
            </a:r>
            <a:endParaRPr lang="ru-RU"/>
          </a:p>
        </p:txBody>
      </p:sp>
      <p:sp>
        <p:nvSpPr>
          <p:cNvPr id="23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ru-RU" dirty="0" smtClean="0"/>
              <a:t>15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686425" y="5819775"/>
            <a:ext cx="4905375" cy="536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690" y="1383529"/>
            <a:ext cx="7354620" cy="453069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138377" y="5418438"/>
            <a:ext cx="786048" cy="536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67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334963" y="728662"/>
            <a:ext cx="11522075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оловок 1"/>
          <p:cNvSpPr txBox="1">
            <a:spLocks/>
          </p:cNvSpPr>
          <p:nvPr/>
        </p:nvSpPr>
        <p:spPr>
          <a:xfrm>
            <a:off x="334963" y="179679"/>
            <a:ext cx="11238728" cy="548984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defPPr>
              <a:defRPr lang="ru-RU"/>
            </a:defPPr>
            <a:lvl1pPr lvl="0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sz="2800" b="1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Таксономия (отношение </a:t>
            </a:r>
            <a:r>
              <a:rPr lang="ru-RU" dirty="0"/>
              <a:t>«род-вид</a:t>
            </a:r>
            <a:r>
              <a:rPr lang="ru-RU" dirty="0" smtClean="0"/>
              <a:t>»)</a:t>
            </a:r>
            <a:endParaRPr lang="ru-RU" dirty="0"/>
          </a:p>
        </p:txBody>
      </p:sp>
      <p:sp>
        <p:nvSpPr>
          <p:cNvPr id="19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smtClean="0"/>
              <a:t>(С) ЦСИ</a:t>
            </a:r>
            <a:endParaRPr lang="ru-RU"/>
          </a:p>
        </p:txBody>
      </p:sp>
      <p:sp>
        <p:nvSpPr>
          <p:cNvPr id="23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ru-RU" dirty="0" smtClean="0"/>
              <a:t>15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686425" y="5819775"/>
            <a:ext cx="4905375" cy="536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9029700" y="5979318"/>
            <a:ext cx="771525" cy="536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389" y="2303775"/>
            <a:ext cx="8181437" cy="273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8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334963" y="728662"/>
            <a:ext cx="11522075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оловок 1"/>
          <p:cNvSpPr txBox="1">
            <a:spLocks/>
          </p:cNvSpPr>
          <p:nvPr/>
        </p:nvSpPr>
        <p:spPr>
          <a:xfrm>
            <a:off x="334963" y="179679"/>
            <a:ext cx="11238728" cy="548984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defPPr>
              <a:defRPr lang="ru-RU"/>
            </a:defPPr>
            <a:lvl1pPr lvl="0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sz="2800" b="1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dirty="0" err="1"/>
              <a:t>Партономия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ru-RU" dirty="0"/>
              <a:t>отношение «Имеет-часть») </a:t>
            </a:r>
            <a:endParaRPr lang="ru-RU" dirty="0"/>
          </a:p>
        </p:txBody>
      </p:sp>
      <p:sp>
        <p:nvSpPr>
          <p:cNvPr id="19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smtClean="0"/>
              <a:t>(С) ЦСИ</a:t>
            </a:r>
            <a:endParaRPr lang="ru-RU"/>
          </a:p>
        </p:txBody>
      </p:sp>
      <p:sp>
        <p:nvSpPr>
          <p:cNvPr id="23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ru-RU" dirty="0" smtClean="0"/>
              <a:t>15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686425" y="5819775"/>
            <a:ext cx="4905375" cy="536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9029700" y="5979318"/>
            <a:ext cx="771525" cy="536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r="515" b="772"/>
          <a:stretch/>
        </p:blipFill>
        <p:spPr>
          <a:xfrm>
            <a:off x="1576010" y="950111"/>
            <a:ext cx="9039979" cy="540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2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334963" y="728662"/>
            <a:ext cx="11522075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оловок 1"/>
          <p:cNvSpPr txBox="1">
            <a:spLocks/>
          </p:cNvSpPr>
          <p:nvPr/>
        </p:nvSpPr>
        <p:spPr>
          <a:xfrm>
            <a:off x="334963" y="179679"/>
            <a:ext cx="11238728" cy="548984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defPPr>
              <a:defRPr lang="ru-RU"/>
            </a:defPPr>
            <a:lvl1pPr lvl="0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sz="2800" b="1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dirty="0"/>
              <a:t>Генеалогия (отношение «отец-сын») </a:t>
            </a:r>
            <a:endParaRPr lang="ru-RU" dirty="0"/>
          </a:p>
        </p:txBody>
      </p:sp>
      <p:sp>
        <p:nvSpPr>
          <p:cNvPr id="19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smtClean="0"/>
              <a:t>(С) ЦСИ</a:t>
            </a:r>
            <a:endParaRPr lang="ru-RU"/>
          </a:p>
        </p:txBody>
      </p:sp>
      <p:sp>
        <p:nvSpPr>
          <p:cNvPr id="23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ru-RU" dirty="0" smtClean="0"/>
              <a:t>15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686425" y="5819775"/>
            <a:ext cx="4905375" cy="536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9029700" y="5979318"/>
            <a:ext cx="771525" cy="536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927100"/>
            <a:ext cx="906780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1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6794239769B064083F38D909A3F329E" ma:contentTypeVersion="4" ma:contentTypeDescription="Создание документа." ma:contentTypeScope="" ma:versionID="150e43a2225578929bb5c988a18ab8b8">
  <xsd:schema xmlns:xsd="http://www.w3.org/2001/XMLSchema" xmlns:xs="http://www.w3.org/2001/XMLSchema" xmlns:p="http://schemas.microsoft.com/office/2006/metadata/properties" xmlns:ns2="73908be4-a753-4ae8-8602-f24a3e071eb5" targetNamespace="http://schemas.microsoft.com/office/2006/metadata/properties" ma:root="true" ma:fieldsID="f2c2bb3860ad9f90118624a6fb025946" ns2:_="">
    <xsd:import namespace="73908be4-a753-4ae8-8602-f24a3e071e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908be4-a753-4ae8-8602-f24a3e071e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2CB02A-5677-4B31-9949-A1E7D38425D3}"/>
</file>

<file path=customXml/itemProps2.xml><?xml version="1.0" encoding="utf-8"?>
<ds:datastoreItem xmlns:ds="http://schemas.openxmlformats.org/officeDocument/2006/customXml" ds:itemID="{9930AE85-358A-4C25-BC43-6BE8717D0A38}"/>
</file>

<file path=customXml/itemProps3.xml><?xml version="1.0" encoding="utf-8"?>
<ds:datastoreItem xmlns:ds="http://schemas.openxmlformats.org/officeDocument/2006/customXml" ds:itemID="{079EBD9E-00B1-4FCB-95B3-1F5F197B0A0F}"/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642</Words>
  <Application>Microsoft Office PowerPoint</Application>
  <PresentationFormat>Широкоэкранный</PresentationFormat>
  <Paragraphs>75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Тюменский государственный университет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Вахитова Юстина Равшановна</dc:creator>
  <cp:lastModifiedBy>Вахитова Юстина Равшановна</cp:lastModifiedBy>
  <cp:revision>7</cp:revision>
  <dcterms:created xsi:type="dcterms:W3CDTF">2021-03-02T02:37:26Z</dcterms:created>
  <dcterms:modified xsi:type="dcterms:W3CDTF">2021-03-02T04:08:49Z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0x010100C6794239769B064083F38D909A3F329E</vt:lpwstr>
  </property>
</Properties>
</file>