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0"/>
  </p:notesMasterIdLst>
  <p:handoutMasterIdLst>
    <p:handoutMasterId r:id="rId21"/>
  </p:handoutMasterIdLst>
  <p:sldIdLst>
    <p:sldId id="538" r:id="rId2"/>
    <p:sldId id="535" r:id="rId3"/>
    <p:sldId id="570" r:id="rId4"/>
    <p:sldId id="569" r:id="rId5"/>
    <p:sldId id="568" r:id="rId6"/>
    <p:sldId id="557" r:id="rId7"/>
    <p:sldId id="562" r:id="rId8"/>
    <p:sldId id="563" r:id="rId9"/>
    <p:sldId id="571" r:id="rId10"/>
    <p:sldId id="566" r:id="rId11"/>
    <p:sldId id="567" r:id="rId12"/>
    <p:sldId id="564" r:id="rId13"/>
    <p:sldId id="565" r:id="rId14"/>
    <p:sldId id="536" r:id="rId15"/>
    <p:sldId id="552" r:id="rId16"/>
    <p:sldId id="545" r:id="rId17"/>
    <p:sldId id="572" r:id="rId18"/>
    <p:sldId id="549" r:id="rId19"/>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7" autoAdjust="0"/>
    <p:restoredTop sz="86811" autoAdjust="0"/>
  </p:normalViewPr>
  <p:slideViewPr>
    <p:cSldViewPr>
      <p:cViewPr>
        <p:scale>
          <a:sx n="96" d="100"/>
          <a:sy n="96" d="100"/>
        </p:scale>
        <p:origin x="-173" y="230"/>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7/4/2023</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7/4/2023</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extLst>
      <p:ext uri="{BB962C8B-B14F-4D97-AF65-F5344CB8AC3E}">
        <p14:creationId xmlns:p14="http://schemas.microsoft.com/office/powerpoint/2010/main" val="2825486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15</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3517047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4564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3E32540-0688-DC4A-809A-52FB3313D316}"/>
              </a:ext>
            </a:extLst>
          </p:cNvPr>
          <p:cNvSpPr>
            <a:spLocks noGrp="1"/>
          </p:cNvSpPr>
          <p:nvPr>
            <p:ph type="dt" sz="half" idx="10"/>
          </p:nvPr>
        </p:nvSpPr>
        <p:spPr/>
        <p:txBody>
          <a:bodyPr/>
          <a:lstStyle/>
          <a:p>
            <a:fld id="{2D1A7037-0853-0447-B5BA-F1548123F733}" type="datetimeFigureOut">
              <a:rPr lang="en-US" smtClean="0"/>
              <a:pPr/>
              <a:t>7/4/2023</a:t>
            </a:fld>
            <a:endParaRPr lang="en-US"/>
          </a:p>
        </p:txBody>
      </p:sp>
      <p:sp>
        <p:nvSpPr>
          <p:cNvPr id="5" name="Footer Placeholder 4">
            <a:extLst>
              <a:ext uri="{FF2B5EF4-FFF2-40B4-BE49-F238E27FC236}">
                <a16:creationId xmlns:a16="http://schemas.microsoft.com/office/drawing/2014/main" xmlns=""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9D24DD5-B8E0-534E-B68A-EF415575E505}"/>
              </a:ext>
            </a:extLst>
          </p:cNvPr>
          <p:cNvSpPr>
            <a:spLocks noGrp="1"/>
          </p:cNvSpPr>
          <p:nvPr>
            <p:ph type="dt" sz="half" idx="10"/>
          </p:nvPr>
        </p:nvSpPr>
        <p:spPr/>
        <p:txBody>
          <a:bodyPr/>
          <a:lstStyle/>
          <a:p>
            <a:fld id="{2D1A7037-0853-0447-B5BA-F1548123F733}" type="datetimeFigureOut">
              <a:rPr lang="en-US" smtClean="0"/>
              <a:pPr/>
              <a:t>7/4/2023</a:t>
            </a:fld>
            <a:endParaRPr lang="en-US"/>
          </a:p>
        </p:txBody>
      </p:sp>
      <p:sp>
        <p:nvSpPr>
          <p:cNvPr id="5" name="Footer Placeholder 4">
            <a:extLst>
              <a:ext uri="{FF2B5EF4-FFF2-40B4-BE49-F238E27FC236}">
                <a16:creationId xmlns:a16="http://schemas.microsoft.com/office/drawing/2014/main" xmlns=""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22A64EE-79C1-8B46-BA9C-199117C7B485}"/>
              </a:ext>
            </a:extLst>
          </p:cNvPr>
          <p:cNvSpPr>
            <a:spLocks noGrp="1"/>
          </p:cNvSpPr>
          <p:nvPr>
            <p:ph type="dt" sz="half" idx="10"/>
          </p:nvPr>
        </p:nvSpPr>
        <p:spPr/>
        <p:txBody>
          <a:bodyPr/>
          <a:lstStyle/>
          <a:p>
            <a:fld id="{2D1A7037-0853-0447-B5BA-F1548123F733}" type="datetimeFigureOut">
              <a:rPr lang="en-US" smtClean="0"/>
              <a:pPr/>
              <a:t>7/4/2023</a:t>
            </a:fld>
            <a:endParaRPr lang="en-US"/>
          </a:p>
        </p:txBody>
      </p:sp>
      <p:sp>
        <p:nvSpPr>
          <p:cNvPr id="5" name="Footer Placeholder 4">
            <a:extLst>
              <a:ext uri="{FF2B5EF4-FFF2-40B4-BE49-F238E27FC236}">
                <a16:creationId xmlns:a16="http://schemas.microsoft.com/office/drawing/2014/main" xmlns=""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426D282-1572-D344-87D1-785DA8576020}"/>
              </a:ext>
            </a:extLst>
          </p:cNvPr>
          <p:cNvSpPr>
            <a:spLocks noGrp="1"/>
          </p:cNvSpPr>
          <p:nvPr>
            <p:ph type="dt" sz="half" idx="10"/>
          </p:nvPr>
        </p:nvSpPr>
        <p:spPr/>
        <p:txBody>
          <a:bodyPr/>
          <a:lstStyle/>
          <a:p>
            <a:fld id="{2D1A7037-0853-0447-B5BA-F1548123F733}" type="datetimeFigureOut">
              <a:rPr lang="en-US" smtClean="0"/>
              <a:pPr/>
              <a:t>7/4/2023</a:t>
            </a:fld>
            <a:endParaRPr lang="en-US"/>
          </a:p>
        </p:txBody>
      </p:sp>
      <p:sp>
        <p:nvSpPr>
          <p:cNvPr id="6" name="Footer Placeholder 5">
            <a:extLst>
              <a:ext uri="{FF2B5EF4-FFF2-40B4-BE49-F238E27FC236}">
                <a16:creationId xmlns:a16="http://schemas.microsoft.com/office/drawing/2014/main" xmlns=""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65EF4D9-655F-4842-A6B8-D44A050122B8}"/>
              </a:ext>
            </a:extLst>
          </p:cNvPr>
          <p:cNvSpPr>
            <a:spLocks noGrp="1"/>
          </p:cNvSpPr>
          <p:nvPr>
            <p:ph type="dt" sz="half" idx="10"/>
          </p:nvPr>
        </p:nvSpPr>
        <p:spPr/>
        <p:txBody>
          <a:bodyPr/>
          <a:lstStyle/>
          <a:p>
            <a:fld id="{2D1A7037-0853-0447-B5BA-F1548123F733}" type="datetimeFigureOut">
              <a:rPr lang="en-US" smtClean="0"/>
              <a:pPr/>
              <a:t>7/4/2023</a:t>
            </a:fld>
            <a:endParaRPr lang="en-US"/>
          </a:p>
        </p:txBody>
      </p:sp>
      <p:sp>
        <p:nvSpPr>
          <p:cNvPr id="8" name="Footer Placeholder 7">
            <a:extLst>
              <a:ext uri="{FF2B5EF4-FFF2-40B4-BE49-F238E27FC236}">
                <a16:creationId xmlns:a16="http://schemas.microsoft.com/office/drawing/2014/main" xmlns=""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B19D5C9-50F6-8546-8D8C-AFACC1BC1B4F}"/>
              </a:ext>
            </a:extLst>
          </p:cNvPr>
          <p:cNvSpPr>
            <a:spLocks noGrp="1"/>
          </p:cNvSpPr>
          <p:nvPr>
            <p:ph type="dt" sz="half" idx="10"/>
          </p:nvPr>
        </p:nvSpPr>
        <p:spPr/>
        <p:txBody>
          <a:bodyPr/>
          <a:lstStyle/>
          <a:p>
            <a:fld id="{2D1A7037-0853-0447-B5BA-F1548123F733}" type="datetimeFigureOut">
              <a:rPr lang="en-US" smtClean="0"/>
              <a:pPr/>
              <a:t>7/4/2023</a:t>
            </a:fld>
            <a:endParaRPr lang="en-US"/>
          </a:p>
        </p:txBody>
      </p:sp>
      <p:sp>
        <p:nvSpPr>
          <p:cNvPr id="4" name="Footer Placeholder 3">
            <a:extLst>
              <a:ext uri="{FF2B5EF4-FFF2-40B4-BE49-F238E27FC236}">
                <a16:creationId xmlns:a16="http://schemas.microsoft.com/office/drawing/2014/main" xmlns=""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E7A43C1-2303-5A41-B234-90D15E2A4B17}"/>
              </a:ext>
            </a:extLst>
          </p:cNvPr>
          <p:cNvSpPr>
            <a:spLocks noGrp="1"/>
          </p:cNvSpPr>
          <p:nvPr>
            <p:ph type="dt" sz="half" idx="10"/>
          </p:nvPr>
        </p:nvSpPr>
        <p:spPr/>
        <p:txBody>
          <a:bodyPr/>
          <a:lstStyle/>
          <a:p>
            <a:fld id="{2D1A7037-0853-0447-B5BA-F1548123F733}" type="datetimeFigureOut">
              <a:rPr lang="en-US" smtClean="0"/>
              <a:pPr/>
              <a:t>7/4/2023</a:t>
            </a:fld>
            <a:endParaRPr lang="en-US"/>
          </a:p>
        </p:txBody>
      </p:sp>
      <p:sp>
        <p:nvSpPr>
          <p:cNvPr id="3" name="Footer Placeholder 2">
            <a:extLst>
              <a:ext uri="{FF2B5EF4-FFF2-40B4-BE49-F238E27FC236}">
                <a16:creationId xmlns:a16="http://schemas.microsoft.com/office/drawing/2014/main" xmlns=""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3B6D810-D2A1-B549-A5BC-25CCA5CDCD3C}"/>
              </a:ext>
            </a:extLst>
          </p:cNvPr>
          <p:cNvSpPr>
            <a:spLocks noGrp="1"/>
          </p:cNvSpPr>
          <p:nvPr>
            <p:ph type="dt" sz="half" idx="10"/>
          </p:nvPr>
        </p:nvSpPr>
        <p:spPr/>
        <p:txBody>
          <a:bodyPr/>
          <a:lstStyle/>
          <a:p>
            <a:fld id="{2D1A7037-0853-0447-B5BA-F1548123F733}" type="datetimeFigureOut">
              <a:rPr lang="en-US" smtClean="0"/>
              <a:pPr/>
              <a:t>7/4/2023</a:t>
            </a:fld>
            <a:endParaRPr lang="en-US"/>
          </a:p>
        </p:txBody>
      </p:sp>
      <p:sp>
        <p:nvSpPr>
          <p:cNvPr id="6" name="Footer Placeholder 5">
            <a:extLst>
              <a:ext uri="{FF2B5EF4-FFF2-40B4-BE49-F238E27FC236}">
                <a16:creationId xmlns:a16="http://schemas.microsoft.com/office/drawing/2014/main" xmlns=""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07DF3EB-6252-5845-AE7D-FB94ECF9F136}"/>
              </a:ext>
            </a:extLst>
          </p:cNvPr>
          <p:cNvSpPr>
            <a:spLocks noGrp="1"/>
          </p:cNvSpPr>
          <p:nvPr>
            <p:ph type="dt" sz="half" idx="10"/>
          </p:nvPr>
        </p:nvSpPr>
        <p:spPr/>
        <p:txBody>
          <a:bodyPr/>
          <a:lstStyle/>
          <a:p>
            <a:fld id="{2D1A7037-0853-0447-B5BA-F1548123F733}" type="datetimeFigureOut">
              <a:rPr lang="en-US" smtClean="0"/>
              <a:pPr/>
              <a:t>7/4/2023</a:t>
            </a:fld>
            <a:endParaRPr lang="en-US"/>
          </a:p>
        </p:txBody>
      </p:sp>
      <p:sp>
        <p:nvSpPr>
          <p:cNvPr id="6" name="Footer Placeholder 5">
            <a:extLst>
              <a:ext uri="{FF2B5EF4-FFF2-40B4-BE49-F238E27FC236}">
                <a16:creationId xmlns:a16="http://schemas.microsoft.com/office/drawing/2014/main" xmlns=""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7/4/2023</a:t>
            </a:fld>
            <a:endParaRPr lang="en-US"/>
          </a:p>
        </p:txBody>
      </p:sp>
      <p:sp>
        <p:nvSpPr>
          <p:cNvPr id="5" name="Footer Placeholder 4">
            <a:extLst>
              <a:ext uri="{FF2B5EF4-FFF2-40B4-BE49-F238E27FC236}">
                <a16:creationId xmlns:a16="http://schemas.microsoft.com/office/drawing/2014/main" xmlns=""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grpSp>
        <p:nvGrpSpPr>
          <p:cNvPr id="7" name="Google Shape;9;p1">
            <a:extLst>
              <a:ext uri="{FF2B5EF4-FFF2-40B4-BE49-F238E27FC236}">
                <a16:creationId xmlns:a16="http://schemas.microsoft.com/office/drawing/2014/main" xmlns="" id="{276CCA2D-1AAE-1044-8CB4-114CF8E3B30E}"/>
              </a:ext>
            </a:extLst>
          </p:cNvPr>
          <p:cNvGrpSpPr/>
          <p:nvPr userDrawn="1"/>
        </p:nvGrpSpPr>
        <p:grpSpPr>
          <a:xfrm>
            <a:off x="10962132" y="226826"/>
            <a:ext cx="783335" cy="276600"/>
            <a:chOff x="8283500" y="77358"/>
            <a:chExt cx="783335" cy="276600"/>
          </a:xfrm>
        </p:grpSpPr>
        <p:pic>
          <p:nvPicPr>
            <p:cNvPr id="8" name="Google Shape;10;p1">
              <a:extLst>
                <a:ext uri="{FF2B5EF4-FFF2-40B4-BE49-F238E27FC236}">
                  <a16:creationId xmlns:a16="http://schemas.microsoft.com/office/drawing/2014/main" xmlns="" id="{91C1E45F-BA3F-1845-BB89-13F8D2C7BB75}"/>
                </a:ext>
              </a:extLst>
            </p:cNvPr>
            <p:cNvPicPr preferRelativeResize="0"/>
            <p:nvPr/>
          </p:nvPicPr>
          <p:blipFill>
            <a:blip r:embed="rId11" cstate="print">
              <a:alphaModFix/>
            </a:blip>
            <a:stretch>
              <a:fillRect/>
            </a:stretch>
          </p:blipFill>
          <p:spPr>
            <a:xfrm>
              <a:off x="8335643" y="101458"/>
              <a:ext cx="731192" cy="228259"/>
            </a:xfrm>
            <a:prstGeom prst="rect">
              <a:avLst/>
            </a:prstGeom>
            <a:noFill/>
            <a:ln>
              <a:noFill/>
            </a:ln>
          </p:spPr>
        </p:pic>
        <p:cxnSp>
          <p:nvCxnSpPr>
            <p:cNvPr id="9" name="Google Shape;11;p1">
              <a:extLst>
                <a:ext uri="{FF2B5EF4-FFF2-40B4-BE49-F238E27FC236}">
                  <a16:creationId xmlns:a16="http://schemas.microsoft.com/office/drawing/2014/main" xmlns="" id="{B26B9128-95DF-E547-AB29-F669AACA1B0C}"/>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1600200"/>
            <a:ext cx="7924800" cy="1138773"/>
          </a:xfrm>
          <a:prstGeom prst="rect">
            <a:avLst/>
          </a:prstGeom>
        </p:spPr>
        <p:txBody>
          <a:bodyPr wrap="square">
            <a:spAutoFit/>
          </a:bodyPr>
          <a:lstStyle/>
          <a:p>
            <a:pPr algn="ctr"/>
            <a:r>
              <a:rPr lang="en-US" sz="2800" dirty="0">
                <a:latin typeface="Trebuchet MS" pitchFamily="34" charset="0"/>
              </a:rPr>
              <a:t>UE20CS971–  Project Phase – </a:t>
            </a:r>
            <a:r>
              <a:rPr lang="en-US" sz="2800" dirty="0" smtClean="0">
                <a:latin typeface="Trebuchet MS" pitchFamily="34" charset="0"/>
              </a:rPr>
              <a:t>2</a:t>
            </a:r>
            <a:endParaRPr lang="en-US" sz="2800" dirty="0">
              <a:latin typeface="Trebuchet MS" pitchFamily="34" charset="0"/>
            </a:endParaRPr>
          </a:p>
          <a:p>
            <a:pPr algn="ctr"/>
            <a:r>
              <a:rPr lang="en-US" sz="4000" dirty="0">
                <a:latin typeface="Trebuchet MS" pitchFamily="34" charset="0"/>
              </a:rPr>
              <a:t> </a:t>
            </a:r>
            <a:r>
              <a:rPr lang="en-US" sz="3600" dirty="0">
                <a:solidFill>
                  <a:srgbClr val="FF0000"/>
                </a:solidFill>
                <a:latin typeface="Trebuchet MS" pitchFamily="34" charset="0"/>
              </a:rPr>
              <a:t>End Semester Assessment</a:t>
            </a:r>
          </a:p>
        </p:txBody>
      </p:sp>
      <p:sp>
        <p:nvSpPr>
          <p:cNvPr id="4" name="Google Shape;26;p3"/>
          <p:cNvSpPr txBox="1"/>
          <p:nvPr/>
        </p:nvSpPr>
        <p:spPr>
          <a:xfrm>
            <a:off x="1828800" y="4343401"/>
            <a:ext cx="8458200" cy="137197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500" dirty="0">
                <a:latin typeface="+mn-lt"/>
                <a:ea typeface="Trebuchet MS"/>
                <a:cs typeface="Trebuchet MS"/>
                <a:sym typeface="Trebuchet MS"/>
              </a:rPr>
              <a:t>Project Title   </a:t>
            </a:r>
            <a:r>
              <a:rPr lang="en-US" sz="2500" dirty="0" smtClean="0">
                <a:latin typeface="+mn-lt"/>
                <a:ea typeface="Trebuchet MS"/>
                <a:cs typeface="Trebuchet MS"/>
                <a:sym typeface="Trebuchet MS"/>
              </a:rPr>
              <a:t>: </a:t>
            </a:r>
            <a:r>
              <a:rPr lang="en-US" sz="2500" dirty="0">
                <a:latin typeface="+mn-lt"/>
                <a:ea typeface="Trebuchet MS"/>
                <a:cs typeface="Trebuchet MS"/>
                <a:sym typeface="Trebuchet MS"/>
              </a:rPr>
              <a:t>CREATING A AGRIBOT BY </a:t>
            </a:r>
            <a:r>
              <a:rPr lang="en-US" sz="2500" dirty="0">
                <a:latin typeface="+mn-lt"/>
              </a:rPr>
              <a:t>IMPLEMENTING BERT MODEL ON RASA FRAMEWORK</a:t>
            </a:r>
            <a:r>
              <a:rPr lang="en-US" sz="2500" dirty="0" smtClean="0">
                <a:latin typeface="+mn-lt"/>
                <a:ea typeface="Trebuchet MS"/>
                <a:cs typeface="Trebuchet MS"/>
                <a:sym typeface="Trebuchet MS"/>
              </a:rPr>
              <a:t>  </a:t>
            </a:r>
            <a:endParaRPr sz="2500" dirty="0">
              <a:latin typeface="+mn-lt"/>
              <a:ea typeface="Trebuchet MS"/>
              <a:cs typeface="Trebuchet MS"/>
              <a:sym typeface="Trebuchet MS"/>
            </a:endParaRPr>
          </a:p>
          <a:p>
            <a:pPr>
              <a:spcBef>
                <a:spcPts val="0"/>
              </a:spcBef>
              <a:spcAft>
                <a:spcPts val="0"/>
              </a:spcAft>
            </a:pPr>
            <a:r>
              <a:rPr lang="en-US" sz="2500" dirty="0">
                <a:latin typeface="+mn-lt"/>
                <a:ea typeface="Trebuchet MS"/>
                <a:cs typeface="Trebuchet MS"/>
                <a:sym typeface="Trebuchet MS"/>
              </a:rPr>
              <a:t>Project Guide : </a:t>
            </a:r>
            <a:r>
              <a:rPr lang="en-US" sz="2500" dirty="0">
                <a:latin typeface="+mn-lt"/>
                <a:ea typeface="Trebuchet MS"/>
                <a:cs typeface="Trebuchet MS"/>
                <a:sym typeface="Trebuchet MS"/>
              </a:rPr>
              <a:t>Shankar DK</a:t>
            </a:r>
            <a:r>
              <a:rPr lang="en-US" sz="2500" dirty="0" smtClean="0">
                <a:latin typeface="+mn-lt"/>
                <a:ea typeface="Trebuchet MS"/>
                <a:cs typeface="Trebuchet MS"/>
                <a:sym typeface="Trebuchet MS"/>
              </a:rPr>
              <a:t>               </a:t>
            </a:r>
            <a:endParaRPr sz="2500" dirty="0">
              <a:latin typeface="+mn-lt"/>
              <a:ea typeface="Trebuchet MS"/>
              <a:cs typeface="Trebuchet MS"/>
              <a:sym typeface="Trebuchet MS"/>
            </a:endParaRPr>
          </a:p>
          <a:p>
            <a:pPr>
              <a:spcBef>
                <a:spcPts val="0"/>
              </a:spcBef>
              <a:spcAft>
                <a:spcPts val="0"/>
              </a:spcAft>
            </a:pPr>
            <a:r>
              <a:rPr lang="en-US" sz="2400" dirty="0">
                <a:solidFill>
                  <a:srgbClr val="0033CC"/>
                </a:solidFill>
                <a:latin typeface="Trebuchet MS"/>
                <a:ea typeface="Trebuchet MS"/>
                <a:cs typeface="Trebuchet MS"/>
                <a:sym typeface="Trebuchet MS"/>
              </a:rPr>
              <a:t> </a:t>
            </a:r>
            <a:endParaRPr sz="2000" dirty="0">
              <a:solidFill>
                <a:srgbClr val="0033CC"/>
              </a:solidFill>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IN" sz="2400" dirty="0" smtClean="0">
                <a:solidFill>
                  <a:srgbClr val="FF0000"/>
                </a:solidFill>
              </a:rPr>
              <a:t>Methodology</a:t>
            </a:r>
            <a:endParaRPr lang="en-US" sz="2400" dirty="0">
              <a:solidFill>
                <a:srgbClr val="FF0000"/>
              </a:solidFill>
            </a:endParaRPr>
          </a:p>
        </p:txBody>
      </p:sp>
      <p:sp>
        <p:nvSpPr>
          <p:cNvPr id="54" name="Google Shape;54;p7"/>
          <p:cNvSpPr txBox="1"/>
          <p:nvPr/>
        </p:nvSpPr>
        <p:spPr>
          <a:xfrm>
            <a:off x="2114900" y="1791525"/>
            <a:ext cx="7005600" cy="4724400"/>
          </a:xfrm>
          <a:prstGeom prst="rect">
            <a:avLst/>
          </a:prstGeom>
          <a:noFill/>
          <a:ln>
            <a:noFill/>
          </a:ln>
        </p:spPr>
        <p:txBody>
          <a:bodyPr spcFirstLastPara="1" wrap="square" lIns="91425" tIns="45700" rIns="91425" bIns="45700" anchor="ctr" anchorCtr="0">
            <a:noAutofit/>
          </a:bodyPr>
          <a:lstStyle/>
          <a:p>
            <a:pPr marL="285750" indent="-285750" algn="just">
              <a:buFont typeface="Arial" pitchFamily="34" charset="0"/>
              <a:buChar char="•"/>
            </a:pPr>
            <a:r>
              <a:rPr lang="en-US" sz="1600" dirty="0">
                <a:solidFill>
                  <a:srgbClr val="FF0000"/>
                </a:solidFill>
              </a:rPr>
              <a:t>Data Collection</a:t>
            </a:r>
            <a:r>
              <a:rPr lang="en-US" sz="1600" dirty="0"/>
              <a:t>: Collect a Agriculture dataset that contains questions related to the Agriculture and its questions, along with their respective answers. This dataset can be collected from various sources such as government websites, research articles, and social media platforms.</a:t>
            </a:r>
          </a:p>
          <a:p>
            <a:pPr marL="285750" indent="-285750" algn="just">
              <a:buFont typeface="Arial" pitchFamily="34" charset="0"/>
              <a:buChar char="•"/>
            </a:pPr>
            <a:r>
              <a:rPr lang="en-US" sz="1600" dirty="0">
                <a:solidFill>
                  <a:srgbClr val="FF0000"/>
                </a:solidFill>
              </a:rPr>
              <a:t>Fine-tuning BERT Model</a:t>
            </a:r>
            <a:r>
              <a:rPr lang="en-US" sz="1600" dirty="0"/>
              <a:t>: Fine-tune the pre-trained BERT model using the preprocessed Agriculture dataset. This involves training the model on the Agriculture dataset to improve its performance on Agriculture -related questions.</a:t>
            </a:r>
          </a:p>
          <a:p>
            <a:pPr marL="285750" indent="-285750" algn="just">
              <a:buFont typeface="Arial" pitchFamily="34" charset="0"/>
              <a:buChar char="•"/>
            </a:pPr>
            <a:r>
              <a:rPr lang="en-US" sz="1600" dirty="0">
                <a:solidFill>
                  <a:srgbClr val="FF0000"/>
                </a:solidFill>
              </a:rPr>
              <a:t>Integration with Rasa Framework</a:t>
            </a:r>
            <a:r>
              <a:rPr lang="en-US" sz="1600" dirty="0"/>
              <a:t>: Integrate the fine-tuned BERT model with the Rasa framework to enable the </a:t>
            </a:r>
            <a:r>
              <a:rPr lang="en-US" sz="1600" dirty="0" err="1"/>
              <a:t>chatbot</a:t>
            </a:r>
            <a:r>
              <a:rPr lang="en-US" sz="1600" dirty="0"/>
              <a:t> to answer Agriculture-related questions. This involves building custom actions that use the BERT model to generate responses to user queries.</a:t>
            </a:r>
          </a:p>
          <a:p>
            <a:pPr marL="285750" indent="-285750" algn="just">
              <a:buFont typeface="Arial" pitchFamily="34" charset="0"/>
              <a:buChar char="•"/>
            </a:pPr>
            <a:r>
              <a:rPr lang="en-US" sz="1600" dirty="0">
                <a:solidFill>
                  <a:srgbClr val="FF0000"/>
                </a:solidFill>
              </a:rPr>
              <a:t>Training Rasa </a:t>
            </a:r>
            <a:r>
              <a:rPr lang="en-US" sz="1600" dirty="0" err="1">
                <a:solidFill>
                  <a:srgbClr val="FF0000"/>
                </a:solidFill>
              </a:rPr>
              <a:t>Chatbot</a:t>
            </a:r>
            <a:r>
              <a:rPr lang="en-US" sz="1600" dirty="0"/>
              <a:t>: Train the Rasa </a:t>
            </a:r>
            <a:r>
              <a:rPr lang="en-US" sz="1600" dirty="0" err="1"/>
              <a:t>chatbot</a:t>
            </a:r>
            <a:r>
              <a:rPr lang="en-US" sz="1600" dirty="0"/>
              <a:t> on the Agriculture dataset to improve its ability to understand Agriculture-related queries and provide accurate responses. This involves creating training stories and using them to train the Rasa </a:t>
            </a:r>
            <a:r>
              <a:rPr lang="en-US" sz="1600" dirty="0" err="1"/>
              <a:t>chatbot</a:t>
            </a:r>
            <a:r>
              <a:rPr lang="en-US" sz="1600" dirty="0"/>
              <a:t>.</a:t>
            </a: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rPr>
              <a:t>AGRIBOT architecture</a:t>
            </a:r>
            <a:endParaRPr lang="en-US" sz="2400" dirty="0">
              <a:solidFill>
                <a:srgbClr val="FF0000"/>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859877"/>
            <a:ext cx="5638800"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IN" sz="2400" dirty="0">
                <a:solidFill>
                  <a:srgbClr val="FF0000"/>
                </a:solidFill>
              </a:rPr>
              <a:t>Results</a:t>
            </a:r>
            <a:endParaRPr lang="en-US" sz="2400" dirty="0">
              <a:solidFill>
                <a:srgbClr val="FF0000"/>
              </a:solidFill>
            </a:endParaRPr>
          </a:p>
        </p:txBody>
      </p:sp>
      <p:sp>
        <p:nvSpPr>
          <p:cNvPr id="62" name="Google Shape;62;p8"/>
          <p:cNvSpPr txBox="1"/>
          <p:nvPr/>
        </p:nvSpPr>
        <p:spPr>
          <a:xfrm>
            <a:off x="2029650" y="1617675"/>
            <a:ext cx="9019350" cy="4758900"/>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Add as many slides as required to cover the following aspects:</a:t>
            </a:r>
          </a:p>
          <a:p>
            <a:pPr algn="just">
              <a:spcBef>
                <a:spcPts val="480"/>
              </a:spcBef>
              <a:spcAft>
                <a:spcPts val="0"/>
              </a:spcAft>
              <a:buClr>
                <a:schemeClr val="dk1"/>
              </a:buClr>
              <a:buSzPts val="1100"/>
            </a:pPr>
            <a:endParaRPr lang="en-US" sz="2400" dirty="0">
              <a:solidFill>
                <a:srgbClr val="0033CC"/>
              </a:solidFill>
              <a:latin typeface="Trebuchet MS"/>
              <a:sym typeface="Trebuchet MS"/>
            </a:endParaRP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Master class diagram </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ER Diagram</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User Interface Diagrams/ Use Case Diagrams</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Report Layouts</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External Interfaces</a:t>
            </a:r>
          </a:p>
          <a:p>
            <a:pPr marL="342900" indent="-342900" algn="just">
              <a:spcBef>
                <a:spcPts val="480"/>
              </a:spcBef>
              <a:spcAft>
                <a:spcPts val="0"/>
              </a:spcAft>
              <a:buClr>
                <a:srgbClr val="FF0000"/>
              </a:buClr>
              <a:buSzPct val="80000"/>
              <a:buFont typeface="Arial"/>
              <a:buAutoNum type="arabicPeriod"/>
            </a:pPr>
            <a:endParaRPr lang="en-US" sz="2400" dirty="0">
              <a:solidFill>
                <a:srgbClr val="0033CC"/>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66" y="1917960"/>
            <a:ext cx="9787434" cy="447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rPr>
              <a:t>ACCURACY OF BERT AND ITS VARIANTS</a:t>
            </a:r>
            <a:endParaRPr lang="en-US" sz="2400" dirty="0">
              <a:solidFill>
                <a:srgbClr val="FF0000"/>
              </a:solidFill>
            </a:endParaRPr>
          </a:p>
        </p:txBody>
      </p:sp>
      <p:sp>
        <p:nvSpPr>
          <p:cNvPr id="6" name="Text Placeholder 3"/>
          <p:cNvSpPr txBox="1">
            <a:spLocks/>
          </p:cNvSpPr>
          <p:nvPr/>
        </p:nvSpPr>
        <p:spPr>
          <a:xfrm>
            <a:off x="798742" y="2134387"/>
            <a:ext cx="4709054" cy="12568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smtClean="0">
                <a:solidFill>
                  <a:srgbClr val="FF0000"/>
                </a:solidFill>
              </a:rPr>
              <a:t>BERT</a:t>
            </a:r>
            <a:r>
              <a:rPr lang="en-US" sz="1400" dirty="0" smtClean="0"/>
              <a:t>: It is pre-trained on large amounts of unlabeled text data and then fine-tuned for specific natural language processing (NLP) tasks. BERT is known for its ability to capture contextual word representations by considering both the left and right context of a word.</a:t>
            </a:r>
            <a:endParaRPr lang="en-US" sz="1400" dirty="0"/>
          </a:p>
        </p:txBody>
      </p:sp>
      <p:sp>
        <p:nvSpPr>
          <p:cNvPr id="7" name="Content Placeholder 4"/>
          <p:cNvSpPr txBox="1">
            <a:spLocks/>
          </p:cNvSpPr>
          <p:nvPr/>
        </p:nvSpPr>
        <p:spPr>
          <a:xfrm>
            <a:off x="840229" y="4411358"/>
            <a:ext cx="4789294" cy="163958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smtClean="0">
                <a:solidFill>
                  <a:srgbClr val="FF0000"/>
                </a:solidFill>
              </a:rPr>
              <a:t>ROBERTA</a:t>
            </a:r>
            <a:r>
              <a:rPr lang="en-US" sz="1400" dirty="0" smtClean="0"/>
              <a:t>: It is a another variation of the BERT model. It addresses some limitations of the original BERT model and introduces improvements. </a:t>
            </a:r>
            <a:r>
              <a:rPr lang="en-US" sz="1400" dirty="0" err="1" smtClean="0"/>
              <a:t>RoBERTa</a:t>
            </a:r>
            <a:r>
              <a:rPr lang="en-US" sz="1400" dirty="0" smtClean="0"/>
              <a:t> applies a more extensive pre-training methodology, uses larger training data, and removes the next sentence prediction task. These modifications result in better performance across various NLP tasks.</a:t>
            </a:r>
            <a:endParaRPr lang="en-US" sz="1400" dirty="0"/>
          </a:p>
        </p:txBody>
      </p:sp>
      <p:sp>
        <p:nvSpPr>
          <p:cNvPr id="8" name="Text Placeholder 5"/>
          <p:cNvSpPr txBox="1">
            <a:spLocks/>
          </p:cNvSpPr>
          <p:nvPr/>
        </p:nvSpPr>
        <p:spPr>
          <a:xfrm>
            <a:off x="5788549" y="2138901"/>
            <a:ext cx="5017274" cy="12523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smtClean="0">
                <a:solidFill>
                  <a:srgbClr val="FF0000"/>
                </a:solidFill>
              </a:rPr>
              <a:t>ALBERT</a:t>
            </a:r>
            <a:r>
              <a:rPr lang="en-US" sz="1400" dirty="0" smtClean="0"/>
              <a:t>: It is a variation of the BERT model that focuses on reducing the model's size and computational requirements while maintaining or even improving its performance. ALBERT achieves this by applying parameter-sharing techniques and reducing the model's dimensions.</a:t>
            </a:r>
            <a:endParaRPr lang="en-US" sz="1400" dirty="0"/>
          </a:p>
        </p:txBody>
      </p:sp>
      <p:sp>
        <p:nvSpPr>
          <p:cNvPr id="9" name="Content Placeholder 6"/>
          <p:cNvSpPr txBox="1">
            <a:spLocks/>
          </p:cNvSpPr>
          <p:nvPr/>
        </p:nvSpPr>
        <p:spPr>
          <a:xfrm>
            <a:off x="5892961" y="4357315"/>
            <a:ext cx="4973914" cy="15696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smtClean="0">
                <a:solidFill>
                  <a:srgbClr val="FF0000"/>
                </a:solidFill>
              </a:rPr>
              <a:t>XLNET</a:t>
            </a:r>
            <a:r>
              <a:rPr lang="en-US" sz="1400" dirty="0" smtClean="0"/>
              <a:t>: It is a language model that extends the BERT approach by considering all possible permutations of the input tokens during training. This allows </a:t>
            </a:r>
            <a:r>
              <a:rPr lang="en-US" sz="1400" dirty="0" err="1" smtClean="0"/>
              <a:t>XLNet</a:t>
            </a:r>
            <a:r>
              <a:rPr lang="en-US" sz="1400" dirty="0" smtClean="0"/>
              <a:t> to model dependencies in both directions without the need for masking tokens. </a:t>
            </a:r>
            <a:r>
              <a:rPr lang="en-US" sz="1400" dirty="0" err="1" smtClean="0"/>
              <a:t>XLNet</a:t>
            </a:r>
            <a:r>
              <a:rPr lang="en-US" sz="1400" dirty="0" smtClean="0"/>
              <a:t> achieves state-of-the-art results on several NLP benchmarks by leveraging the bidirectional context information more effectively.</a:t>
            </a:r>
            <a:endParaRPr lang="en-US" sz="1400" dirty="0" smtClean="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791" y="3391231"/>
            <a:ext cx="3501183" cy="96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5002" y="3391231"/>
            <a:ext cx="3501183" cy="96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792" y="5760719"/>
            <a:ext cx="3501182" cy="96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5171" y="5760719"/>
            <a:ext cx="3501183" cy="96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rPr>
              <a:t>ADVANTAGES of BERT in Rasa Framework</a:t>
            </a:r>
            <a:endParaRPr lang="en-US" sz="2400" dirty="0">
              <a:solidFill>
                <a:srgbClr val="FF0000"/>
              </a:solidFill>
            </a:endParaRPr>
          </a:p>
        </p:txBody>
      </p:sp>
      <p:sp>
        <p:nvSpPr>
          <p:cNvPr id="6" name="Content Placeholder 2"/>
          <p:cNvSpPr txBox="1">
            <a:spLocks/>
          </p:cNvSpPr>
          <p:nvPr/>
        </p:nvSpPr>
        <p:spPr>
          <a:xfrm>
            <a:off x="1981200" y="1752600"/>
            <a:ext cx="8229600" cy="4724400"/>
          </a:xfrm>
          <a:prstGeom prst="rect">
            <a:avLst/>
          </a:prstGeom>
        </p:spPr>
        <p:txBody>
          <a:bodyPr/>
          <a:lstStyle/>
          <a:p>
            <a:pPr algn="just"/>
            <a:r>
              <a:rPr lang="en-US" sz="2400" dirty="0"/>
              <a:t>The implementation of BERT in the Rasa framework offers several advantages, including improved language understanding, better intent classification, enhanced entity recognition, robustness to OOV words, flexibility for fine-tuning, and support for multilingual applications. These advantages can result in more accurate, context-aware, and effective </a:t>
            </a:r>
            <a:r>
              <a:rPr lang="en-US" sz="2400" dirty="0" err="1"/>
              <a:t>chatbot</a:t>
            </a:r>
            <a:r>
              <a:rPr lang="en-US" sz="2400" dirty="0"/>
              <a:t> interactions, leading to better user experiences and higher performance in real-world conversational AI applications.</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rPr>
              <a:t>Conclusion</a:t>
            </a:r>
            <a:endParaRPr lang="en-US" sz="2400" dirty="0">
              <a:solidFill>
                <a:srgbClr val="FF0000"/>
              </a:solidFill>
              <a:latin typeface="Trebuchet MS" pitchFamily="34" charset="0"/>
            </a:endParaRPr>
          </a:p>
        </p:txBody>
      </p:sp>
      <p:sp>
        <p:nvSpPr>
          <p:cNvPr id="6" name="Content Placeholder 2"/>
          <p:cNvSpPr txBox="1">
            <a:spLocks/>
          </p:cNvSpPr>
          <p:nvPr/>
        </p:nvSpPr>
        <p:spPr>
          <a:xfrm>
            <a:off x="1828800" y="1828800"/>
            <a:ext cx="8458200" cy="4724400"/>
          </a:xfrm>
          <a:prstGeom prst="rect">
            <a:avLst/>
          </a:prstGeom>
        </p:spPr>
        <p:txBody>
          <a:bodyPr/>
          <a:lstStyle/>
          <a:p>
            <a:pPr marL="342900" indent="-342900" algn="just">
              <a:buFont typeface="Arial" pitchFamily="34" charset="0"/>
              <a:buChar char="•"/>
            </a:pPr>
            <a:r>
              <a:rPr lang="en-US" sz="2400" dirty="0"/>
              <a:t>It's important to note that implementing BERT in the Rasa framework may also have some challenges, such as increased computational resources requirements, longer training times, and potential issues with model interpretability. </a:t>
            </a:r>
          </a:p>
          <a:p>
            <a:pPr marL="342900" indent="-342900" algn="just">
              <a:buFont typeface="Arial" pitchFamily="34" charset="0"/>
              <a:buChar char="•"/>
            </a:pPr>
            <a:r>
              <a:rPr lang="en-US" sz="2400" dirty="0"/>
              <a:t>In summary, the implementation of BERT in the Rasa framework can significantly enhance the NLP capabilities of </a:t>
            </a:r>
            <a:r>
              <a:rPr lang="en-US" sz="2400" dirty="0" err="1"/>
              <a:t>chatbots</a:t>
            </a:r>
            <a:r>
              <a:rPr lang="en-US" sz="2400" dirty="0"/>
              <a:t> and conversational AI applications, leading to improved accuracy, robustness, and flexibility in handling user queries and generating responses. However, it's important to carefully consider the challenges and limitations of using BERT and thoroughly evaluate the performance and reliability of the integrated model.</a:t>
            </a:r>
          </a:p>
          <a:p>
            <a:pPr marL="342900" indent="-342900" algn="just">
              <a:buFont typeface="Arial" pitchFamily="34" charset="0"/>
              <a:buChar char="•"/>
            </a:pPr>
            <a:endParaRPr lang="en-US" sz="2400" dirty="0"/>
          </a:p>
        </p:txBody>
      </p:sp>
    </p:spTree>
    <p:extLst>
      <p:ext uri="{BB962C8B-B14F-4D97-AF65-F5344CB8AC3E}">
        <p14:creationId xmlns:p14="http://schemas.microsoft.com/office/powerpoint/2010/main" val="3902358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rPr>
              <a:t>Applications of </a:t>
            </a:r>
            <a:r>
              <a:rPr lang="en-US" sz="2400" dirty="0" err="1">
                <a:solidFill>
                  <a:srgbClr val="FF0000"/>
                </a:solidFill>
              </a:rPr>
              <a:t>bert</a:t>
            </a:r>
            <a:r>
              <a:rPr lang="en-US" sz="2400" dirty="0">
                <a:solidFill>
                  <a:srgbClr val="FF0000"/>
                </a:solidFill>
              </a:rPr>
              <a:t> model in Rasa </a:t>
            </a:r>
            <a:r>
              <a:rPr lang="en-US" sz="2400" dirty="0" smtClean="0">
                <a:solidFill>
                  <a:srgbClr val="FF0000"/>
                </a:solidFill>
              </a:rPr>
              <a:t>Framework</a:t>
            </a:r>
            <a:endParaRPr lang="en-US" sz="2400" dirty="0">
              <a:solidFill>
                <a:srgbClr val="FF0000"/>
              </a:solidFill>
              <a:latin typeface="Trebuchet MS" pitchFamily="34" charset="0"/>
            </a:endParaRPr>
          </a:p>
        </p:txBody>
      </p:sp>
      <p:sp>
        <p:nvSpPr>
          <p:cNvPr id="5" name="TextBox 4">
            <a:extLst>
              <a:ext uri="{FF2B5EF4-FFF2-40B4-BE49-F238E27FC236}">
                <a16:creationId xmlns:a16="http://schemas.microsoft.com/office/drawing/2014/main" xmlns="" id="{EBB10B19-4157-41B3-85CA-452455B519DD}"/>
              </a:ext>
            </a:extLst>
          </p:cNvPr>
          <p:cNvSpPr txBox="1"/>
          <p:nvPr/>
        </p:nvSpPr>
        <p:spPr>
          <a:xfrm>
            <a:off x="2133601" y="1905001"/>
            <a:ext cx="8839199" cy="3416320"/>
          </a:xfrm>
          <a:prstGeom prst="rect">
            <a:avLst/>
          </a:prstGeom>
          <a:noFill/>
        </p:spPr>
        <p:txBody>
          <a:bodyPr wrap="square">
            <a:spAutoFit/>
          </a:bodyPr>
          <a:lstStyle/>
          <a:p>
            <a:pPr marL="342900" indent="-342900">
              <a:buFont typeface="Arial" pitchFamily="34" charset="0"/>
              <a:buChar char="•"/>
            </a:pPr>
            <a:r>
              <a:rPr lang="en-US" sz="2400" dirty="0">
                <a:solidFill>
                  <a:srgbClr val="FF0000"/>
                </a:solidFill>
              </a:rPr>
              <a:t>Intent Classification</a:t>
            </a:r>
            <a:r>
              <a:rPr lang="en-US" sz="2400" dirty="0"/>
              <a:t>: BERT can be used to improve intent classification in Rasa-powered </a:t>
            </a:r>
            <a:r>
              <a:rPr lang="en-US" sz="2400" dirty="0" err="1"/>
              <a:t>chatbots</a:t>
            </a:r>
            <a:r>
              <a:rPr lang="en-US" sz="2400" dirty="0"/>
              <a:t> or virtual assistants. </a:t>
            </a:r>
          </a:p>
          <a:p>
            <a:pPr marL="342900" indent="-342900">
              <a:buFont typeface="Arial" pitchFamily="34" charset="0"/>
              <a:buChar char="•"/>
            </a:pPr>
            <a:r>
              <a:rPr lang="en-US" sz="2400" dirty="0">
                <a:solidFill>
                  <a:srgbClr val="FF0000"/>
                </a:solidFill>
              </a:rPr>
              <a:t>Entity Recognition</a:t>
            </a:r>
            <a:r>
              <a:rPr lang="en-US" sz="2400" dirty="0"/>
              <a:t>: BERT can also be used for entity recognition in Rasa applications. </a:t>
            </a:r>
          </a:p>
          <a:p>
            <a:pPr marL="342900" indent="-342900">
              <a:buFont typeface="Arial" pitchFamily="34" charset="0"/>
              <a:buChar char="•"/>
            </a:pPr>
            <a:r>
              <a:rPr lang="en-US" sz="2400" dirty="0">
                <a:solidFill>
                  <a:srgbClr val="FF0000"/>
                </a:solidFill>
              </a:rPr>
              <a:t>Dialogue Management</a:t>
            </a:r>
            <a:r>
              <a:rPr lang="en-US" sz="2400" dirty="0"/>
              <a:t>: BERT can be used to enhance the dialogue management capabilities of Rasa </a:t>
            </a:r>
            <a:r>
              <a:rPr lang="en-US" sz="2400" dirty="0" err="1"/>
              <a:t>chatbots</a:t>
            </a:r>
            <a:r>
              <a:rPr lang="en-US" sz="2400" dirty="0"/>
              <a:t>.</a:t>
            </a:r>
          </a:p>
          <a:p>
            <a:pPr marL="342900" indent="-342900">
              <a:buFont typeface="Arial" pitchFamily="34" charset="0"/>
              <a:buChar char="•"/>
            </a:pPr>
            <a:r>
              <a:rPr lang="en-US" sz="2400" dirty="0">
                <a:solidFill>
                  <a:srgbClr val="FF0000"/>
                </a:solidFill>
              </a:rPr>
              <a:t>Response Generation</a:t>
            </a:r>
            <a:r>
              <a:rPr lang="en-US" sz="2400" dirty="0"/>
              <a:t>: BERT can also be used to generate more natural and contextually relevant responses in Rasa </a:t>
            </a:r>
            <a:r>
              <a:rPr lang="en-US" sz="2400" dirty="0" err="1"/>
              <a:t>chatbots</a:t>
            </a:r>
            <a:r>
              <a:rPr lang="en-US" sz="2400" dirty="0"/>
              <a:t>. </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smtClean="0">
                <a:solidFill>
                  <a:srgbClr val="FF0000"/>
                </a:solidFill>
              </a:rPr>
              <a:t>REFERENCES</a:t>
            </a:r>
            <a:endParaRPr lang="en-US" sz="2400" dirty="0">
              <a:solidFill>
                <a:srgbClr val="FF0000"/>
              </a:solidFill>
              <a:latin typeface="Trebuchet MS" pitchFamily="34" charset="0"/>
            </a:endParaRPr>
          </a:p>
        </p:txBody>
      </p:sp>
      <p:sp>
        <p:nvSpPr>
          <p:cNvPr id="5" name="TextBox 4">
            <a:extLst>
              <a:ext uri="{FF2B5EF4-FFF2-40B4-BE49-F238E27FC236}">
                <a16:creationId xmlns:a16="http://schemas.microsoft.com/office/drawing/2014/main" xmlns="" id="{EBB10B19-4157-41B3-85CA-452455B519DD}"/>
              </a:ext>
            </a:extLst>
          </p:cNvPr>
          <p:cNvSpPr txBox="1"/>
          <p:nvPr/>
        </p:nvSpPr>
        <p:spPr>
          <a:xfrm>
            <a:off x="2133601" y="1905001"/>
            <a:ext cx="8839199" cy="4524315"/>
          </a:xfrm>
          <a:prstGeom prst="rect">
            <a:avLst/>
          </a:prstGeom>
          <a:noFill/>
        </p:spPr>
        <p:txBody>
          <a:bodyPr wrap="square">
            <a:spAutoFit/>
          </a:bodyPr>
          <a:lstStyle/>
          <a:p>
            <a:pPr algn="just">
              <a:buFont typeface="Arial" pitchFamily="34" charset="0"/>
              <a:buChar char="•"/>
            </a:pPr>
            <a:r>
              <a:rPr lang="en-US" dirty="0" err="1"/>
              <a:t>Trang</a:t>
            </a:r>
            <a:r>
              <a:rPr lang="en-US" dirty="0"/>
              <a:t> Nguyen </a:t>
            </a:r>
            <a:r>
              <a:rPr lang="en-US" dirty="0" err="1"/>
              <a:t>Thi</a:t>
            </a:r>
            <a:r>
              <a:rPr lang="en-US" dirty="0"/>
              <a:t> Mai and </a:t>
            </a:r>
            <a:r>
              <a:rPr lang="en-US" dirty="0" err="1"/>
              <a:t>Shcherbakov</a:t>
            </a:r>
            <a:r>
              <a:rPr lang="en-US" dirty="0"/>
              <a:t> Maxim. Enhancing rasa </a:t>
            </a:r>
            <a:r>
              <a:rPr lang="en-US" dirty="0" err="1"/>
              <a:t>nlu</a:t>
            </a:r>
            <a:r>
              <a:rPr lang="en-US" dirty="0"/>
              <a:t> model for </a:t>
            </a:r>
            <a:r>
              <a:rPr lang="en-US" dirty="0" err="1"/>
              <a:t>vietnamese</a:t>
            </a:r>
            <a:r>
              <a:rPr lang="en-US" dirty="0"/>
              <a:t> </a:t>
            </a:r>
            <a:r>
              <a:rPr lang="en-US" dirty="0" err="1"/>
              <a:t>chatbot</a:t>
            </a:r>
            <a:r>
              <a:rPr lang="en-US" dirty="0"/>
              <a:t>. International Journal of Open Information Technologies, 9(1):31–36, 2021.</a:t>
            </a:r>
          </a:p>
          <a:p>
            <a:pPr algn="just">
              <a:buFont typeface="Arial" pitchFamily="34" charset="0"/>
              <a:buChar char="•"/>
            </a:pPr>
            <a:r>
              <a:rPr lang="en-US" dirty="0" err="1"/>
              <a:t>Yurio</a:t>
            </a:r>
            <a:r>
              <a:rPr lang="en-US" dirty="0"/>
              <a:t> </a:t>
            </a:r>
            <a:r>
              <a:rPr lang="en-US" dirty="0" err="1"/>
              <a:t>Windiatmoko</a:t>
            </a:r>
            <a:r>
              <a:rPr lang="en-US" dirty="0"/>
              <a:t>, Ahmad </a:t>
            </a:r>
            <a:r>
              <a:rPr lang="en-US" dirty="0" err="1"/>
              <a:t>Fathan</a:t>
            </a:r>
            <a:r>
              <a:rPr lang="en-US" dirty="0"/>
              <a:t> </a:t>
            </a:r>
            <a:r>
              <a:rPr lang="en-US" dirty="0" err="1"/>
              <a:t>Hidayatullah</a:t>
            </a:r>
            <a:r>
              <a:rPr lang="en-US" dirty="0"/>
              <a:t>, and </a:t>
            </a:r>
            <a:r>
              <a:rPr lang="en-US" dirty="0" err="1"/>
              <a:t>Ridho</a:t>
            </a:r>
            <a:r>
              <a:rPr lang="en-US" dirty="0"/>
              <a:t> </a:t>
            </a:r>
            <a:r>
              <a:rPr lang="en-US" dirty="0" err="1"/>
              <a:t>Rahmadi</a:t>
            </a:r>
            <a:r>
              <a:rPr lang="en-US" dirty="0"/>
              <a:t>. Developing </a:t>
            </a:r>
            <a:r>
              <a:rPr lang="en-US" dirty="0" err="1"/>
              <a:t>fb</a:t>
            </a:r>
            <a:r>
              <a:rPr lang="en-US" dirty="0"/>
              <a:t> </a:t>
            </a:r>
            <a:r>
              <a:rPr lang="en-US" dirty="0" err="1"/>
              <a:t>chatbot</a:t>
            </a:r>
            <a:r>
              <a:rPr lang="en-US" dirty="0"/>
              <a:t> based on deep learning using rasa framework for university enquiries. </a:t>
            </a:r>
            <a:r>
              <a:rPr lang="en-US" dirty="0" err="1"/>
              <a:t>arXiv</a:t>
            </a:r>
            <a:r>
              <a:rPr lang="en-US" dirty="0"/>
              <a:t> preprint arXiv:2009.12341, 2020.</a:t>
            </a:r>
          </a:p>
          <a:p>
            <a:pPr algn="just">
              <a:buFont typeface="Arial" pitchFamily="34" charset="0"/>
              <a:buChar char="•"/>
            </a:pPr>
            <a:r>
              <a:rPr lang="en-US" dirty="0" err="1"/>
              <a:t>Trung</a:t>
            </a:r>
            <a:r>
              <a:rPr lang="en-US" dirty="0"/>
              <a:t> </a:t>
            </a:r>
            <a:r>
              <a:rPr lang="en-US" dirty="0" err="1"/>
              <a:t>Thanh</a:t>
            </a:r>
            <a:r>
              <a:rPr lang="en-US" dirty="0"/>
              <a:t> Nguyen, </a:t>
            </a:r>
            <a:r>
              <a:rPr lang="en-US" dirty="0" err="1"/>
              <a:t>Anh</a:t>
            </a:r>
            <a:r>
              <a:rPr lang="en-US" dirty="0"/>
              <a:t> </a:t>
            </a:r>
            <a:r>
              <a:rPr lang="en-US" dirty="0" err="1"/>
              <a:t>Duc</a:t>
            </a:r>
            <a:r>
              <a:rPr lang="en-US" dirty="0"/>
              <a:t> Le, Ha </a:t>
            </a:r>
            <a:r>
              <a:rPr lang="en-US" dirty="0" err="1"/>
              <a:t>Thanh</a:t>
            </a:r>
            <a:r>
              <a:rPr lang="en-US" dirty="0"/>
              <a:t> Hoang, and Tuan Nguyen. </a:t>
            </a:r>
            <a:r>
              <a:rPr lang="en-US" dirty="0" err="1"/>
              <a:t>Neu-chatbot</a:t>
            </a:r>
            <a:r>
              <a:rPr lang="en-US" dirty="0"/>
              <a:t>: </a:t>
            </a:r>
            <a:r>
              <a:rPr lang="en-US" dirty="0" err="1"/>
              <a:t>Chatbot</a:t>
            </a:r>
            <a:r>
              <a:rPr lang="en-US" dirty="0"/>
              <a:t> for admission of national economics university. Computers and Education: Artificial Intelligence, 2:100036, 2021.</a:t>
            </a:r>
          </a:p>
          <a:p>
            <a:pPr algn="just">
              <a:buFont typeface="Arial" pitchFamily="34" charset="0"/>
              <a:buChar char="•"/>
            </a:pPr>
            <a:r>
              <a:rPr lang="en-US" dirty="0" err="1"/>
              <a:t>Wistiani</a:t>
            </a:r>
            <a:r>
              <a:rPr lang="en-US" dirty="0"/>
              <a:t> </a:t>
            </a:r>
            <a:r>
              <a:rPr lang="en-US" dirty="0" err="1"/>
              <a:t>Astuti</a:t>
            </a:r>
            <a:r>
              <a:rPr lang="en-US" dirty="0"/>
              <a:t>, </a:t>
            </a:r>
            <a:r>
              <a:rPr lang="en-US" dirty="0" err="1"/>
              <a:t>Desy</a:t>
            </a:r>
            <a:r>
              <a:rPr lang="en-US" dirty="0"/>
              <a:t> </a:t>
            </a:r>
            <a:r>
              <a:rPr lang="en-US" dirty="0" err="1"/>
              <a:t>Pratiwi</a:t>
            </a:r>
            <a:r>
              <a:rPr lang="en-US" dirty="0"/>
              <a:t> </a:t>
            </a:r>
            <a:r>
              <a:rPr lang="en-US" dirty="0" err="1"/>
              <a:t>Ika</a:t>
            </a:r>
            <a:r>
              <a:rPr lang="en-US" dirty="0"/>
              <a:t> </a:t>
            </a:r>
            <a:r>
              <a:rPr lang="en-US" dirty="0" err="1"/>
              <a:t>Putri</a:t>
            </a:r>
            <a:r>
              <a:rPr lang="en-US" dirty="0"/>
              <a:t>, </a:t>
            </a:r>
            <a:r>
              <a:rPr lang="en-US" dirty="0" err="1"/>
              <a:t>Aji</a:t>
            </a:r>
            <a:r>
              <a:rPr lang="en-US" dirty="0"/>
              <a:t> </a:t>
            </a:r>
            <a:r>
              <a:rPr lang="en-US" dirty="0" err="1"/>
              <a:t>Prasetya</a:t>
            </a:r>
            <a:r>
              <a:rPr lang="en-US" dirty="0"/>
              <a:t> </a:t>
            </a:r>
            <a:r>
              <a:rPr lang="en-US" dirty="0" err="1"/>
              <a:t>Wibawa</a:t>
            </a:r>
            <a:r>
              <a:rPr lang="en-US" dirty="0"/>
              <a:t>, </a:t>
            </a:r>
            <a:r>
              <a:rPr lang="en-US" dirty="0" err="1"/>
              <a:t>Yulita</a:t>
            </a:r>
            <a:r>
              <a:rPr lang="en-US" dirty="0"/>
              <a:t> </a:t>
            </a:r>
            <a:r>
              <a:rPr lang="en-US" dirty="0" err="1"/>
              <a:t>Salim</a:t>
            </a:r>
            <a:r>
              <a:rPr lang="en-US" dirty="0"/>
              <a:t>, </a:t>
            </a:r>
            <a:r>
              <a:rPr lang="en-US" dirty="0" err="1"/>
              <a:t>Anusua</a:t>
            </a:r>
            <a:r>
              <a:rPr lang="en-US" dirty="0"/>
              <a:t> </a:t>
            </a:r>
            <a:r>
              <a:rPr lang="en-US" dirty="0" err="1"/>
              <a:t>Ghosh</a:t>
            </a:r>
            <a:r>
              <a:rPr lang="en-US" dirty="0"/>
              <a:t>, et al. Predicting frequently asked questions (</a:t>
            </a:r>
            <a:r>
              <a:rPr lang="en-US" dirty="0" err="1"/>
              <a:t>faqs</a:t>
            </a:r>
            <a:r>
              <a:rPr lang="en-US" dirty="0"/>
              <a:t>) on the covid-19 </a:t>
            </a:r>
            <a:r>
              <a:rPr lang="en-US" dirty="0" err="1"/>
              <a:t>chatbot</a:t>
            </a:r>
            <a:r>
              <a:rPr lang="en-US" dirty="0"/>
              <a:t> using the diet classifier. In 2021 3rd East Indonesia</a:t>
            </a:r>
          </a:p>
          <a:p>
            <a:pPr algn="just"/>
            <a:r>
              <a:rPr lang="en-US" dirty="0"/>
              <a:t>Conference on Computer and Information Technology (</a:t>
            </a:r>
            <a:r>
              <a:rPr lang="en-US" dirty="0" err="1"/>
              <a:t>EIConCIT</a:t>
            </a:r>
            <a:r>
              <a:rPr lang="en-US" dirty="0"/>
              <a:t>), pages 25–29. IEEE, 2021. </a:t>
            </a:r>
            <a:r>
              <a:rPr lang="en-US" dirty="0" err="1"/>
              <a:t>Shalini</a:t>
            </a:r>
            <a:r>
              <a:rPr lang="en-US" dirty="0"/>
              <a:t> Singh and </a:t>
            </a:r>
            <a:r>
              <a:rPr lang="en-US" dirty="0" err="1"/>
              <a:t>Satwinder</a:t>
            </a:r>
            <a:r>
              <a:rPr lang="en-US" dirty="0"/>
              <a:t> Singh. Effective analysis of </a:t>
            </a:r>
            <a:r>
              <a:rPr lang="en-US" dirty="0" err="1"/>
              <a:t>chatbot</a:t>
            </a:r>
            <a:r>
              <a:rPr lang="en-US" dirty="0"/>
              <a:t> frameworks: Rasa and </a:t>
            </a:r>
            <a:r>
              <a:rPr lang="en-US" dirty="0" err="1"/>
              <a:t>dialogflow</a:t>
            </a:r>
            <a:r>
              <a:rPr lang="en-US" dirty="0"/>
              <a:t>. Technical report, </a:t>
            </a:r>
            <a:r>
              <a:rPr lang="en-US" dirty="0" err="1"/>
              <a:t>EasyChair</a:t>
            </a:r>
            <a:r>
              <a:rPr lang="en-US" dirty="0"/>
              <a:t>, 2022.</a:t>
            </a:r>
          </a:p>
          <a:p>
            <a:pPr algn="just"/>
            <a:endParaRPr lang="en-US" dirty="0"/>
          </a:p>
        </p:txBody>
      </p:sp>
    </p:spTree>
    <p:extLst>
      <p:ext uri="{BB962C8B-B14F-4D97-AF65-F5344CB8AC3E}">
        <p14:creationId xmlns:p14="http://schemas.microsoft.com/office/powerpoint/2010/main" val="1361846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76400"/>
            <a:ext cx="8077200" cy="4724400"/>
          </a:xfrm>
          <a:prstGeom prst="rect">
            <a:avLst/>
          </a:prstGeom>
        </p:spPr>
        <p:txBody>
          <a:bodyPr/>
          <a:lstStyle/>
          <a:p>
            <a:pPr marL="800091" indent="-457200" algn="just" eaLnBrk="0" hangingPunct="0">
              <a:spcBef>
                <a:spcPct val="20000"/>
              </a:spcBef>
              <a:buFont typeface="+mj-lt"/>
              <a:buAutoNum type="arabicPeriod"/>
              <a:defRPr/>
            </a:pPr>
            <a:r>
              <a:rPr lang="en-IN" sz="2000" kern="0" dirty="0"/>
              <a:t>Problem Statement</a:t>
            </a:r>
          </a:p>
          <a:p>
            <a:pPr marL="800091" indent="-457200" algn="just" eaLnBrk="0" hangingPunct="0">
              <a:spcBef>
                <a:spcPct val="20000"/>
              </a:spcBef>
              <a:buFont typeface="+mj-lt"/>
              <a:buAutoNum type="arabicPeriod"/>
              <a:defRPr/>
            </a:pPr>
            <a:r>
              <a:rPr lang="en-US" sz="2000" kern="0" dirty="0"/>
              <a:t>Abstract and Scope</a:t>
            </a:r>
          </a:p>
          <a:p>
            <a:pPr marL="800091" indent="-457200" algn="just" eaLnBrk="0" hangingPunct="0">
              <a:spcBef>
                <a:spcPct val="20000"/>
              </a:spcBef>
              <a:buFont typeface="+mj-lt"/>
              <a:buAutoNum type="arabicPeriod"/>
              <a:defRPr/>
            </a:pPr>
            <a:r>
              <a:rPr lang="en-US" sz="2000" kern="0" dirty="0"/>
              <a:t>Rasa Components</a:t>
            </a:r>
          </a:p>
          <a:p>
            <a:pPr marL="800091" indent="-457200" algn="just" eaLnBrk="0" hangingPunct="0">
              <a:spcBef>
                <a:spcPct val="20000"/>
              </a:spcBef>
              <a:buFont typeface="+mj-lt"/>
              <a:buAutoNum type="arabicPeriod"/>
              <a:defRPr/>
            </a:pPr>
            <a:r>
              <a:rPr lang="en-US" sz="2000" kern="0" dirty="0">
                <a:sym typeface="Trebuchet MS"/>
              </a:rPr>
              <a:t>BERT in RASA Framework</a:t>
            </a:r>
          </a:p>
          <a:p>
            <a:pPr marL="800091" indent="-457200" algn="just" eaLnBrk="0" hangingPunct="0">
              <a:spcBef>
                <a:spcPct val="20000"/>
              </a:spcBef>
              <a:buFont typeface="+mj-lt"/>
              <a:buAutoNum type="arabicPeriod"/>
              <a:defRPr/>
            </a:pPr>
            <a:r>
              <a:rPr lang="en-US" sz="2000" kern="0" dirty="0">
                <a:sym typeface="Trebuchet MS"/>
              </a:rPr>
              <a:t>Dataset Information</a:t>
            </a:r>
          </a:p>
          <a:p>
            <a:pPr marL="800091" indent="-457200" algn="just" eaLnBrk="0" hangingPunct="0">
              <a:spcBef>
                <a:spcPct val="20000"/>
              </a:spcBef>
              <a:buFont typeface="+mj-lt"/>
              <a:buAutoNum type="arabicPeriod"/>
              <a:defRPr/>
            </a:pPr>
            <a:r>
              <a:rPr lang="en-US" sz="2000" kern="0" dirty="0">
                <a:sym typeface="Trebuchet MS"/>
              </a:rPr>
              <a:t>Methodology</a:t>
            </a:r>
          </a:p>
          <a:p>
            <a:pPr marL="800091" indent="-457200" algn="just" eaLnBrk="0" hangingPunct="0">
              <a:spcBef>
                <a:spcPct val="20000"/>
              </a:spcBef>
              <a:buFont typeface="+mj-lt"/>
              <a:buAutoNum type="arabicPeriod"/>
              <a:defRPr/>
            </a:pPr>
            <a:r>
              <a:rPr lang="en-US" sz="2000" kern="0" dirty="0">
                <a:sym typeface="Trebuchet MS"/>
              </a:rPr>
              <a:t>Advantages</a:t>
            </a:r>
          </a:p>
          <a:p>
            <a:pPr marL="800091" indent="-457200" algn="just" eaLnBrk="0" hangingPunct="0">
              <a:spcBef>
                <a:spcPct val="20000"/>
              </a:spcBef>
              <a:buFont typeface="+mj-lt"/>
              <a:buAutoNum type="arabicPeriod"/>
              <a:defRPr/>
            </a:pPr>
            <a:r>
              <a:rPr lang="en-US" sz="2000" kern="0" dirty="0">
                <a:sym typeface="Trebuchet MS"/>
              </a:rPr>
              <a:t>Conclusion</a:t>
            </a:r>
            <a:endParaRPr lang="en-US" sz="2000" kern="0" dirty="0">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Agenda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238380"/>
            <a:ext cx="8077200" cy="4162419"/>
          </a:xfrm>
          <a:prstGeom prst="rect">
            <a:avLst/>
          </a:prstGeom>
        </p:spPr>
        <p:txBody>
          <a:bodyPr/>
          <a:lstStyle/>
          <a:p>
            <a:pPr algn="just"/>
            <a:r>
              <a:rPr lang="en-US" sz="2400" dirty="0"/>
              <a:t>The aim of this project is to improve the accuracy and effectiveness of </a:t>
            </a:r>
            <a:r>
              <a:rPr lang="en-US" sz="2400" dirty="0" err="1"/>
              <a:t>Agribot</a:t>
            </a:r>
            <a:r>
              <a:rPr lang="en-US" sz="2400" dirty="0"/>
              <a:t> by using the BERT model on Rasa framework. Specifically, we will train a BERT-based model on a Agriculture dataset to improve the </a:t>
            </a:r>
            <a:r>
              <a:rPr lang="en-US" sz="2400" dirty="0" err="1"/>
              <a:t>chatbot's</a:t>
            </a:r>
            <a:r>
              <a:rPr lang="en-US" sz="2400" dirty="0"/>
              <a:t> ability to understand and respond to user queries related to the Agriculture, such as cost, insect control, soil testing, Government </a:t>
            </a:r>
            <a:r>
              <a:rPr lang="en-US" sz="2400" dirty="0" err="1"/>
              <a:t>schemes,Fertilizers</a:t>
            </a:r>
            <a:r>
              <a:rPr lang="en-US" sz="2400" dirty="0"/>
              <a:t> etc..</a:t>
            </a:r>
            <a:endParaRPr lang="en-US" sz="2400" dirty="0"/>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Problem Statement</a:t>
            </a:r>
          </a:p>
        </p:txBody>
      </p:sp>
    </p:spTree>
    <p:extLst>
      <p:ext uri="{BB962C8B-B14F-4D97-AF65-F5344CB8AC3E}">
        <p14:creationId xmlns:p14="http://schemas.microsoft.com/office/powerpoint/2010/main" val="3892582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209800"/>
            <a:ext cx="8077200" cy="4191000"/>
          </a:xfrm>
          <a:prstGeom prst="rect">
            <a:avLst/>
          </a:prstGeom>
        </p:spPr>
        <p:txBody>
          <a:bodyPr/>
          <a:lstStyle/>
          <a:p>
            <a:pPr algn="just"/>
            <a:r>
              <a:rPr lang="en-US" dirty="0"/>
              <a:t>In this project, we aim to improve the accuracy of natural language processing (NLP) in </a:t>
            </a:r>
            <a:r>
              <a:rPr lang="en-US" dirty="0" err="1"/>
              <a:t>chatbots</a:t>
            </a:r>
            <a:r>
              <a:rPr lang="en-US" dirty="0"/>
              <a:t> by implementing the BERT model on Rasa framework (BERT model is a powerful pre-trained language model that has revolutionized the field of natural language processing, The Rasa framework, on the other hand, is an open-source machine learning framework that is specifically designed for building conversational AI). We will be using a Agriculture dataset to train the BERT model and integrate it with Rasa to create a </a:t>
            </a:r>
            <a:r>
              <a:rPr lang="en-US" dirty="0" err="1"/>
              <a:t>chatbot</a:t>
            </a:r>
            <a:r>
              <a:rPr lang="en-US" dirty="0"/>
              <a:t> that can answer Agriculture-related questions. The proposed methodology involves preprocessing the dataset, fine-tuning the BERT model, and integrating it with Rasa to create a conversational AI that can provide accurate information on Agriculture Questions. The expected outcomes of this project are to create a </a:t>
            </a:r>
            <a:r>
              <a:rPr lang="en-US" dirty="0" err="1"/>
              <a:t>chatbot</a:t>
            </a:r>
            <a:r>
              <a:rPr lang="en-US" dirty="0"/>
              <a:t> that can answer Agriculture-related questions accurately and efficiently, and to demonstrate the effectiveness of BERT model on Rasa framework for NLP tasks. </a:t>
            </a:r>
            <a:endParaRPr lang="en-US" dirty="0"/>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Tree>
    <p:extLst>
      <p:ext uri="{BB962C8B-B14F-4D97-AF65-F5344CB8AC3E}">
        <p14:creationId xmlns:p14="http://schemas.microsoft.com/office/powerpoint/2010/main" val="3811030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1" y="609600"/>
            <a:ext cx="10131425" cy="14562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7" name="Content Placeholder 2"/>
          <p:cNvSpPr txBox="1">
            <a:spLocks/>
          </p:cNvSpPr>
          <p:nvPr/>
        </p:nvSpPr>
        <p:spPr>
          <a:xfrm>
            <a:off x="671623" y="1659512"/>
            <a:ext cx="10159779" cy="19106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1798" y="3570136"/>
            <a:ext cx="5510256" cy="3009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noChangeArrowheads="1"/>
          </p:cNvSpPr>
          <p:nvPr/>
        </p:nvSpPr>
        <p:spPr bwMode="auto">
          <a:xfrm>
            <a:off x="3200400" y="1733555"/>
            <a:ext cx="7620000" cy="36513"/>
          </a:xfrm>
          <a:prstGeom prst="rect">
            <a:avLst/>
          </a:prstGeom>
          <a:solidFill>
            <a:srgbClr val="33CCCC"/>
          </a:solidFill>
          <a:ln w="9525">
            <a:noFill/>
            <a:miter lim="800000"/>
            <a:headEnd/>
            <a:tailEnd/>
          </a:ln>
        </p:spPr>
        <p:txBody>
          <a:bodyPr wrap="none" anchor="ctr"/>
          <a:lstStyle/>
          <a:p>
            <a:endParaRPr lang="en-US"/>
          </a:p>
        </p:txBody>
      </p:sp>
      <p:sp>
        <p:nvSpPr>
          <p:cNvPr id="11" name="Content Placeholder 2"/>
          <p:cNvSpPr txBox="1">
            <a:spLocks/>
          </p:cNvSpPr>
          <p:nvPr/>
        </p:nvSpPr>
        <p:spPr>
          <a:xfrm>
            <a:off x="2240740" y="1770731"/>
            <a:ext cx="8077200" cy="1874293"/>
          </a:xfrm>
          <a:prstGeom prst="rect">
            <a:avLst/>
          </a:prstGeom>
        </p:spPr>
        <p:txBody>
          <a:bodyPr/>
          <a:lstStyle/>
          <a:p>
            <a:pPr marL="0" indent="0" algn="just">
              <a:buNone/>
            </a:pPr>
            <a:r>
              <a:rPr lang="en-US" sz="1600" dirty="0"/>
              <a:t>The two primary components are Natural Language Understanding (NLU) and dialogue management.</a:t>
            </a:r>
          </a:p>
          <a:p>
            <a:pPr marL="285750" indent="-285750" algn="just">
              <a:buFont typeface="Arial" pitchFamily="34" charset="0"/>
              <a:buChar char="•"/>
            </a:pPr>
            <a:r>
              <a:rPr lang="en-US" sz="1600" dirty="0"/>
              <a:t>NLU is the part that handles intent classification, entity extraction, and response retrieval. It's shown below as the </a:t>
            </a:r>
            <a:r>
              <a:rPr lang="en-US" sz="1600" i="1" dirty="0"/>
              <a:t>NLU Pipeline</a:t>
            </a:r>
            <a:r>
              <a:rPr lang="en-US" sz="1600" dirty="0"/>
              <a:t> because it processes user utterances using an NLU model that is generated by the trained pipeline.</a:t>
            </a:r>
          </a:p>
          <a:p>
            <a:pPr marL="285750" indent="-285750" algn="just">
              <a:buFont typeface="Arial" pitchFamily="34" charset="0"/>
              <a:buChar char="•"/>
            </a:pPr>
            <a:r>
              <a:rPr lang="en-US" sz="1600" dirty="0"/>
              <a:t>The dialogue management component decides the next action in a conversation based on the context. This is displayed as the </a:t>
            </a:r>
            <a:r>
              <a:rPr lang="en-US" sz="1600" i="1" dirty="0"/>
              <a:t>Dialogue Policies</a:t>
            </a:r>
            <a:r>
              <a:rPr lang="en-US" sz="1600" dirty="0"/>
              <a:t> in the diagram.</a:t>
            </a:r>
            <a:endParaRPr lang="en-US" sz="1600" dirty="0"/>
          </a:p>
        </p:txBody>
      </p:sp>
      <p:sp>
        <p:nvSpPr>
          <p:cNvPr id="12" name="Text Box 34"/>
          <p:cNvSpPr txBox="1">
            <a:spLocks noChangeArrowheads="1"/>
          </p:cNvSpPr>
          <p:nvPr/>
        </p:nvSpPr>
        <p:spPr bwMode="auto">
          <a:xfrm>
            <a:off x="4343400" y="12954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Tree>
    <p:extLst>
      <p:ext uri="{BB962C8B-B14F-4D97-AF65-F5344CB8AC3E}">
        <p14:creationId xmlns:p14="http://schemas.microsoft.com/office/powerpoint/2010/main" val="4205369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05000" y="2092332"/>
            <a:ext cx="8077200" cy="4384667"/>
          </a:xfrm>
          <a:prstGeom prst="rect">
            <a:avLst/>
          </a:prstGeom>
        </p:spPr>
        <p:txBody>
          <a:bodyPr/>
          <a:lstStyle/>
          <a:p>
            <a:pPr marL="0" indent="0" algn="just">
              <a:buNone/>
            </a:pPr>
            <a:r>
              <a:rPr lang="en-US" dirty="0"/>
              <a:t>Bidirectional Encoder Representations from Transformers (BERT) is a state-of-the-art natural language processing (NLP) model that has shown superior performance in various NLP tasks, including text classification and named entity recognition (NER). In this implementation, BERT is used as a pre-trained model for the </a:t>
            </a:r>
            <a:r>
              <a:rPr lang="en-US" dirty="0" err="1"/>
              <a:t>DIETClassifier</a:t>
            </a:r>
            <a:r>
              <a:rPr lang="en-US" dirty="0"/>
              <a:t>, which is a neural network architecture used for intent classification and entity </a:t>
            </a:r>
            <a:r>
              <a:rPr lang="en-US" dirty="0" err="1"/>
              <a:t>recognition.The</a:t>
            </a:r>
            <a:r>
              <a:rPr lang="en-US" dirty="0"/>
              <a:t> </a:t>
            </a:r>
            <a:r>
              <a:rPr lang="en-US" dirty="0" err="1"/>
              <a:t>DIETClassifier</a:t>
            </a:r>
            <a:r>
              <a:rPr lang="en-US" dirty="0"/>
              <a:t> uses a pre-trained BERT model, which has been trained on a large amount of data using unsupervised learning techniques to learn general language representations. During training, the </a:t>
            </a:r>
            <a:r>
              <a:rPr lang="en-US" dirty="0" err="1"/>
              <a:t>DIETClassifier</a:t>
            </a:r>
            <a:r>
              <a:rPr lang="en-US" dirty="0"/>
              <a:t> fine-tunes the pre-trained BERT model to your specific task, such as intent classification and entity extraction. This implementation provides a practical guide for integrating BERT into the Rasa framework, enabling developers to build more sophisticated and effective conversational AI applications.</a:t>
            </a:r>
          </a:p>
          <a:p>
            <a:pPr marL="0" indent="0" algn="just">
              <a:buNone/>
            </a:pPr>
            <a:endParaRPr lang="en-US" dirty="0"/>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solidFill>
                  <a:srgbClr val="FF0000"/>
                </a:solidFill>
              </a:rPr>
              <a:t>BERT in Rasa Framework</a:t>
            </a:r>
            <a:endParaRPr lang="en-US" sz="2400" dirty="0">
              <a:solidFill>
                <a:srgbClr val="FF0000"/>
              </a:solidFill>
              <a:latin typeface="Trebuchet MS"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rPr>
              <a:t>Installing rasa and Configuring BERT</a:t>
            </a:r>
            <a:endParaRPr sz="1400" dirty="0">
              <a:solidFill>
                <a:srgbClr val="FF0000"/>
              </a:solidFill>
              <a:latin typeface="Arial"/>
              <a:ea typeface="Arial"/>
              <a:cs typeface="Arial"/>
              <a:sym typeface="Arial"/>
            </a:endParaRPr>
          </a:p>
        </p:txBody>
      </p:sp>
      <p:sp>
        <p:nvSpPr>
          <p:cNvPr id="47" name="Google Shape;47;p6"/>
          <p:cNvSpPr txBox="1"/>
          <p:nvPr/>
        </p:nvSpPr>
        <p:spPr>
          <a:xfrm>
            <a:off x="2041000" y="2276872"/>
            <a:ext cx="9160400" cy="2777250"/>
          </a:xfrm>
          <a:prstGeom prst="rect">
            <a:avLst/>
          </a:prstGeom>
          <a:noFill/>
          <a:ln>
            <a:noFill/>
          </a:ln>
        </p:spPr>
        <p:txBody>
          <a:bodyPr spcFirstLastPara="1" wrap="square" lIns="91425" tIns="45700" rIns="91425" bIns="45700" anchor="ctr" anchorCtr="0">
            <a:noAutofit/>
          </a:bodyPr>
          <a:lstStyle/>
          <a:p>
            <a:r>
              <a:rPr lang="en-US" sz="2000" dirty="0"/>
              <a:t>Go to Command prompt</a:t>
            </a:r>
          </a:p>
          <a:p>
            <a:pPr marL="342900" indent="-342900">
              <a:buFont typeface="Arial" pitchFamily="34" charset="0"/>
              <a:buChar char="•"/>
            </a:pPr>
            <a:r>
              <a:rPr lang="en-US" sz="2000" dirty="0"/>
              <a:t>pip install rasa </a:t>
            </a:r>
          </a:p>
          <a:p>
            <a:pPr marL="342900" indent="-342900">
              <a:buFont typeface="Arial" pitchFamily="34" charset="0"/>
              <a:buChar char="•"/>
            </a:pPr>
            <a:r>
              <a:rPr lang="en-US" sz="2000" dirty="0"/>
              <a:t>pip install spacy</a:t>
            </a:r>
          </a:p>
          <a:p>
            <a:pPr marL="342900" indent="-342900">
              <a:buFont typeface="Arial" pitchFamily="34" charset="0"/>
              <a:buChar char="•"/>
            </a:pPr>
            <a:r>
              <a:rPr lang="en-US" sz="2000" dirty="0"/>
              <a:t>rasa </a:t>
            </a:r>
            <a:r>
              <a:rPr lang="en-US" sz="2000" dirty="0" err="1"/>
              <a:t>init</a:t>
            </a:r>
            <a:r>
              <a:rPr lang="en-US" sz="2000" dirty="0"/>
              <a:t> –no-prompt(This creates a new project )</a:t>
            </a:r>
            <a:endParaRPr lang="en-US" sz="2000" i="1" dirty="0"/>
          </a:p>
          <a:p>
            <a:pPr marL="342900" indent="-342900">
              <a:buFont typeface="Arial" pitchFamily="34" charset="0"/>
              <a:buChar char="•"/>
            </a:pPr>
            <a:r>
              <a:rPr lang="en-US" sz="2000" dirty="0"/>
              <a:t>pip install -r requirements.txt </a:t>
            </a:r>
          </a:p>
          <a:p>
            <a:pPr marL="342900" indent="-342900">
              <a:buFont typeface="Arial" pitchFamily="34" charset="0"/>
              <a:buChar char="•"/>
            </a:pPr>
            <a:r>
              <a:rPr lang="en-US" sz="2000" dirty="0"/>
              <a:t>pip install "rasa[transformers]“</a:t>
            </a:r>
          </a:p>
          <a:p>
            <a:r>
              <a:rPr lang="en-US" sz="2000" dirty="0"/>
              <a:t>Next step is to open the </a:t>
            </a:r>
            <a:r>
              <a:rPr lang="en-US" sz="2000" dirty="0" err="1"/>
              <a:t>config.yml</a:t>
            </a:r>
            <a:r>
              <a:rPr lang="en-US" sz="2000" dirty="0"/>
              <a:t> file and add the pipeline part that is relevant for NLU model training and hence don't declare any dialogue policies.</a:t>
            </a:r>
          </a:p>
          <a:p>
            <a:pPr marL="342900" indent="-342900">
              <a:buFont typeface="Arial" pitchFamily="34" charset="0"/>
              <a:buChar char="•"/>
            </a:pPr>
            <a:endParaRPr lang="en-US" sz="2000" dirty="0"/>
          </a:p>
          <a:p>
            <a:pPr marL="342900" indent="-342900">
              <a:buFont typeface="Arial" pitchFamily="34" charset="0"/>
              <a:buChar char="•"/>
            </a:pPr>
            <a:endParaRPr lang="en-US" sz="2000" dirty="0"/>
          </a:p>
          <a:p>
            <a:pPr marL="342900" indent="-342900">
              <a:buFont typeface="Arial" pitchFamily="34" charset="0"/>
              <a:buChar char="•"/>
            </a:pPr>
            <a:endParaRPr 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2391" y="4437112"/>
            <a:ext cx="4102873" cy="2301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rPr>
              <a:t>Stages of making AGRIBOT with the RASA framework </a:t>
            </a:r>
            <a:endParaRPr lang="en-US" sz="2400" dirty="0">
              <a:solidFill>
                <a:srgbClr val="FF0000"/>
              </a:solidFill>
            </a:endParaRPr>
          </a:p>
        </p:txBody>
      </p:sp>
      <p:sp>
        <p:nvSpPr>
          <p:cNvPr id="54" name="Google Shape;54;p7"/>
          <p:cNvSpPr txBox="1"/>
          <p:nvPr/>
        </p:nvSpPr>
        <p:spPr>
          <a:xfrm>
            <a:off x="2114900" y="1791525"/>
            <a:ext cx="9619900" cy="3091275"/>
          </a:xfrm>
          <a:prstGeom prst="rect">
            <a:avLst/>
          </a:prstGeom>
          <a:noFill/>
          <a:ln>
            <a:noFill/>
          </a:ln>
        </p:spPr>
        <p:txBody>
          <a:bodyPr spcFirstLastPara="1" wrap="square" lIns="91425" tIns="45700" rIns="91425" bIns="45700" anchor="ctr" anchorCtr="0">
            <a:noAutofit/>
          </a:bodyPr>
          <a:lstStyle/>
          <a:p>
            <a:pPr marL="342900" indent="-342900" algn="just">
              <a:buFont typeface="Arial" pitchFamily="34" charset="0"/>
              <a:buChar char="•"/>
            </a:pPr>
            <a:endParaRPr lang="en-US" sz="2000" dirty="0"/>
          </a:p>
          <a:p>
            <a:pPr marL="342900" indent="-342900" algn="just">
              <a:buFont typeface="Arial" pitchFamily="34" charset="0"/>
              <a:buChar char="•"/>
            </a:pPr>
            <a:r>
              <a:rPr lang="en-US" sz="2000" dirty="0"/>
              <a:t> Activation of RASA, </a:t>
            </a:r>
          </a:p>
          <a:p>
            <a:pPr marL="342900" indent="-342900" algn="just">
              <a:buFont typeface="Arial" pitchFamily="34" charset="0"/>
              <a:buChar char="•"/>
            </a:pPr>
            <a:r>
              <a:rPr lang="en-US" sz="2000" dirty="0"/>
              <a:t> Create a </a:t>
            </a:r>
            <a:r>
              <a:rPr lang="en-US" sz="2000" dirty="0" err="1"/>
              <a:t>Chatbot</a:t>
            </a:r>
            <a:r>
              <a:rPr lang="en-US" sz="2000" dirty="0"/>
              <a:t> folder to store all files and insert them into the folder </a:t>
            </a:r>
          </a:p>
          <a:p>
            <a:pPr marL="342900" indent="-342900" algn="just">
              <a:buFont typeface="Arial" pitchFamily="34" charset="0"/>
              <a:buChar char="•"/>
            </a:pPr>
            <a:r>
              <a:rPr lang="en-US" sz="2000" dirty="0"/>
              <a:t> Install RASA </a:t>
            </a:r>
          </a:p>
          <a:p>
            <a:pPr marL="342900" indent="-342900" algn="just">
              <a:buFont typeface="Arial" pitchFamily="34" charset="0"/>
              <a:buChar char="•"/>
            </a:pPr>
            <a:r>
              <a:rPr lang="en-US" sz="2000" dirty="0"/>
              <a:t> After the installation process is complete, the </a:t>
            </a:r>
            <a:r>
              <a:rPr lang="en-US" sz="2000" dirty="0" err="1"/>
              <a:t>init</a:t>
            </a:r>
            <a:r>
              <a:rPr lang="en-US" sz="2000" dirty="0"/>
              <a:t> RASA process is carried out, </a:t>
            </a:r>
          </a:p>
          <a:p>
            <a:pPr marL="342900" indent="-342900" algn="just">
              <a:buFont typeface="Arial" pitchFamily="34" charset="0"/>
              <a:buChar char="•"/>
            </a:pPr>
            <a:r>
              <a:rPr lang="en-US" sz="2000" dirty="0"/>
              <a:t> Create Intent and Entity on </a:t>
            </a:r>
            <a:r>
              <a:rPr lang="en-US" sz="2000" dirty="0" err="1"/>
              <a:t>nlu.yml</a:t>
            </a:r>
            <a:r>
              <a:rPr lang="en-US" sz="2000" dirty="0"/>
              <a:t> and </a:t>
            </a:r>
            <a:r>
              <a:rPr lang="en-US" sz="2000" dirty="0" err="1"/>
              <a:t>stories.yml</a:t>
            </a:r>
            <a:r>
              <a:rPr lang="en-US" sz="2000" dirty="0"/>
              <a:t> to enter all words that will be used later by the Bot and user, </a:t>
            </a:r>
          </a:p>
          <a:p>
            <a:pPr marL="342900" indent="-342900" algn="just">
              <a:buFont typeface="Arial" pitchFamily="34" charset="0"/>
              <a:buChar char="•"/>
            </a:pPr>
            <a:r>
              <a:rPr lang="en-US" sz="2000" dirty="0"/>
              <a:t> Create a response for each utter on </a:t>
            </a:r>
            <a:r>
              <a:rPr lang="en-US" sz="2000" dirty="0" err="1"/>
              <a:t>domain.yml</a:t>
            </a:r>
            <a:r>
              <a:rPr lang="en-US" sz="2000" dirty="0"/>
              <a:t> </a:t>
            </a:r>
          </a:p>
          <a:p>
            <a:pPr marL="342900" indent="-342900" algn="just">
              <a:buFont typeface="Arial" pitchFamily="34" charset="0"/>
              <a:buChar char="•"/>
            </a:pPr>
            <a:r>
              <a:rPr lang="en-US" sz="2000" dirty="0"/>
              <a:t> Configure the DIET Classifier in </a:t>
            </a:r>
            <a:r>
              <a:rPr lang="en-US" sz="2000" dirty="0" err="1"/>
              <a:t>config.yml</a:t>
            </a:r>
            <a:r>
              <a:rPr lang="en-US" sz="2000" dirty="0"/>
              <a:t> </a:t>
            </a:r>
          </a:p>
          <a:p>
            <a:pPr marL="342900" indent="-342900" algn="just">
              <a:buFont typeface="Arial" pitchFamily="34" charset="0"/>
              <a:buChar char="•"/>
            </a:pPr>
            <a:r>
              <a:rPr lang="en-US" sz="2000" dirty="0"/>
              <a:t> Conduct training data </a:t>
            </a:r>
          </a:p>
          <a:p>
            <a:pPr marL="342900" indent="-342900" algn="just">
              <a:buFont typeface="Arial" pitchFamily="34" charset="0"/>
              <a:buChar char="•"/>
            </a:pPr>
            <a:r>
              <a:rPr lang="en-US" sz="2000" dirty="0"/>
              <a:t> Test the </a:t>
            </a:r>
            <a:r>
              <a:rPr lang="en-US" sz="2000" dirty="0" err="1"/>
              <a:t>chatbot</a:t>
            </a:r>
            <a:r>
              <a:rPr lang="en-US" sz="2000" dirty="0"/>
              <a:t> </a:t>
            </a:r>
          </a:p>
          <a:p>
            <a:pPr marL="342900" indent="-342900" algn="just">
              <a:buFont typeface="Arial" pitchFamily="34" charset="0"/>
              <a:buChar char="•"/>
            </a:pP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IN" sz="2400" dirty="0">
                <a:solidFill>
                  <a:srgbClr val="FF0000"/>
                </a:solidFill>
              </a:rPr>
              <a:t>Training dataset Preparation </a:t>
            </a:r>
            <a:endParaRPr lang="en-US" sz="2400" dirty="0">
              <a:solidFill>
                <a:srgbClr val="FF0000"/>
              </a:solidFill>
              <a:latin typeface="Trebuchet MS"/>
              <a:ea typeface="Trebuchet MS"/>
              <a:cs typeface="Trebuchet MS"/>
              <a:sym typeface="Trebuchet MS"/>
            </a:endParaRPr>
          </a:p>
        </p:txBody>
      </p:sp>
      <p:sp>
        <p:nvSpPr>
          <p:cNvPr id="47" name="Google Shape;47;p6"/>
          <p:cNvSpPr txBox="1"/>
          <p:nvPr/>
        </p:nvSpPr>
        <p:spPr>
          <a:xfrm>
            <a:off x="2063552" y="1700808"/>
            <a:ext cx="10439400" cy="1872208"/>
          </a:xfrm>
          <a:prstGeom prst="rect">
            <a:avLst/>
          </a:prstGeom>
          <a:noFill/>
          <a:ln>
            <a:noFill/>
          </a:ln>
        </p:spPr>
        <p:txBody>
          <a:bodyPr spcFirstLastPara="1" wrap="square" lIns="91425" tIns="45700" rIns="91425" bIns="45700" anchor="ctr" anchorCtr="0">
            <a:noAutofit/>
          </a:bodyPr>
          <a:lstStyle/>
          <a:p>
            <a:pPr marL="457200" indent="-457200">
              <a:buFont typeface="Arial" panose="020B0604020202020204" pitchFamily="34" charset="0"/>
              <a:buChar char="•"/>
            </a:pPr>
            <a:r>
              <a:rPr lang="en-US" dirty="0">
                <a:latin typeface="Calibri" panose="020F0502020204030204" pitchFamily="34" charset="0"/>
                <a:cs typeface="Calibri" panose="020F0502020204030204" pitchFamily="34" charset="0"/>
              </a:rPr>
              <a:t>Identify the intent and entity from the query </a:t>
            </a:r>
          </a:p>
          <a:p>
            <a:pPr marL="457200" indent="-457200">
              <a:buFont typeface="Arial" panose="020B0604020202020204" pitchFamily="34" charset="0"/>
              <a:buChar char="•"/>
            </a:pPr>
            <a:r>
              <a:rPr lang="en-US" dirty="0" err="1">
                <a:latin typeface="Calibri" panose="020F0502020204030204" pitchFamily="34" charset="0"/>
                <a:cs typeface="Calibri" panose="020F0502020204030204" pitchFamily="34" charset="0"/>
              </a:rPr>
              <a:t>nlu.yml</a:t>
            </a:r>
            <a:r>
              <a:rPr lang="en-US" dirty="0">
                <a:latin typeface="Calibri" panose="020F0502020204030204" pitchFamily="34" charset="0"/>
                <a:cs typeface="Calibri" panose="020F0502020204030204" pitchFamily="34" charset="0"/>
              </a:rPr>
              <a:t> file has all the intent and corresponding query text</a:t>
            </a:r>
          </a:p>
          <a:p>
            <a:pPr marL="457200" indent="-457200">
              <a:buFont typeface="Arial" panose="020B0604020202020204" pitchFamily="34" charset="0"/>
              <a:buChar char="•"/>
            </a:pPr>
            <a:r>
              <a:rPr lang="en-US" dirty="0" err="1">
                <a:latin typeface="Calibri" panose="020F0502020204030204" pitchFamily="34" charset="0"/>
                <a:cs typeface="Calibri" panose="020F0502020204030204" pitchFamily="34" charset="0"/>
              </a:rPr>
              <a:t>story.yml</a:t>
            </a:r>
            <a:r>
              <a:rPr lang="en-US" dirty="0">
                <a:latin typeface="Calibri" panose="020F0502020204030204" pitchFamily="34" charset="0"/>
                <a:cs typeface="Calibri" panose="020F0502020204030204" pitchFamily="34" charset="0"/>
              </a:rPr>
              <a:t> file has all the systematic way of conversation including intent and actions </a:t>
            </a:r>
          </a:p>
          <a:p>
            <a:pPr marL="457200" indent="-457200">
              <a:buFont typeface="Arial" panose="020B0604020202020204" pitchFamily="34" charset="0"/>
              <a:buChar char="•"/>
            </a:pPr>
            <a:r>
              <a:rPr lang="en-US" dirty="0" err="1">
                <a:latin typeface="Calibri" panose="020F0502020204030204" pitchFamily="34" charset="0"/>
                <a:cs typeface="Calibri" panose="020F0502020204030204" pitchFamily="34" charset="0"/>
              </a:rPr>
              <a:t>domain.yml</a:t>
            </a:r>
            <a:r>
              <a:rPr lang="en-US" dirty="0">
                <a:latin typeface="Calibri" panose="020F0502020204030204" pitchFamily="34" charset="0"/>
                <a:cs typeface="Calibri" panose="020F0502020204030204" pitchFamily="34" charset="0"/>
              </a:rPr>
              <a:t> file has  intent, action, response and query answer</a:t>
            </a:r>
            <a:endParaRPr lang="en-US" dirty="0">
              <a:latin typeface="Calibri" panose="020F0502020204030204" pitchFamily="34" charset="0"/>
              <a:cs typeface="Calibri" panose="020F0502020204030204" pitchFamily="34" charset="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878" y="3556221"/>
            <a:ext cx="344824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071" y="3556221"/>
            <a:ext cx="330769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8693" y="3556221"/>
            <a:ext cx="3350353"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7076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184</TotalTime>
  <Words>1462</Words>
  <Application>Microsoft Office PowerPoint</Application>
  <PresentationFormat>Custom</PresentationFormat>
  <Paragraphs>94</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Admin</cp:lastModifiedBy>
  <cp:revision>14</cp:revision>
  <dcterms:created xsi:type="dcterms:W3CDTF">2020-11-22T08:14:37Z</dcterms:created>
  <dcterms:modified xsi:type="dcterms:W3CDTF">2023-07-03T21:03:50Z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