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Georgia" pitchFamily="18" charset="0"/>
      <p:regular r:id="rId10"/>
      <p:bold r:id="rId11"/>
      <p:italic r:id="rId12"/>
      <p:boldItalic r:id="rId13"/>
    </p:embeddedFont>
    <p:embeddedFont>
      <p:font typeface="Roboto" charset="0"/>
      <p:regular r:id="rId14"/>
      <p:bold r:id="rId15"/>
      <p:italic r:id="rId16"/>
      <p:boldItalic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B2D51E7-7811-46F3-9840-2E3486A911CC}">
  <a:tblStyle styleId="{FB2D51E7-7811-46F3-9840-2E3486A91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239310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cf9832c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cf9832c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160e4f17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160e4f1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160e4f1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160e4f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cf9832cc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cf9832cc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067bf85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067bf85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067bf85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067bf85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067bf854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067bf854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13">
            <a:alphaModFix/>
          </a:blip>
          <a:stretch>
            <a:fillRect/>
          </a:stretch>
        </p:blipFill>
        <p:spPr>
          <a:xfrm>
            <a:off x="7742425" y="126800"/>
            <a:ext cx="1238250" cy="2571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52625" y="152400"/>
            <a:ext cx="5161281" cy="4838701"/>
          </a:xfrm>
          <a:prstGeom prst="rect">
            <a:avLst/>
          </a:prstGeom>
          <a:noFill/>
          <a:ln>
            <a:noFill/>
          </a:ln>
        </p:spPr>
      </p:pic>
      <p:sp>
        <p:nvSpPr>
          <p:cNvPr id="55" name="Google Shape;55;p13"/>
          <p:cNvSpPr txBox="1"/>
          <p:nvPr/>
        </p:nvSpPr>
        <p:spPr>
          <a:xfrm>
            <a:off x="5561750" y="1787950"/>
            <a:ext cx="3341400" cy="1231500"/>
          </a:xfrm>
          <a:prstGeom prst="rect">
            <a:avLst/>
          </a:prstGeom>
          <a:noFill/>
          <a:ln>
            <a:noFill/>
          </a:ln>
        </p:spPr>
        <p:txBody>
          <a:bodyPr spcFirstLastPara="1" wrap="square" lIns="91425" tIns="91425" rIns="91425" bIns="91425" anchor="ctr" anchorCtr="0">
            <a:noAutofit/>
          </a:bodyPr>
          <a:lstStyle/>
          <a:p>
            <a:pPr algn="ctr"/>
            <a:r>
              <a:rPr lang="en-US" sz="2400" dirty="0" smtClean="0">
                <a:solidFill>
                  <a:srgbClr val="434343"/>
                </a:solidFill>
                <a:latin typeface="Georgia"/>
                <a:ea typeface="Georgia"/>
                <a:cs typeface="Georgia"/>
              </a:rPr>
              <a:t>NLP </a:t>
            </a:r>
            <a:r>
              <a:rPr lang="en-US" sz="2400" dirty="0">
                <a:solidFill>
                  <a:srgbClr val="434343"/>
                </a:solidFill>
                <a:latin typeface="Georgia"/>
                <a:ea typeface="Georgia"/>
                <a:cs typeface="Georgia"/>
              </a:rPr>
              <a:t>model for Sarcasm </a:t>
            </a:r>
            <a:r>
              <a:rPr lang="en-US" sz="2400" dirty="0" smtClean="0">
                <a:solidFill>
                  <a:srgbClr val="434343"/>
                </a:solidFill>
                <a:latin typeface="Georgia"/>
                <a:ea typeface="Georgia"/>
                <a:cs typeface="Georgia"/>
              </a:rPr>
              <a:t>Detection</a:t>
            </a:r>
            <a:endParaRPr sz="2400" dirty="0">
              <a:solidFill>
                <a:srgbClr val="434343"/>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0" y="661251"/>
            <a:ext cx="8820472" cy="1296144"/>
          </a:xfrm>
          <a:prstGeom prst="rect">
            <a:avLst/>
          </a:prstGeom>
          <a:solidFill>
            <a:srgbClr val="F3F3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smtClean="0">
                <a:latin typeface="Calibri"/>
                <a:ea typeface="Calibri"/>
                <a:cs typeface="Calibri"/>
              </a:rPr>
              <a:t>Develop </a:t>
            </a:r>
            <a:r>
              <a:rPr lang="en-US" sz="1800" dirty="0">
                <a:latin typeface="Calibri"/>
                <a:ea typeface="Calibri"/>
                <a:cs typeface="Calibri"/>
              </a:rPr>
              <a:t>an NLP classification model for sarcasm detection using the features provided in the dataset. During the course, explore NLP concepts and models. Further, evaluate and finalize the best modeling approach for the given dataset. </a:t>
            </a:r>
            <a:endParaRPr sz="1800" dirty="0">
              <a:latin typeface="Calibri"/>
              <a:ea typeface="Calibri"/>
              <a:cs typeface="Calibri"/>
              <a:sym typeface="Calibri"/>
            </a:endParaRPr>
          </a:p>
        </p:txBody>
      </p:sp>
      <p:sp>
        <p:nvSpPr>
          <p:cNvPr id="63" name="Google Shape;63;p14"/>
          <p:cNvSpPr/>
          <p:nvPr/>
        </p:nvSpPr>
        <p:spPr>
          <a:xfrm>
            <a:off x="1893" y="2499742"/>
            <a:ext cx="8818579" cy="1389000"/>
          </a:xfrm>
          <a:prstGeom prst="rect">
            <a:avLst/>
          </a:prstGeom>
          <a:solidFill>
            <a:srgbClr val="F3F3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just"/>
            <a:r>
              <a:rPr lang="en-US" sz="1800" dirty="0" smtClean="0">
                <a:latin typeface="Calibri"/>
                <a:ea typeface="Calibri"/>
                <a:cs typeface="Calibri"/>
              </a:rPr>
              <a:t> </a:t>
            </a:r>
            <a:r>
              <a:rPr lang="en-US" sz="1800" dirty="0">
                <a:latin typeface="Calibri"/>
                <a:ea typeface="Calibri"/>
                <a:cs typeface="Calibri"/>
              </a:rPr>
              <a:t>Sarcasm is the caustic use of words, often in a humorous way, to mock someone or something. Sarcasm is a nice trait to have. However, there is a thin line between sarcasm and foul language. You have to define that thin line by building a classic NLP classification model using the provided dataset. </a:t>
            </a:r>
            <a:endParaRPr sz="1800" dirty="0">
              <a:latin typeface="Calibri"/>
              <a:ea typeface="Calibri"/>
              <a:cs typeface="Calibri"/>
              <a:sym typeface="Calibri"/>
            </a:endParaRPr>
          </a:p>
        </p:txBody>
      </p:sp>
      <p:sp>
        <p:nvSpPr>
          <p:cNvPr id="64" name="Google Shape;64;p14"/>
          <p:cNvSpPr txBox="1"/>
          <p:nvPr/>
        </p:nvSpPr>
        <p:spPr>
          <a:xfrm>
            <a:off x="0" y="344621"/>
            <a:ext cx="3627854" cy="307179"/>
          </a:xfrm>
          <a:prstGeom prst="rect">
            <a:avLst/>
          </a:prstGeom>
          <a:noFill/>
          <a:ln>
            <a:noFill/>
          </a:ln>
        </p:spPr>
        <p:txBody>
          <a:bodyPr spcFirstLastPara="1" wrap="square" lIns="91425" tIns="91425" rIns="91425" bIns="91425" anchor="ctr" anchorCtr="0">
            <a:noAutofit/>
          </a:bodyPr>
          <a:lstStyle/>
          <a:p>
            <a:r>
              <a:rPr lang="en" sz="2400" b="1" dirty="0">
                <a:solidFill>
                  <a:srgbClr val="0B5394"/>
                </a:solidFill>
                <a:latin typeface="Roboto"/>
                <a:ea typeface="Roboto"/>
                <a:cs typeface="Roboto"/>
                <a:sym typeface="Roboto"/>
              </a:rPr>
              <a:t> </a:t>
            </a:r>
            <a:r>
              <a:rPr lang="en-IN" sz="2400" b="1" dirty="0" smtClean="0"/>
              <a:t>Problem </a:t>
            </a:r>
            <a:r>
              <a:rPr lang="en-IN" sz="2400" b="1" dirty="0"/>
              <a:t>Statement </a:t>
            </a:r>
            <a:endParaRPr sz="2400" b="1" dirty="0">
              <a:solidFill>
                <a:srgbClr val="0B5394"/>
              </a:solidFill>
              <a:latin typeface="Roboto"/>
              <a:ea typeface="Roboto"/>
              <a:cs typeface="Roboto"/>
              <a:sym typeface="Roboto"/>
            </a:endParaRPr>
          </a:p>
        </p:txBody>
      </p:sp>
      <p:cxnSp>
        <p:nvCxnSpPr>
          <p:cNvPr id="65" name="Google Shape;65;p14"/>
          <p:cNvCxnSpPr/>
          <p:nvPr/>
        </p:nvCxnSpPr>
        <p:spPr>
          <a:xfrm rot="10800000" flipH="1">
            <a:off x="0" y="642350"/>
            <a:ext cx="9144000" cy="18900"/>
          </a:xfrm>
          <a:prstGeom prst="straightConnector1">
            <a:avLst/>
          </a:prstGeom>
          <a:noFill/>
          <a:ln w="9525" cap="flat" cmpd="sng">
            <a:solidFill>
              <a:srgbClr val="595959"/>
            </a:solidFill>
            <a:prstDash val="solid"/>
            <a:round/>
            <a:headEnd type="none" w="med" len="med"/>
            <a:tailEnd type="none" w="med" len="med"/>
          </a:ln>
        </p:spPr>
      </p:cxnSp>
      <p:sp>
        <p:nvSpPr>
          <p:cNvPr id="8" name="Google Shape;64;p14"/>
          <p:cNvSpPr txBox="1"/>
          <p:nvPr/>
        </p:nvSpPr>
        <p:spPr>
          <a:xfrm>
            <a:off x="1893" y="2067694"/>
            <a:ext cx="3627854" cy="307179"/>
          </a:xfrm>
          <a:prstGeom prst="rect">
            <a:avLst/>
          </a:prstGeom>
          <a:noFill/>
          <a:ln>
            <a:noFill/>
          </a:ln>
        </p:spPr>
        <p:txBody>
          <a:bodyPr spcFirstLastPara="1" wrap="square" lIns="91425" tIns="91425" rIns="91425" bIns="91425" anchor="ctr" anchorCtr="0">
            <a:noAutofit/>
          </a:bodyPr>
          <a:lstStyle/>
          <a:p>
            <a:r>
              <a:rPr lang="en" sz="2400" b="1" dirty="0">
                <a:solidFill>
                  <a:srgbClr val="0B5394"/>
                </a:solidFill>
                <a:latin typeface="Roboto"/>
                <a:ea typeface="Roboto"/>
                <a:cs typeface="Roboto"/>
                <a:sym typeface="Roboto"/>
              </a:rPr>
              <a:t> </a:t>
            </a:r>
            <a:r>
              <a:rPr lang="en-IN" sz="2400" b="1" dirty="0" smtClean="0"/>
              <a:t>Problem Overview </a:t>
            </a:r>
            <a:endParaRPr sz="2400" b="1" dirty="0">
              <a:solidFill>
                <a:srgbClr val="0B5394"/>
              </a:solidFill>
              <a:latin typeface="Roboto"/>
              <a:ea typeface="Roboto"/>
              <a:cs typeface="Roboto"/>
              <a:sym typeface="Roboto"/>
            </a:endParaRPr>
          </a:p>
        </p:txBody>
      </p:sp>
      <p:sp>
        <p:nvSpPr>
          <p:cNvPr id="9" name="Google Shape;64;p14"/>
          <p:cNvSpPr txBox="1"/>
          <p:nvPr/>
        </p:nvSpPr>
        <p:spPr>
          <a:xfrm>
            <a:off x="0" y="3917677"/>
            <a:ext cx="3627854" cy="307179"/>
          </a:xfrm>
          <a:prstGeom prst="rect">
            <a:avLst/>
          </a:prstGeom>
          <a:noFill/>
          <a:ln>
            <a:noFill/>
          </a:ln>
        </p:spPr>
        <p:txBody>
          <a:bodyPr spcFirstLastPara="1" wrap="square" lIns="91425" tIns="91425" rIns="91425" bIns="91425" anchor="ctr" anchorCtr="0">
            <a:noAutofit/>
          </a:bodyPr>
          <a:lstStyle/>
          <a:p>
            <a:r>
              <a:rPr lang="en" sz="2400" b="1" dirty="0">
                <a:solidFill>
                  <a:srgbClr val="0B5394"/>
                </a:solidFill>
                <a:latin typeface="Roboto"/>
                <a:ea typeface="Roboto"/>
                <a:cs typeface="Roboto"/>
                <a:sym typeface="Roboto"/>
              </a:rPr>
              <a:t> </a:t>
            </a:r>
            <a:r>
              <a:rPr lang="en-IN" sz="2400" b="1" dirty="0" smtClean="0"/>
              <a:t>Metrics</a:t>
            </a:r>
            <a:endParaRPr sz="2400" b="1" dirty="0">
              <a:solidFill>
                <a:srgbClr val="0B5394"/>
              </a:solidFill>
              <a:latin typeface="Roboto"/>
              <a:ea typeface="Roboto"/>
              <a:cs typeface="Roboto"/>
              <a:sym typeface="Roboto"/>
            </a:endParaRPr>
          </a:p>
        </p:txBody>
      </p:sp>
      <p:sp>
        <p:nvSpPr>
          <p:cNvPr id="10" name="Google Shape;63;p14"/>
          <p:cNvSpPr/>
          <p:nvPr/>
        </p:nvSpPr>
        <p:spPr>
          <a:xfrm>
            <a:off x="56829" y="4371950"/>
            <a:ext cx="8818579" cy="694500"/>
          </a:xfrm>
          <a:prstGeom prst="rect">
            <a:avLst/>
          </a:prstGeom>
          <a:solidFill>
            <a:srgbClr val="F3F3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r>
              <a:rPr lang="en-US" sz="1800" dirty="0" smtClean="0">
                <a:latin typeface="Calibri"/>
                <a:ea typeface="Calibri"/>
                <a:cs typeface="Calibri"/>
              </a:rPr>
              <a:t>Evaluate </a:t>
            </a:r>
            <a:r>
              <a:rPr lang="en-US" sz="1800" dirty="0">
                <a:latin typeface="Calibri"/>
                <a:ea typeface="Calibri"/>
                <a:cs typeface="Calibri"/>
              </a:rPr>
              <a:t>your models on F1_score: which combines the precision and recall of a classifier into a single metric by taking their harmonic mean. </a:t>
            </a:r>
            <a:endParaRPr sz="1800"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0" y="662417"/>
            <a:ext cx="8640959" cy="1389000"/>
          </a:xfrm>
          <a:prstGeom prst="rect">
            <a:avLst/>
          </a:prstGeom>
          <a:solidFill>
            <a:srgbClr val="F3F3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just"/>
            <a:r>
              <a:rPr lang="en-US" sz="1800" dirty="0">
                <a:latin typeface="Calibri"/>
                <a:ea typeface="Calibri"/>
                <a:cs typeface="Calibri"/>
              </a:rPr>
              <a:t>A university has chat groups on different topic. Students &amp; their parents both have access to these chat groups. The dataset contains chat extract from the chat groups along with topic name and few other parameters, out of which three parameters description are classified (not disclosed). </a:t>
            </a:r>
            <a:endParaRPr sz="1800" dirty="0">
              <a:latin typeface="Calibri"/>
              <a:ea typeface="Calibri"/>
              <a:cs typeface="Calibri"/>
              <a:sym typeface="Calibri"/>
            </a:endParaRPr>
          </a:p>
        </p:txBody>
      </p:sp>
      <p:sp>
        <p:nvSpPr>
          <p:cNvPr id="71" name="Google Shape;71;p15"/>
          <p:cNvSpPr/>
          <p:nvPr/>
        </p:nvSpPr>
        <p:spPr>
          <a:xfrm>
            <a:off x="0" y="2051416"/>
            <a:ext cx="8640959" cy="3092083"/>
          </a:xfrm>
          <a:prstGeom prst="rect">
            <a:avLst/>
          </a:prstGeom>
          <a:solidFill>
            <a:srgbClr val="F3F3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endParaRPr lang="en-IN" sz="1800" dirty="0" smtClean="0"/>
          </a:p>
          <a:p>
            <a:r>
              <a:rPr lang="en-US" sz="1600" b="1" u="sng" dirty="0" smtClean="0">
                <a:latin typeface="Calibri"/>
                <a:ea typeface="Calibri"/>
                <a:cs typeface="Calibri"/>
              </a:rPr>
              <a:t>This </a:t>
            </a:r>
            <a:r>
              <a:rPr lang="en-US" sz="1600" b="1" u="sng" dirty="0">
                <a:latin typeface="Calibri"/>
                <a:ea typeface="Calibri"/>
                <a:cs typeface="Calibri"/>
              </a:rPr>
              <a:t>dataset contains following independent features</a:t>
            </a:r>
            <a:r>
              <a:rPr lang="en-US" sz="1600" b="1" u="sng" dirty="0" smtClean="0">
                <a:latin typeface="Calibri"/>
                <a:ea typeface="Calibri"/>
                <a:cs typeface="Calibri"/>
              </a:rPr>
              <a:t>.</a:t>
            </a:r>
          </a:p>
          <a:p>
            <a:r>
              <a:rPr lang="en-US" sz="1600" dirty="0" smtClean="0">
                <a:latin typeface="Calibri"/>
                <a:ea typeface="Calibri"/>
                <a:cs typeface="Calibri"/>
              </a:rPr>
              <a:t> </a:t>
            </a:r>
          </a:p>
          <a:p>
            <a:r>
              <a:rPr lang="en-US" sz="1600" dirty="0" smtClean="0">
                <a:latin typeface="Calibri"/>
                <a:ea typeface="Calibri"/>
                <a:cs typeface="Calibri"/>
              </a:rPr>
              <a:t>1</a:t>
            </a:r>
            <a:r>
              <a:rPr lang="en-US" sz="1600" dirty="0">
                <a:latin typeface="Calibri"/>
                <a:ea typeface="Calibri"/>
                <a:cs typeface="Calibri"/>
              </a:rPr>
              <a:t>. </a:t>
            </a:r>
            <a:r>
              <a:rPr lang="en-US" sz="1600" b="1" dirty="0">
                <a:latin typeface="Calibri"/>
                <a:ea typeface="Calibri"/>
                <a:cs typeface="Calibri"/>
              </a:rPr>
              <a:t>ID</a:t>
            </a:r>
            <a:r>
              <a:rPr lang="en-US" sz="1600" dirty="0">
                <a:latin typeface="Calibri"/>
                <a:ea typeface="Calibri"/>
                <a:cs typeface="Calibri"/>
              </a:rPr>
              <a:t>: id of student </a:t>
            </a:r>
          </a:p>
          <a:p>
            <a:r>
              <a:rPr lang="en-IN" sz="1600" dirty="0">
                <a:latin typeface="Calibri"/>
                <a:ea typeface="Calibri"/>
                <a:cs typeface="Calibri"/>
              </a:rPr>
              <a:t>2. </a:t>
            </a:r>
            <a:r>
              <a:rPr lang="en-IN" sz="1600" b="1" dirty="0" smtClean="0">
                <a:latin typeface="Calibri"/>
                <a:ea typeface="Calibri"/>
                <a:cs typeface="Calibri"/>
              </a:rPr>
              <a:t>comment</a:t>
            </a:r>
            <a:r>
              <a:rPr lang="en-IN" sz="1600" dirty="0" smtClean="0">
                <a:latin typeface="Calibri"/>
                <a:ea typeface="Calibri"/>
                <a:cs typeface="Calibri"/>
              </a:rPr>
              <a:t>: </a:t>
            </a:r>
            <a:r>
              <a:rPr lang="en-IN" sz="1600" dirty="0">
                <a:latin typeface="Calibri"/>
                <a:ea typeface="Calibri"/>
                <a:cs typeface="Calibri"/>
              </a:rPr>
              <a:t>Student sarcastic comment </a:t>
            </a:r>
          </a:p>
          <a:p>
            <a:r>
              <a:rPr lang="en-US" sz="1600" dirty="0">
                <a:latin typeface="Calibri"/>
                <a:ea typeface="Calibri"/>
                <a:cs typeface="Calibri"/>
              </a:rPr>
              <a:t>3. </a:t>
            </a:r>
            <a:r>
              <a:rPr lang="en-US" sz="1600" b="1" dirty="0">
                <a:latin typeface="Calibri"/>
                <a:ea typeface="Calibri"/>
                <a:cs typeface="Calibri"/>
              </a:rPr>
              <a:t>date:</a:t>
            </a:r>
            <a:r>
              <a:rPr lang="en-US" sz="1600" dirty="0">
                <a:latin typeface="Calibri"/>
                <a:ea typeface="Calibri"/>
                <a:cs typeface="Calibri"/>
              </a:rPr>
              <a:t> Date on which comment was recorded </a:t>
            </a:r>
          </a:p>
          <a:p>
            <a:r>
              <a:rPr lang="en-IN" sz="1600" dirty="0">
                <a:latin typeface="Calibri"/>
                <a:ea typeface="Calibri"/>
                <a:cs typeface="Calibri"/>
              </a:rPr>
              <a:t>4. </a:t>
            </a:r>
            <a:r>
              <a:rPr lang="en-IN" sz="1600" b="1" dirty="0" smtClean="0">
                <a:latin typeface="Calibri"/>
                <a:ea typeface="Calibri"/>
                <a:cs typeface="Calibri"/>
              </a:rPr>
              <a:t>down:</a:t>
            </a:r>
            <a:r>
              <a:rPr lang="en-IN" sz="1600" dirty="0" smtClean="0">
                <a:latin typeface="Calibri"/>
                <a:ea typeface="Calibri"/>
                <a:cs typeface="Calibri"/>
              </a:rPr>
              <a:t> </a:t>
            </a:r>
            <a:r>
              <a:rPr lang="en-IN" sz="1600" dirty="0">
                <a:latin typeface="Calibri"/>
                <a:ea typeface="Calibri"/>
                <a:cs typeface="Calibri"/>
              </a:rPr>
              <a:t>Undisclosed parameter </a:t>
            </a:r>
          </a:p>
          <a:p>
            <a:r>
              <a:rPr lang="en-IN" sz="1600" dirty="0" smtClean="0">
                <a:latin typeface="Calibri"/>
                <a:ea typeface="Calibri"/>
                <a:cs typeface="Calibri"/>
              </a:rPr>
              <a:t>5. </a:t>
            </a:r>
            <a:r>
              <a:rPr lang="en-IN" sz="1600" b="1" dirty="0" smtClean="0">
                <a:latin typeface="Calibri"/>
                <a:ea typeface="Calibri"/>
                <a:cs typeface="Calibri"/>
              </a:rPr>
              <a:t>parent comment: </a:t>
            </a:r>
            <a:r>
              <a:rPr lang="en-IN" sz="1600" dirty="0" smtClean="0">
                <a:latin typeface="Calibri"/>
                <a:ea typeface="Calibri"/>
                <a:cs typeface="Calibri"/>
              </a:rPr>
              <a:t>Parent comment on the same topic </a:t>
            </a:r>
          </a:p>
          <a:p>
            <a:r>
              <a:rPr lang="en-IN" sz="1600" dirty="0" smtClean="0">
                <a:latin typeface="Calibri"/>
                <a:ea typeface="Calibri"/>
                <a:cs typeface="Calibri"/>
              </a:rPr>
              <a:t>6</a:t>
            </a:r>
            <a:r>
              <a:rPr lang="en-IN" sz="1600" dirty="0">
                <a:latin typeface="Calibri"/>
                <a:ea typeface="Calibri"/>
                <a:cs typeface="Calibri"/>
              </a:rPr>
              <a:t>. </a:t>
            </a:r>
            <a:r>
              <a:rPr lang="en-IN" sz="1600" b="1" dirty="0" smtClean="0">
                <a:latin typeface="Calibri"/>
                <a:ea typeface="Calibri"/>
                <a:cs typeface="Calibri"/>
              </a:rPr>
              <a:t>score: </a:t>
            </a:r>
            <a:r>
              <a:rPr lang="en-IN" sz="1600" dirty="0">
                <a:latin typeface="Calibri"/>
                <a:ea typeface="Calibri"/>
                <a:cs typeface="Calibri"/>
              </a:rPr>
              <a:t>Undisclosed/classified parameter </a:t>
            </a:r>
          </a:p>
          <a:p>
            <a:r>
              <a:rPr lang="en-IN" sz="1600" dirty="0">
                <a:latin typeface="Calibri"/>
                <a:ea typeface="Calibri"/>
                <a:cs typeface="Calibri"/>
              </a:rPr>
              <a:t>7. </a:t>
            </a:r>
            <a:r>
              <a:rPr lang="en-IN" sz="1600" b="1" dirty="0" smtClean="0">
                <a:latin typeface="Calibri"/>
                <a:ea typeface="Calibri"/>
                <a:cs typeface="Calibri"/>
              </a:rPr>
              <a:t>top:</a:t>
            </a:r>
            <a:r>
              <a:rPr lang="en-IN" sz="1600" dirty="0" smtClean="0">
                <a:latin typeface="Calibri"/>
                <a:ea typeface="Calibri"/>
                <a:cs typeface="Calibri"/>
              </a:rPr>
              <a:t> </a:t>
            </a:r>
            <a:r>
              <a:rPr lang="en-IN" sz="1600" dirty="0">
                <a:latin typeface="Calibri"/>
                <a:ea typeface="Calibri"/>
                <a:cs typeface="Calibri"/>
              </a:rPr>
              <a:t>Undisclosed/classified parameter </a:t>
            </a:r>
          </a:p>
          <a:p>
            <a:r>
              <a:rPr lang="en-US" sz="1600" dirty="0">
                <a:latin typeface="Calibri"/>
                <a:ea typeface="Calibri"/>
                <a:cs typeface="Calibri"/>
              </a:rPr>
              <a:t>8. </a:t>
            </a:r>
            <a:r>
              <a:rPr lang="en-US" sz="1600" b="1" dirty="0" smtClean="0">
                <a:latin typeface="Calibri"/>
                <a:ea typeface="Calibri"/>
                <a:cs typeface="Calibri"/>
              </a:rPr>
              <a:t>topic:</a:t>
            </a:r>
            <a:r>
              <a:rPr lang="en-US" sz="1600" dirty="0" smtClean="0">
                <a:latin typeface="Calibri"/>
                <a:ea typeface="Calibri"/>
                <a:cs typeface="Calibri"/>
              </a:rPr>
              <a:t> </a:t>
            </a:r>
            <a:r>
              <a:rPr lang="en-US" sz="1600" dirty="0">
                <a:latin typeface="Calibri"/>
                <a:ea typeface="Calibri"/>
                <a:cs typeface="Calibri"/>
              </a:rPr>
              <a:t>Topic of the discussion </a:t>
            </a:r>
          </a:p>
          <a:p>
            <a:r>
              <a:rPr lang="en-US" sz="1600" dirty="0">
                <a:latin typeface="Calibri"/>
                <a:ea typeface="Calibri"/>
                <a:cs typeface="Calibri"/>
              </a:rPr>
              <a:t>9. </a:t>
            </a:r>
            <a:r>
              <a:rPr lang="en-US" sz="1600" b="1" dirty="0" smtClean="0">
                <a:latin typeface="Calibri"/>
                <a:ea typeface="Calibri"/>
                <a:cs typeface="Calibri"/>
              </a:rPr>
              <a:t>user: </a:t>
            </a:r>
            <a:r>
              <a:rPr lang="en-US" sz="1600" dirty="0">
                <a:latin typeface="Calibri"/>
                <a:ea typeface="Calibri"/>
                <a:cs typeface="Calibri"/>
              </a:rPr>
              <a:t>Chat login name of the student </a:t>
            </a:r>
          </a:p>
          <a:p>
            <a:r>
              <a:rPr lang="en-US" sz="1600" dirty="0">
                <a:latin typeface="Calibri"/>
                <a:ea typeface="Calibri"/>
                <a:cs typeface="Calibri"/>
              </a:rPr>
              <a:t>10. </a:t>
            </a:r>
            <a:r>
              <a:rPr lang="en-US" sz="1600" b="1" dirty="0" smtClean="0">
                <a:latin typeface="Calibri"/>
                <a:ea typeface="Calibri"/>
                <a:cs typeface="Calibri"/>
              </a:rPr>
              <a:t>label:</a:t>
            </a:r>
            <a:r>
              <a:rPr lang="en-US" sz="1600" dirty="0" smtClean="0">
                <a:latin typeface="Calibri"/>
                <a:ea typeface="Calibri"/>
                <a:cs typeface="Calibri"/>
              </a:rPr>
              <a:t> </a:t>
            </a:r>
            <a:r>
              <a:rPr lang="en-US" sz="1600" dirty="0">
                <a:latin typeface="Calibri"/>
                <a:ea typeface="Calibri"/>
                <a:cs typeface="Calibri"/>
              </a:rPr>
              <a:t>Sarcasm level (0 -not a sarcasm , 1 -is sarcasm) </a:t>
            </a:r>
          </a:p>
          <a:p>
            <a:pPr marL="0" lvl="0" indent="0" algn="ctr" rtl="0">
              <a:spcBef>
                <a:spcPts val="0"/>
              </a:spcBef>
              <a:spcAft>
                <a:spcPts val="0"/>
              </a:spcAft>
              <a:buNone/>
            </a:pPr>
            <a:endParaRPr sz="1800" dirty="0">
              <a:latin typeface="Calibri"/>
              <a:ea typeface="Calibri"/>
              <a:cs typeface="Calibri"/>
              <a:sym typeface="Calibri"/>
            </a:endParaRPr>
          </a:p>
        </p:txBody>
      </p:sp>
      <p:sp>
        <p:nvSpPr>
          <p:cNvPr id="73" name="Google Shape;73;p15"/>
          <p:cNvSpPr txBox="1"/>
          <p:nvPr/>
        </p:nvSpPr>
        <p:spPr>
          <a:xfrm>
            <a:off x="0" y="195486"/>
            <a:ext cx="2581950" cy="456114"/>
          </a:xfrm>
          <a:prstGeom prst="rect">
            <a:avLst/>
          </a:prstGeom>
          <a:noFill/>
          <a:ln>
            <a:noFill/>
          </a:ln>
        </p:spPr>
        <p:txBody>
          <a:bodyPr spcFirstLastPara="1" wrap="square" lIns="91425" tIns="91425" rIns="91425" bIns="91425" anchor="ctr" anchorCtr="0">
            <a:noAutofit/>
          </a:bodyPr>
          <a:lstStyle/>
          <a:p>
            <a:r>
              <a:rPr lang="en-IN" sz="2400" b="1" dirty="0" smtClean="0">
                <a:solidFill>
                  <a:srgbClr val="0B5394"/>
                </a:solidFill>
                <a:latin typeface="Roboto"/>
                <a:ea typeface="Roboto"/>
                <a:cs typeface="Roboto"/>
              </a:rPr>
              <a:t>Dataset </a:t>
            </a:r>
            <a:r>
              <a:rPr lang="en-IN" sz="2400" b="1" dirty="0">
                <a:solidFill>
                  <a:srgbClr val="0B5394"/>
                </a:solidFill>
                <a:latin typeface="Roboto"/>
                <a:ea typeface="Roboto"/>
                <a:cs typeface="Roboto"/>
              </a:rPr>
              <a:t>Details </a:t>
            </a:r>
            <a:endParaRPr sz="2400" b="1" dirty="0">
              <a:solidFill>
                <a:srgbClr val="0B5394"/>
              </a:solidFill>
              <a:latin typeface="Roboto"/>
              <a:ea typeface="Roboto"/>
              <a:cs typeface="Roboto"/>
              <a:sym typeface="Roboto"/>
            </a:endParaRPr>
          </a:p>
        </p:txBody>
      </p:sp>
      <p:cxnSp>
        <p:nvCxnSpPr>
          <p:cNvPr id="74" name="Google Shape;74;p15"/>
          <p:cNvCxnSpPr/>
          <p:nvPr/>
        </p:nvCxnSpPr>
        <p:spPr>
          <a:xfrm rot="10800000" flipH="1">
            <a:off x="0" y="642350"/>
            <a:ext cx="9144000" cy="189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6"/>
          <p:cNvSpPr txBox="1"/>
          <p:nvPr/>
        </p:nvSpPr>
        <p:spPr>
          <a:xfrm>
            <a:off x="-15280" y="15811"/>
            <a:ext cx="2388647" cy="610200"/>
          </a:xfrm>
          <a:prstGeom prst="rect">
            <a:avLst/>
          </a:prstGeom>
          <a:noFill/>
          <a:ln>
            <a:noFill/>
          </a:ln>
        </p:spPr>
        <p:txBody>
          <a:bodyPr spcFirstLastPara="1" wrap="square" lIns="91425" tIns="91425" rIns="91425" bIns="91425" anchor="ctr" anchorCtr="0">
            <a:noAutofit/>
          </a:bodyPr>
          <a:lstStyle/>
          <a:p>
            <a:r>
              <a:rPr lang="en-IN" sz="1800" b="1" dirty="0" smtClean="0"/>
              <a:t>Dataset Cleaning</a:t>
            </a:r>
            <a:endParaRPr sz="1800" b="1" dirty="0">
              <a:solidFill>
                <a:srgbClr val="434343"/>
              </a:solidFill>
              <a:latin typeface="Calibri"/>
              <a:ea typeface="Calibri"/>
              <a:cs typeface="Calibri"/>
              <a:sym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54529"/>
            <a:ext cx="5199008" cy="465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Google Shape;81;p16"/>
          <p:cNvSpPr txBox="1"/>
          <p:nvPr/>
        </p:nvSpPr>
        <p:spPr>
          <a:xfrm>
            <a:off x="5306512" y="630935"/>
            <a:ext cx="3837488" cy="4483575"/>
          </a:xfrm>
          <a:prstGeom prst="rect">
            <a:avLst/>
          </a:prstGeom>
          <a:noFill/>
          <a:ln>
            <a:noFill/>
          </a:ln>
        </p:spPr>
        <p:txBody>
          <a:bodyPr spcFirstLastPara="1" wrap="square" lIns="91425" tIns="91425" rIns="91425" bIns="91425" anchor="ctr" anchorCtr="0">
            <a:noAutofit/>
          </a:bodyPr>
          <a:lstStyle/>
          <a:p>
            <a:r>
              <a:rPr lang="en-IN" sz="1800" b="1" dirty="0" smtClean="0"/>
              <a:t>Dataset Details</a:t>
            </a:r>
            <a:r>
              <a:rPr lang="en-IN" sz="1800" b="1" dirty="0" smtClean="0">
                <a:solidFill>
                  <a:srgbClr val="434343"/>
                </a:solidFill>
                <a:latin typeface="Calibri"/>
                <a:cs typeface="Calibri"/>
                <a:sym typeface="Calibri"/>
              </a:rPr>
              <a:t>:</a:t>
            </a:r>
          </a:p>
          <a:p>
            <a:endParaRPr lang="en-IN" sz="1800" b="1" dirty="0" smtClean="0">
              <a:solidFill>
                <a:srgbClr val="434343"/>
              </a:solidFill>
              <a:latin typeface="Calibri"/>
              <a:cs typeface="Calibri"/>
              <a:sym typeface="Calibri"/>
            </a:endParaRPr>
          </a:p>
          <a:p>
            <a:pPr marL="285750" indent="-285750">
              <a:buFont typeface="Arial" pitchFamily="34" charset="0"/>
              <a:buChar char="•"/>
            </a:pPr>
            <a:r>
              <a:rPr lang="en-US" sz="1600" b="1" dirty="0" smtClean="0">
                <a:solidFill>
                  <a:srgbClr val="434343"/>
                </a:solidFill>
                <a:latin typeface="Calibri"/>
                <a:cs typeface="Calibri"/>
                <a:sym typeface="Calibri"/>
              </a:rPr>
              <a:t>15000 Rows and 10 columns</a:t>
            </a:r>
          </a:p>
          <a:p>
            <a:pPr marL="285750" indent="-285750">
              <a:buFont typeface="Arial" pitchFamily="34" charset="0"/>
              <a:buChar char="•"/>
            </a:pPr>
            <a:r>
              <a:rPr lang="en-US" sz="1600" b="1" dirty="0" smtClean="0">
                <a:solidFill>
                  <a:srgbClr val="434343"/>
                </a:solidFill>
                <a:latin typeface="Calibri"/>
                <a:cs typeface="Calibri"/>
                <a:sym typeface="Calibri"/>
              </a:rPr>
              <a:t>Classification details and value counts </a:t>
            </a:r>
          </a:p>
          <a:p>
            <a:endParaRPr lang="en-IN" sz="1600" b="1" dirty="0"/>
          </a:p>
          <a:p>
            <a:pPr lvl="1"/>
            <a:r>
              <a:rPr lang="en-US" b="1" dirty="0" smtClean="0">
                <a:solidFill>
                  <a:srgbClr val="434343"/>
                </a:solidFill>
                <a:latin typeface="Calibri"/>
                <a:cs typeface="Calibri"/>
                <a:sym typeface="Calibri"/>
              </a:rPr>
              <a:t>	1). Students 0: 7473,  1: 7527</a:t>
            </a:r>
          </a:p>
          <a:p>
            <a:pPr lvl="1"/>
            <a:r>
              <a:rPr lang="en-US" b="1" dirty="0" smtClean="0">
                <a:solidFill>
                  <a:srgbClr val="434343"/>
                </a:solidFill>
                <a:latin typeface="Calibri"/>
                <a:cs typeface="Calibri"/>
                <a:sym typeface="Calibri"/>
              </a:rPr>
              <a:t>	2). Parents 0: 7473, 1: 7527</a:t>
            </a:r>
          </a:p>
          <a:p>
            <a:pPr lvl="1"/>
            <a:endParaRPr lang="en-US" b="1" dirty="0" smtClean="0">
              <a:solidFill>
                <a:srgbClr val="434343"/>
              </a:solidFill>
              <a:latin typeface="Calibri"/>
              <a:cs typeface="Calibri"/>
              <a:sym typeface="Calibri"/>
            </a:endParaRPr>
          </a:p>
          <a:p>
            <a:pPr marL="285750" lvl="1" indent="-285750">
              <a:buFont typeface="Arial" pitchFamily="34" charset="0"/>
              <a:buChar char="•"/>
            </a:pPr>
            <a:r>
              <a:rPr lang="en-US" sz="1600" b="1" dirty="0">
                <a:solidFill>
                  <a:srgbClr val="434343"/>
                </a:solidFill>
                <a:latin typeface="Calibri"/>
                <a:cs typeface="Calibri"/>
                <a:sym typeface="Calibri"/>
              </a:rPr>
              <a:t>There are no null values, so no need to take </a:t>
            </a:r>
            <a:r>
              <a:rPr lang="en-US" sz="1600" b="1" dirty="0" smtClean="0">
                <a:solidFill>
                  <a:srgbClr val="434343"/>
                </a:solidFill>
                <a:latin typeface="Calibri"/>
                <a:cs typeface="Calibri"/>
                <a:sym typeface="Calibri"/>
              </a:rPr>
              <a:t>care of </a:t>
            </a:r>
            <a:r>
              <a:rPr lang="en-US" sz="1600" b="1" dirty="0">
                <a:solidFill>
                  <a:srgbClr val="434343"/>
                </a:solidFill>
                <a:latin typeface="Calibri"/>
                <a:cs typeface="Calibri"/>
                <a:sym typeface="Calibri"/>
              </a:rPr>
              <a:t>imputing the null values</a:t>
            </a:r>
            <a:r>
              <a:rPr lang="en-US" sz="1600" b="1" dirty="0" smtClean="0">
                <a:solidFill>
                  <a:srgbClr val="434343"/>
                </a:solidFill>
                <a:latin typeface="Calibri"/>
                <a:cs typeface="Calibri"/>
                <a:sym typeface="Calibri"/>
              </a:rPr>
              <a:t>.</a:t>
            </a:r>
          </a:p>
          <a:p>
            <a:pPr marL="285750" lvl="1" indent="-285750">
              <a:buFont typeface="Arial" pitchFamily="34" charset="0"/>
              <a:buChar char="•"/>
            </a:pPr>
            <a:r>
              <a:rPr lang="en-US" sz="1600" b="1" dirty="0" smtClean="0">
                <a:solidFill>
                  <a:srgbClr val="434343"/>
                </a:solidFill>
                <a:latin typeface="Calibri"/>
                <a:cs typeface="Calibri"/>
                <a:sym typeface="Calibri"/>
              </a:rPr>
              <a:t>Split the data set 70:30 </a:t>
            </a:r>
          </a:p>
          <a:p>
            <a:pPr marL="285750" lvl="1" indent="-285750">
              <a:buFont typeface="Arial" pitchFamily="34" charset="0"/>
              <a:buChar char="•"/>
            </a:pPr>
            <a:r>
              <a:rPr lang="en-US" sz="1600" b="1" dirty="0" smtClean="0">
                <a:solidFill>
                  <a:srgbClr val="434343"/>
                </a:solidFill>
                <a:latin typeface="Calibri"/>
                <a:cs typeface="Calibri"/>
                <a:sym typeface="Calibri"/>
              </a:rPr>
              <a:t>Train 70%</a:t>
            </a:r>
          </a:p>
          <a:p>
            <a:pPr marL="285750" lvl="1" indent="-285750">
              <a:buFont typeface="Arial" pitchFamily="34" charset="0"/>
              <a:buChar char="•"/>
            </a:pPr>
            <a:r>
              <a:rPr lang="en-US" sz="1600" b="1" dirty="0" smtClean="0">
                <a:solidFill>
                  <a:srgbClr val="434343"/>
                </a:solidFill>
                <a:latin typeface="Calibri"/>
                <a:cs typeface="Calibri"/>
                <a:sym typeface="Calibri"/>
              </a:rPr>
              <a:t>Test 30%</a:t>
            </a:r>
            <a:endParaRPr lang="en-US" sz="1600" b="1" dirty="0">
              <a:solidFill>
                <a:srgbClr val="434343"/>
              </a:solidFill>
              <a:latin typeface="Calibri"/>
              <a:cs typeface="Calibri"/>
              <a:sym typeface="Calibri"/>
            </a:endParaRPr>
          </a:p>
          <a:p>
            <a:pPr marL="285750" lvl="1" indent="-285750">
              <a:buFont typeface="Arial" pitchFamily="34" charset="0"/>
              <a:buChar char="•"/>
            </a:pPr>
            <a:endParaRPr lang="en-US" b="1" dirty="0" smtClean="0">
              <a:solidFill>
                <a:srgbClr val="434343"/>
              </a:solidFill>
              <a:latin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16498" y="8700"/>
            <a:ext cx="3763414" cy="474818"/>
          </a:xfrm>
          <a:prstGeom prst="rect">
            <a:avLst/>
          </a:prstGeom>
          <a:noFill/>
          <a:ln>
            <a:noFill/>
          </a:ln>
        </p:spPr>
        <p:txBody>
          <a:bodyPr spcFirstLastPara="1" wrap="square" lIns="91425" tIns="91425" rIns="91425" bIns="91425" anchor="ctr" anchorCtr="0">
            <a:noAutofit/>
          </a:bodyPr>
          <a:lstStyle/>
          <a:p>
            <a:r>
              <a:rPr lang="en-IN" sz="1800" b="1" dirty="0"/>
              <a:t>Tokenization &amp; Vectorization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8" y="699542"/>
            <a:ext cx="570547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0" y="0"/>
            <a:ext cx="5004048" cy="411510"/>
          </a:xfrm>
          <a:prstGeom prst="rect">
            <a:avLst/>
          </a:prstGeom>
          <a:noFill/>
          <a:ln>
            <a:noFill/>
          </a:ln>
        </p:spPr>
        <p:txBody>
          <a:bodyPr spcFirstLastPara="1" wrap="square" lIns="91425" tIns="91425" rIns="91425" bIns="91425" anchor="ctr" anchorCtr="0">
            <a:noAutofit/>
          </a:bodyPr>
          <a:lstStyle/>
          <a:p>
            <a:pPr lvl="0">
              <a:lnSpc>
                <a:spcPct val="115000"/>
              </a:lnSpc>
              <a:spcBef>
                <a:spcPts val="1000"/>
              </a:spcBef>
            </a:pPr>
            <a:r>
              <a:rPr lang="en-IN" sz="1800" b="1" dirty="0"/>
              <a:t>Explore Classics ML models </a:t>
            </a:r>
            <a:endParaRPr sz="1800" b="1" dirty="0">
              <a:solidFill>
                <a:srgbClr val="434343"/>
              </a:solidFill>
              <a:latin typeface="Roboto"/>
              <a:ea typeface="Roboto"/>
              <a:cs typeface="Roboto"/>
              <a:sym typeface="Roboto"/>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1041"/>
            <a:ext cx="396043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102;p19"/>
          <p:cNvSpPr txBox="1"/>
          <p:nvPr/>
        </p:nvSpPr>
        <p:spPr>
          <a:xfrm>
            <a:off x="4010292" y="843558"/>
            <a:ext cx="4187100" cy="504056"/>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1000"/>
              </a:spcBef>
              <a:spcAft>
                <a:spcPts val="0"/>
              </a:spcAft>
              <a:buNone/>
            </a:pPr>
            <a:r>
              <a:rPr lang="en" sz="2800" b="1" u="sng" dirty="0" smtClean="0">
                <a:solidFill>
                  <a:srgbClr val="38761D"/>
                </a:solidFill>
                <a:latin typeface="Calibri"/>
                <a:ea typeface="Calibri"/>
                <a:cs typeface="Calibri"/>
                <a:sym typeface="Calibri"/>
              </a:rPr>
              <a:t>Classics ML models of </a:t>
            </a:r>
            <a:r>
              <a:rPr lang="en" sz="2800" b="1" u="sng" dirty="0">
                <a:solidFill>
                  <a:srgbClr val="38761D"/>
                </a:solidFill>
                <a:latin typeface="Calibri"/>
                <a:ea typeface="Calibri"/>
                <a:cs typeface="Calibri"/>
                <a:sym typeface="Calibri"/>
              </a:rPr>
              <a:t>NLP</a:t>
            </a:r>
            <a:endParaRPr sz="2800" b="1" u="sng" dirty="0">
              <a:solidFill>
                <a:srgbClr val="38761D"/>
              </a:solidFill>
              <a:latin typeface="Calibri"/>
              <a:ea typeface="Calibri"/>
              <a:cs typeface="Calibri"/>
              <a:sym typeface="Calibri"/>
            </a:endParaRPr>
          </a:p>
        </p:txBody>
      </p:sp>
      <p:sp>
        <p:nvSpPr>
          <p:cNvPr id="8" name="Google Shape;102;p19"/>
          <p:cNvSpPr txBox="1"/>
          <p:nvPr/>
        </p:nvSpPr>
        <p:spPr>
          <a:xfrm>
            <a:off x="4155052" y="1500013"/>
            <a:ext cx="4187100" cy="2295873"/>
          </a:xfrm>
          <a:prstGeom prst="rect">
            <a:avLst/>
          </a:prstGeom>
          <a:noFill/>
          <a:ln>
            <a:noFill/>
          </a:ln>
        </p:spPr>
        <p:txBody>
          <a:bodyPr spcFirstLastPara="1" wrap="square" lIns="91425" tIns="91425" rIns="91425" bIns="91425" anchor="ctr" anchorCtr="0">
            <a:noAutofit/>
          </a:bodyPr>
          <a:lstStyle/>
          <a:p>
            <a:pPr marL="228600" lvl="0" indent="-228600" rtl="0">
              <a:lnSpc>
                <a:spcPct val="115000"/>
              </a:lnSpc>
              <a:spcBef>
                <a:spcPts val="1000"/>
              </a:spcBef>
              <a:spcAft>
                <a:spcPts val="0"/>
              </a:spcAft>
              <a:buFont typeface="+mj-lt"/>
              <a:buAutoNum type="arabicPeriod"/>
            </a:pPr>
            <a:r>
              <a:rPr lang="en-US" sz="1200" b="1" u="sng" dirty="0" smtClean="0">
                <a:solidFill>
                  <a:srgbClr val="38761D"/>
                </a:solidFill>
                <a:latin typeface="Calibri"/>
                <a:ea typeface="Calibri"/>
                <a:cs typeface="Calibri"/>
                <a:sym typeface="Calibri"/>
              </a:rPr>
              <a:t>KNN: </a:t>
            </a:r>
            <a:r>
              <a:rPr lang="en-US" sz="1200" b="1" dirty="0" smtClean="0">
                <a:solidFill>
                  <a:srgbClr val="38761D"/>
                </a:solidFill>
                <a:latin typeface="Calibri"/>
                <a:ea typeface="Calibri"/>
                <a:cs typeface="Calibri"/>
                <a:sym typeface="Calibri"/>
              </a:rPr>
              <a:t> </a:t>
            </a:r>
            <a:r>
              <a:rPr lang="en-US" sz="1200" dirty="0" smtClean="0">
                <a:solidFill>
                  <a:srgbClr val="38761D"/>
                </a:solidFill>
                <a:latin typeface="Calibri"/>
                <a:ea typeface="Calibri"/>
                <a:cs typeface="Calibri"/>
                <a:sym typeface="Calibri"/>
              </a:rPr>
              <a:t> Accuracy of the model is 65%</a:t>
            </a:r>
          </a:p>
          <a:p>
            <a:pPr marL="228600" lvl="0" indent="-228600">
              <a:lnSpc>
                <a:spcPct val="115000"/>
              </a:lnSpc>
              <a:spcBef>
                <a:spcPts val="1000"/>
              </a:spcBef>
              <a:buFont typeface="+mj-lt"/>
              <a:buAutoNum type="arabicPeriod"/>
            </a:pPr>
            <a:r>
              <a:rPr lang="en-US" sz="1200" b="1" u="sng" dirty="0" smtClean="0">
                <a:solidFill>
                  <a:srgbClr val="38761D"/>
                </a:solidFill>
                <a:latin typeface="Calibri"/>
                <a:ea typeface="Calibri"/>
                <a:cs typeface="Calibri"/>
                <a:sym typeface="Calibri"/>
              </a:rPr>
              <a:t>SVM : </a:t>
            </a:r>
            <a:r>
              <a:rPr lang="en-US" sz="1200" dirty="0">
                <a:solidFill>
                  <a:srgbClr val="38761D"/>
                </a:solidFill>
                <a:latin typeface="Calibri"/>
                <a:ea typeface="Calibri"/>
                <a:cs typeface="Calibri"/>
                <a:sym typeface="Calibri"/>
              </a:rPr>
              <a:t>Accuracy of the model is 65</a:t>
            </a:r>
            <a:r>
              <a:rPr lang="en-US" sz="1200" dirty="0" smtClean="0">
                <a:solidFill>
                  <a:srgbClr val="38761D"/>
                </a:solidFill>
                <a:latin typeface="Calibri"/>
                <a:ea typeface="Calibri"/>
                <a:cs typeface="Calibri"/>
                <a:sym typeface="Calibri"/>
              </a:rPr>
              <a:t>%</a:t>
            </a:r>
          </a:p>
          <a:p>
            <a:pPr marL="228600" lvl="0" indent="-228600">
              <a:lnSpc>
                <a:spcPct val="115000"/>
              </a:lnSpc>
              <a:spcBef>
                <a:spcPts val="1000"/>
              </a:spcBef>
              <a:buFont typeface="+mj-lt"/>
              <a:buAutoNum type="arabicPeriod"/>
            </a:pPr>
            <a:r>
              <a:rPr lang="en-US" sz="1200" b="1" u="sng" dirty="0" smtClean="0">
                <a:solidFill>
                  <a:srgbClr val="38761D"/>
                </a:solidFill>
                <a:latin typeface="Calibri"/>
                <a:ea typeface="Calibri"/>
                <a:cs typeface="Calibri"/>
                <a:sym typeface="Calibri"/>
              </a:rPr>
              <a:t>TF-IDF: </a:t>
            </a:r>
            <a:r>
              <a:rPr lang="en-US" sz="1200" dirty="0">
                <a:solidFill>
                  <a:srgbClr val="38761D"/>
                </a:solidFill>
                <a:latin typeface="Calibri"/>
                <a:ea typeface="Calibri"/>
                <a:cs typeface="Calibri"/>
                <a:sym typeface="Calibri"/>
              </a:rPr>
              <a:t>Accuracy of the model is 65</a:t>
            </a:r>
            <a:r>
              <a:rPr lang="en-US" sz="1200" dirty="0" smtClean="0">
                <a:solidFill>
                  <a:srgbClr val="38761D"/>
                </a:solidFill>
                <a:latin typeface="Calibri"/>
                <a:ea typeface="Calibri"/>
                <a:cs typeface="Calibri"/>
                <a:sym typeface="Calibri"/>
              </a:rPr>
              <a:t>%</a:t>
            </a:r>
          </a:p>
          <a:p>
            <a:pPr marL="228600" lvl="0" indent="-228600">
              <a:lnSpc>
                <a:spcPct val="115000"/>
              </a:lnSpc>
              <a:spcBef>
                <a:spcPts val="1000"/>
              </a:spcBef>
              <a:buFont typeface="+mj-lt"/>
              <a:buAutoNum type="arabicPeriod"/>
            </a:pPr>
            <a:r>
              <a:rPr lang="en-US" sz="1200" b="1" u="sng" dirty="0" smtClean="0">
                <a:solidFill>
                  <a:srgbClr val="38761D"/>
                </a:solidFill>
                <a:latin typeface="Calibri"/>
                <a:ea typeface="Calibri"/>
                <a:cs typeface="Calibri"/>
                <a:sym typeface="Calibri"/>
              </a:rPr>
              <a:t>N-Gram: </a:t>
            </a:r>
            <a:r>
              <a:rPr lang="en-US" sz="1200" dirty="0">
                <a:solidFill>
                  <a:srgbClr val="38761D"/>
                </a:solidFill>
                <a:latin typeface="Calibri"/>
                <a:ea typeface="Calibri"/>
                <a:cs typeface="Calibri"/>
                <a:sym typeface="Calibri"/>
              </a:rPr>
              <a:t>Accuracy of the model is </a:t>
            </a:r>
            <a:r>
              <a:rPr lang="en-US" sz="1200" dirty="0" smtClean="0">
                <a:solidFill>
                  <a:srgbClr val="38761D"/>
                </a:solidFill>
                <a:latin typeface="Calibri"/>
                <a:ea typeface="Calibri"/>
                <a:cs typeface="Calibri"/>
                <a:sym typeface="Calibri"/>
              </a:rPr>
              <a:t>66%</a:t>
            </a:r>
            <a:endParaRPr sz="1200" b="1" u="sng" dirty="0">
              <a:solidFill>
                <a:srgbClr val="38761D"/>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9"/>
          <p:cNvSpPr txBox="1"/>
          <p:nvPr/>
        </p:nvSpPr>
        <p:spPr>
          <a:xfrm>
            <a:off x="899592" y="13600"/>
            <a:ext cx="6408712" cy="32590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000"/>
              </a:spcBef>
              <a:spcAft>
                <a:spcPts val="0"/>
              </a:spcAft>
              <a:buNone/>
            </a:pPr>
            <a:r>
              <a:rPr lang="en" sz="2800" b="1" dirty="0" smtClean="0">
                <a:solidFill>
                  <a:srgbClr val="38761D"/>
                </a:solidFill>
                <a:latin typeface="Calibri"/>
                <a:ea typeface="Calibri"/>
                <a:cs typeface="Calibri"/>
                <a:sym typeface="Calibri"/>
              </a:rPr>
              <a:t>Word C</a:t>
            </a:r>
            <a:r>
              <a:rPr lang="en-IN" sz="2800" b="1" dirty="0" smtClean="0">
                <a:solidFill>
                  <a:srgbClr val="38761D"/>
                </a:solidFill>
                <a:latin typeface="Calibri"/>
                <a:ea typeface="Calibri"/>
                <a:cs typeface="Calibri"/>
                <a:sym typeface="Calibri"/>
              </a:rPr>
              <a:t>l</a:t>
            </a:r>
            <a:r>
              <a:rPr lang="en" sz="2800" b="1" dirty="0" smtClean="0">
                <a:solidFill>
                  <a:srgbClr val="38761D"/>
                </a:solidFill>
                <a:latin typeface="Calibri"/>
                <a:ea typeface="Calibri"/>
                <a:cs typeface="Calibri"/>
                <a:sym typeface="Calibri"/>
              </a:rPr>
              <a:t>oud of NLP Data set </a:t>
            </a:r>
            <a:endParaRPr sz="2800" b="1" dirty="0">
              <a:solidFill>
                <a:srgbClr val="38761D"/>
              </a:solidFill>
              <a:latin typeface="Calibri"/>
              <a:ea typeface="Calibri"/>
              <a:cs typeface="Calibri"/>
              <a:sym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90525"/>
            <a:ext cx="8640960" cy="471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360</Words>
  <Application>Microsoft Office PowerPoint</Application>
  <PresentationFormat>On-screen Show (16:9)</PresentationFormat>
  <Paragraphs>43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Georgia</vt:lpstr>
      <vt:lpstr>Roboto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10</cp:revision>
  <dcterms:modified xsi:type="dcterms:W3CDTF">2022-08-22T17:58:32Z</dcterms:modified>
</cp:coreProperties>
</file>