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16"/>
  </p:notesMasterIdLst>
  <p:sldIdLst>
    <p:sldId id="256" r:id="rId3"/>
    <p:sldId id="257" r:id="rId4"/>
    <p:sldId id="261" r:id="rId5"/>
    <p:sldId id="259" r:id="rId6"/>
    <p:sldId id="319" r:id="rId7"/>
    <p:sldId id="320" r:id="rId8"/>
    <p:sldId id="318" r:id="rId9"/>
    <p:sldId id="262" r:id="rId10"/>
    <p:sldId id="263" r:id="rId11"/>
    <p:sldId id="265" r:id="rId12"/>
    <p:sldId id="322" r:id="rId13"/>
    <p:sldId id="321" r:id="rId14"/>
    <p:sldId id="26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uvara Bhat" initials="RB" lastIdx="1" clrIdx="0">
    <p:extLst>
      <p:ext uri="{19B8F6BF-5375-455C-9EA6-DF929625EA0E}">
        <p15:presenceInfo xmlns:p15="http://schemas.microsoft.com/office/powerpoint/2012/main" userId="312e9795c62c44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B1A2-B137-481C-B24E-8F9BCF3A07D8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D68A0-47CC-4A3E-961B-B1AADD05E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53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pPr marL="228600" indent="-228600">
              <a:buAutoNum type="arabicPeriod"/>
            </a:pPr>
            <a:r>
              <a:rPr lang="en-US" dirty="0"/>
              <a:t>https://www.fool.com/investing/2019/06/03/why-amazoncom-stock-dropped-6-on-monday.aspx</a:t>
            </a:r>
          </a:p>
          <a:p>
            <a:pPr marL="228600" indent="-228600">
              <a:buAutoNum type="arabicPeriod"/>
            </a:pPr>
            <a:r>
              <a:rPr lang="en-US" dirty="0"/>
              <a:t>https://www.marketwatch.com/story/amazons-run-of-record-earnings-comes-to-an-end-and-the-stock-is-falling-2019-07-25</a:t>
            </a:r>
          </a:p>
          <a:p>
            <a:pPr marL="228600" indent="-228600">
              <a:buAutoNum type="arabicPeriod"/>
            </a:pPr>
            <a:r>
              <a:rPr lang="en-GB" dirty="0"/>
              <a:t>https://finance.yahoo.com/news/3-reasons-amazon-stock-down-145844754.html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D68A0-47CC-4A3E-961B-B1AADD05ED3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002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r>
              <a:rPr lang="en-US" dirty="0"/>
              <a:t>1. Index and stock values from yahoo finance python libraries (</a:t>
            </a:r>
            <a:r>
              <a:rPr lang="en-US" dirty="0" err="1"/>
              <a:t>Jupyter</a:t>
            </a:r>
            <a:r>
              <a:rPr lang="en-US" dirty="0"/>
              <a:t> notebook attached with presentation)</a:t>
            </a:r>
            <a:endParaRPr lang="en-GB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D68A0-47CC-4A3E-961B-B1AADD05ED3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69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313170"/>
            <a:ext cx="12192000" cy="6231661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383833" y="2216600"/>
            <a:ext cx="9424400" cy="24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431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8CD9-BD41-4E08-A30D-FFBFD1ACE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A4557-9369-4D49-AA59-E1B7CC0E8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B51C-95D3-43BA-BD40-DE18009D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DB16-8617-4F67-9920-C077914D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4C9B9-10EC-42F3-9455-0363B73A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6B79-972C-43D9-A89B-7EE3D66EB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6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2"/>
          <p:cNvSpPr txBox="1">
            <a:spLocks noGrp="1"/>
          </p:cNvSpPr>
          <p:nvPr>
            <p:ph type="title"/>
          </p:nvPr>
        </p:nvSpPr>
        <p:spPr>
          <a:xfrm>
            <a:off x="677333" y="274639"/>
            <a:ext cx="10905067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D76B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2"/>
          <p:cNvSpPr txBox="1">
            <a:spLocks noGrp="1"/>
          </p:cNvSpPr>
          <p:nvPr>
            <p:ph type="body" idx="1"/>
          </p:nvPr>
        </p:nvSpPr>
        <p:spPr>
          <a:xfrm>
            <a:off x="677333" y="838201"/>
            <a:ext cx="10905067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</a:defRPr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 sz="1600">
                <a:solidFill>
                  <a:srgbClr val="595959"/>
                </a:solidFill>
              </a:defRPr>
            </a:lvl2pPr>
            <a:lvl3pPr marL="1371600" lvl="2" indent="-31750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Char char="–"/>
              <a:defRPr sz="1200">
                <a:solidFill>
                  <a:srgbClr val="595959"/>
                </a:solidFill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Char char="»"/>
              <a:defRPr sz="1200">
                <a:solidFill>
                  <a:srgbClr val="595959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5" name="Google Shape;55;p72"/>
          <p:cNvSpPr txBox="1"/>
          <p:nvPr/>
        </p:nvSpPr>
        <p:spPr>
          <a:xfrm>
            <a:off x="0" y="0"/>
            <a:ext cx="677333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2"/>
          <p:cNvSpPr txBox="1"/>
          <p:nvPr/>
        </p:nvSpPr>
        <p:spPr>
          <a:xfrm>
            <a:off x="0" y="685800"/>
            <a:ext cx="677333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72" descr="E:\Brand &amp; all that\Greatlearning Logo\Greatlearning Logo.jpg"/>
          <p:cNvPicPr preferRelativeResize="0"/>
          <p:nvPr/>
        </p:nvPicPr>
        <p:blipFill rotWithShape="1">
          <a:blip r:embed="rId2">
            <a:alphaModFix/>
          </a:blip>
          <a:srcRect l="19363" t="19598" r="17929" b="71116"/>
          <a:stretch/>
        </p:blipFill>
        <p:spPr>
          <a:xfrm>
            <a:off x="9855200" y="54204"/>
            <a:ext cx="2156883" cy="402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62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313170"/>
            <a:ext cx="12192000" cy="6231661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383833" y="2755733"/>
            <a:ext cx="9424400" cy="81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383833" y="3699103"/>
            <a:ext cx="9424400" cy="5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929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383833" y="1764800"/>
            <a:ext cx="7539600" cy="396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032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3867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1219170" lvl="1" indent="-55032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3867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828754" lvl="2" indent="-55032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3867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2438339" lvl="3" indent="-55032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3867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3047924" lvl="4" indent="-55032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3867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3657509" lvl="5" indent="-55032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3867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4267093" lvl="6" indent="-55032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3867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4876678" lvl="7" indent="-55032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3867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5486263" lvl="8" indent="-55032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3867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oogle Shape;18;p4"/>
          <p:cNvSpPr txBox="1"/>
          <p:nvPr/>
        </p:nvSpPr>
        <p:spPr>
          <a:xfrm>
            <a:off x="1282233" y="703992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chemeClr val="accent2"/>
                </a:solidFill>
              </a:rPr>
              <a:t>“</a:t>
            </a:r>
            <a:endParaRPr sz="12800" b="1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104245" y="61299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5A3B6B79-972C-43D9-A89B-7EE3D66EB41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Google Shape;20;p4"/>
          <p:cNvSpPr/>
          <p:nvPr/>
        </p:nvSpPr>
        <p:spPr>
          <a:xfrm>
            <a:off x="0" y="3501099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192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3501099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383833" y="1114667"/>
            <a:ext cx="94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383833" y="1805264"/>
            <a:ext cx="94244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104245" y="61299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A3B6B79-972C-43D9-A89B-7EE3D66EB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2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3501099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383833" y="1114667"/>
            <a:ext cx="94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383767" y="1805267"/>
            <a:ext cx="4403200" cy="420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404831" y="1805267"/>
            <a:ext cx="4403200" cy="420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104245" y="61299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A3B6B79-972C-43D9-A89B-7EE3D66EB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64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3501099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383833" y="1114667"/>
            <a:ext cx="94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383833" y="1805267"/>
            <a:ext cx="2922400" cy="4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613368" y="1805267"/>
            <a:ext cx="2922400" cy="4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7842903" y="1805267"/>
            <a:ext cx="2922400" cy="4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104245" y="61299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A3B6B79-972C-43D9-A89B-7EE3D66EB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12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3501099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3833" y="1114667"/>
            <a:ext cx="94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104245" y="61299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A3B6B79-972C-43D9-A89B-7EE3D66EB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1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3501098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383833" y="5570267"/>
            <a:ext cx="94244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11104245" y="61299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5A3B6B79-972C-43D9-A89B-7EE3D66EB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23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940781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104245" y="61299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5A3B6B79-972C-43D9-A89B-7EE3D66EB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18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83833" y="1114667"/>
            <a:ext cx="9424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83833" y="1805264"/>
            <a:ext cx="94244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104245" y="61299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733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733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733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733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733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733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733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733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fld id="{5A3B6B79-972C-43D9-A89B-7EE3D66EB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08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</p:sldLayoutIdLst>
  <p:transition>
    <p:fade thruBlk="1"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672782/net-sales-of-amazon-leading-markets/#:~:text=With%20193.6%20billion%20in%20net%20sales%2C%20the%20United,dollars%2C%20ahead%20of%20the%20UK%20with%2017.5%20billion.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7FB577-C40B-4031-840C-30BA086E5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84" y="2339692"/>
            <a:ext cx="11030907" cy="1089308"/>
          </a:xfrm>
        </p:spPr>
        <p:txBody>
          <a:bodyPr/>
          <a:lstStyle/>
          <a:p>
            <a:pPr algn="ctr"/>
            <a:r>
              <a:rPr lang="en-US" sz="4800" dirty="0"/>
              <a:t>Structuring &amp; Visualizing </a:t>
            </a:r>
            <a:br>
              <a:rPr lang="en-US" sz="4800" dirty="0"/>
            </a:br>
            <a:r>
              <a:rPr lang="en-US" sz="4800" dirty="0"/>
              <a:t>Analytics Problems (SVAP)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48468-C212-47B4-BCAD-CEE331E94641}"/>
              </a:ext>
            </a:extLst>
          </p:cNvPr>
          <p:cNvSpPr txBox="1"/>
          <p:nvPr/>
        </p:nvSpPr>
        <p:spPr>
          <a:xfrm>
            <a:off x="9126416" y="5029201"/>
            <a:ext cx="2666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Presentation BY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Nanda Kishore MVS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Raghuvara Bhat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Aslam Pasha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Tauqeer Ulla Khan</a:t>
            </a:r>
          </a:p>
        </p:txBody>
      </p:sp>
    </p:spTree>
    <p:extLst>
      <p:ext uri="{BB962C8B-B14F-4D97-AF65-F5344CB8AC3E}">
        <p14:creationId xmlns:p14="http://schemas.microsoft.com/office/powerpoint/2010/main" val="872049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E31925-FFB2-4EC2-99BD-70D09BFE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5" y="305775"/>
            <a:ext cx="11078307" cy="528400"/>
          </a:xfrm>
        </p:spPr>
        <p:txBody>
          <a:bodyPr/>
          <a:lstStyle/>
          <a:p>
            <a:r>
              <a:rPr lang="en-US" dirty="0"/>
              <a:t>Stock Trend in 2019 (contd.)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90C16E-9CE4-48ED-A2AF-F2F907024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3B6B79-972C-43D9-A89B-7EE3D66EB414}" type="slidenum">
              <a:rPr lang="en-IN" smtClean="0"/>
              <a:t>10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248D64-7542-4A51-81DC-9DC8FC96F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46" y="926435"/>
            <a:ext cx="10163908" cy="54659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8B1D4C-F13C-4F59-BB91-302DAEE915C6}"/>
              </a:ext>
            </a:extLst>
          </p:cNvPr>
          <p:cNvCxnSpPr>
            <a:cxnSpLocks/>
          </p:cNvCxnSpPr>
          <p:nvPr/>
        </p:nvCxnSpPr>
        <p:spPr>
          <a:xfrm>
            <a:off x="10253209" y="926435"/>
            <a:ext cx="0" cy="54072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6BD50D-64EE-4B1B-A188-ED86B0789F8F}"/>
              </a:ext>
            </a:extLst>
          </p:cNvPr>
          <p:cNvCxnSpPr>
            <a:cxnSpLocks/>
          </p:cNvCxnSpPr>
          <p:nvPr/>
        </p:nvCxnSpPr>
        <p:spPr>
          <a:xfrm>
            <a:off x="4418048" y="834175"/>
            <a:ext cx="0" cy="54072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17D907-8C56-4605-B277-8F825B13E6BC}"/>
              </a:ext>
            </a:extLst>
          </p:cNvPr>
          <p:cNvCxnSpPr>
            <a:cxnSpLocks/>
          </p:cNvCxnSpPr>
          <p:nvPr/>
        </p:nvCxnSpPr>
        <p:spPr>
          <a:xfrm>
            <a:off x="7999447" y="926435"/>
            <a:ext cx="0" cy="54072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33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E31925-FFB2-4EC2-99BD-70D09BFE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5" y="305775"/>
            <a:ext cx="11078307" cy="528400"/>
          </a:xfrm>
        </p:spPr>
        <p:txBody>
          <a:bodyPr/>
          <a:lstStyle/>
          <a:p>
            <a:r>
              <a:rPr lang="en-US" dirty="0"/>
              <a:t>Stock Trend in 2019 (contd.)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90C16E-9CE4-48ED-A2AF-F2F907024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3B6B79-972C-43D9-A89B-7EE3D66EB414}" type="slidenum">
              <a:rPr lang="en-IN" smtClean="0"/>
              <a:t>11</a:t>
            </a:fld>
            <a:endParaRPr lang="en-IN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8BA3132-0B4F-4CCC-B2B1-B113907B0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785" y="1013957"/>
            <a:ext cx="3640016" cy="5115978"/>
          </a:xfrm>
        </p:spPr>
        <p:txBody>
          <a:bodyPr/>
          <a:lstStyle/>
          <a:p>
            <a:r>
              <a:rPr lang="en-US" sz="2200" dirty="0"/>
              <a:t>Healthy overall increase in stock price despite localized negative impacts</a:t>
            </a:r>
          </a:p>
          <a:p>
            <a:r>
              <a:rPr lang="en-US" sz="2200" dirty="0"/>
              <a:t>Call to action</a:t>
            </a:r>
          </a:p>
          <a:p>
            <a:pPr lvl="1"/>
            <a:r>
              <a:rPr lang="en-US" sz="2200" dirty="0"/>
              <a:t>shore up falling trade volumes. </a:t>
            </a:r>
          </a:p>
          <a:p>
            <a:pPr lvl="1"/>
            <a:r>
              <a:rPr lang="en-US" sz="2200" dirty="0"/>
              <a:t>Innovative offerings and customer base expansion</a:t>
            </a:r>
            <a:endParaRPr lang="en-GB" sz="2200" dirty="0"/>
          </a:p>
        </p:txBody>
      </p:sp>
      <p:pic>
        <p:nvPicPr>
          <p:cNvPr id="6" name="slide3" descr="Dashboard 2">
            <a:extLst>
              <a:ext uri="{FF2B5EF4-FFF2-40B4-BE49-F238E27FC236}">
                <a16:creationId xmlns:a16="http://schemas.microsoft.com/office/drawing/2014/main" id="{52B3AF6D-DA57-4898-8423-792650937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576" y="834175"/>
            <a:ext cx="7303516" cy="58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2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E31925-FFB2-4EC2-99BD-70D09BFE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5" y="305775"/>
            <a:ext cx="11078307" cy="528400"/>
          </a:xfrm>
        </p:spPr>
        <p:txBody>
          <a:bodyPr/>
          <a:lstStyle/>
          <a:p>
            <a:r>
              <a:rPr lang="en-US" dirty="0"/>
              <a:t>Overall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90C16E-9CE4-48ED-A2AF-F2F907024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3B6B79-972C-43D9-A89B-7EE3D66EB414}" type="slidenum">
              <a:rPr lang="en-IN" smtClean="0"/>
              <a:t>12</a:t>
            </a:fld>
            <a:endParaRPr lang="en-IN"/>
          </a:p>
        </p:txBody>
      </p:sp>
      <p:pic>
        <p:nvPicPr>
          <p:cNvPr id="8" name="slide2" descr="Dashboard 1">
            <a:extLst>
              <a:ext uri="{FF2B5EF4-FFF2-40B4-BE49-F238E27FC236}">
                <a16:creationId xmlns:a16="http://schemas.microsoft.com/office/drawing/2014/main" id="{FDBB6620-634F-41D3-AE90-04E4E2F9E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23" y="732891"/>
            <a:ext cx="7274169" cy="5819334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8BA3132-0B4F-4CCC-B2B1-B113907B0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785" y="1013957"/>
            <a:ext cx="3640016" cy="5115978"/>
          </a:xfrm>
        </p:spPr>
        <p:txBody>
          <a:bodyPr/>
          <a:lstStyle/>
          <a:p>
            <a:r>
              <a:rPr lang="en-US" sz="2200" dirty="0"/>
              <a:t>All major indexes show healthy increase</a:t>
            </a:r>
          </a:p>
          <a:p>
            <a:r>
              <a:rPr lang="en-US" sz="2200" dirty="0"/>
              <a:t>Amazon stock price in line with market trend</a:t>
            </a:r>
          </a:p>
          <a:p>
            <a:r>
              <a:rPr lang="en-US" sz="2200" dirty="0"/>
              <a:t>Call to action</a:t>
            </a:r>
          </a:p>
          <a:p>
            <a:pPr lvl="1"/>
            <a:r>
              <a:rPr lang="en-US" sz="2200" dirty="0"/>
              <a:t>Maintain EPS, Returns.. </a:t>
            </a:r>
          </a:p>
          <a:p>
            <a:pPr lvl="1"/>
            <a:r>
              <a:rPr lang="en-US" sz="2200" dirty="0"/>
              <a:t>Expect competition, protect market share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73047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E31925-FFB2-4EC2-99BD-70D09BFE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0" y="1934307"/>
            <a:ext cx="5715000" cy="1739783"/>
          </a:xfrm>
        </p:spPr>
        <p:txBody>
          <a:bodyPr/>
          <a:lstStyle/>
          <a:p>
            <a:r>
              <a:rPr lang="en-US" sz="7200" dirty="0"/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90C16E-9CE4-48ED-A2AF-F2F907024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3B6B79-972C-43D9-A89B-7EE3D66EB41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31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E31925-FFB2-4EC2-99BD-70D09BFE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5" y="305775"/>
            <a:ext cx="11078307" cy="528400"/>
          </a:xfrm>
        </p:spPr>
        <p:txBody>
          <a:bodyPr/>
          <a:lstStyle/>
          <a:p>
            <a:r>
              <a:rPr lang="en-US" dirty="0"/>
              <a:t>Table of Content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00B42-05DA-4A04-8015-E723C98B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785" y="1013957"/>
            <a:ext cx="11078307" cy="4683458"/>
          </a:xfrm>
        </p:spPr>
        <p:txBody>
          <a:bodyPr/>
          <a:lstStyle/>
          <a:p>
            <a:r>
              <a:rPr lang="en-US" dirty="0"/>
              <a:t>Company Information</a:t>
            </a:r>
          </a:p>
          <a:p>
            <a:pPr lvl="1"/>
            <a:r>
              <a:rPr lang="en-US" dirty="0"/>
              <a:t>Markets</a:t>
            </a:r>
          </a:p>
          <a:p>
            <a:pPr lvl="1"/>
            <a:r>
              <a:rPr lang="en-US" dirty="0"/>
              <a:t>Subsidiaries and Product portfolio</a:t>
            </a:r>
          </a:p>
          <a:p>
            <a:r>
              <a:rPr lang="en-US" dirty="0"/>
              <a:t>Stock Trend based on given dataset</a:t>
            </a:r>
          </a:p>
          <a:p>
            <a:r>
              <a:rPr lang="en-US" dirty="0"/>
              <a:t>Use of frameworks to build BCG, Ansoff Matrix and SWOT Analysis to bring</a:t>
            </a:r>
          </a:p>
          <a:p>
            <a:pPr lvl="1"/>
            <a:r>
              <a:rPr lang="en-US" dirty="0"/>
              <a:t>Business model</a:t>
            </a:r>
          </a:p>
          <a:p>
            <a:pPr lvl="1"/>
            <a:r>
              <a:rPr lang="en-US" dirty="0"/>
              <a:t>Cause- effect model 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BEACF-DFDE-4F3D-8831-CCA8ACFF78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3B6B79-972C-43D9-A89B-7EE3D66EB41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83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E31925-FFB2-4EC2-99BD-70D09BFE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5" y="305775"/>
            <a:ext cx="11078307" cy="528400"/>
          </a:xfrm>
        </p:spPr>
        <p:txBody>
          <a:bodyPr/>
          <a:lstStyle/>
          <a:p>
            <a:r>
              <a:rPr lang="en-US" dirty="0"/>
              <a:t>Markets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00B42-05DA-4A04-8015-E723C98B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785" y="1013957"/>
            <a:ext cx="11078307" cy="1028203"/>
          </a:xfrm>
        </p:spPr>
        <p:txBody>
          <a:bodyPr/>
          <a:lstStyle/>
          <a:p>
            <a:r>
              <a:rPr lang="en-US" dirty="0"/>
              <a:t>Annual net sales of Amazon in selected leading markets from 2014 to 2020(in billion U.S. dollars)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E6679-9476-49E5-81CE-FD38B0B395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3B6B79-972C-43D9-A89B-7EE3D66EB414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AF6E9-7D21-4808-8066-D9C7F3F64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148" y="1910809"/>
            <a:ext cx="7211703" cy="46414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EC09D-A2C8-4262-A25D-0E3FF7390119}"/>
              </a:ext>
            </a:extLst>
          </p:cNvPr>
          <p:cNvSpPr txBox="1"/>
          <p:nvPr/>
        </p:nvSpPr>
        <p:spPr>
          <a:xfrm>
            <a:off x="2834640" y="161009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hlinkClick r:id="rId3"/>
              </a:rPr>
              <a:t>Source: • Amazon top markets net sales 2020 | Statista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00379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E31925-FFB2-4EC2-99BD-70D09BFE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5" y="305775"/>
            <a:ext cx="11078307" cy="528400"/>
          </a:xfrm>
        </p:spPr>
        <p:txBody>
          <a:bodyPr/>
          <a:lstStyle/>
          <a:p>
            <a:r>
              <a:rPr lang="en-US" dirty="0"/>
              <a:t>Subsidiaries and Product portfolio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9A133E-B143-4DCC-96AF-49EFFF633A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3B6B79-972C-43D9-A89B-7EE3D66EB414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43C7192-FC76-4238-81F9-9FDDDCA8D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439874"/>
              </p:ext>
            </p:extLst>
          </p:nvPr>
        </p:nvGraphicFramePr>
        <p:xfrm>
          <a:off x="593415" y="2122514"/>
          <a:ext cx="5468815" cy="4429711"/>
        </p:xfrm>
        <a:graphic>
          <a:graphicData uri="http://schemas.openxmlformats.org/drawingml/2006/table">
            <a:tbl>
              <a:tblPr/>
              <a:tblGrid>
                <a:gridCol w="2154115">
                  <a:extLst>
                    <a:ext uri="{9D8B030D-6E8A-4147-A177-3AD203B41FA5}">
                      <a16:colId xmlns:a16="http://schemas.microsoft.com/office/drawing/2014/main" val="259411899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57556355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0600176"/>
                    </a:ext>
                  </a:extLst>
                </a:gridCol>
              </a:tblGrid>
              <a:tr h="424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Domain Group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Subsidiary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 of acquisition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201429"/>
                  </a:ext>
                </a:extLst>
              </a:tr>
              <a:tr h="21484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Autonomous vehicle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Zoox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84627"/>
                  </a:ext>
                </a:extLst>
              </a:tr>
              <a:tr h="214842">
                <a:tc rowSpan="6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Book, Audiobook</a:t>
                      </a:r>
                    </a:p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Books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677827"/>
                  </a:ext>
                </a:extLst>
              </a:tr>
              <a:tr h="214842">
                <a:tc vMerge="1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Publishing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282509"/>
                  </a:ext>
                </a:extLst>
              </a:tr>
              <a:tr h="214842">
                <a:tc vMerge="1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Audible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642987"/>
                  </a:ext>
                </a:extLst>
              </a:tr>
              <a:tr h="214842">
                <a:tc vMerge="1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 Depository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29611"/>
                  </a:ext>
                </a:extLst>
              </a:tr>
              <a:tr h="214842">
                <a:tc vMerge="1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ComiXology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05789"/>
                  </a:ext>
                </a:extLst>
              </a:tr>
              <a:tr h="214842">
                <a:tc vMerge="1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Goodreads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287157"/>
                  </a:ext>
                </a:extLst>
              </a:tr>
              <a:tr h="214842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Cargo Airline, Logistics</a:t>
                      </a:r>
                    </a:p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Air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300528"/>
                  </a:ext>
                </a:extLst>
              </a:tr>
              <a:tr h="214842">
                <a:tc vMerge="1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Logistics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561653"/>
                  </a:ext>
                </a:extLst>
              </a:tr>
              <a:tr h="424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 Camera Review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 Photography Review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44445"/>
                  </a:ext>
                </a:extLst>
              </a:tr>
              <a:tr h="214842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e-commerce</a:t>
                      </a:r>
                    </a:p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AbeBooks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67342"/>
                  </a:ext>
                </a:extLst>
              </a:tr>
              <a:tr h="214842">
                <a:tc vMerge="1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Amazon.com Services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843853"/>
                  </a:ext>
                </a:extLst>
              </a:tr>
              <a:tr h="214842">
                <a:tc vMerge="1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Souq.com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50920"/>
                  </a:ext>
                </a:extLst>
              </a:tr>
              <a:tr h="214842"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Film Production, Streaming &amp; Video services, Video Games</a:t>
                      </a:r>
                    </a:p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Games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608326"/>
                  </a:ext>
                </a:extLst>
              </a:tr>
              <a:tr h="214842">
                <a:tc vMerge="1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Studios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72328"/>
                  </a:ext>
                </a:extLst>
              </a:tr>
              <a:tr h="214842">
                <a:tc vMerge="1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IMDb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1998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005507"/>
                  </a:ext>
                </a:extLst>
              </a:tr>
              <a:tr h="285975">
                <a:tc vMerge="1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Twitch Interactive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608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6EE11A1-077B-463F-B688-CB745EE2F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06767"/>
              </p:ext>
            </p:extLst>
          </p:nvPr>
        </p:nvGraphicFramePr>
        <p:xfrm>
          <a:off x="6214630" y="2113408"/>
          <a:ext cx="5544710" cy="3471928"/>
        </p:xfrm>
        <a:graphic>
          <a:graphicData uri="http://schemas.openxmlformats.org/drawingml/2006/table">
            <a:tbl>
              <a:tblPr/>
              <a:tblGrid>
                <a:gridCol w="2189259">
                  <a:extLst>
                    <a:ext uri="{9D8B030D-6E8A-4147-A177-3AD203B41FA5}">
                      <a16:colId xmlns:a16="http://schemas.microsoft.com/office/drawing/2014/main" val="2594118990"/>
                    </a:ext>
                  </a:extLst>
                </a:gridCol>
                <a:gridCol w="1979875">
                  <a:extLst>
                    <a:ext uri="{9D8B030D-6E8A-4147-A177-3AD203B41FA5}">
                      <a16:colId xmlns:a16="http://schemas.microsoft.com/office/drawing/2014/main" val="575563556"/>
                    </a:ext>
                  </a:extLst>
                </a:gridCol>
                <a:gridCol w="1375576">
                  <a:extLst>
                    <a:ext uri="{9D8B030D-6E8A-4147-A177-3AD203B41FA5}">
                      <a16:colId xmlns:a16="http://schemas.microsoft.com/office/drawing/2014/main" val="240600176"/>
                    </a:ext>
                  </a:extLst>
                </a:gridCol>
              </a:tblGrid>
              <a:tr h="43087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Domain Group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Subsidiary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 of acquisition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201429"/>
                  </a:ext>
                </a:extLst>
              </a:tr>
              <a:tr h="218075"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Apparel retail, Internet Retailer</a:t>
                      </a:r>
                    </a:p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Fresh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93190"/>
                  </a:ext>
                </a:extLst>
              </a:tr>
              <a:tr h="218075">
                <a:tc vMerge="1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Foods Market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626987"/>
                  </a:ext>
                </a:extLst>
              </a:tr>
              <a:tr h="218075">
                <a:tc vMerge="1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Woot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407331"/>
                  </a:ext>
                </a:extLst>
              </a:tr>
              <a:tr h="415053">
                <a:tc vMerge="1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Zappos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24522"/>
                  </a:ext>
                </a:extLst>
              </a:tr>
              <a:tr h="21807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Security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Ring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553059"/>
                  </a:ext>
                </a:extLst>
              </a:tr>
              <a:tr h="218075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</a:t>
                      </a:r>
                    </a:p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Pharmacy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71464"/>
                  </a:ext>
                </a:extLst>
              </a:tr>
              <a:tr h="218075">
                <a:tc vMerge="1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PillPack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87917"/>
                  </a:ext>
                </a:extLst>
              </a:tr>
              <a:tr h="21807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RnD &amp; Computer Hardware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Lab126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75992"/>
                  </a:ext>
                </a:extLst>
              </a:tr>
              <a:tr h="21807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Robotic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Robotics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90212"/>
                  </a:ext>
                </a:extLst>
              </a:tr>
              <a:tr h="218075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&amp; Cloud</a:t>
                      </a:r>
                    </a:p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528740"/>
                  </a:ext>
                </a:extLst>
              </a:tr>
              <a:tr h="218075">
                <a:tc vMerge="1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Body Labs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336609"/>
                  </a:ext>
                </a:extLst>
              </a:tr>
              <a:tr h="218075">
                <a:tc vMerge="1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Graphiq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78420"/>
                  </a:ext>
                </a:extLst>
              </a:tr>
              <a:tr h="21807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 Internet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5288" marR="5288" marT="5288" marB="0" anchor="b">
                    <a:lnL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CB9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3684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0BB3DAD-C123-4EF4-962D-C4F26039EDCC}"/>
              </a:ext>
            </a:extLst>
          </p:cNvPr>
          <p:cNvSpPr/>
          <p:nvPr/>
        </p:nvSpPr>
        <p:spPr>
          <a:xfrm>
            <a:off x="452738" y="2720899"/>
            <a:ext cx="5679830" cy="133643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63EF2-4B8E-4FDA-BA2F-2C02B34E1061}"/>
              </a:ext>
            </a:extLst>
          </p:cNvPr>
          <p:cNvSpPr/>
          <p:nvPr/>
        </p:nvSpPr>
        <p:spPr>
          <a:xfrm>
            <a:off x="452738" y="4952025"/>
            <a:ext cx="5679830" cy="7055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4C282-ED9B-4391-82E3-A063D6FAA42A}"/>
              </a:ext>
            </a:extLst>
          </p:cNvPr>
          <p:cNvSpPr/>
          <p:nvPr/>
        </p:nvSpPr>
        <p:spPr>
          <a:xfrm>
            <a:off x="6156015" y="2519487"/>
            <a:ext cx="5679830" cy="114219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6C372F-4478-43C5-B13E-EB91CB850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738" y="992443"/>
            <a:ext cx="9827668" cy="880233"/>
          </a:xfrm>
        </p:spPr>
        <p:txBody>
          <a:bodyPr/>
          <a:lstStyle/>
          <a:p>
            <a:r>
              <a:rPr lang="en-US" sz="1800" dirty="0"/>
              <a:t>Focus areas include e-commerce, cloud computing, digital streaming, and artificial intelligence.</a:t>
            </a:r>
          </a:p>
          <a:p>
            <a:r>
              <a:rPr lang="en-US" sz="1800" dirty="0"/>
              <a:t> It is one of the Big Five companies in the U.S. information technology industry.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7825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728483F-1A2E-4265-96C1-490467E56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946171"/>
              </p:ext>
            </p:extLst>
          </p:nvPr>
        </p:nvGraphicFramePr>
        <p:xfrm>
          <a:off x="897903" y="1041111"/>
          <a:ext cx="10103172" cy="28686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51586">
                  <a:extLst>
                    <a:ext uri="{9D8B030D-6E8A-4147-A177-3AD203B41FA5}">
                      <a16:colId xmlns:a16="http://schemas.microsoft.com/office/drawing/2014/main" val="2595419034"/>
                    </a:ext>
                  </a:extLst>
                </a:gridCol>
                <a:gridCol w="5051586">
                  <a:extLst>
                    <a:ext uri="{9D8B030D-6E8A-4147-A177-3AD203B41FA5}">
                      <a16:colId xmlns:a16="http://schemas.microsoft.com/office/drawing/2014/main" val="876774670"/>
                    </a:ext>
                  </a:extLst>
                </a:gridCol>
              </a:tblGrid>
              <a:tr h="286861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The segment of video on demand had some issues such as poor connectivity which has limited </a:t>
                      </a:r>
                      <a:r>
                        <a:rPr lang="en-US" sz="16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the growth of this segment, making it a question mark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The business unit of Zappos has faced issues of low growth and return on investment after Amazon’s acquisition of Zappos</a:t>
                      </a:r>
                      <a:endParaRPr lang="en-IN" sz="16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The electronic items being sold at Amazon are in demand, making this business unit a rising star for the company as the market share in this domain is also increasing with time. 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83039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4FA9ABA4-C22E-4B54-9783-D0A89E7DC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68787"/>
              </p:ext>
            </p:extLst>
          </p:nvPr>
        </p:nvGraphicFramePr>
        <p:xfrm>
          <a:off x="897903" y="3895027"/>
          <a:ext cx="10103166" cy="220519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51583">
                  <a:extLst>
                    <a:ext uri="{9D8B030D-6E8A-4147-A177-3AD203B41FA5}">
                      <a16:colId xmlns:a16="http://schemas.microsoft.com/office/drawing/2014/main" val="2595419034"/>
                    </a:ext>
                  </a:extLst>
                </a:gridCol>
                <a:gridCol w="5051583">
                  <a:extLst>
                    <a:ext uri="{9D8B030D-6E8A-4147-A177-3AD203B41FA5}">
                      <a16:colId xmlns:a16="http://schemas.microsoft.com/office/drawing/2014/main" val="876774670"/>
                    </a:ext>
                  </a:extLst>
                </a:gridCol>
              </a:tblGrid>
              <a:tr h="2205194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For Amazon mp3 has not been able to provide the company with any solid financial gains, therefore it can be placed into the category of dogs.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1600" b="0" u="none" strike="noStrike" cap="none" dirty="0">
                        <a:solidFill>
                          <a:schemeClr val="tx1"/>
                        </a:solidFill>
                        <a:sym typeface="Arial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Amazon has generated a great deal of cash through the sale of its e-books, making them a cash cow for the company</a:t>
                      </a:r>
                      <a:endParaRPr lang="en-IN" sz="16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8303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7FE31925-FFB2-4EC2-99BD-70D09BFE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5" y="305775"/>
            <a:ext cx="11078307" cy="528400"/>
          </a:xfrm>
        </p:spPr>
        <p:txBody>
          <a:bodyPr/>
          <a:lstStyle/>
          <a:p>
            <a:r>
              <a:rPr lang="en-US" dirty="0"/>
              <a:t>BCG Matrix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90C16E-9CE4-48ED-A2AF-F2F907024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3B6B79-972C-43D9-A89B-7EE3D66EB414}" type="slidenum">
              <a:rPr lang="en-IN" smtClean="0"/>
              <a:t>5</a:t>
            </a:fld>
            <a:endParaRPr lang="en-IN"/>
          </a:p>
        </p:txBody>
      </p:sp>
      <p:cxnSp>
        <p:nvCxnSpPr>
          <p:cNvPr id="10" name="Google Shape;733;p55">
            <a:extLst>
              <a:ext uri="{FF2B5EF4-FFF2-40B4-BE49-F238E27FC236}">
                <a16:creationId xmlns:a16="http://schemas.microsoft.com/office/drawing/2014/main" id="{FD1880A5-7E5F-4680-A6BA-8C957B2FF89A}"/>
              </a:ext>
            </a:extLst>
          </p:cNvPr>
          <p:cNvCxnSpPr/>
          <p:nvPr/>
        </p:nvCxnSpPr>
        <p:spPr>
          <a:xfrm rot="10800000">
            <a:off x="811695" y="950378"/>
            <a:ext cx="0" cy="5266051"/>
          </a:xfrm>
          <a:prstGeom prst="straightConnector1">
            <a:avLst/>
          </a:prstGeom>
          <a:noFill/>
          <a:ln w="2857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" name="Google Shape;734;p55">
            <a:extLst>
              <a:ext uri="{FF2B5EF4-FFF2-40B4-BE49-F238E27FC236}">
                <a16:creationId xmlns:a16="http://schemas.microsoft.com/office/drawing/2014/main" id="{A8C4EE85-7E3F-4ED5-9DAA-2696B9E54D6E}"/>
              </a:ext>
            </a:extLst>
          </p:cNvPr>
          <p:cNvCxnSpPr>
            <a:cxnSpLocks/>
          </p:cNvCxnSpPr>
          <p:nvPr/>
        </p:nvCxnSpPr>
        <p:spPr>
          <a:xfrm>
            <a:off x="811695" y="6216429"/>
            <a:ext cx="10521323" cy="0"/>
          </a:xfrm>
          <a:prstGeom prst="straightConnector1">
            <a:avLst/>
          </a:prstGeom>
          <a:noFill/>
          <a:ln w="2857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" name="Google Shape;735;p55">
            <a:extLst>
              <a:ext uri="{FF2B5EF4-FFF2-40B4-BE49-F238E27FC236}">
                <a16:creationId xmlns:a16="http://schemas.microsoft.com/office/drawing/2014/main" id="{6BE2078D-A5C3-410B-BD1C-35751370FF64}"/>
              </a:ext>
            </a:extLst>
          </p:cNvPr>
          <p:cNvSpPr txBox="1"/>
          <p:nvPr/>
        </p:nvSpPr>
        <p:spPr>
          <a:xfrm rot="-5400000">
            <a:off x="-630430" y="3216257"/>
            <a:ext cx="23425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 of Market Growth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736;p55">
            <a:extLst>
              <a:ext uri="{FF2B5EF4-FFF2-40B4-BE49-F238E27FC236}">
                <a16:creationId xmlns:a16="http://schemas.microsoft.com/office/drawing/2014/main" id="{8E53D7D3-B596-45E1-82F2-C642BDC68612}"/>
              </a:ext>
            </a:extLst>
          </p:cNvPr>
          <p:cNvSpPr txBox="1"/>
          <p:nvPr/>
        </p:nvSpPr>
        <p:spPr>
          <a:xfrm>
            <a:off x="4915631" y="6285403"/>
            <a:ext cx="2242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Market Share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737;p55" descr="Star">
            <a:extLst>
              <a:ext uri="{FF2B5EF4-FFF2-40B4-BE49-F238E27FC236}">
                <a16:creationId xmlns:a16="http://schemas.microsoft.com/office/drawing/2014/main" id="{7184574B-FA56-43D5-8469-338CE3A59B6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6676" y="1007365"/>
            <a:ext cx="609214" cy="5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738;p55" descr="Dog">
            <a:extLst>
              <a:ext uri="{FF2B5EF4-FFF2-40B4-BE49-F238E27FC236}">
                <a16:creationId xmlns:a16="http://schemas.microsoft.com/office/drawing/2014/main" id="{98BD3684-23F1-43BD-A898-92CC06341D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837" y="3943467"/>
            <a:ext cx="689248" cy="6287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739;p55">
            <a:extLst>
              <a:ext uri="{FF2B5EF4-FFF2-40B4-BE49-F238E27FC236}">
                <a16:creationId xmlns:a16="http://schemas.microsoft.com/office/drawing/2014/main" id="{BA10D5B7-3DF8-422D-9205-F025E9D5679C}"/>
              </a:ext>
            </a:extLst>
          </p:cNvPr>
          <p:cNvGrpSpPr/>
          <p:nvPr/>
        </p:nvGrpSpPr>
        <p:grpSpPr>
          <a:xfrm>
            <a:off x="6036675" y="3978693"/>
            <a:ext cx="609221" cy="593479"/>
            <a:chOff x="6096000" y="4223595"/>
            <a:chExt cx="914400" cy="914400"/>
          </a:xfrm>
        </p:grpSpPr>
        <p:pic>
          <p:nvPicPr>
            <p:cNvPr id="22" name="Google Shape;740;p55" descr="Cow">
              <a:extLst>
                <a:ext uri="{FF2B5EF4-FFF2-40B4-BE49-F238E27FC236}">
                  <a16:creationId xmlns:a16="http://schemas.microsoft.com/office/drawing/2014/main" id="{02B17A85-F948-4CD6-806D-646EEB94276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96000" y="422359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741;p55" descr="Dollar">
              <a:extLst>
                <a:ext uri="{FF2B5EF4-FFF2-40B4-BE49-F238E27FC236}">
                  <a16:creationId xmlns:a16="http://schemas.microsoft.com/office/drawing/2014/main" id="{6B48D17D-84EE-4285-A3A6-A5909FF8372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35022" y="4504710"/>
              <a:ext cx="294378" cy="29437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" name="Google Shape;742;p55" descr="Question mark">
            <a:extLst>
              <a:ext uri="{FF2B5EF4-FFF2-40B4-BE49-F238E27FC236}">
                <a16:creationId xmlns:a16="http://schemas.microsoft.com/office/drawing/2014/main" id="{FD28C372-560C-4B84-B30D-B66B54A696D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1837" y="1059918"/>
            <a:ext cx="579654" cy="52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740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728483F-1A2E-4265-96C1-490467E56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292538"/>
              </p:ext>
            </p:extLst>
          </p:nvPr>
        </p:nvGraphicFramePr>
        <p:xfrm>
          <a:off x="1156650" y="1217857"/>
          <a:ext cx="10103172" cy="276205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51586">
                  <a:extLst>
                    <a:ext uri="{9D8B030D-6E8A-4147-A177-3AD203B41FA5}">
                      <a16:colId xmlns:a16="http://schemas.microsoft.com/office/drawing/2014/main" val="2595419034"/>
                    </a:ext>
                  </a:extLst>
                </a:gridCol>
                <a:gridCol w="5051586">
                  <a:extLst>
                    <a:ext uri="{9D8B030D-6E8A-4147-A177-3AD203B41FA5}">
                      <a16:colId xmlns:a16="http://schemas.microsoft.com/office/drawing/2014/main" val="876774670"/>
                    </a:ext>
                  </a:extLst>
                </a:gridCol>
              </a:tblGrid>
              <a:tr h="276205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Continuous marketing of its products with the intention of penetrating deeper into its existing markets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Introduced Amazon Prime for its premium customers to further benefit from their loyalty.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67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Acquisition of various smaller brands in different markets.</a:t>
                      </a:r>
                      <a:endParaRPr lang="en-IN" sz="16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The company started with a single product i.e. books and continued to expand its product portfolio over the years.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The company also allows third-party sellers to utilize its platform to sell their products. 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83039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4FA9ABA4-C22E-4B54-9783-D0A89E7DC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80891"/>
              </p:ext>
            </p:extLst>
          </p:nvPr>
        </p:nvGraphicFramePr>
        <p:xfrm>
          <a:off x="1156650" y="3991087"/>
          <a:ext cx="10103172" cy="26727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51586">
                  <a:extLst>
                    <a:ext uri="{9D8B030D-6E8A-4147-A177-3AD203B41FA5}">
                      <a16:colId xmlns:a16="http://schemas.microsoft.com/office/drawing/2014/main" val="2595419034"/>
                    </a:ext>
                  </a:extLst>
                </a:gridCol>
                <a:gridCol w="5051586">
                  <a:extLst>
                    <a:ext uri="{9D8B030D-6E8A-4147-A177-3AD203B41FA5}">
                      <a16:colId xmlns:a16="http://schemas.microsoft.com/office/drawing/2014/main" val="876774670"/>
                    </a:ext>
                  </a:extLst>
                </a:gridCol>
              </a:tblGrid>
              <a:tr h="2672768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The company continues to expand into new geographical areas.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Introducing the website in the regional market language it plans on entering.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Listing various local products that are specific to the new market.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Acquisition of various new businesses already operating in new marketing such as the acquisition of Whole Foods.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Launching cloud services for its clients to enter the software industry.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 Amazon Go</a:t>
                      </a:r>
                      <a:endParaRPr lang="en-IN" sz="16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8303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7FE31925-FFB2-4EC2-99BD-70D09BFE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41" y="305775"/>
            <a:ext cx="11078307" cy="528400"/>
          </a:xfrm>
        </p:spPr>
        <p:txBody>
          <a:bodyPr/>
          <a:lstStyle/>
          <a:p>
            <a:r>
              <a:rPr lang="en-US" dirty="0"/>
              <a:t>Ansoff Growth Matrix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90C16E-9CE4-48ED-A2AF-F2F9070246E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078301" y="6129935"/>
            <a:ext cx="731600" cy="524800"/>
          </a:xfrm>
        </p:spPr>
        <p:txBody>
          <a:bodyPr/>
          <a:lstStyle/>
          <a:p>
            <a:fld id="{5A3B6B79-972C-43D9-A89B-7EE3D66EB414}" type="slidenum">
              <a:rPr lang="en-IN" smtClean="0"/>
              <a:t>6</a:t>
            </a:fld>
            <a:endParaRPr lang="en-IN"/>
          </a:p>
        </p:txBody>
      </p:sp>
      <p:pic>
        <p:nvPicPr>
          <p:cNvPr id="16" name="Google Shape;959;p64" descr="Bullseye">
            <a:extLst>
              <a:ext uri="{FF2B5EF4-FFF2-40B4-BE49-F238E27FC236}">
                <a16:creationId xmlns:a16="http://schemas.microsoft.com/office/drawing/2014/main" id="{F1E998ED-8B29-4C68-8FD9-656863F9983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19403" y="1315651"/>
            <a:ext cx="535757" cy="489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960;p64" descr="Barcode">
            <a:extLst>
              <a:ext uri="{FF2B5EF4-FFF2-40B4-BE49-F238E27FC236}">
                <a16:creationId xmlns:a16="http://schemas.microsoft.com/office/drawing/2014/main" id="{CF2ADD41-BE0A-4E22-9F90-F635AD5E8A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7501" y="1206680"/>
            <a:ext cx="757287" cy="67411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954;p64">
            <a:extLst>
              <a:ext uri="{FF2B5EF4-FFF2-40B4-BE49-F238E27FC236}">
                <a16:creationId xmlns:a16="http://schemas.microsoft.com/office/drawing/2014/main" id="{B4C6C638-81E1-44BD-A0E8-0F9AA0981BFE}"/>
              </a:ext>
            </a:extLst>
          </p:cNvPr>
          <p:cNvSpPr txBox="1"/>
          <p:nvPr/>
        </p:nvSpPr>
        <p:spPr>
          <a:xfrm>
            <a:off x="103874" y="3130394"/>
            <a:ext cx="10503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endParaRPr sz="1800" b="1" i="1" dirty="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953;p64">
            <a:extLst>
              <a:ext uri="{FF2B5EF4-FFF2-40B4-BE49-F238E27FC236}">
                <a16:creationId xmlns:a16="http://schemas.microsoft.com/office/drawing/2014/main" id="{1F4DED7C-DAD1-4B24-A465-22CE944FBD9D}"/>
              </a:ext>
            </a:extLst>
          </p:cNvPr>
          <p:cNvSpPr txBox="1"/>
          <p:nvPr/>
        </p:nvSpPr>
        <p:spPr>
          <a:xfrm>
            <a:off x="128612" y="4401728"/>
            <a:ext cx="71742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sz="1800" b="1" i="1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958;p64">
            <a:extLst>
              <a:ext uri="{FF2B5EF4-FFF2-40B4-BE49-F238E27FC236}">
                <a16:creationId xmlns:a16="http://schemas.microsoft.com/office/drawing/2014/main" id="{E9150D38-A582-4048-B916-868DACBC215E}"/>
              </a:ext>
            </a:extLst>
          </p:cNvPr>
          <p:cNvSpPr txBox="1"/>
          <p:nvPr/>
        </p:nvSpPr>
        <p:spPr>
          <a:xfrm>
            <a:off x="128612" y="3739406"/>
            <a:ext cx="103028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Market</a:t>
            </a:r>
            <a:endParaRPr sz="1800" b="1" i="1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957;p64">
            <a:extLst>
              <a:ext uri="{FF2B5EF4-FFF2-40B4-BE49-F238E27FC236}">
                <a16:creationId xmlns:a16="http://schemas.microsoft.com/office/drawing/2014/main" id="{7A1E42A4-21CD-49A6-98AA-A274FF19F58C}"/>
              </a:ext>
            </a:extLst>
          </p:cNvPr>
          <p:cNvSpPr txBox="1"/>
          <p:nvPr/>
        </p:nvSpPr>
        <p:spPr>
          <a:xfrm>
            <a:off x="5705198" y="848525"/>
            <a:ext cx="10924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sz="1800" b="1" i="1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956;p64">
            <a:extLst>
              <a:ext uri="{FF2B5EF4-FFF2-40B4-BE49-F238E27FC236}">
                <a16:creationId xmlns:a16="http://schemas.microsoft.com/office/drawing/2014/main" id="{CB2646F2-42F0-46F8-BC4A-27697B89CA2C}"/>
              </a:ext>
            </a:extLst>
          </p:cNvPr>
          <p:cNvSpPr txBox="1"/>
          <p:nvPr/>
        </p:nvSpPr>
        <p:spPr>
          <a:xfrm>
            <a:off x="3962765" y="848566"/>
            <a:ext cx="10503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endParaRPr sz="1800" b="1" i="1" dirty="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55;p64">
            <a:extLst>
              <a:ext uri="{FF2B5EF4-FFF2-40B4-BE49-F238E27FC236}">
                <a16:creationId xmlns:a16="http://schemas.microsoft.com/office/drawing/2014/main" id="{789EEE03-C69F-4B29-8D83-C123C32BD9BF}"/>
              </a:ext>
            </a:extLst>
          </p:cNvPr>
          <p:cNvSpPr txBox="1"/>
          <p:nvPr/>
        </p:nvSpPr>
        <p:spPr>
          <a:xfrm>
            <a:off x="7342528" y="834175"/>
            <a:ext cx="71742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sz="1800" b="1" i="1" dirty="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962;p64" descr="Maximize">
            <a:extLst>
              <a:ext uri="{FF2B5EF4-FFF2-40B4-BE49-F238E27FC236}">
                <a16:creationId xmlns:a16="http://schemas.microsoft.com/office/drawing/2014/main" id="{988A5DE7-E9DB-47D1-82BF-8696E27D1CC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8350" y="4098681"/>
            <a:ext cx="337794" cy="369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961;p64" descr="Shopping cart">
            <a:extLst>
              <a:ext uri="{FF2B5EF4-FFF2-40B4-BE49-F238E27FC236}">
                <a16:creationId xmlns:a16="http://schemas.microsoft.com/office/drawing/2014/main" id="{AEABD83B-C3F4-40E4-AFA5-5205FD82BD4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19403" y="4077704"/>
            <a:ext cx="460455" cy="466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247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6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/>
          </a:p>
        </p:txBody>
      </p:sp>
      <p:grpSp>
        <p:nvGrpSpPr>
          <p:cNvPr id="926" name="Google Shape;926;p63"/>
          <p:cNvGrpSpPr/>
          <p:nvPr/>
        </p:nvGrpSpPr>
        <p:grpSpPr>
          <a:xfrm>
            <a:off x="496478" y="989814"/>
            <a:ext cx="11199044" cy="5664922"/>
            <a:chOff x="360869" y="1183687"/>
            <a:chExt cx="8448585" cy="4699462"/>
          </a:xfrm>
        </p:grpSpPr>
        <p:sp>
          <p:nvSpPr>
            <p:cNvPr id="927" name="Google Shape;927;p63"/>
            <p:cNvSpPr/>
            <p:nvPr/>
          </p:nvSpPr>
          <p:spPr>
            <a:xfrm>
              <a:off x="5715001" y="3705721"/>
              <a:ext cx="3094453" cy="2177428"/>
            </a:xfrm>
            <a:custGeom>
              <a:avLst/>
              <a:gdLst/>
              <a:ahLst/>
              <a:cxnLst/>
              <a:rect l="l" t="t" r="r" b="b"/>
              <a:pathLst>
                <a:path w="2612253" h="1692148" extrusionOk="0">
                  <a:moveTo>
                    <a:pt x="0" y="169215"/>
                  </a:moveTo>
                  <a:cubicBezTo>
                    <a:pt x="0" y="75760"/>
                    <a:pt x="75760" y="0"/>
                    <a:pt x="169215" y="0"/>
                  </a:cubicBezTo>
                  <a:lnTo>
                    <a:pt x="2443038" y="0"/>
                  </a:lnTo>
                  <a:cubicBezTo>
                    <a:pt x="2536493" y="0"/>
                    <a:pt x="2612253" y="75760"/>
                    <a:pt x="2612253" y="169215"/>
                  </a:cubicBezTo>
                  <a:lnTo>
                    <a:pt x="2612253" y="1522933"/>
                  </a:lnTo>
                  <a:cubicBezTo>
                    <a:pt x="2612253" y="1616388"/>
                    <a:pt x="2536493" y="1692148"/>
                    <a:pt x="2443038" y="1692148"/>
                  </a:cubicBezTo>
                  <a:lnTo>
                    <a:pt x="169215" y="1692148"/>
                  </a:lnTo>
                  <a:cubicBezTo>
                    <a:pt x="75760" y="1692148"/>
                    <a:pt x="0" y="1616388"/>
                    <a:pt x="0" y="1522933"/>
                  </a:cubicBezTo>
                  <a:lnTo>
                    <a:pt x="0" y="169215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525" tIns="646875" rIns="223850" bIns="223850" anchor="t" anchorCtr="0">
              <a:noAutofit/>
            </a:bodyPr>
            <a:lstStyle/>
            <a:p>
              <a:pPr marL="285750" lvl="1" indent="-285750"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Few controversies</a:t>
              </a:r>
            </a:p>
            <a:p>
              <a:pPr marL="285750" lvl="1" indent="-285750"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Government regulations</a:t>
              </a:r>
            </a:p>
            <a:p>
              <a:pPr marL="285750" lvl="1" indent="-285750"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Links to exploitative labor</a:t>
              </a:r>
            </a:p>
            <a:p>
              <a:pPr marL="285750" lvl="1" indent="-285750"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Aggressive competition (Walmart and </a:t>
              </a:r>
              <a:r>
                <a:rPr lang="en-US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ebay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  <a:p>
              <a:pPr marL="285750" lvl="1" indent="-285750"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Imitation </a:t>
              </a:r>
            </a:p>
            <a:p>
              <a:pPr marL="285750" lvl="1" indent="-285750"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Fake Products</a:t>
              </a:r>
            </a:p>
            <a:p>
              <a:pPr marL="285750" lvl="1" indent="-285750"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Economic Recession</a:t>
              </a:r>
            </a:p>
            <a:p>
              <a:pPr marL="285750" lvl="1" indent="-285750"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Fake reviews </a:t>
              </a:r>
            </a:p>
            <a:p>
              <a:pPr marL="285750" lvl="1" indent="-209550">
                <a:spcBef>
                  <a:spcPts val="180"/>
                </a:spcBef>
                <a:buClr>
                  <a:schemeClr val="dk1"/>
                </a:buClr>
                <a:buSzPts val="1200"/>
              </a:pP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63"/>
            <p:cNvSpPr/>
            <p:nvPr/>
          </p:nvSpPr>
          <p:spPr>
            <a:xfrm>
              <a:off x="360869" y="3705721"/>
              <a:ext cx="2930338" cy="2177427"/>
            </a:xfrm>
            <a:custGeom>
              <a:avLst/>
              <a:gdLst/>
              <a:ahLst/>
              <a:cxnLst/>
              <a:rect l="l" t="t" r="r" b="b"/>
              <a:pathLst>
                <a:path w="2612253" h="1692148" extrusionOk="0">
                  <a:moveTo>
                    <a:pt x="0" y="169215"/>
                  </a:moveTo>
                  <a:cubicBezTo>
                    <a:pt x="0" y="75760"/>
                    <a:pt x="75760" y="0"/>
                    <a:pt x="169215" y="0"/>
                  </a:cubicBezTo>
                  <a:lnTo>
                    <a:pt x="2443038" y="0"/>
                  </a:lnTo>
                  <a:cubicBezTo>
                    <a:pt x="2536493" y="0"/>
                    <a:pt x="2612253" y="75760"/>
                    <a:pt x="2612253" y="169215"/>
                  </a:cubicBezTo>
                  <a:lnTo>
                    <a:pt x="2612253" y="1522933"/>
                  </a:lnTo>
                  <a:cubicBezTo>
                    <a:pt x="2612253" y="1616388"/>
                    <a:pt x="2536493" y="1692148"/>
                    <a:pt x="2443038" y="1692148"/>
                  </a:cubicBezTo>
                  <a:lnTo>
                    <a:pt x="169215" y="1692148"/>
                  </a:lnTo>
                  <a:cubicBezTo>
                    <a:pt x="75760" y="1692148"/>
                    <a:pt x="0" y="1616388"/>
                    <a:pt x="0" y="1522933"/>
                  </a:cubicBezTo>
                  <a:lnTo>
                    <a:pt x="0" y="169215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w="25400" cap="flat" cmpd="sng">
              <a:solidFill>
                <a:srgbClr val="49AC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23850" tIns="646875" rIns="1007525" bIns="223850" anchor="t" anchorCtr="0">
              <a:noAutofit/>
            </a:bodyPr>
            <a:lstStyle/>
            <a:p>
              <a:pPr marL="285750" lvl="1" indent="-285750"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Expanding physical stores</a:t>
              </a:r>
            </a:p>
            <a:p>
              <a:pPr marL="285750" lvl="1" indent="-285750"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Improve technological measures and organizational policies</a:t>
              </a:r>
            </a:p>
            <a:p>
              <a:pPr marL="285750" lvl="1" indent="-285750"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Backward Integration</a:t>
              </a:r>
            </a:p>
            <a:p>
              <a:pPr marL="285750" lvl="1" indent="-285750"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More acquisitions</a:t>
              </a:r>
            </a:p>
            <a:p>
              <a:pPr marL="285750" lvl="1" indent="-285750"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Self Driving Technology</a:t>
              </a:r>
            </a:p>
            <a:p>
              <a:pPr marL="285750" lvl="1" indent="-285750"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Launch of electric rickshaws in India</a:t>
              </a:r>
            </a:p>
          </p:txBody>
        </p:sp>
        <p:sp>
          <p:nvSpPr>
            <p:cNvPr id="929" name="Google Shape;929;p63"/>
            <p:cNvSpPr/>
            <p:nvPr/>
          </p:nvSpPr>
          <p:spPr>
            <a:xfrm>
              <a:off x="5715000" y="1183687"/>
              <a:ext cx="3094453" cy="2023480"/>
            </a:xfrm>
            <a:custGeom>
              <a:avLst/>
              <a:gdLst/>
              <a:ahLst/>
              <a:cxnLst/>
              <a:rect l="l" t="t" r="r" b="b"/>
              <a:pathLst>
                <a:path w="2612253" h="1692148" extrusionOk="0">
                  <a:moveTo>
                    <a:pt x="0" y="169215"/>
                  </a:moveTo>
                  <a:cubicBezTo>
                    <a:pt x="0" y="75760"/>
                    <a:pt x="75760" y="0"/>
                    <a:pt x="169215" y="0"/>
                  </a:cubicBezTo>
                  <a:lnTo>
                    <a:pt x="2443038" y="0"/>
                  </a:lnTo>
                  <a:cubicBezTo>
                    <a:pt x="2536493" y="0"/>
                    <a:pt x="2612253" y="75760"/>
                    <a:pt x="2612253" y="169215"/>
                  </a:cubicBezTo>
                  <a:lnTo>
                    <a:pt x="2612253" y="1522933"/>
                  </a:lnTo>
                  <a:cubicBezTo>
                    <a:pt x="2612253" y="1616388"/>
                    <a:pt x="2536493" y="1692148"/>
                    <a:pt x="2443038" y="1692148"/>
                  </a:cubicBezTo>
                  <a:lnTo>
                    <a:pt x="169215" y="1692148"/>
                  </a:lnTo>
                  <a:cubicBezTo>
                    <a:pt x="75760" y="1692148"/>
                    <a:pt x="0" y="1616388"/>
                    <a:pt x="0" y="1522933"/>
                  </a:cubicBezTo>
                  <a:lnTo>
                    <a:pt x="0" y="169215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525" tIns="223850" rIns="223850" bIns="646875" anchor="t" anchorCtr="0">
              <a:noAutofit/>
            </a:bodyPr>
            <a:lstStyle/>
            <a:p>
              <a:pPr marL="285750" lvl="1" indent="-285750">
                <a:buClr>
                  <a:schemeClr val="dk1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Easily imitable business model</a:t>
              </a:r>
            </a:p>
            <a:p>
              <a:pPr marL="285750" lvl="1" indent="-285750">
                <a:buClr>
                  <a:schemeClr val="dk1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Losing Margins in Few Areas</a:t>
              </a:r>
            </a:p>
            <a:p>
              <a:pPr marL="285750" lvl="1" indent="-285750">
                <a:buClr>
                  <a:schemeClr val="dk1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Tax Avoidance Controversy </a:t>
              </a:r>
            </a:p>
            <a:p>
              <a:pPr marL="285750" lvl="1" indent="-285750">
                <a:buClr>
                  <a:schemeClr val="dk1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Unfair use of third party data</a:t>
              </a:r>
            </a:p>
            <a:p>
              <a:pPr marL="285750" lvl="1" indent="-285750">
                <a:buClr>
                  <a:schemeClr val="dk1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Employees Strike</a:t>
              </a:r>
            </a:p>
            <a:p>
              <a:pPr marL="285750" lvl="1" indent="-285750">
                <a:buClr>
                  <a:schemeClr val="dk1"/>
                </a:buClr>
                <a:buSzPts val="12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Flops and Failures </a:t>
              </a:r>
            </a:p>
            <a:p>
              <a:pPr marL="285750" lvl="1" indent="-285750">
                <a:buClr>
                  <a:schemeClr val="dk1"/>
                </a:buClr>
                <a:buSzPts val="1200"/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63"/>
            <p:cNvSpPr/>
            <p:nvPr/>
          </p:nvSpPr>
          <p:spPr>
            <a:xfrm>
              <a:off x="360870" y="1203450"/>
              <a:ext cx="2930339" cy="2003717"/>
            </a:xfrm>
            <a:custGeom>
              <a:avLst/>
              <a:gdLst/>
              <a:ahLst/>
              <a:cxnLst/>
              <a:rect l="l" t="t" r="r" b="b"/>
              <a:pathLst>
                <a:path w="2534878" h="1692148" extrusionOk="0">
                  <a:moveTo>
                    <a:pt x="0" y="169215"/>
                  </a:moveTo>
                  <a:cubicBezTo>
                    <a:pt x="0" y="75760"/>
                    <a:pt x="75760" y="0"/>
                    <a:pt x="169215" y="0"/>
                  </a:cubicBezTo>
                  <a:lnTo>
                    <a:pt x="2365663" y="0"/>
                  </a:lnTo>
                  <a:cubicBezTo>
                    <a:pt x="2459118" y="0"/>
                    <a:pt x="2534878" y="75760"/>
                    <a:pt x="2534878" y="169215"/>
                  </a:cubicBezTo>
                  <a:lnTo>
                    <a:pt x="2534878" y="1522933"/>
                  </a:lnTo>
                  <a:cubicBezTo>
                    <a:pt x="2534878" y="1616388"/>
                    <a:pt x="2459118" y="1692148"/>
                    <a:pt x="2365663" y="1692148"/>
                  </a:cubicBezTo>
                  <a:lnTo>
                    <a:pt x="169215" y="1692148"/>
                  </a:lnTo>
                  <a:cubicBezTo>
                    <a:pt x="75760" y="1692148"/>
                    <a:pt x="0" y="1616388"/>
                    <a:pt x="0" y="1522933"/>
                  </a:cubicBezTo>
                  <a:lnTo>
                    <a:pt x="0" y="169215"/>
                  </a:lnTo>
                  <a:close/>
                </a:path>
              </a:pathLst>
            </a:custGeom>
            <a:solidFill>
              <a:schemeClr val="lt1">
                <a:alpha val="89803"/>
              </a:schemeClr>
            </a:solidFill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875" tIns="82875" rIns="843350" bIns="505925" anchor="t" anchorCtr="0">
              <a:noAutofit/>
            </a:bodyPr>
            <a:lstStyle/>
            <a:p>
              <a:pPr marL="114300" lvl="1" indent="-114300"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oriented</a:t>
              </a:r>
            </a:p>
            <a:p>
              <a:pPr marL="114300" lvl="1" indent="-114300"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Differentiation and Innovation</a:t>
              </a:r>
            </a:p>
            <a:p>
              <a:pPr marL="114300" lvl="1" indent="-114300"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Largest Merchandise Selection</a:t>
              </a:r>
            </a:p>
            <a:p>
              <a:pPr marL="114300" lvl="1" indent="-114300"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Market Leader</a:t>
              </a:r>
            </a:p>
            <a:p>
              <a:pPr marL="114300" lvl="1" indent="-114300"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Superior logistics and distribution systems </a:t>
              </a:r>
            </a:p>
            <a:p>
              <a:pPr marL="114300" lvl="1" indent="-114300"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Minimum pay raise to $15 per hour</a:t>
              </a:r>
            </a:p>
            <a:p>
              <a:pPr lvl="1">
                <a:buClr>
                  <a:schemeClr val="dk1"/>
                </a:buClr>
                <a:buSzPts val="1200"/>
              </a:pPr>
              <a:endPara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63"/>
            <p:cNvSpPr/>
            <p:nvPr/>
          </p:nvSpPr>
          <p:spPr>
            <a:xfrm>
              <a:off x="2766177" y="1479872"/>
              <a:ext cx="1865067" cy="1949428"/>
            </a:xfrm>
            <a:custGeom>
              <a:avLst/>
              <a:gdLst/>
              <a:ahLst/>
              <a:cxnLst/>
              <a:rect l="l" t="t" r="r" b="b"/>
              <a:pathLst>
                <a:path w="2289687" h="2289687" extrusionOk="0">
                  <a:moveTo>
                    <a:pt x="0" y="2289687"/>
                  </a:moveTo>
                  <a:cubicBezTo>
                    <a:pt x="0" y="1025128"/>
                    <a:pt x="1025128" y="0"/>
                    <a:pt x="2289687" y="0"/>
                  </a:cubicBezTo>
                  <a:lnTo>
                    <a:pt x="2289687" y="2289687"/>
                  </a:lnTo>
                  <a:lnTo>
                    <a:pt x="0" y="2289687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1" wrap="square" lIns="798650" tIns="798650" rIns="128000" bIns="128000" anchor="ctr" anchorCtr="0">
              <a:noAutofit/>
            </a:bodyPr>
            <a:lstStyle/>
            <a:p>
              <a:pPr algn="ctr">
                <a:lnSpc>
                  <a:spcPct val="150000"/>
                </a:lnSpc>
                <a:buClr>
                  <a:schemeClr val="lt1"/>
                </a:buClr>
                <a:buSzPts val="1800"/>
              </a:pPr>
              <a:r>
                <a:rPr lang="en-US"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Strengths</a:t>
              </a: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63"/>
            <p:cNvSpPr/>
            <p:nvPr/>
          </p:nvSpPr>
          <p:spPr>
            <a:xfrm>
              <a:off x="4727153" y="1479870"/>
              <a:ext cx="1865067" cy="1949429"/>
            </a:xfrm>
            <a:custGeom>
              <a:avLst/>
              <a:gdLst/>
              <a:ahLst/>
              <a:cxnLst/>
              <a:rect l="l" t="t" r="r" b="b"/>
              <a:pathLst>
                <a:path w="2289687" h="2289687" extrusionOk="0">
                  <a:moveTo>
                    <a:pt x="0" y="0"/>
                  </a:moveTo>
                  <a:cubicBezTo>
                    <a:pt x="1264559" y="0"/>
                    <a:pt x="2289687" y="1025128"/>
                    <a:pt x="2289687" y="2289687"/>
                  </a:cubicBezTo>
                  <a:lnTo>
                    <a:pt x="0" y="2289687"/>
                  </a:lnTo>
                  <a:lnTo>
                    <a:pt x="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128000" tIns="798650" rIns="798650" bIns="128000" anchor="ctr" anchorCtr="0">
              <a:noAutofit/>
            </a:bodyPr>
            <a:lstStyle/>
            <a:p>
              <a:pPr algn="ctr">
                <a:lnSpc>
                  <a:spcPct val="150000"/>
                </a:lnSpc>
                <a:buClr>
                  <a:schemeClr val="lt1"/>
                </a:buClr>
                <a:buSzPts val="1800"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Weakness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63"/>
            <p:cNvSpPr/>
            <p:nvPr/>
          </p:nvSpPr>
          <p:spPr>
            <a:xfrm>
              <a:off x="4727153" y="3535061"/>
              <a:ext cx="1865066" cy="1997767"/>
            </a:xfrm>
            <a:custGeom>
              <a:avLst/>
              <a:gdLst/>
              <a:ahLst/>
              <a:cxnLst/>
              <a:rect l="l" t="t" r="r" b="b"/>
              <a:pathLst>
                <a:path w="2289687" h="2289687" extrusionOk="0">
                  <a:moveTo>
                    <a:pt x="2289687" y="0"/>
                  </a:moveTo>
                  <a:cubicBezTo>
                    <a:pt x="2289687" y="1264559"/>
                    <a:pt x="1264559" y="2289687"/>
                    <a:pt x="0" y="2289687"/>
                  </a:cubicBezTo>
                  <a:lnTo>
                    <a:pt x="0" y="0"/>
                  </a:lnTo>
                  <a:lnTo>
                    <a:pt x="2289687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128000" tIns="128000" rIns="798650" bIns="798650" anchor="ctr" anchorCtr="0">
              <a:noAutofit/>
            </a:bodyPr>
            <a:lstStyle/>
            <a:p>
              <a:pPr algn="ctr">
                <a:lnSpc>
                  <a:spcPct val="150000"/>
                </a:lnSpc>
                <a:buClr>
                  <a:schemeClr val="lt1"/>
                </a:buClr>
                <a:buSzPts val="1800"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Threats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63"/>
            <p:cNvSpPr/>
            <p:nvPr/>
          </p:nvSpPr>
          <p:spPr>
            <a:xfrm>
              <a:off x="2766177" y="3535061"/>
              <a:ext cx="1855116" cy="1997766"/>
            </a:xfrm>
            <a:custGeom>
              <a:avLst/>
              <a:gdLst/>
              <a:ahLst/>
              <a:cxnLst/>
              <a:rect l="l" t="t" r="r" b="b"/>
              <a:pathLst>
                <a:path w="2289687" h="2289687" extrusionOk="0">
                  <a:moveTo>
                    <a:pt x="2289687" y="2289687"/>
                  </a:moveTo>
                  <a:cubicBezTo>
                    <a:pt x="1025128" y="2289687"/>
                    <a:pt x="0" y="1264559"/>
                    <a:pt x="0" y="0"/>
                  </a:cubicBezTo>
                  <a:lnTo>
                    <a:pt x="2289687" y="0"/>
                  </a:lnTo>
                  <a:lnTo>
                    <a:pt x="2289687" y="2289687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798650" tIns="128000" rIns="128000" bIns="798650" anchor="ctr" anchorCtr="0">
              <a:noAutofit/>
            </a:bodyPr>
            <a:lstStyle/>
            <a:p>
              <a:pPr algn="ctr">
                <a:lnSpc>
                  <a:spcPct val="150000"/>
                </a:lnSpc>
                <a:buClr>
                  <a:schemeClr val="lt1"/>
                </a:buClr>
                <a:buSzPts val="1800"/>
              </a:pPr>
              <a:r>
                <a:rPr lang="en-US"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Opportunities</a:t>
              </a: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63"/>
            <p:cNvSpPr/>
            <p:nvPr/>
          </p:nvSpPr>
          <p:spPr>
            <a:xfrm>
              <a:off x="4202124" y="3006264"/>
              <a:ext cx="790550" cy="6874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E7CFC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6" name="Google Shape;936;p63"/>
            <p:cNvSpPr/>
            <p:nvPr/>
          </p:nvSpPr>
          <p:spPr>
            <a:xfrm rot="10800000">
              <a:off x="4202124" y="3270662"/>
              <a:ext cx="790550" cy="6874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E7CFC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" name="Title 3">
            <a:extLst>
              <a:ext uri="{FF2B5EF4-FFF2-40B4-BE49-F238E27FC236}">
                <a16:creationId xmlns:a16="http://schemas.microsoft.com/office/drawing/2014/main" id="{C3833CAD-D36D-4432-9B43-3196C08004D2}"/>
              </a:ext>
            </a:extLst>
          </p:cNvPr>
          <p:cNvSpPr txBox="1">
            <a:spLocks/>
          </p:cNvSpPr>
          <p:nvPr/>
        </p:nvSpPr>
        <p:spPr>
          <a:xfrm>
            <a:off x="474785" y="305775"/>
            <a:ext cx="11078307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 b="0" i="0" u="none" strike="noStrike" cap="none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r>
              <a:rPr lang="en-US" dirty="0"/>
              <a:t>SWOT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E31925-FFB2-4EC2-99BD-70D09BFE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5" y="305775"/>
            <a:ext cx="11078307" cy="528400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90C16E-9CE4-48ED-A2AF-F2F907024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3B6B79-972C-43D9-A89B-7EE3D66EB414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B170D-893C-4A45-90C3-0E7DA5DF1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71" y="937976"/>
            <a:ext cx="11079121" cy="33818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B3709B-21CC-47C2-B380-1862B4CF2545}"/>
              </a:ext>
            </a:extLst>
          </p:cNvPr>
          <p:cNvSpPr/>
          <p:nvPr/>
        </p:nvSpPr>
        <p:spPr>
          <a:xfrm>
            <a:off x="6954715" y="834175"/>
            <a:ext cx="4598377" cy="3526810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24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3370B19-0E4E-4E62-8822-248D1D950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67" y="834175"/>
            <a:ext cx="9458972" cy="57150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FE31925-FFB2-4EC2-99BD-70D09BFE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5" y="305775"/>
            <a:ext cx="11078307" cy="528400"/>
          </a:xfrm>
        </p:spPr>
        <p:txBody>
          <a:bodyPr/>
          <a:lstStyle/>
          <a:p>
            <a:r>
              <a:rPr lang="en-US" dirty="0"/>
              <a:t>Stock Trend in 2019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90C16E-9CE4-48ED-A2AF-F2F907024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3B6B79-972C-43D9-A89B-7EE3D66EB414}" type="slidenum">
              <a:rPr lang="en-IN" smtClean="0"/>
              <a:t>9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496472-0771-4536-A93C-EED86127A63D}"/>
              </a:ext>
            </a:extLst>
          </p:cNvPr>
          <p:cNvCxnSpPr>
            <a:cxnSpLocks/>
          </p:cNvCxnSpPr>
          <p:nvPr/>
        </p:nvCxnSpPr>
        <p:spPr>
          <a:xfrm>
            <a:off x="2376851" y="934915"/>
            <a:ext cx="0" cy="54072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ED2A80-1B35-4C3F-807E-FF3488E8EEB7}"/>
              </a:ext>
            </a:extLst>
          </p:cNvPr>
          <p:cNvCxnSpPr>
            <a:cxnSpLocks/>
          </p:cNvCxnSpPr>
          <p:nvPr/>
        </p:nvCxnSpPr>
        <p:spPr>
          <a:xfrm>
            <a:off x="4258409" y="1031630"/>
            <a:ext cx="0" cy="54072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C117BB-52A0-4C2F-93C3-2C675A7B78EE}"/>
              </a:ext>
            </a:extLst>
          </p:cNvPr>
          <p:cNvCxnSpPr>
            <a:cxnSpLocks/>
          </p:cNvCxnSpPr>
          <p:nvPr/>
        </p:nvCxnSpPr>
        <p:spPr>
          <a:xfrm>
            <a:off x="6648363" y="934915"/>
            <a:ext cx="0" cy="54072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llout: Bent Line 20">
            <a:extLst>
              <a:ext uri="{FF2B5EF4-FFF2-40B4-BE49-F238E27FC236}">
                <a16:creationId xmlns:a16="http://schemas.microsoft.com/office/drawing/2014/main" id="{CF7A2B5F-B9E4-4884-9737-FD79806A82BC}"/>
              </a:ext>
            </a:extLst>
          </p:cNvPr>
          <p:cNvSpPr/>
          <p:nvPr/>
        </p:nvSpPr>
        <p:spPr>
          <a:xfrm>
            <a:off x="2787159" y="1559168"/>
            <a:ext cx="800099" cy="7913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1"/>
              <a:gd name="adj6" fmla="val -5106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/>
              <a:t>Amazon reported strong earnings</a:t>
            </a:r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03E37409-F02A-4147-84D1-1931814B63C8}"/>
              </a:ext>
            </a:extLst>
          </p:cNvPr>
          <p:cNvSpPr/>
          <p:nvPr/>
        </p:nvSpPr>
        <p:spPr>
          <a:xfrm>
            <a:off x="4624758" y="1544513"/>
            <a:ext cx="1019903" cy="7913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3611"/>
              <a:gd name="adj6" fmla="val -3632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Drop in share price due to correction of 14.8%</a:t>
            </a:r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64933B97-6618-4448-AD72-BB70DE27DFAB}"/>
              </a:ext>
            </a:extLst>
          </p:cNvPr>
          <p:cNvSpPr/>
          <p:nvPr/>
        </p:nvSpPr>
        <p:spPr>
          <a:xfrm>
            <a:off x="7014711" y="1433143"/>
            <a:ext cx="1019903" cy="7913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3611"/>
              <a:gd name="adj6" fmla="val -3632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Highest intra-day value of $2025.6</a:t>
            </a:r>
          </a:p>
        </p:txBody>
      </p:sp>
    </p:spTree>
    <p:extLst>
      <p:ext uri="{BB962C8B-B14F-4D97-AF65-F5344CB8AC3E}">
        <p14:creationId xmlns:p14="http://schemas.microsoft.com/office/powerpoint/2010/main" val="335403304"/>
      </p:ext>
    </p:extLst>
  </p:cSld>
  <p:clrMapOvr>
    <a:masterClrMapping/>
  </p:clrMapOvr>
</p:sld>
</file>

<file path=ppt/theme/theme1.xml><?xml version="1.0" encoding="utf-8"?>
<a:theme xmlns:a="http://schemas.openxmlformats.org/drawingml/2006/main" name="RB_1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B_1" id="{86E9F077-1C95-4A57-B0CD-E5F1BE72B82A}" vid="{6D1C3E70-F5F9-428F-8481-7382E9E869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pplication xmlns="http://www.sap.com/cof/powerpoint/application">
  <Version>2</Version>
  <Revision>2.8.800.96347</Revision>
</Application>
</file>

<file path=customXml/itemProps1.xml><?xml version="1.0" encoding="utf-8"?>
<ds:datastoreItem xmlns:ds="http://schemas.openxmlformats.org/officeDocument/2006/customXml" ds:itemID="{C35F9F58-57C5-4FA1-90E0-2BADCF5B8FE6}">
  <ds:schemaRefs>
    <ds:schemaRef ds:uri="http://www.sap.com/cof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19381</TotalTime>
  <Words>843</Words>
  <Application>Microsoft Office PowerPoint</Application>
  <PresentationFormat>Widescreen</PresentationFormat>
  <Paragraphs>227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Inter-Regular</vt:lpstr>
      <vt:lpstr>RB_1</vt:lpstr>
      <vt:lpstr>Structuring &amp; Visualizing  Analytics Problems (SVAP)</vt:lpstr>
      <vt:lpstr>Table of Content</vt:lpstr>
      <vt:lpstr>Markets</vt:lpstr>
      <vt:lpstr>Subsidiaries and Product portfolio</vt:lpstr>
      <vt:lpstr>BCG Matrix</vt:lpstr>
      <vt:lpstr>Ansoff Growth Matrix</vt:lpstr>
      <vt:lpstr>PowerPoint Presentation</vt:lpstr>
      <vt:lpstr>Data Set</vt:lpstr>
      <vt:lpstr>Stock Trend in 2019</vt:lpstr>
      <vt:lpstr>Stock Trend in 2019 (contd.)</vt:lpstr>
      <vt:lpstr>Stock Trend in 2019 (contd.)</vt:lpstr>
      <vt:lpstr>Overall Performance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Structuring &amp; Visualizing  Analytics Problems (SVAP)</dc:title>
  <dc:creator>Raghuvara Bhat</dc:creator>
  <cp:lastModifiedBy>Raghuvara Bhat</cp:lastModifiedBy>
  <cp:revision>44</cp:revision>
  <dcterms:created xsi:type="dcterms:W3CDTF">2021-07-25T15:36:31Z</dcterms:created>
  <dcterms:modified xsi:type="dcterms:W3CDTF">2021-08-30T16:57:37Z</dcterms:modified>
</cp:coreProperties>
</file>