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FC31E-14C5-4617-A581-8C48486A419B}" v="10" dt="2024-10-17T15:38:23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GB" dirty="0"/>
              <a:t>One Stop Solution Focusing On Toursim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CEI-10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71611"/>
              </p:ext>
            </p:extLst>
          </p:nvPr>
        </p:nvGraphicFramePr>
        <p:xfrm>
          <a:off x="630904" y="3274141"/>
          <a:ext cx="5418666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20211CEI0042</a:t>
                      </a:r>
                    </a:p>
                    <a:p>
                      <a:pPr algn="ctr"/>
                      <a:r>
                        <a:rPr lang="en-GB" dirty="0"/>
                        <a:t>20211CEI0133</a:t>
                      </a:r>
                    </a:p>
                    <a:p>
                      <a:pPr algn="ctr"/>
                      <a:r>
                        <a:rPr lang="en-GB" dirty="0"/>
                        <a:t>20211CEI0161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SHAIK ASLAM</a:t>
                      </a:r>
                    </a:p>
                    <a:p>
                      <a:pPr algn="ctr"/>
                      <a:r>
                        <a:rPr lang="en-GB" dirty="0"/>
                        <a:t>GILAJIRLA SUJITHA</a:t>
                      </a:r>
                    </a:p>
                    <a:p>
                      <a:pPr algn="ctr"/>
                      <a:r>
                        <a:rPr lang="en-GB" dirty="0"/>
                        <a:t>VISWESWAR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Under the Supervision of,</a:t>
            </a:r>
          </a:p>
          <a:p>
            <a:pPr algn="l"/>
            <a:r>
              <a:rPr lang="en-GB" sz="1700" dirty="0"/>
              <a:t>Prof. </a:t>
            </a:r>
            <a:r>
              <a:rPr lang="en-GB" sz="1700" b="0" dirty="0" err="1">
                <a:solidFill>
                  <a:schemeClr val="tx1"/>
                </a:solidFill>
              </a:rPr>
              <a:t>Amirtha</a:t>
            </a:r>
            <a:r>
              <a:rPr lang="en-GB" sz="1700" b="0" dirty="0">
                <a:solidFill>
                  <a:schemeClr val="tx1"/>
                </a:solidFill>
              </a:rPr>
              <a:t> Preeya V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PIP2001 University Project-II</a:t>
            </a:r>
          </a:p>
          <a:p>
            <a:r>
              <a:rPr lang="en-GB" dirty="0"/>
              <a:t>Final Review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In summary, the "One Stop Solution Focusing on Tourism" project is designed to enhance user engagement, improve business metrics, and establish a strong market presence. The expected outcomes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User Growth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Attracting more users and ensuring their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Financial Success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Increasing revenue while minimizing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Market Leadership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Positioning the platform as a top choice in the tourism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Continuous Improvement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Actively gathering user feedback to refine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Sustainable Growth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Fostering long-term user retention and exploring new opportunities.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__Inter_36bd41"/>
              </a:rPr>
              <a:t>"Personalized Travel Recommendation System Based on User Preferences" by S. S. Iyengar et al. (2020) [</a:t>
            </a:r>
            <a:r>
              <a:rPr lang="en-IN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https://doi.org/10.1016/j.ijinfomgt.2020.02.003</a:t>
            </a:r>
            <a:r>
              <a:rPr lang="en-IN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__Inter_36bd41"/>
              </a:rPr>
              <a:t>"A Survey on Personalization Techniques in Travel Recommender Systems" by A. K. Singh et al. (2019) [</a:t>
            </a:r>
            <a:r>
              <a:rPr lang="en-IN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https://www.sciencedirect.com/science/article/pii/S0957417418301346</a:t>
            </a:r>
            <a:r>
              <a:rPr lang="en-IN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__Inter_36bd41"/>
              </a:rPr>
              <a:t>"Travel Recommendation System Using Collaborative Filtering and Content-Based Filtering" by R. Kumar et al. (2018) [</a:t>
            </a:r>
            <a:r>
              <a:rPr lang="en-IN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https://ieeexplore.ieee.org/document/8371899</a:t>
            </a:r>
            <a:r>
              <a:rPr lang="en-IN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"The Impact of Digital Technologies on the Tourism Industry" by J. Buhalis et al. (2019) [</a:t>
            </a:r>
            <a:r>
              <a:rPr lang="en-US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https://www.tandfonline.com/doi/full/10.1080/14616688.2019.1571153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"Digital Transformation in Tourism: A Systematic Review" by M. Sigala et al. (2020) [</a:t>
            </a:r>
            <a:r>
              <a:rPr lang="en-US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https://www.sciencedirect.com/science/article/pii/S0261517720300116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"The Role of Artificial Intelligence in Tourism: A Review" by S. K. Goyal et al. (2020) [</a:t>
            </a:r>
            <a:r>
              <a:rPr lang="en-US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https://link.springer.com/article/10.1007/s40501-020-00176-6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"A Review of Travel Planning and Booking Systems: Challenges and Opportunities" by A. K. Mishra et al. (2019) [</a:t>
            </a:r>
            <a:r>
              <a:rPr lang="en-US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https://www.igi-global.com/article/a-review-of-travel-planning-and-booking-systems/226541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"Travel Planning and Booking Systems: A Systematic Review" by S. S. Rao et al. (2020) [</a:t>
            </a:r>
            <a:r>
              <a:rPr lang="en-US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https://www.sciencedirect.com/science/article/pii/S0957417420300246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"An Intelligent Travel Planning System Using Machine Learning and Natural Language Processing" by H. Liu et al. (2019) [</a:t>
            </a:r>
            <a:r>
              <a:rPr lang="en-US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https://ieeexplore.ieee.org/document/8792139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__Inter_36bd41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"Understanding User Experience in Tourism: A Systematic Review" by M. A. Khan et al. (2020)                   [</a:t>
            </a:r>
            <a:r>
              <a:rPr lang="en-US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https://www.sciencedirect.com/science/article/pii/S0261517720300128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9600" dirty="0">
                <a:solidFill>
                  <a:srgbClr val="FF0000"/>
                </a:solidFill>
                <a:latin typeface="Lucida Calligraphy" panose="03010101010101010101" pitchFamily="66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The tourism industry is changing rapidly due to technological advancements and shifting consumer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Travelers want personalized experiences and seamless planning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Existing travel planning systems are fragmented and inefficient, leading to poor user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The "One Stop Solution Focusing on Tourism" project aims to develop a comprehensive digital platform that integrates various travel-related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The project will leverage cutting-edge technologies like AI, machine learning, and cloud computing.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The goal is to create a user-friendly platform that streamlines the travel planning journey and enhances the overall travel experience.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53241-B7B7-038B-4E3E-EC638C5EF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077868"/>
              </p:ext>
            </p:extLst>
          </p:nvPr>
        </p:nvGraphicFramePr>
        <p:xfrm>
          <a:off x="691502" y="1022290"/>
          <a:ext cx="10668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21">
                  <a:extLst>
                    <a:ext uri="{9D8B030D-6E8A-4147-A177-3AD203B41FA5}">
                      <a16:colId xmlns:a16="http://schemas.microsoft.com/office/drawing/2014/main" val="1131555820"/>
                    </a:ext>
                  </a:extLst>
                </a:gridCol>
                <a:gridCol w="2711044">
                  <a:extLst>
                    <a:ext uri="{9D8B030D-6E8A-4147-A177-3AD203B41FA5}">
                      <a16:colId xmlns:a16="http://schemas.microsoft.com/office/drawing/2014/main" val="486046451"/>
                    </a:ext>
                  </a:extLst>
                </a:gridCol>
                <a:gridCol w="1712983">
                  <a:extLst>
                    <a:ext uri="{9D8B030D-6E8A-4147-A177-3AD203B41FA5}">
                      <a16:colId xmlns:a16="http://schemas.microsoft.com/office/drawing/2014/main" val="3483183036"/>
                    </a:ext>
                  </a:extLst>
                </a:gridCol>
                <a:gridCol w="2822726">
                  <a:extLst>
                    <a:ext uri="{9D8B030D-6E8A-4147-A177-3AD203B41FA5}">
                      <a16:colId xmlns:a16="http://schemas.microsoft.com/office/drawing/2014/main" val="3995020170"/>
                    </a:ext>
                  </a:extLst>
                </a:gridCol>
                <a:gridCol w="2822726">
                  <a:extLst>
                    <a:ext uri="{9D8B030D-6E8A-4147-A177-3AD203B41FA5}">
                      <a16:colId xmlns:a16="http://schemas.microsoft.com/office/drawing/2014/main" val="3828909800"/>
                    </a:ext>
                  </a:extLst>
                </a:gridCol>
              </a:tblGrid>
              <a:tr h="397043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Drawback(s)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3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“Personalized Travel Recommendation System Based on User Preferences.”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S. S. Iyengar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Issues and Algorithm problems.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Collect Information</a:t>
                      </a:r>
                      <a:r>
                        <a:rPr lang="en-US" sz="900" dirty="0"/>
                        <a:t>: Get details about what users like and their past travel.</a:t>
                      </a:r>
                    </a:p>
                    <a:p>
                      <a:r>
                        <a:rPr lang="en-US" sz="900" b="1" dirty="0"/>
                        <a:t>Understand Users</a:t>
                      </a:r>
                      <a:r>
                        <a:rPr lang="en-US" sz="900" dirty="0"/>
                        <a:t>: Make a profile for each user based on their interests.</a:t>
                      </a:r>
                    </a:p>
                    <a:p>
                      <a:r>
                        <a:rPr lang="en-US" sz="900" b="1" dirty="0"/>
                        <a:t>Analyze Data</a:t>
                      </a:r>
                      <a:r>
                        <a:rPr lang="en-US" sz="900" dirty="0"/>
                        <a:t>: Look at travel trends to find good matches.</a:t>
                      </a:r>
                    </a:p>
                    <a:p>
                      <a:r>
                        <a:rPr lang="en-US" sz="900" b="1" dirty="0"/>
                        <a:t>Give Suggestions</a:t>
                      </a:r>
                      <a:r>
                        <a:rPr lang="en-US" sz="900" dirty="0"/>
                        <a:t>: Recommend trips, places, or activities users might enjoy.</a:t>
                      </a:r>
                    </a:p>
                    <a:p>
                      <a:r>
                        <a:rPr lang="en-US" sz="900" b="1" dirty="0"/>
                        <a:t>Improve</a:t>
                      </a:r>
                      <a:r>
                        <a:rPr lang="en-US" sz="900" dirty="0"/>
                        <a:t>: Use feedback to make better suggestions over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86614"/>
                  </a:ext>
                </a:extLst>
              </a:tr>
              <a:tr h="959157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“Travel Recommendation System Using Collaborative Filtering and Content-Based Filtering.”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R. Kumar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Requirements and cold start problem.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Collect Data</a:t>
                      </a:r>
                      <a:r>
                        <a:rPr lang="en-US" sz="900" dirty="0"/>
                        <a:t>: Gather user preferences, ratings, and travel information. </a:t>
                      </a:r>
                      <a:r>
                        <a:rPr lang="en-US" sz="900" b="1" dirty="0"/>
                        <a:t>Collaborative Filtering</a:t>
                      </a:r>
                      <a:r>
                        <a:rPr lang="en-US" sz="900" dirty="0"/>
                        <a:t>: Find users with similar tastes and recommend what they liked.</a:t>
                      </a:r>
                      <a:r>
                        <a:rPr lang="en-US" sz="900" b="1" dirty="0"/>
                        <a:t>Content-Based Filtering</a:t>
                      </a:r>
                      <a:r>
                        <a:rPr lang="en-US" sz="900" dirty="0"/>
                        <a:t>: Match destinations or services to the user's past likes.</a:t>
                      </a:r>
                      <a:r>
                        <a:rPr lang="en-US" sz="900" b="1" dirty="0"/>
                        <a:t>Combine Both</a:t>
                      </a:r>
                      <a:r>
                        <a:rPr lang="en-US" sz="900" dirty="0"/>
                        <a:t>: Blend the results from both methods to improve recommendations.</a:t>
                      </a:r>
                      <a:r>
                        <a:rPr lang="en-US" sz="900" b="1" dirty="0"/>
                        <a:t>Feedback</a:t>
                      </a:r>
                      <a:r>
                        <a:rPr lang="en-US" sz="900" dirty="0"/>
                        <a:t>: Use user feedback to refine suggestions.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45266"/>
                  </a:ext>
                </a:extLst>
              </a:tr>
              <a:tr h="680507">
                <a:tc>
                  <a:txBody>
                    <a:bodyPr/>
                    <a:lstStyle/>
                    <a:p>
                      <a:r>
                        <a:rPr lang="en-US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“The Impact of Digital Technologies on the Tourism Industry.”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J. Buhalis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 concern and High costs.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Study Digital Technologies</a:t>
                      </a:r>
                      <a:r>
                        <a:rPr lang="en-US" sz="900" dirty="0"/>
                        <a:t>: Examine various technologies like AI, IoT, big data, and blockchain used in tourism.</a:t>
                      </a:r>
                    </a:p>
                    <a:p>
                      <a:r>
                        <a:rPr lang="en-US" sz="900" b="1" dirty="0"/>
                        <a:t>Analyze Impact</a:t>
                      </a:r>
                      <a:r>
                        <a:rPr lang="en-US" sz="900" dirty="0"/>
                        <a:t>: Look at how these technologies improve customer experiences, business operations, and destination management.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7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E34-DE24-BB11-8052-6319854F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B90-9955-201B-66A7-C13A88D3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40876F-F449-ECE0-FC97-E386F4514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449989"/>
              </p:ext>
            </p:extLst>
          </p:nvPr>
        </p:nvGraphicFramePr>
        <p:xfrm>
          <a:off x="812800" y="1143000"/>
          <a:ext cx="10668000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5034800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2893806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11235385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655682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6888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“Digital Transformation in Tourism: A Systematic Review”.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M.Sigala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Adoption Barriers and Cybersecurity Risks.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Review Existing Research</a:t>
                      </a:r>
                      <a:r>
                        <a:rPr lang="en-US" sz="900" dirty="0"/>
                        <a:t>: The authors looked at many previous studies on how digital technologies are changing tourism.</a:t>
                      </a:r>
                    </a:p>
                    <a:p>
                      <a:r>
                        <a:rPr lang="en-US" sz="900" b="1" dirty="0"/>
                        <a:t>Identify Key Technologies</a:t>
                      </a:r>
                      <a:r>
                        <a:rPr lang="en-US" sz="900" dirty="0"/>
                        <a:t>: They categorized and analyzed the main technologies (like AI, IoT, and blockchain) affecting tourism.</a:t>
                      </a:r>
                    </a:p>
                    <a:p>
                      <a:r>
                        <a:rPr lang="en-US" sz="900" b="1" dirty="0"/>
                        <a:t>Analyze Impact</a:t>
                      </a:r>
                      <a:r>
                        <a:rPr lang="en-US" sz="900" dirty="0"/>
                        <a:t>: They studied how these technologies improve customer experiences, business operations, and destination management.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6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“The Role of Artificial Intelligence in Tourism”.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S.K. Goyal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Privacy Issues and Technical Challenges.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Literature Review</a:t>
                      </a:r>
                      <a:r>
                        <a:rPr lang="en-US" sz="900" dirty="0"/>
                        <a:t>: The authors reviewed existing studies, papers, and research to analyze how AI is being used in tourism.</a:t>
                      </a:r>
                    </a:p>
                    <a:p>
                      <a:r>
                        <a:rPr lang="en-US" sz="900" b="1" dirty="0"/>
                        <a:t>Categorization of AI Applications</a:t>
                      </a:r>
                      <a:r>
                        <a:rPr lang="en-US" sz="900" dirty="0"/>
                        <a:t>: They categorized AI applications based on their role in customer service, operations, marketing, and management.</a:t>
                      </a:r>
                    </a:p>
                    <a:p>
                      <a:r>
                        <a:rPr lang="en-US" sz="900" b="1" dirty="0"/>
                        <a:t>Analysis of Impact</a:t>
                      </a:r>
                      <a:r>
                        <a:rPr lang="en-US" sz="900" dirty="0"/>
                        <a:t>: The paper assessed the positive impacts of AI, such as improved efficiency, cost reduction, and better customer experiences, as well as the challenges involved.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5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374151"/>
                </a:solidFill>
                <a:latin typeface="__Inter_d65c78"/>
              </a:rPr>
              <a:t>1.  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Centralized Booking System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Functionality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Users can book hotels, flights, transportation, and activities all in one place.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Benefit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Reduces the need to visit multiple websites or apps, streamlining the booking price.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2.  AI-Powered Recommendations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Functionality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The system uses AI algorithms to analyze user behavior and preferences to suggest activities and services.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Benefit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Addresses the lack of personalization in existing solutions, leading to higher user retention and satisfaction.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3.  Real-Time Availability and Pricing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Functionality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The system provides real-time updates on availability and pricing for various services.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Benefit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Ensures users have access to the most up-to-date information, reducing the risk of booking errors.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4. Secure Payment Processing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Functionality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The system integrates secure payment processing to facilitate safe and convenient transactions.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Benefit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Protects user financial information and reduces the risk of fraud</a:t>
            </a:r>
            <a:r>
              <a:rPr lang="en-US" dirty="0">
                <a:solidFill>
                  <a:srgbClr val="374151"/>
                </a:solidFill>
                <a:latin typeface="__Inter_d65c78"/>
              </a:rPr>
              <a:t>.</a:t>
            </a:r>
            <a:br>
              <a:rPr lang="en-US" dirty="0"/>
            </a:b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Enhance User Experience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Provide a centralized platform for easy travel planning, aiming for 85% user satisfaction within 6 months.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Increase Efficiency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Reduce travel planning time by 40% using AI-powered recommendations and streamlined booking.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Foster Community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Establish a review system to build trust, aiming for 500 user reviews per month within the first year.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Expand Accessibility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Ensure the platform is accessible on mobile devices and supports multiple languages.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Provide Insights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Offer a comprehensive analytics dashboard for administrators to inform service improvements and marketing strategies.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These objectives are designed to improve the travel experience, increase efficiency, build a community, expand accessibility, and provide valuable insights.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Research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Talk to users to find out what they need.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Check out what competitors are doing.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Planning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List what the platform must do.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Set a timeline for project tasks.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Design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Create simple designs for how the platform will look and work.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Plan the technical setup.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Development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Build the platform step-by-step using Agile methods.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Develop both the user interface and backend systems.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Testing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Test the platform to fix any issues.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Get feedback from early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Deployment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Launch the platform in stages to manage feedback.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Market the platform to attract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Monitoring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Track how users are interacting with the platform.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Use feedback for ongoing improvements.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EB0424-FCDC-D925-3D38-D5FDB3C0D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63675"/>
              </p:ext>
            </p:extLst>
          </p:nvPr>
        </p:nvGraphicFramePr>
        <p:xfrm>
          <a:off x="985934" y="1092557"/>
          <a:ext cx="9892524" cy="481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508">
                  <a:extLst>
                    <a:ext uri="{9D8B030D-6E8A-4147-A177-3AD203B41FA5}">
                      <a16:colId xmlns:a16="http://schemas.microsoft.com/office/drawing/2014/main" val="3704234495"/>
                    </a:ext>
                  </a:extLst>
                </a:gridCol>
                <a:gridCol w="3297508">
                  <a:extLst>
                    <a:ext uri="{9D8B030D-6E8A-4147-A177-3AD203B41FA5}">
                      <a16:colId xmlns:a16="http://schemas.microsoft.com/office/drawing/2014/main" val="159507305"/>
                    </a:ext>
                  </a:extLst>
                </a:gridCol>
                <a:gridCol w="3297508">
                  <a:extLst>
                    <a:ext uri="{9D8B030D-6E8A-4147-A177-3AD203B41FA5}">
                      <a16:colId xmlns:a16="http://schemas.microsoft.com/office/drawing/2014/main" val="94095082"/>
                    </a:ext>
                  </a:extLst>
                </a:gridCol>
              </a:tblGrid>
              <a:tr h="68756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63730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Review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Start Date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End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93730699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Review-0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12-Sep-2024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18-Sep-2024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222543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Review-1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15-Oct-2024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21-Oct-2024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971318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Review-2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19-Nov-2024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22-Nov-2024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959079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Review-3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17-Dec-2024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20-Dec-2024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842474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Final Viva-Voce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10-Jan-2025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17-Jan-2025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5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224D286-ADE1-C7EF-0543-FBA59707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__Inter_d65c78"/>
              </a:rPr>
              <a:t>1. User Engagement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Increase in User Base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A significant growth in the number of users utilizing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Enhanced User Experience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Positive feedback on user interface and ease of navigation through surveys and user testing.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__Inter_d65c78"/>
              </a:rPr>
              <a:t>2. Business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Revenue Growth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An increase in revenue through bookings, partnerships, or advertisements on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Cost Efficiency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Reduction in operational costs through streamlined processes and automation.</a:t>
            </a:r>
          </a:p>
          <a:p>
            <a:pPr marL="0" indent="0" algn="l">
              <a:buNone/>
            </a:pPr>
            <a:r>
              <a:rPr lang="en-US" b="1" dirty="0">
                <a:latin typeface="__Inter_d65c78"/>
              </a:rPr>
              <a:t>3.</a:t>
            </a:r>
            <a:r>
              <a:rPr lang="en-US" b="1" i="0" dirty="0">
                <a:effectLst/>
                <a:latin typeface="__Inter_d65c78"/>
              </a:rPr>
              <a:t> Feedback and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User Feedback Collection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Regular collection of user feedback to identify areas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Iterative Development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Implementation of feedback into subsequent versions of the platform, ensuring continuous enhancement of features and services.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176</TotalTime>
  <Words>1621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__Inter_36bd41</vt:lpstr>
      <vt:lpstr>__Inter_d65c78</vt:lpstr>
      <vt:lpstr>Arial</vt:lpstr>
      <vt:lpstr>Bookman Old Style</vt:lpstr>
      <vt:lpstr>Lucida Calligraphy</vt:lpstr>
      <vt:lpstr>Verdana</vt:lpstr>
      <vt:lpstr>Bioinformatics</vt:lpstr>
      <vt:lpstr>One Stop Solution Focusing On Toursim</vt:lpstr>
      <vt:lpstr>Introduction</vt:lpstr>
      <vt:lpstr>Literature Review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shaik aslam</cp:lastModifiedBy>
  <cp:revision>19</cp:revision>
  <dcterms:created xsi:type="dcterms:W3CDTF">2023-03-16T03:26:27Z</dcterms:created>
  <dcterms:modified xsi:type="dcterms:W3CDTF">2025-01-20T04:24:56Z</dcterms:modified>
</cp:coreProperties>
</file>