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0FC31E-14C5-4617-A581-8C48486A419B}" v="10" dt="2024-10-17T15:38:23.7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 a ML Model Based solution to refine CAPTCHA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 CEI-10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971611"/>
              </p:ext>
            </p:extLst>
          </p:nvPr>
        </p:nvGraphicFramePr>
        <p:xfrm>
          <a:off x="630904" y="3274141"/>
          <a:ext cx="5418666" cy="2768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20211CEI0042</a:t>
                      </a:r>
                    </a:p>
                    <a:p>
                      <a:pPr algn="ctr"/>
                      <a:r>
                        <a:rPr lang="en-GB" dirty="0"/>
                        <a:t>20211CEI0133</a:t>
                      </a:r>
                    </a:p>
                    <a:p>
                      <a:pPr algn="ctr"/>
                      <a:r>
                        <a:rPr lang="en-GB" dirty="0"/>
                        <a:t>20211CEI0161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SHAIK ASLAM</a:t>
                      </a:r>
                    </a:p>
                    <a:p>
                      <a:pPr algn="ctr"/>
                      <a:r>
                        <a:rPr lang="en-GB" dirty="0"/>
                        <a:t>GILAJIRLA SUJITHA</a:t>
                      </a:r>
                    </a:p>
                    <a:p>
                      <a:pPr algn="ctr"/>
                      <a:r>
                        <a:rPr lang="en-GB" dirty="0"/>
                        <a:t>VISWESWAR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pPr algn="l"/>
            <a:endParaRPr lang="en-GB" sz="1700" dirty="0"/>
          </a:p>
          <a:p>
            <a:pPr algn="l"/>
            <a:r>
              <a:rPr lang="en-GB" sz="1700" dirty="0"/>
              <a:t>Prof. </a:t>
            </a:r>
            <a:r>
              <a:rPr lang="en-GB" sz="1700" b="0" dirty="0">
                <a:solidFill>
                  <a:schemeClr val="tx1"/>
                </a:solidFill>
              </a:rPr>
              <a:t>Amritha Preeya V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PIP4004 University Project</a:t>
            </a:r>
          </a:p>
          <a:p>
            <a:r>
              <a:rPr lang="en-GB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ML-based CAPTCHA refinement system enhances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usability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it difficult for bots while ensuring a smooth experience for legitimate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leveraging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adversarial training, and adaptive generation techniques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system effectively counters automated attacks.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balances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and accessibility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ensuring that CAPTCHAs remain effective without frustrating users.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research contributes to the development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next-generation CAPTCHAs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evolve dynamically based on user behavior and emerging threats.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may focus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improving AI-driven CAPTCHA designs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integrating behavioral biometrics, and enhancing real-time adaptability to evolving cyber threats.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"Deep Learning Based CAPTCHA Recognition Network with Grouping Strategy" by J. Zhang et al. (2023) </a:t>
            </a:r>
            <a:endParaRPr lang="en-IN" sz="180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"Recognition of CAPTCHA Characters Using Machine Learning Algorithms" by A. Patel et al. (2022)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"CAPTCHA Recognition Using Machine Learning and Deep Learning Techniques" by R. Kumar et al. (2021)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"Recognition of CAPTCHA Characters by Supervised Machine Learning Algorithms" by O. Bostik et al. (2020) </a:t>
            </a: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Deep-CAPTCHA: A Deep Learning Based CAPTCHA Solver for Vulnerability Assessment" by T. Nguyen et al. (2020) </a:t>
            </a:r>
            <a:endParaRPr lang="en-US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CAPTCHA Recognition Technology Based on Deep Learning" by X. Li et al. (2019) 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"EnSolver : Uncertainty-Aware CAPTCHA Solver Using Deep Ensembles" by M. Khan et al. (2023) </a:t>
            </a: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Based CAPTCHA Recognition Using Machine Learning and Deep Learning" by S. Rao et al. (2023) </a:t>
            </a:r>
          </a:p>
          <a:p>
            <a:pPr algn="l">
              <a:buFont typeface="+mj-lt"/>
              <a:buAutoNum type="arabicPeriod"/>
            </a:pPr>
            <a:r>
              <a:rPr lang="en-US" sz="18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Analysis of CAPTCHA Using Deep Learning" by L. Zhao et al. (2023)</a:t>
            </a:r>
            <a:endParaRPr lang="en-US" sz="1800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"Breaking reCAPTCHAv2: A Study on CAPTCHA Security" by J. Liu et al. (2024)</a:t>
            </a:r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9600" dirty="0">
                <a:solidFill>
                  <a:srgbClr val="FF0000"/>
                </a:solidFill>
                <a:latin typeface="Lucida Calligraphy" panose="03010101010101010101" pitchFamily="66" charset="0"/>
              </a:rPr>
              <a:t>Thank You…!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90A9B7-55FF-2E4F-AFA1-CCD84F85B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650" y="1273629"/>
            <a:ext cx="11420475" cy="4653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CAPTCHA Overview: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Briefly explain that CAPTCHAs are tools designed to distinguish human users from automated bots.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 issues with traditional CAPTCHAs, such as user frustration and accessibility concerns.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Integration Motivation: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Discuss the opportunity to leverage machine learning for improving CAPTCHA effectiveness and usability.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 that the goal is to develop an ML-based solution that refines CAPTCHAs, balancing security with a better user experience.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Anticipated Impact: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Mention potential benefits like adaptive security measures and enhanced interaction for diverse users.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A853241-B7B7-038B-4E3E-EC638C5EF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460611"/>
              </p:ext>
            </p:extLst>
          </p:nvPr>
        </p:nvGraphicFramePr>
        <p:xfrm>
          <a:off x="691502" y="1022290"/>
          <a:ext cx="10668000" cy="478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8521">
                  <a:extLst>
                    <a:ext uri="{9D8B030D-6E8A-4147-A177-3AD203B41FA5}">
                      <a16:colId xmlns:a16="http://schemas.microsoft.com/office/drawing/2014/main" val="1131555820"/>
                    </a:ext>
                  </a:extLst>
                </a:gridCol>
                <a:gridCol w="2711044">
                  <a:extLst>
                    <a:ext uri="{9D8B030D-6E8A-4147-A177-3AD203B41FA5}">
                      <a16:colId xmlns:a16="http://schemas.microsoft.com/office/drawing/2014/main" val="486046451"/>
                    </a:ext>
                  </a:extLst>
                </a:gridCol>
                <a:gridCol w="1712983">
                  <a:extLst>
                    <a:ext uri="{9D8B030D-6E8A-4147-A177-3AD203B41FA5}">
                      <a16:colId xmlns:a16="http://schemas.microsoft.com/office/drawing/2014/main" val="3483183036"/>
                    </a:ext>
                  </a:extLst>
                </a:gridCol>
                <a:gridCol w="2820350">
                  <a:extLst>
                    <a:ext uri="{9D8B030D-6E8A-4147-A177-3AD203B41FA5}">
                      <a16:colId xmlns:a16="http://schemas.microsoft.com/office/drawing/2014/main" val="3995020170"/>
                    </a:ext>
                  </a:extLst>
                </a:gridCol>
                <a:gridCol w="2825102">
                  <a:extLst>
                    <a:ext uri="{9D8B030D-6E8A-4147-A177-3AD203B41FA5}">
                      <a16:colId xmlns:a16="http://schemas.microsoft.com/office/drawing/2014/main" val="3828909800"/>
                    </a:ext>
                  </a:extLst>
                </a:gridCol>
              </a:tblGrid>
              <a:tr h="397043">
                <a:tc>
                  <a:txBody>
                    <a:bodyPr/>
                    <a:lstStyle/>
                    <a:p>
                      <a:r>
                        <a:rPr lang="en-US" dirty="0"/>
                        <a:t>S.no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Author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Drawback(s)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437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0" i="0" dirty="0">
                          <a:solidFill>
                            <a:srgbClr val="374151"/>
                          </a:solidFill>
                          <a:effectLst/>
                          <a:latin typeface="+mn-lt"/>
                        </a:rPr>
                        <a:t>“</a:t>
                      </a:r>
                      <a:r>
                        <a:rPr lang="en-US" sz="1600" dirty="0">
                          <a:latin typeface="+mn-lt"/>
                        </a:rPr>
                        <a:t>A CAPTCHA Recognition Technology Based on Deep Learning.</a:t>
                      </a:r>
                      <a:r>
                        <a:rPr lang="en-IN" sz="1600" b="0" i="0" dirty="0">
                          <a:solidFill>
                            <a:srgbClr val="374151"/>
                          </a:solidFill>
                          <a:effectLst/>
                          <a:latin typeface="+mn-lt"/>
                        </a:rPr>
                        <a:t>”</a:t>
                      </a:r>
                      <a:endParaRPr lang="en-IN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Zahra </a:t>
                      </a:r>
                      <a:r>
                        <a:rPr lang="en-IN" sz="1600" dirty="0" err="1"/>
                        <a:t>Noury</a:t>
                      </a:r>
                      <a:r>
                        <a:rPr lang="en-IN" sz="1600" dirty="0"/>
                        <a:t>, Mahdi Rezaei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evaluation on large-scale CAPTCHA datasets.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Bookman Old Style" panose="02050604050505020204" pitchFamily="18" charset="0"/>
                          <a:cs typeface="Times New Roman" panose="02020603050405020304" pitchFamily="18" charset="0"/>
                        </a:rPr>
                        <a:t>Develops a Convolutional Neural Network (CNN) to recognize both numerical and alphanumeric CAPTCHAs, achieving high accuracy rates.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86614"/>
                  </a:ext>
                </a:extLst>
              </a:tr>
              <a:tr h="746764">
                <a:tc>
                  <a:txBody>
                    <a:bodyPr/>
                    <a:lstStyle/>
                    <a:p>
                      <a:r>
                        <a:rPr lang="en-US"/>
                        <a:t>2.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“Implementation of Machine Learning for CAPTCHAs Authentication Using Facial Recognition.”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Y. Shu, Y. Xu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Focuses mainly on facial recognition CAPTCHAs, lacking analysis of other CAPTCHA types.</a:t>
                      </a:r>
                      <a:endParaRPr lang="en-US" sz="16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Proposes a CAPTCHA system that uses advanced deep learning models for facial recognition to differentiate between humans and bots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9945266"/>
                  </a:ext>
                </a:extLst>
              </a:tr>
              <a:tr h="680507">
                <a:tc>
                  <a:txBody>
                    <a:bodyPr/>
                    <a:lstStyle/>
                    <a:p>
                      <a:r>
                        <a:rPr lang="en-US"/>
                        <a:t>3.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</a:t>
                      </a:r>
                      <a:r>
                        <a:rPr lang="en-US" dirty="0"/>
                        <a:t>CAPTCHA Recognition Using Machine Learning Algorithms with Various Techniques</a:t>
                      </a: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Á. </a:t>
                      </a:r>
                      <a:r>
                        <a:rPr lang="en-IN" dirty="0" err="1"/>
                        <a:t>Kovács</a:t>
                      </a:r>
                      <a:r>
                        <a:rPr lang="en-IN" dirty="0"/>
                        <a:t>, </a:t>
                      </a:r>
                    </a:p>
                    <a:p>
                      <a:r>
                        <a:rPr lang="en-IN" dirty="0"/>
                        <a:t>T. </a:t>
                      </a:r>
                      <a:r>
                        <a:rPr lang="en-IN" dirty="0" err="1"/>
                        <a:t>Tajti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Does not generalize well to newer CAPTCHAs.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Evaluates and enhances the performance of recognition models using a Convolutional Neural Network (CNN) as the base model for text-based CAPTCHAs.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7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E34-DE24-BB11-8052-6319854F2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E5B90-9955-201B-66A7-C13A88D3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40876F-F449-ECE0-FC97-E386F45145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589592"/>
              </p:ext>
            </p:extLst>
          </p:nvPr>
        </p:nvGraphicFramePr>
        <p:xfrm>
          <a:off x="812800" y="1143000"/>
          <a:ext cx="1066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35034800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228938068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11235385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96556821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68885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S.no.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Drawback(s)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346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</a:t>
                      </a:r>
                      <a:r>
                        <a:rPr lang="en-US" dirty="0"/>
                        <a:t>CAPTCHA Breaking with Deep Learning</a:t>
                      </a:r>
                      <a:r>
                        <a:rPr lang="en-US" sz="1600" dirty="0"/>
                        <a:t>.</a:t>
                      </a: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Stanford University Researchers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to specific types of CAPTCHAs; may not generalize to all CAPTCHA forms.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Utilizes deep learning neural networks to map CAPTCHAs to their solutions, demonstrating high accuracy in recognition 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864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“</a:t>
                      </a:r>
                      <a:r>
                        <a:rPr lang="en-US" dirty="0"/>
                        <a:t>CAPTCHA Recognition Using Machine Learning and Deep Learning Techniques</a:t>
                      </a:r>
                      <a:r>
                        <a:rPr lang="en-US" b="0" i="0" dirty="0">
                          <a:solidFill>
                            <a:srgbClr val="374151"/>
                          </a:solidFill>
                          <a:effectLst/>
                          <a:latin typeface="__Inter_36bd41"/>
                        </a:rPr>
                        <a:t>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ICTACT Journal 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Focuses mainly on text-based CAPTCHAs, lacking analysis of modern CAPTCHA variants.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Examines recognition rates of different 4-letter and 5-letter text-based CAPTCHAs using both machine learning and deep learning approaches.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01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59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Collect diverse CAPTCHA datasets (text-based, image-based, and behavioral). Apply preprocessing techniques like noise reduction, binarization, and segmentation.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Enhances the quality and consistency of input data, improving model accuracy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&amp; Representation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/>
              <a:t>Utilize image processing techniques (e.g., edge detection, OCR) and deep learning-based embeddings to extract meaningful CAPTCHA features.</a:t>
            </a:r>
          </a:p>
          <a:p>
            <a:r>
              <a:rPr lang="en-US" sz="1200" b="1" dirty="0"/>
              <a:t>Benefit:</a:t>
            </a:r>
            <a:r>
              <a:rPr lang="en-US" sz="1200" dirty="0"/>
              <a:t> Enables better distinction between human and bot interactions for improved security.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 Training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deep learning models (CNNs for image-based, RNNs/Transformers for text-based CAPTCHAs) on the processed data. Implement adversarial training to enhance robustness.</a:t>
            </a:r>
          </a:p>
          <a:p>
            <a:r>
              <a:rPr lang="en-US" sz="1100" b="1" dirty="0"/>
              <a:t>Benefit:</a:t>
            </a:r>
            <a:r>
              <a:rPr lang="en-US" sz="1100" dirty="0"/>
              <a:t> Increases the CAPTCHA-breaking accuracy, ensuring reliability across different formats.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CAPTCHA Generation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 dynamic CAPTCHA system using Generative Adversarial Networks (GANs) to generate new CAPTCHAs that evolve based on solving patterns.</a:t>
            </a:r>
          </a:p>
          <a:p>
            <a:r>
              <a:rPr lang="en-US" sz="1100" b="1" dirty="0"/>
              <a:t>Benefit:</a:t>
            </a:r>
            <a:r>
              <a:rPr lang="en-US" sz="1100" dirty="0"/>
              <a:t> Prevents automated attacks by continuously adapting the challenge difficulty.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Deployment</a:t>
            </a:r>
          </a:p>
          <a:p>
            <a:r>
              <a:rPr lang="en-US" sz="1200" b="1" dirty="0"/>
              <a:t>Functionality:</a:t>
            </a:r>
            <a:r>
              <a:rPr lang="en-US" sz="1200" dirty="0"/>
              <a:t> Evaluate the model’s performance using key metrics (accuracy, solving time, security strength). Deploy the refined CAPTCHA system in real-world applications.</a:t>
            </a:r>
          </a:p>
          <a:p>
            <a:r>
              <a:rPr lang="en-US" sz="1200" b="1" dirty="0"/>
              <a:t>Benefit:</a:t>
            </a:r>
            <a:r>
              <a:rPr lang="en-US" sz="1200" dirty="0"/>
              <a:t> Ensures the system is both user-friendly and resistant to automated attacks.</a:t>
            </a:r>
            <a:endParaRPr lang="en-US" sz="1600" b="0" i="0" dirty="0">
              <a:solidFill>
                <a:srgbClr val="37415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CAPTCHA Security: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robust CAPTCHA system that effectively differentiates between human users and automated bots.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User Experience: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user frustration by designing CAPTCHAs that are easy for humans to solve while remaining difficult for bots.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AI-Based Solving Techniques: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models to analyze and refine CAPTCHA structures for better resistance against automated attacks.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Adaptability &amp; Robustness: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 adaptive CAPTCHA system that evolves dynamically to counter emerging attack methods.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Performance &amp; Efficiency: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minimal latency in CAPTCHA generation and verification, improving system responsiveness and user interaction.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Model Effectiveness: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accuracy, complexity, and security of the CAPTCHA system through real-world testing and benchmarking against existing solutions.</a:t>
            </a:r>
          </a:p>
          <a:p>
            <a:endParaRPr lang="en-US" sz="1400" dirty="0"/>
          </a:p>
          <a:p>
            <a:pPr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/>
          </a:p>
          <a:p>
            <a:pPr>
              <a:buFont typeface="Arial" panose="020B0604020202020204" pitchFamily="34" charset="0"/>
              <a:buChar char="•"/>
            </a:pPr>
            <a:endParaRPr lang="en-US" sz="900" dirty="0"/>
          </a:p>
          <a:p>
            <a:endParaRPr lang="en-US" sz="1050" dirty="0"/>
          </a:p>
          <a:p>
            <a:endParaRPr lang="en-US" sz="1200" dirty="0"/>
          </a:p>
          <a:p>
            <a:pPr>
              <a:buFont typeface="+mj-lt"/>
              <a:buAutoNum type="arabicPeriod"/>
            </a:pPr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&amp; Preprocessing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 diverse CAPTCHA datasets (text-based, image-based, and behavioral).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noise reduction, binarization, segmentation, and feature extraction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&amp; Representation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OCR for text-based CAPTCHAs and edge detection for image-based CAPTCHAs.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deep learning embeddings (CNNs for images, RNNs/Transformers for text).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&amp; Optimization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ML models (CNNs, RNNs, GANs) on refined CAPTCHA datasets.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adversarial training to improve security and resistance to automated solvers.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CAPTCHA Generation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Generative Adversarial Networks (GANs) to create dynamic CAPTCHAs.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complexity based on user interactions to balance security and usability.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&amp; Performance Metrics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the CAPTCHA system against attack models and human users.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accuracy, solving time, security strength, and usability.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&amp; Continuous Improvement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the model into real-world web applications.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feedback and continuous learning to update the CAPTCHA system for evolving threats.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Ø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952501"/>
            <a:ext cx="10668000" cy="4952997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1EB0424-FCDC-D925-3D38-D5FDB3C0D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27860"/>
              </p:ext>
            </p:extLst>
          </p:nvPr>
        </p:nvGraphicFramePr>
        <p:xfrm>
          <a:off x="985934" y="1092557"/>
          <a:ext cx="9892524" cy="4812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508">
                  <a:extLst>
                    <a:ext uri="{9D8B030D-6E8A-4147-A177-3AD203B41FA5}">
                      <a16:colId xmlns:a16="http://schemas.microsoft.com/office/drawing/2014/main" val="3704234495"/>
                    </a:ext>
                  </a:extLst>
                </a:gridCol>
                <a:gridCol w="3297508">
                  <a:extLst>
                    <a:ext uri="{9D8B030D-6E8A-4147-A177-3AD203B41FA5}">
                      <a16:colId xmlns:a16="http://schemas.microsoft.com/office/drawing/2014/main" val="159507305"/>
                    </a:ext>
                  </a:extLst>
                </a:gridCol>
                <a:gridCol w="3297508">
                  <a:extLst>
                    <a:ext uri="{9D8B030D-6E8A-4147-A177-3AD203B41FA5}">
                      <a16:colId xmlns:a16="http://schemas.microsoft.com/office/drawing/2014/main" val="94095082"/>
                    </a:ext>
                  </a:extLst>
                </a:gridCol>
              </a:tblGrid>
              <a:tr h="68756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7363730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"/>
                      <a:r>
                        <a:rPr lang="en-IN" b="1" dirty="0">
                          <a:effectLst/>
                        </a:rPr>
                        <a:t>Review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Start Date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IN" b="1">
                          <a:effectLst/>
                        </a:rPr>
                        <a:t>End Date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393730699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Review-0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29-Jan-2025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18-Jan-2025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2222543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Review-1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18-Feb-2025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21-Feb-2025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971318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Review-2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17-Mar-2025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22-Mar-2025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959079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Review-3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16-Apr-2025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20-Apr-2025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9842474"/>
                  </a:ext>
                </a:extLst>
              </a:tr>
              <a:tr h="687563">
                <a:tc>
                  <a:txBody>
                    <a:bodyPr/>
                    <a:lstStyle/>
                    <a:p>
                      <a:pPr fontAlgn="base"/>
                      <a:r>
                        <a:rPr lang="en-IN">
                          <a:effectLst/>
                        </a:rPr>
                        <a:t>Final Viva-Voce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10-May-2025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dirty="0">
                          <a:effectLst/>
                        </a:rPr>
                        <a:t>17-May-2025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235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224D286-ADE1-C7EF-0543-FBA597077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CAPTCHA Security: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more robust CAPTCHA system resistant to automated attacks using AI-based solvers.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User Experience: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CAPTCHA that is easy for humans to solve while maintaining security.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Bot Access: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reduction in automated bot interactions on secured platforms.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and Intelligent CAPTCHA: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dynamic CAPTCHA that evolves based on real-time threat analysis and user interactions.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 &amp; Efficiency: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CAPTCHA recognition rates for legitimate users while maintaining complexity for bots.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Deployment-Ready Solution: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scalable and efficient CAPTCHA system suitable for real-world implementation in web applications.</a:t>
            </a:r>
          </a:p>
          <a:p>
            <a:pPr marL="457200" indent="-457200" algn="l">
              <a:buFont typeface="+mj-lt"/>
              <a:buAutoNum type="arabicPeriod"/>
            </a:pPr>
            <a:endParaRPr lang="en-US" b="1" i="0" dirty="0">
              <a:effectLst/>
              <a:latin typeface="__Inter_d65c78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259</TotalTime>
  <Words>1386</Words>
  <Application>Microsoft Office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__Inter_36bd41</vt:lpstr>
      <vt:lpstr>__Inter_d65c78</vt:lpstr>
      <vt:lpstr>Arial</vt:lpstr>
      <vt:lpstr>Bookman Old Style</vt:lpstr>
      <vt:lpstr>Cambria</vt:lpstr>
      <vt:lpstr>Lucida Calligraphy</vt:lpstr>
      <vt:lpstr>Times New Roman</vt:lpstr>
      <vt:lpstr>Verdana</vt:lpstr>
      <vt:lpstr>Wingdings</vt:lpstr>
      <vt:lpstr>Bioinformatics</vt:lpstr>
      <vt:lpstr>Develop a ML Model Based solution to refine CAPTCHA </vt:lpstr>
      <vt:lpstr>Introduction</vt:lpstr>
      <vt:lpstr>Literature Review</vt:lpstr>
      <vt:lpstr>Literature Review</vt:lpstr>
      <vt:lpstr>Proposed Method</vt:lpstr>
      <vt:lpstr>Objectives</vt:lpstr>
      <vt:lpstr>Methodology</vt:lpstr>
      <vt:lpstr>Timeline of Project</vt:lpstr>
      <vt:lpstr>Expected Outcomes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shaik aslam</cp:lastModifiedBy>
  <cp:revision>20</cp:revision>
  <dcterms:created xsi:type="dcterms:W3CDTF">2023-03-16T03:26:27Z</dcterms:created>
  <dcterms:modified xsi:type="dcterms:W3CDTF">2025-05-16T05:36:48Z</dcterms:modified>
</cp:coreProperties>
</file>