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9" r:id="rId4"/>
    <p:sldId id="260" r:id="rId5"/>
    <p:sldId id="261" r:id="rId6"/>
    <p:sldId id="276" r:id="rId7"/>
    <p:sldId id="267" r:id="rId8"/>
    <p:sldId id="269" r:id="rId9"/>
    <p:sldId id="270" r:id="rId10"/>
    <p:sldId id="271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E6C"/>
    <a:srgbClr val="B0A999"/>
    <a:srgbClr val="848586"/>
    <a:srgbClr val="C8CCBC"/>
    <a:srgbClr val="E9ECE4"/>
    <a:srgbClr val="7E8975"/>
    <a:srgbClr val="275165"/>
    <a:srgbClr val="006666"/>
    <a:srgbClr val="EFF1EB"/>
    <a:srgbClr val="00B4B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55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3E993F-17E4-4F31-A302-F65A165E4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56764F-99E8-4B3F-8B60-9B286DBD3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438DF5-2057-4D2B-B2A6-4DCD513F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7C0AF5-3953-44A2-A96F-87193CB5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8772AB-3BEA-45C6-9D22-ED53B94A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16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5F17F-4CBD-40CC-8AA3-DCDD2242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CF9A13-38DA-40A3-BD78-FD8D05C4E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848709-ECF5-4B6F-AF2C-AFA63356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E418E5-2768-473E-A774-E8C86C02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E022E2-F568-4C05-B9AE-5D552343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095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FA7A563-55A5-43E9-818B-911EC4041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EDD924-B8D1-42FE-A3CB-AF1F5C2F6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BF9067-43B3-4D06-AF67-AC42DE63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23D4E9-929B-43C9-9E19-2162B550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80F552-F0C9-4F20-8020-1902637B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67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1008D-7437-44D6-BD93-CB862EE5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7847C4-4BC5-4A59-AC05-F23F585D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DEC68A-07DE-4145-B4AE-18C88102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49DDBF-7EC1-4217-BD25-2F594B02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7F7D75-DCCA-4E68-99CC-DE06F5C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533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A835A-C1FA-443E-A6DF-F8DEC2DE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5A900D-F9DB-4151-B605-2B661103F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B5B3BC-710B-4C4D-91AA-2455819A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F18243-70E1-4E8D-A508-776EE35D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3726C9-CFCA-4283-A80D-B7E99280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01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B3E82-947E-435D-AAB6-C7340CEB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E4F951-D658-40FF-AC2E-A8A40A6E8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59F664-13E3-4512-AB27-60512196F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B47A73-2985-4C75-A523-FD7F1F31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A3A7DE-21F4-40C4-9DA2-70BEC022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B97125-E2BD-49A2-94DA-0368BCBC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337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05052D-9ADA-47DE-8CDD-D46B5740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7E8E4A-1AB3-43A7-9FDE-51607681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6273AC-9565-4777-AC12-3C8B4DE29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0F10FB-C81D-4D03-A4E1-FEA423092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8E50A92-9C67-495F-8528-1FC6027CA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62EEB5A-DC4D-482F-A426-1CA65FD7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5790B85-6F53-4392-8AC1-DE689874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57A557-66E0-47C5-BAC2-CAC7BA0C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043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2F214-A8FA-48DF-BD45-70AD9CAC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4AAF204-772F-495B-B380-3BF53992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65EAFC-3BBD-4B8C-9F9B-4A0E4F0D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63BF39-65F1-49D0-AC44-49969F3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31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E13A78-41D2-4916-8707-8712D7F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CC2F4DC-BF0C-4B4B-969D-68177450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1D9041-2E0E-4095-BA4E-46A492BA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719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AAE3A-42CF-4174-8FCB-564D7FEB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89D0B7-0346-4E52-BCC0-A780DC48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8E7D4D-E474-4B9C-985E-3D997057E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275279-C7CD-4DD6-BA7C-91D128D3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0A2B40-93E3-4A84-8EF5-02B7227E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4A7FCB-019C-4212-BA6A-32A3AEF7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700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3BF06-213E-449A-8449-09A62012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AD421A8-CAF9-4908-9928-E2ABCB631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C76A14-6FBD-40B4-BCC3-D2C7C2B72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EB9888-40CB-4898-B68F-FC8340EE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139589-10E5-40DF-867B-7258AF3C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E813FB-48D3-47B8-B884-EDC18560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690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518F1AE-7885-4911-B17F-CCD41DAE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205A9D-6BCA-43E6-8AD5-60E84A22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2A1FE1-9B30-4674-8E65-3A14FA1BD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A5B9-760F-42BF-89FF-3EC84C4155F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DD3D05-5ACB-4C2A-B4D0-6E53248FF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481A35-B109-4D52-8F83-CD2806055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3684-46D6-4408-87FF-CDF9F993C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475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9.xml"/><Relationship Id="rId7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3.xml"/><Relationship Id="rId7" Type="http://schemas.openxmlformats.org/officeDocument/2006/relationships/image" Target="../media/image5.svg"/><Relationship Id="rId12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11" Type="http://schemas.openxmlformats.org/officeDocument/2006/relationships/slide" Target="slide5.xml"/><Relationship Id="rId15" Type="http://schemas.openxmlformats.org/officeDocument/2006/relationships/slide" Target="slide6.xml"/><Relationship Id="rId10" Type="http://schemas.openxmlformats.org/officeDocument/2006/relationships/image" Target="../media/image2.png"/><Relationship Id="rId9" Type="http://schemas.openxmlformats.org/officeDocument/2006/relationships/slide" Target="slide9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9.xml"/><Relationship Id="rId7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slide" Target="slide6.xml"/><Relationship Id="rId5" Type="http://schemas.openxmlformats.org/officeDocument/2006/relationships/image" Target="../media/image6.png"/><Relationship Id="rId10" Type="http://schemas.openxmlformats.org/officeDocument/2006/relationships/slide" Target="slide2.xml"/><Relationship Id="rId4" Type="http://schemas.openxmlformats.org/officeDocument/2006/relationships/image" Target="../media/image5.png"/><Relationship Id="rId9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9.xml"/><Relationship Id="rId7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057E500-D7B7-4344-9077-47A854CC62E8}"/>
              </a:ext>
            </a:extLst>
          </p:cNvPr>
          <p:cNvSpPr/>
          <p:nvPr/>
        </p:nvSpPr>
        <p:spPr>
          <a:xfrm>
            <a:off x="524435" y="389964"/>
            <a:ext cx="11187954" cy="6158753"/>
          </a:xfrm>
          <a:prstGeom prst="roundRect">
            <a:avLst>
              <a:gd name="adj" fmla="val 6995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F134A3A9-1D52-458A-AC10-98DDDB553F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87885" y="5595432"/>
            <a:ext cx="1420901" cy="1169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43C587-8D1C-42BE-A55D-CAE661D6DBDF}"/>
              </a:ext>
            </a:extLst>
          </p:cNvPr>
          <p:cNvSpPr txBox="1"/>
          <p:nvPr/>
        </p:nvSpPr>
        <p:spPr>
          <a:xfrm>
            <a:off x="2154716" y="992437"/>
            <a:ext cx="7884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IDENTIFIKASI BIJI KAKAO FERMENTASI DAN NON-FERMENTASI DENGAN METODE </a:t>
            </a:r>
            <a:r>
              <a:rPr lang="en-US" sz="2000" b="1" i="1" dirty="0" smtClean="0"/>
              <a:t>HISTOGRAM ORIENTED GRADIENT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82DE50-4E7D-498F-A607-0078DE74AF86}"/>
              </a:ext>
            </a:extLst>
          </p:cNvPr>
          <p:cNvSpPr txBox="1"/>
          <p:nvPr/>
        </p:nvSpPr>
        <p:spPr>
          <a:xfrm>
            <a:off x="4250669" y="3495276"/>
            <a:ext cx="3692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Nama : </a:t>
            </a:r>
            <a:r>
              <a:rPr lang="id-ID" dirty="0" smtClean="0">
                <a:latin typeface="Comic Sans MS" panose="030F0702030302020204" pitchFamily="66" charset="0"/>
              </a:rPr>
              <a:t>SAFRIADI</a:t>
            </a:r>
            <a:endParaRPr lang="en-US" dirty="0">
              <a:latin typeface="Comic Sans MS" panose="030F0702030302020204" pitchFamily="66" charset="0"/>
            </a:endParaRPr>
          </a:p>
          <a:p>
            <a:pPr algn="ctr"/>
            <a:r>
              <a:rPr lang="en-US" dirty="0" err="1">
                <a:latin typeface="Comic Sans MS" panose="030F0702030302020204" pitchFamily="66" charset="0"/>
              </a:rPr>
              <a:t>Nim</a:t>
            </a:r>
            <a:r>
              <a:rPr lang="en-US" dirty="0">
                <a:latin typeface="Comic Sans MS" panose="030F0702030302020204" pitchFamily="66" charset="0"/>
              </a:rPr>
              <a:t>   : </a:t>
            </a:r>
            <a:r>
              <a:rPr lang="id-ID" dirty="0" smtClean="0">
                <a:latin typeface="Comic Sans MS" panose="030F0702030302020204" pitchFamily="66" charset="0"/>
              </a:rPr>
              <a:t>2019511035</a:t>
            </a:r>
            <a:endParaRPr lang="en-US" dirty="0">
              <a:latin typeface="Comic Sans MS" panose="030F0702030302020204" pitchFamily="66" charset="0"/>
            </a:endParaRP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2B5AB4-1E5A-4ACC-B190-745733AE93D5}"/>
              </a:ext>
            </a:extLst>
          </p:cNvPr>
          <p:cNvSpPr txBox="1"/>
          <p:nvPr/>
        </p:nvSpPr>
        <p:spPr>
          <a:xfrm>
            <a:off x="3263495" y="4305238"/>
            <a:ext cx="566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mic Sans MS" panose="030F0702030302020204" pitchFamily="66" charset="0"/>
              </a:rPr>
              <a:t>Dosen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Pembimbing</a:t>
            </a:r>
            <a:r>
              <a:rPr lang="en-US" dirty="0" smtClean="0">
                <a:latin typeface="Comic Sans MS" panose="030F0702030302020204" pitchFamily="66" charset="0"/>
              </a:rPr>
              <a:t> I </a:t>
            </a:r>
            <a:r>
              <a:rPr lang="en-US" dirty="0">
                <a:latin typeface="Comic Sans MS" panose="030F0702030302020204" pitchFamily="66" charset="0"/>
              </a:rPr>
              <a:t>: </a:t>
            </a:r>
            <a:r>
              <a:rPr lang="en-US" dirty="0" err="1" smtClean="0">
                <a:latin typeface="Comic Sans MS" panose="030F0702030302020204" pitchFamily="66" charset="0"/>
              </a:rPr>
              <a:t>Basri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S.Kom</a:t>
            </a:r>
            <a:r>
              <a:rPr lang="en-US" dirty="0" smtClean="0">
                <a:latin typeface="Comic Sans MS" panose="030F0702030302020204" pitchFamily="66" charset="0"/>
              </a:rPr>
              <a:t>., MT</a:t>
            </a:r>
          </a:p>
          <a:p>
            <a:pPr algn="ctr"/>
            <a:r>
              <a:rPr lang="en-US" dirty="0" err="1" smtClean="0">
                <a:latin typeface="Comic Sans MS" panose="030F0702030302020204" pitchFamily="66" charset="0"/>
              </a:rPr>
              <a:t>Dosen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Pembimbing</a:t>
            </a:r>
            <a:r>
              <a:rPr lang="en-US" dirty="0" smtClean="0">
                <a:latin typeface="Comic Sans MS" panose="030F0702030302020204" pitchFamily="66" charset="0"/>
              </a:rPr>
              <a:t> I : </a:t>
            </a:r>
            <a:r>
              <a:rPr lang="en-US" dirty="0" err="1" smtClean="0">
                <a:latin typeface="Comic Sans MS" panose="030F0702030302020204" pitchFamily="66" charset="0"/>
              </a:rPr>
              <a:t>Ul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Khairat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S.Kom.,M.Kom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F4FABA-6BA9-4772-9373-D6D550D178BB}"/>
              </a:ext>
            </a:extLst>
          </p:cNvPr>
          <p:cNvSpPr txBox="1"/>
          <p:nvPr/>
        </p:nvSpPr>
        <p:spPr>
          <a:xfrm>
            <a:off x="3457051" y="5237729"/>
            <a:ext cx="527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TEKNIK INFORMATIKA</a:t>
            </a:r>
            <a:endParaRPr lang="en-US" dirty="0">
              <a:latin typeface="Comic Sans MS" panose="030F0702030302020204" pitchFamily="66" charset="0"/>
            </a:endParaRPr>
          </a:p>
          <a:p>
            <a:pPr algn="ctr"/>
            <a:r>
              <a:rPr lang="en-US" dirty="0" smtClean="0">
                <a:latin typeface="Comic Sans MS" panose="030F0702030302020204" pitchFamily="66" charset="0"/>
              </a:rPr>
              <a:t>FAKULTAS ILMU KOMPUTER </a:t>
            </a:r>
            <a:endParaRPr lang="en-US" dirty="0">
              <a:latin typeface="Comic Sans MS" panose="030F0702030302020204" pitchFamily="66" charset="0"/>
            </a:endParaRPr>
          </a:p>
          <a:p>
            <a:pPr algn="ctr"/>
            <a:r>
              <a:rPr lang="en-US" dirty="0" smtClean="0">
                <a:latin typeface="Comic Sans MS" panose="030F0702030302020204" pitchFamily="66" charset="0"/>
              </a:rPr>
              <a:t>UNIVERSITAS AL-ASYARIAH MANDAR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896D28D-9075-4498-AFE9-9387F5851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484738" y="2017395"/>
            <a:ext cx="1224501" cy="128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15991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B285ACEB-2229-4721-9F8A-CBFFAFC59184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5156331 h 6858000"/>
              <a:gd name="connsiteX3" fmla="*/ 749784 w 793376"/>
              <a:gd name="connsiteY3" fmla="*/ 5160693 h 6858000"/>
              <a:gd name="connsiteX4" fmla="*/ 392778 w 793376"/>
              <a:gd name="connsiteY4" fmla="*/ 5595431 h 6858000"/>
              <a:gd name="connsiteX5" fmla="*/ 749784 w 793376"/>
              <a:gd name="connsiteY5" fmla="*/ 6030170 h 6858000"/>
              <a:gd name="connsiteX6" fmla="*/ 793376 w 793376"/>
              <a:gd name="connsiteY6" fmla="*/ 6034531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5156331"/>
                </a:lnTo>
                <a:lnTo>
                  <a:pt x="749784" y="5160693"/>
                </a:lnTo>
                <a:cubicBezTo>
                  <a:pt x="546041" y="5202071"/>
                  <a:pt x="392778" y="5380987"/>
                  <a:pt x="392778" y="5595431"/>
                </a:cubicBezTo>
                <a:cubicBezTo>
                  <a:pt x="392778" y="5809875"/>
                  <a:pt x="546041" y="5988791"/>
                  <a:pt x="749784" y="6030170"/>
                </a:cubicBezTo>
                <a:lnTo>
                  <a:pt x="793376" y="6034531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hlinkClick r:id="rId2" action="ppaction://hlinksldjump"/>
            <a:extLst>
              <a:ext uri="{FF2B5EF4-FFF2-40B4-BE49-F238E27FC236}">
                <a16:creationId xmlns:a16="http://schemas.microsoft.com/office/drawing/2014/main" xmlns="" id="{B0B257EE-741D-439C-A8DC-45D4DFA89BE8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xmlns="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A5094CC-CFDB-4BC3-8531-F1A57092FC71}"/>
              </a:ext>
            </a:extLst>
          </p:cNvPr>
          <p:cNvSpPr/>
          <p:nvPr/>
        </p:nvSpPr>
        <p:spPr>
          <a:xfrm>
            <a:off x="489722" y="5218913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F8F628A2-20B4-432C-975C-85D3F68FE530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A381ADD-61DA-41C7-B10B-D68527C8D0B1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oper Black" panose="0208090404030B020404" pitchFamily="18" charset="0"/>
              </a:rPr>
              <a:t>Kerangka</a:t>
            </a:r>
            <a:r>
              <a:rPr lang="en-US" sz="2400" dirty="0" smtClean="0">
                <a:latin typeface="Cooper Black" panose="0208090404030B020404" pitchFamily="18" charset="0"/>
              </a:rPr>
              <a:t> </a:t>
            </a:r>
            <a:r>
              <a:rPr lang="en-US" sz="2400" dirty="0" err="1" smtClean="0">
                <a:latin typeface="Cooper Black" panose="0208090404030B020404" pitchFamily="18" charset="0"/>
              </a:rPr>
              <a:t>Sistem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979BE55F-3C36-442A-A4E3-8D07DC0B1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pic>
        <p:nvPicPr>
          <p:cNvPr id="39" name="Picture 38" descr="kerangka siste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626622"/>
            <a:ext cx="6429376" cy="4854541"/>
          </a:xfrm>
          <a:prstGeom prst="rect">
            <a:avLst/>
          </a:prstGeom>
        </p:spPr>
      </p:pic>
      <p:sp>
        <p:nvSpPr>
          <p:cNvPr id="40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xmlns="" id="{74EFB888-34FE-4E92-995A-760DFE30C78E}"/>
              </a:ext>
            </a:extLst>
          </p:cNvPr>
          <p:cNvSpPr/>
          <p:nvPr/>
        </p:nvSpPr>
        <p:spPr>
          <a:xfrm>
            <a:off x="10153933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Kerangka</a:t>
            </a:r>
            <a:r>
              <a:rPr lang="en-US" sz="1400" b="1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Sistem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41" name="Rectangle: Rounded Corners 27">
            <a:hlinkClick r:id="rId7" action="ppaction://hlinksldjump"/>
            <a:extLst>
              <a:ext uri="{FF2B5EF4-FFF2-40B4-BE49-F238E27FC236}">
                <a16:creationId xmlns:a16="http://schemas.microsoft.com/office/drawing/2014/main" xmlns="" id="{37287FED-EF68-4CAE-89C4-65FC296B7312}"/>
              </a:ext>
            </a:extLst>
          </p:cNvPr>
          <p:cNvSpPr/>
          <p:nvPr/>
        </p:nvSpPr>
        <p:spPr>
          <a:xfrm>
            <a:off x="8174976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Tempat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dan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Waktu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42" name="Rectangle: Rounded Corners 28">
            <a:hlinkClick r:id="rId2" action="ppaction://hlinksldjump"/>
            <a:extLst>
              <a:ext uri="{FF2B5EF4-FFF2-40B4-BE49-F238E27FC236}">
                <a16:creationId xmlns:a16="http://schemas.microsoft.com/office/drawing/2014/main" xmlns="" id="{A7336044-B58E-47D2-9E0D-789E1F1F18CA}"/>
              </a:ext>
            </a:extLst>
          </p:cNvPr>
          <p:cNvSpPr/>
          <p:nvPr/>
        </p:nvSpPr>
        <p:spPr>
          <a:xfrm>
            <a:off x="6196019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Alat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dan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Bahan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44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057E500-D7B7-4344-9077-47A854CC62E8}"/>
              </a:ext>
            </a:extLst>
          </p:cNvPr>
          <p:cNvSpPr/>
          <p:nvPr/>
        </p:nvSpPr>
        <p:spPr>
          <a:xfrm>
            <a:off x="524435" y="389964"/>
            <a:ext cx="11187954" cy="6158753"/>
          </a:xfrm>
          <a:prstGeom prst="roundRect">
            <a:avLst>
              <a:gd name="adj" fmla="val 6995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F134A3A9-1D52-458A-AC10-98DDDB553F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87885" y="5595432"/>
            <a:ext cx="1420901" cy="1169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43C587-8D1C-42BE-A55D-CAE661D6DBDF}"/>
              </a:ext>
            </a:extLst>
          </p:cNvPr>
          <p:cNvSpPr txBox="1"/>
          <p:nvPr/>
        </p:nvSpPr>
        <p:spPr>
          <a:xfrm>
            <a:off x="2176140" y="2601839"/>
            <a:ext cx="7884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A5299E4-7B2D-4B51-A56A-3E4989152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39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D19EC3C-3365-47EA-A780-248249AA2EF6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1164182 h 6858000"/>
              <a:gd name="connsiteX3" fmla="*/ 780587 w 793376"/>
              <a:gd name="connsiteY3" fmla="*/ 1165462 h 6858000"/>
              <a:gd name="connsiteX4" fmla="*/ 423581 w 793376"/>
              <a:gd name="connsiteY4" fmla="*/ 1600200 h 6858000"/>
              <a:gd name="connsiteX5" fmla="*/ 780587 w 793376"/>
              <a:gd name="connsiteY5" fmla="*/ 2034939 h 6858000"/>
              <a:gd name="connsiteX6" fmla="*/ 793376 w 793376"/>
              <a:gd name="connsiteY6" fmla="*/ 2036218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1164182"/>
                </a:lnTo>
                <a:lnTo>
                  <a:pt x="780587" y="1165462"/>
                </a:lnTo>
                <a:cubicBezTo>
                  <a:pt x="576844" y="1206840"/>
                  <a:pt x="423581" y="1385756"/>
                  <a:pt x="423581" y="1600200"/>
                </a:cubicBezTo>
                <a:cubicBezTo>
                  <a:pt x="423581" y="1814644"/>
                  <a:pt x="576844" y="1993560"/>
                  <a:pt x="780587" y="2034939"/>
                </a:cubicBezTo>
                <a:lnTo>
                  <a:pt x="793376" y="2036218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B80B8A2B-A688-4DEF-87D9-5D6F9B98FAD8}"/>
              </a:ext>
            </a:extLst>
          </p:cNvPr>
          <p:cNvSpPr/>
          <p:nvPr/>
        </p:nvSpPr>
        <p:spPr>
          <a:xfrm>
            <a:off x="493063" y="1223682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057E500-D7B7-4344-9077-47A854CC62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7F56942-D290-43F0-BE91-62733AA12F0E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LATAR BELAKANG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8FE899B-B1A9-4D87-8BD7-30498A6A7325}"/>
              </a:ext>
            </a:extLst>
          </p:cNvPr>
          <p:cNvSpPr txBox="1"/>
          <p:nvPr/>
        </p:nvSpPr>
        <p:spPr>
          <a:xfrm>
            <a:off x="1571624" y="1462030"/>
            <a:ext cx="10372725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Fermentasi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substrat</a:t>
            </a:r>
            <a:r>
              <a:rPr lang="en-US" dirty="0" smtClean="0"/>
              <a:t> </a:t>
            </a:r>
            <a:r>
              <a:rPr lang="en-US" dirty="0" err="1" smtClean="0"/>
              <a:t>organik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enzim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mikroorganisme</a:t>
            </a:r>
            <a:r>
              <a:rPr lang="en-US" dirty="0" smtClean="0"/>
              <a:t>, </a:t>
            </a:r>
            <a:r>
              <a:rPr lang="en-US" dirty="0" err="1" smtClean="0"/>
              <a:t>Mikroba</a:t>
            </a:r>
            <a:r>
              <a:rPr lang="en-US" dirty="0" smtClean="0"/>
              <a:t> yang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fermentasi</a:t>
            </a:r>
            <a:r>
              <a:rPr lang="en-US" dirty="0" smtClean="0"/>
              <a:t> </a:t>
            </a:r>
            <a:r>
              <a:rPr lang="en-US" dirty="0" err="1" smtClean="0"/>
              <a:t>pangan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bakteri</a:t>
            </a:r>
            <a:r>
              <a:rPr lang="en-US" dirty="0" smtClean="0"/>
              <a:t>, </a:t>
            </a:r>
            <a:r>
              <a:rPr lang="en-US" dirty="0" err="1" smtClean="0"/>
              <a:t>khamir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kapang</a:t>
            </a:r>
            <a:r>
              <a:rPr lang="en-US" dirty="0" smtClean="0"/>
              <a:t>. </a:t>
            </a:r>
            <a:r>
              <a:rPr lang="en-US" alt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HOG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vision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pengawasan</a:t>
            </a:r>
            <a:r>
              <a:rPr lang="en-US" dirty="0" smtClean="0"/>
              <a:t> video </a:t>
            </a:r>
            <a:r>
              <a:rPr lang="en-US" dirty="0" err="1" smtClean="0"/>
              <a:t>memainkan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 computer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terkonsentrasi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dirty="0" err="1" smtClean="0"/>
              <a:t>tantangan</a:t>
            </a:r>
            <a:r>
              <a:rPr lang="en-US" dirty="0" smtClean="0"/>
              <a:t> yang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Biji</a:t>
            </a:r>
            <a:r>
              <a:rPr lang="en-US" dirty="0" smtClean="0"/>
              <a:t> </a:t>
            </a:r>
            <a:r>
              <a:rPr lang="en-US" dirty="0" err="1" smtClean="0"/>
              <a:t>Kakao</a:t>
            </a:r>
            <a:r>
              <a:rPr lang="en-US" dirty="0" smtClean="0"/>
              <a:t> </a:t>
            </a:r>
            <a:r>
              <a:rPr lang="en-US" dirty="0" err="1" smtClean="0"/>
              <a:t>Fermentasi</a:t>
            </a:r>
            <a:r>
              <a:rPr lang="en-US" dirty="0" smtClean="0"/>
              <a:t> Dan Non-</a:t>
            </a:r>
            <a:r>
              <a:rPr lang="en-US" dirty="0" err="1" smtClean="0"/>
              <a:t>Fermentasi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histogram oriented gradient </a:t>
            </a:r>
            <a:r>
              <a:rPr lang="en-US" dirty="0" err="1" smtClean="0"/>
              <a:t>dimana</a:t>
            </a:r>
            <a:r>
              <a:rPr lang="en-US" dirty="0" smtClean="0"/>
              <a:t> histogram oriented gradient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deep learning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kedalaman</a:t>
            </a:r>
            <a:r>
              <a:rPr lang="en-US" dirty="0" smtClean="0"/>
              <a:t> </a:t>
            </a:r>
            <a:r>
              <a:rPr lang="en-US" dirty="0" err="1" smtClean="0"/>
              <a:t>jaringannya</a:t>
            </a:r>
            <a:r>
              <a:rPr lang="en-US" dirty="0" smtClean="0"/>
              <a:t>, Deep learning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machine learning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mengajarkan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selayaknya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mengeditenfikasi</a:t>
            </a:r>
            <a:r>
              <a:rPr lang="en-US" dirty="0" smtClean="0"/>
              <a:t> </a:t>
            </a:r>
            <a:r>
              <a:rPr lang="en-US" dirty="0" err="1" smtClean="0"/>
              <a:t>biji</a:t>
            </a:r>
            <a:r>
              <a:rPr lang="en-US" dirty="0" smtClean="0"/>
              <a:t> </a:t>
            </a:r>
            <a:r>
              <a:rPr lang="en-US" dirty="0" err="1" smtClean="0"/>
              <a:t>kakao</a:t>
            </a:r>
            <a:r>
              <a:rPr lang="en-US" dirty="0" smtClean="0"/>
              <a:t> </a:t>
            </a:r>
            <a:r>
              <a:rPr lang="en-US" dirty="0" err="1" smtClean="0"/>
              <a:t>fermentasi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non </a:t>
            </a:r>
            <a:r>
              <a:rPr lang="en-US" dirty="0" err="1" smtClean="0"/>
              <a:t>fermentasi</a:t>
            </a:r>
            <a:r>
              <a:rPr lang="en-US" dirty="0" smtClean="0"/>
              <a:t>.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tersebutmaka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mengangkat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“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Biji</a:t>
            </a:r>
            <a:r>
              <a:rPr lang="en-US" dirty="0" smtClean="0"/>
              <a:t> </a:t>
            </a:r>
            <a:r>
              <a:rPr lang="en-US" dirty="0" err="1" smtClean="0"/>
              <a:t>Kakao</a:t>
            </a:r>
            <a:r>
              <a:rPr lang="en-US" dirty="0" smtClean="0"/>
              <a:t> </a:t>
            </a:r>
            <a:r>
              <a:rPr lang="en-US" dirty="0" err="1" smtClean="0"/>
              <a:t>Fermentasi</a:t>
            </a:r>
            <a:r>
              <a:rPr lang="en-US" dirty="0" smtClean="0"/>
              <a:t> Dan Non-</a:t>
            </a:r>
            <a:r>
              <a:rPr lang="en-US" dirty="0" err="1" smtClean="0"/>
              <a:t>Fermentasi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Histogram Oriented Gradient”.</a:t>
            </a:r>
          </a:p>
          <a:p>
            <a:pPr algn="just">
              <a:lnSpc>
                <a:spcPct val="150000"/>
              </a:lnSpc>
            </a:pPr>
            <a:endParaRPr lang="en-US" alt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hlinkClick r:id="rId2" action="ppaction://hlinksldjump"/>
            <a:extLst>
              <a:ext uri="{FF2B5EF4-FFF2-40B4-BE49-F238E27FC236}">
                <a16:creationId xmlns:a16="http://schemas.microsoft.com/office/drawing/2014/main" xmlns="" id="{8634ADA7-6600-4930-8F50-20FA9FEB5ABB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32" name="TextBox 31">
            <a:hlinkClick r:id="rId3" action="ppaction://hlinksldjump"/>
            <a:extLst>
              <a:ext uri="{FF2B5EF4-FFF2-40B4-BE49-F238E27FC236}">
                <a16:creationId xmlns:a16="http://schemas.microsoft.com/office/drawing/2014/main" xmlns="" id="{693D2822-4287-49FC-AF9F-B05CB3B71B23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F6BD3C3D-CDBD-4565-B21C-6F6D54239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sp>
        <p:nvSpPr>
          <p:cNvPr id="34" name="Rectangle: Rounded Corners 21">
            <a:hlinkClick r:id="rId5" action="ppaction://hlinksldjump"/>
            <a:extLst>
              <a:ext uri="{FF2B5EF4-FFF2-40B4-BE49-F238E27FC236}">
                <a16:creationId xmlns:a16="http://schemas.microsoft.com/office/drawing/2014/main" xmlns="" id="{5E95E8E1-387E-40EC-B637-CDAEE41DEEB7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Manfaat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6" name="Rectangle: Rounded Corners 22">
            <a:hlinkClick r:id="rId6" action="ppaction://hlinksldjump"/>
            <a:extLst>
              <a:ext uri="{FF2B5EF4-FFF2-40B4-BE49-F238E27FC236}">
                <a16:creationId xmlns:a16="http://schemas.microsoft.com/office/drawing/2014/main" xmlns="" id="{5F4A8859-C0BA-4EEA-8602-665DF9C9F76B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Batasan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7" name="Rectangle: Rounded Corners 23">
            <a:hlinkClick r:id="rId7" action="ppaction://hlinksldjump"/>
            <a:extLst>
              <a:ext uri="{FF2B5EF4-FFF2-40B4-BE49-F238E27FC236}">
                <a16:creationId xmlns:a16="http://schemas.microsoft.com/office/drawing/2014/main" xmlns="" id="{7BEF4C1D-4AB6-4CCB-AD50-03DCEEEFDA38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Rumusan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8" name="Rectangle: Rounded Corners 24">
            <a:hlinkClick r:id="rId8" action="ppaction://hlinksldjump"/>
            <a:extLst>
              <a:ext uri="{FF2B5EF4-FFF2-40B4-BE49-F238E27FC236}">
                <a16:creationId xmlns:a16="http://schemas.microsoft.com/office/drawing/2014/main" xmlns="" id="{DAA73862-20BB-48C4-B7E5-F937CA4F94B3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Latar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Belakang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14" name="Rectangle: Rounded Corners 21">
            <a:hlinkClick r:id="rId9" action="ppaction://hlinksldjump"/>
            <a:extLst>
              <a:ext uri="{FF2B5EF4-FFF2-40B4-BE49-F238E27FC236}">
                <a16:creationId xmlns:a16="http://schemas.microsoft.com/office/drawing/2014/main" xmlns="" id="{5E95E8E1-387E-40EC-B637-CDAEE41DEEB7}"/>
              </a:ext>
            </a:extLst>
          </p:cNvPr>
          <p:cNvSpPr/>
          <p:nvPr/>
        </p:nvSpPr>
        <p:spPr>
          <a:xfrm>
            <a:off x="10056440" y="143154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Terkait</a:t>
            </a:r>
            <a:endParaRPr lang="en-US" sz="1400" b="1" dirty="0" smtClean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55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D19EC3C-3365-47EA-A780-248249AA2EF6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1164182 h 6858000"/>
              <a:gd name="connsiteX3" fmla="*/ 780587 w 793376"/>
              <a:gd name="connsiteY3" fmla="*/ 1165462 h 6858000"/>
              <a:gd name="connsiteX4" fmla="*/ 423581 w 793376"/>
              <a:gd name="connsiteY4" fmla="*/ 1600200 h 6858000"/>
              <a:gd name="connsiteX5" fmla="*/ 780587 w 793376"/>
              <a:gd name="connsiteY5" fmla="*/ 2034939 h 6858000"/>
              <a:gd name="connsiteX6" fmla="*/ 793376 w 793376"/>
              <a:gd name="connsiteY6" fmla="*/ 2036218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1164182"/>
                </a:lnTo>
                <a:lnTo>
                  <a:pt x="780587" y="1165462"/>
                </a:lnTo>
                <a:cubicBezTo>
                  <a:pt x="576844" y="1206840"/>
                  <a:pt x="423581" y="1385756"/>
                  <a:pt x="423581" y="1600200"/>
                </a:cubicBezTo>
                <a:cubicBezTo>
                  <a:pt x="423581" y="1814644"/>
                  <a:pt x="576844" y="1993560"/>
                  <a:pt x="780587" y="2034939"/>
                </a:cubicBezTo>
                <a:lnTo>
                  <a:pt x="793376" y="2036218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B80B8A2B-A688-4DEF-87D9-5D6F9B98FAD8}"/>
              </a:ext>
            </a:extLst>
          </p:cNvPr>
          <p:cNvSpPr/>
          <p:nvPr/>
        </p:nvSpPr>
        <p:spPr>
          <a:xfrm>
            <a:off x="493063" y="1223682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057E500-D7B7-4344-9077-47A854CC62E8}"/>
              </a:ext>
            </a:extLst>
          </p:cNvPr>
          <p:cNvSpPr/>
          <p:nvPr/>
        </p:nvSpPr>
        <p:spPr>
          <a:xfrm>
            <a:off x="1422026" y="748834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7F56942-D290-43F0-BE91-62733AA12F0E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RUMUSAN MASALAH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xmlns="" id="{3C9992B8-4E57-4F48-BA69-BB752C333F52}"/>
              </a:ext>
            </a:extLst>
          </p:cNvPr>
          <p:cNvCxnSpPr>
            <a:cxnSpLocks/>
            <a:endCxn id="33" idx="3"/>
          </p:cNvCxnSpPr>
          <p:nvPr/>
        </p:nvCxnSpPr>
        <p:spPr>
          <a:xfrm rot="10800000">
            <a:off x="7986712" y="3936959"/>
            <a:ext cx="1924618" cy="127798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3E72B4CF-327C-4D4C-AF54-2C2134E90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9403860" y="4340565"/>
            <a:ext cx="2220130" cy="2248750"/>
          </a:xfrm>
          <a:prstGeom prst="rect">
            <a:avLst/>
          </a:prstGeom>
        </p:spPr>
      </p:pic>
      <p:sp>
        <p:nvSpPr>
          <p:cNvPr id="26" name="TextBox 25">
            <a:hlinkClick r:id="rId8" action="ppaction://hlinksldjump"/>
            <a:extLst>
              <a:ext uri="{FF2B5EF4-FFF2-40B4-BE49-F238E27FC236}">
                <a16:creationId xmlns:a16="http://schemas.microsoft.com/office/drawing/2014/main" xmlns="" id="{31CB3F07-E764-4CE0-B0B1-E071F0D5D142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27" name="TextBox 26">
            <a:hlinkClick r:id="rId9" action="ppaction://hlinksldjump"/>
            <a:extLst>
              <a:ext uri="{FF2B5EF4-FFF2-40B4-BE49-F238E27FC236}">
                <a16:creationId xmlns:a16="http://schemas.microsoft.com/office/drawing/2014/main" xmlns="" id="{2812CABD-CA6D-4FBD-8873-8D12A13AAE07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896039A7-0C67-4C24-B0B8-90921EACE6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sp>
        <p:nvSpPr>
          <p:cNvPr id="33" name="Rectangle: Rounded Corners 31">
            <a:extLst>
              <a:ext uri="{FF2B5EF4-FFF2-40B4-BE49-F238E27FC236}">
                <a16:creationId xmlns:a16="http://schemas.microsoft.com/office/drawing/2014/main" xmlns="" id="{FF23FBB6-7CC8-448A-8970-C08505079584}"/>
              </a:ext>
            </a:extLst>
          </p:cNvPr>
          <p:cNvSpPr/>
          <p:nvPr/>
        </p:nvSpPr>
        <p:spPr>
          <a:xfrm>
            <a:off x="3070159" y="1973180"/>
            <a:ext cx="4916553" cy="3927558"/>
          </a:xfrm>
          <a:prstGeom prst="roundRect">
            <a:avLst/>
          </a:prstGeom>
          <a:solidFill>
            <a:srgbClr val="C8CCBC"/>
          </a:solidFill>
          <a:ln w="28575">
            <a:solidFill>
              <a:srgbClr val="C8C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2">
            <a:extLst>
              <a:ext uri="{FF2B5EF4-FFF2-40B4-BE49-F238E27FC236}">
                <a16:creationId xmlns:a16="http://schemas.microsoft.com/office/drawing/2014/main" xmlns="" id="{7E364CE7-945F-4FCF-9892-35E1CCFCCEF3}"/>
              </a:ext>
            </a:extLst>
          </p:cNvPr>
          <p:cNvSpPr/>
          <p:nvPr/>
        </p:nvSpPr>
        <p:spPr>
          <a:xfrm>
            <a:off x="2991296" y="1877375"/>
            <a:ext cx="4916553" cy="3927558"/>
          </a:xfrm>
          <a:prstGeom prst="roundRect">
            <a:avLst/>
          </a:prstGeom>
          <a:solidFill>
            <a:schemeClr val="bg1"/>
          </a:solidFill>
          <a:ln>
            <a:solidFill>
              <a:srgbClr val="C8C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id-ID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dijelaskan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mengimplementasikan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Oriented Gradient (HOG)</a:t>
            </a:r>
            <a:r>
              <a:rPr lang="en-US" alt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21">
            <a:hlinkClick r:id="rId11" action="ppaction://hlinksldjump"/>
            <a:extLst>
              <a:ext uri="{FF2B5EF4-FFF2-40B4-BE49-F238E27FC236}">
                <a16:creationId xmlns:a16="http://schemas.microsoft.com/office/drawing/2014/main" xmlns="" id="{5E95E8E1-387E-40EC-B637-CDAEE41DEEB7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Manfaat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7" name="Rectangle: Rounded Corners 2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5F4A8859-C0BA-4EEA-8602-665DF9C9F76B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Batasan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8" name="Rectangle: Rounded Corners 23">
            <a:hlinkClick r:id="rId13" action="ppaction://hlinksldjump"/>
            <a:extLst>
              <a:ext uri="{FF2B5EF4-FFF2-40B4-BE49-F238E27FC236}">
                <a16:creationId xmlns:a16="http://schemas.microsoft.com/office/drawing/2014/main" xmlns="" id="{7BEF4C1D-4AB6-4CCB-AD50-03DCEEEFDA38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Rumusan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39" name="Rectangle: Rounded Corners 24">
            <a:hlinkClick r:id="rId14" action="ppaction://hlinksldjump"/>
            <a:extLst>
              <a:ext uri="{FF2B5EF4-FFF2-40B4-BE49-F238E27FC236}">
                <a16:creationId xmlns:a16="http://schemas.microsoft.com/office/drawing/2014/main" xmlns="" id="{DAA73862-20BB-48C4-B7E5-F937CA4F94B3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Latar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Belakang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17" name="Rectangle: Rounded Corners 21">
            <a:hlinkClick r:id="rId15" action="ppaction://hlinksldjump"/>
            <a:extLst>
              <a:ext uri="{FF2B5EF4-FFF2-40B4-BE49-F238E27FC236}">
                <a16:creationId xmlns:a16="http://schemas.microsoft.com/office/drawing/2014/main" xmlns="" id="{5E95E8E1-387E-40EC-B637-CDAEE41DEEB7}"/>
              </a:ext>
            </a:extLst>
          </p:cNvPr>
          <p:cNvSpPr/>
          <p:nvPr/>
        </p:nvSpPr>
        <p:spPr>
          <a:xfrm>
            <a:off x="10056440" y="143154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Terkait</a:t>
            </a:r>
            <a:endParaRPr lang="en-US" sz="1400" b="1" dirty="0" smtClean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54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D19EC3C-3365-47EA-A780-248249AA2EF6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1164182 h 6858000"/>
              <a:gd name="connsiteX3" fmla="*/ 780587 w 793376"/>
              <a:gd name="connsiteY3" fmla="*/ 1165462 h 6858000"/>
              <a:gd name="connsiteX4" fmla="*/ 423581 w 793376"/>
              <a:gd name="connsiteY4" fmla="*/ 1600200 h 6858000"/>
              <a:gd name="connsiteX5" fmla="*/ 780587 w 793376"/>
              <a:gd name="connsiteY5" fmla="*/ 2034939 h 6858000"/>
              <a:gd name="connsiteX6" fmla="*/ 793376 w 793376"/>
              <a:gd name="connsiteY6" fmla="*/ 2036218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1164182"/>
                </a:lnTo>
                <a:lnTo>
                  <a:pt x="780587" y="1165462"/>
                </a:lnTo>
                <a:cubicBezTo>
                  <a:pt x="576844" y="1206840"/>
                  <a:pt x="423581" y="1385756"/>
                  <a:pt x="423581" y="1600200"/>
                </a:cubicBezTo>
                <a:cubicBezTo>
                  <a:pt x="423581" y="1814644"/>
                  <a:pt x="576844" y="1993560"/>
                  <a:pt x="780587" y="2034939"/>
                </a:cubicBezTo>
                <a:lnTo>
                  <a:pt x="793376" y="2036218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B80B8A2B-A688-4DEF-87D9-5D6F9B98FAD8}"/>
              </a:ext>
            </a:extLst>
          </p:cNvPr>
          <p:cNvSpPr/>
          <p:nvPr/>
        </p:nvSpPr>
        <p:spPr>
          <a:xfrm>
            <a:off x="493063" y="1223682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057E500-D7B7-4344-9077-47A854CC62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7F56942-D290-43F0-BE91-62733AA12F0E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oper Black" panose="0208090404030B020404" pitchFamily="18" charset="0"/>
              </a:rPr>
              <a:t>BATASAN MASALAH 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22" name="Rectangle: Rounded Corners 21">
            <a:hlinkClick r:id="rId2" action="ppaction://hlinksldjump"/>
            <a:extLst>
              <a:ext uri="{FF2B5EF4-FFF2-40B4-BE49-F238E27FC236}">
                <a16:creationId xmlns:a16="http://schemas.microsoft.com/office/drawing/2014/main" xmlns="" id="{5E95E8E1-387E-40EC-B637-CDAEE41DEEB7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Manfaat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3" name="Rectangle: Rounded Corners 22">
            <a:hlinkClick r:id="rId3" action="ppaction://hlinksldjump"/>
            <a:extLst>
              <a:ext uri="{FF2B5EF4-FFF2-40B4-BE49-F238E27FC236}">
                <a16:creationId xmlns:a16="http://schemas.microsoft.com/office/drawing/2014/main" xmlns="" id="{5F4A8859-C0BA-4EEA-8602-665DF9C9F76B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Batasan</a:t>
            </a:r>
            <a:r>
              <a:rPr lang="en-US" sz="1400" b="1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:a16="http://schemas.microsoft.com/office/drawing/2014/main" xmlns="" id="{7BEF4C1D-4AB6-4CCB-AD50-03DCEEEFDA38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Rumusan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5" name="Rectangle: Rounded Corners 24">
            <a:hlinkClick r:id="rId5" action="ppaction://hlinksldjump"/>
            <a:extLst>
              <a:ext uri="{FF2B5EF4-FFF2-40B4-BE49-F238E27FC236}">
                <a16:creationId xmlns:a16="http://schemas.microsoft.com/office/drawing/2014/main" xmlns="" id="{DAA73862-20BB-48C4-B7E5-F937CA4F94B3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Latar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Belakang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BD70A8F8-7FAF-44E9-B7F7-DB0BDC86AEE1}"/>
              </a:ext>
            </a:extLst>
          </p:cNvPr>
          <p:cNvSpPr/>
          <p:nvPr/>
        </p:nvSpPr>
        <p:spPr>
          <a:xfrm>
            <a:off x="2384757" y="2002418"/>
            <a:ext cx="753144" cy="7576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B97AE6A-F49A-4794-B8E9-75BC822510E1}"/>
              </a:ext>
            </a:extLst>
          </p:cNvPr>
          <p:cNvSpPr/>
          <p:nvPr/>
        </p:nvSpPr>
        <p:spPr>
          <a:xfrm>
            <a:off x="2391287" y="4220659"/>
            <a:ext cx="753144" cy="757616"/>
          </a:xfrm>
          <a:prstGeom prst="ellipse">
            <a:avLst/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5760F1FB-9519-4904-9B9A-1562E906EC9C}"/>
              </a:ext>
            </a:extLst>
          </p:cNvPr>
          <p:cNvSpPr/>
          <p:nvPr/>
        </p:nvSpPr>
        <p:spPr>
          <a:xfrm>
            <a:off x="2376681" y="3057196"/>
            <a:ext cx="753144" cy="757616"/>
          </a:xfrm>
          <a:prstGeom prst="ellipse">
            <a:avLst/>
          </a:prstGeom>
          <a:solidFill>
            <a:srgbClr val="C8CCB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9C658FA6-2872-4B99-89D1-EEC8AB00E630}"/>
              </a:ext>
            </a:extLst>
          </p:cNvPr>
          <p:cNvSpPr/>
          <p:nvPr/>
        </p:nvSpPr>
        <p:spPr>
          <a:xfrm>
            <a:off x="3592990" y="2038317"/>
            <a:ext cx="7917692" cy="721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C3DA85E0-12BF-48B4-B055-57B0302A47DA}"/>
              </a:ext>
            </a:extLst>
          </p:cNvPr>
          <p:cNvSpPr/>
          <p:nvPr/>
        </p:nvSpPr>
        <p:spPr>
          <a:xfrm>
            <a:off x="3514127" y="1942511"/>
            <a:ext cx="7917692" cy="7648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Sistem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yang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dapat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mengidentifikasi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id-ID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biji kakao fermentasi dan non-fermentasi</a:t>
            </a:r>
            <a:endParaRPr lang="en-US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FF23FBB6-7CC8-448A-8970-C08505079584}"/>
              </a:ext>
            </a:extLst>
          </p:cNvPr>
          <p:cNvSpPr/>
          <p:nvPr/>
        </p:nvSpPr>
        <p:spPr>
          <a:xfrm>
            <a:off x="3613084" y="3144756"/>
            <a:ext cx="7897598" cy="764833"/>
          </a:xfrm>
          <a:prstGeom prst="roundRect">
            <a:avLst/>
          </a:prstGeom>
          <a:solidFill>
            <a:srgbClr val="C8CCBC"/>
          </a:solidFill>
          <a:ln w="28575">
            <a:solidFill>
              <a:srgbClr val="C8C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7E364CE7-945F-4FCF-9892-35E1CCFCCEF3}"/>
              </a:ext>
            </a:extLst>
          </p:cNvPr>
          <p:cNvSpPr/>
          <p:nvPr/>
        </p:nvSpPr>
        <p:spPr>
          <a:xfrm>
            <a:off x="3534221" y="3048951"/>
            <a:ext cx="7897598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C8C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Metode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yang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digunakan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pada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sistem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ini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menggunakan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metode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id-ID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HOG ( Histogram Oriented Gradient )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37AF6BC3-0966-4827-88DE-CDAA68EA044D}"/>
              </a:ext>
            </a:extLst>
          </p:cNvPr>
          <p:cNvSpPr/>
          <p:nvPr/>
        </p:nvSpPr>
        <p:spPr>
          <a:xfrm>
            <a:off x="3627690" y="4286957"/>
            <a:ext cx="7882992" cy="764833"/>
          </a:xfrm>
          <a:prstGeom prst="roundRect">
            <a:avLst/>
          </a:prstGeom>
          <a:solidFill>
            <a:srgbClr val="B0A999"/>
          </a:solidFill>
          <a:ln w="28575">
            <a:solidFill>
              <a:srgbClr val="B0A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AB71134A-335B-4963-8DD8-36440F0D3A6F}"/>
              </a:ext>
            </a:extLst>
          </p:cNvPr>
          <p:cNvSpPr/>
          <p:nvPr/>
        </p:nvSpPr>
        <p:spPr>
          <a:xfrm>
            <a:off x="3548827" y="4191152"/>
            <a:ext cx="7882992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B0A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Menggunakan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Bahasa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Pemrograman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Phyton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.</a:t>
            </a:r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TextBox 37">
            <a:hlinkClick r:id="rId6" action="ppaction://hlinksldjump"/>
            <a:extLst>
              <a:ext uri="{FF2B5EF4-FFF2-40B4-BE49-F238E27FC236}">
                <a16:creationId xmlns:a16="http://schemas.microsoft.com/office/drawing/2014/main" xmlns="" id="{9E2AFA1C-7934-4E6E-AED2-1E54B0307E60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39" name="TextBox 38">
            <a:hlinkClick r:id="rId7" action="ppaction://hlinksldjump"/>
            <a:extLst>
              <a:ext uri="{FF2B5EF4-FFF2-40B4-BE49-F238E27FC236}">
                <a16:creationId xmlns:a16="http://schemas.microsoft.com/office/drawing/2014/main" xmlns="" id="{1D074748-B8D6-48D2-972D-0646382B0581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5BD1550C-5C59-49C6-802E-4029468FB1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sp>
        <p:nvSpPr>
          <p:cNvPr id="26" name="Rectangle: Rounded Corners 21">
            <a:hlinkClick r:id="rId9" action="ppaction://hlinksldjump"/>
            <a:extLst>
              <a:ext uri="{FF2B5EF4-FFF2-40B4-BE49-F238E27FC236}">
                <a16:creationId xmlns:a16="http://schemas.microsoft.com/office/drawing/2014/main" xmlns="" id="{5E95E8E1-387E-40EC-B637-CDAEE41DEEB7}"/>
              </a:ext>
            </a:extLst>
          </p:cNvPr>
          <p:cNvSpPr/>
          <p:nvPr/>
        </p:nvSpPr>
        <p:spPr>
          <a:xfrm>
            <a:off x="10056440" y="143154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Terkait</a:t>
            </a:r>
            <a:endParaRPr lang="en-US" sz="1400" b="1" dirty="0" smtClean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34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D19EC3C-3365-47EA-A780-248249AA2EF6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1164182 h 6858000"/>
              <a:gd name="connsiteX3" fmla="*/ 780587 w 793376"/>
              <a:gd name="connsiteY3" fmla="*/ 1165462 h 6858000"/>
              <a:gd name="connsiteX4" fmla="*/ 423581 w 793376"/>
              <a:gd name="connsiteY4" fmla="*/ 1600200 h 6858000"/>
              <a:gd name="connsiteX5" fmla="*/ 780587 w 793376"/>
              <a:gd name="connsiteY5" fmla="*/ 2034939 h 6858000"/>
              <a:gd name="connsiteX6" fmla="*/ 793376 w 793376"/>
              <a:gd name="connsiteY6" fmla="*/ 2036218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1164182"/>
                </a:lnTo>
                <a:lnTo>
                  <a:pt x="780587" y="1165462"/>
                </a:lnTo>
                <a:cubicBezTo>
                  <a:pt x="576844" y="1206840"/>
                  <a:pt x="423581" y="1385756"/>
                  <a:pt x="423581" y="1600200"/>
                </a:cubicBezTo>
                <a:cubicBezTo>
                  <a:pt x="423581" y="1814644"/>
                  <a:pt x="576844" y="1993560"/>
                  <a:pt x="780587" y="2034939"/>
                </a:cubicBezTo>
                <a:lnTo>
                  <a:pt x="793376" y="2036218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B80B8A2B-A688-4DEF-87D9-5D6F9B98FAD8}"/>
              </a:ext>
            </a:extLst>
          </p:cNvPr>
          <p:cNvSpPr/>
          <p:nvPr/>
        </p:nvSpPr>
        <p:spPr>
          <a:xfrm>
            <a:off x="493063" y="1223682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057E500-D7B7-4344-9077-47A854CC62E8}"/>
              </a:ext>
            </a:extLst>
          </p:cNvPr>
          <p:cNvSpPr/>
          <p:nvPr/>
        </p:nvSpPr>
        <p:spPr>
          <a:xfrm>
            <a:off x="1450601" y="734547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7F56942-D290-43F0-BE91-62733AA12F0E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MANFAAT PENELITIAN</a:t>
            </a: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xmlns="" id="{1941731E-40FB-4B44-A90A-81381FD38B5D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:a16="http://schemas.microsoft.com/office/drawing/2014/main" xmlns="" id="{B13F77CE-3A2D-499A-8CCD-5C288A18F55E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cxnSp>
        <p:nvCxnSpPr>
          <p:cNvPr id="89" name="Elbow Connector 10">
            <a:extLst>
              <a:ext uri="{FF2B5EF4-FFF2-40B4-BE49-F238E27FC236}">
                <a16:creationId xmlns:a16="http://schemas.microsoft.com/office/drawing/2014/main" xmlns="" id="{6A4C7B3D-6196-488D-B287-42E8368A16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51217" y="2295739"/>
            <a:ext cx="673900" cy="4829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0">
            <a:extLst>
              <a:ext uri="{FF2B5EF4-FFF2-40B4-BE49-F238E27FC236}">
                <a16:creationId xmlns:a16="http://schemas.microsoft.com/office/drawing/2014/main" xmlns="" id="{43A56187-0577-4ED8-A171-C80C97B0B0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3703" y="2807554"/>
            <a:ext cx="786654" cy="456237"/>
          </a:xfrm>
          <a:prstGeom prst="bentConnector3">
            <a:avLst>
              <a:gd name="adj1" fmla="val 9786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3B13CF28-86DC-4E3D-9639-6212D4E79A2A}"/>
              </a:ext>
            </a:extLst>
          </p:cNvPr>
          <p:cNvSpPr txBox="1"/>
          <p:nvPr/>
        </p:nvSpPr>
        <p:spPr>
          <a:xfrm>
            <a:off x="8629370" y="2048841"/>
            <a:ext cx="27848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 err="1" smtClean="0"/>
              <a:t>Pengembangan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</a:t>
            </a:r>
            <a:r>
              <a:rPr lang="en-US" sz="1400" dirty="0" err="1" smtClean="0"/>
              <a:t>identifikasi</a:t>
            </a:r>
            <a:r>
              <a:rPr lang="id-ID" sz="1400" dirty="0" smtClean="0"/>
              <a:t>biji</a:t>
            </a:r>
            <a:r>
              <a:rPr lang="en-US" sz="1400" dirty="0" smtClean="0"/>
              <a:t> </a:t>
            </a:r>
            <a:r>
              <a:rPr lang="en-US" sz="1400" dirty="0" err="1" smtClean="0"/>
              <a:t>kakao</a:t>
            </a:r>
            <a:r>
              <a:rPr lang="en-US" sz="1400" dirty="0" smtClean="0"/>
              <a:t> </a:t>
            </a:r>
            <a:r>
              <a:rPr lang="id-ID" sz="1400" dirty="0" smtClean="0"/>
              <a:t>fermentasi dan non-fermentasi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metode</a:t>
            </a:r>
            <a:r>
              <a:rPr lang="en-US" sz="1400" dirty="0" smtClean="0"/>
              <a:t> </a:t>
            </a:r>
            <a:r>
              <a:rPr lang="id-ID" sz="1400" i="1" dirty="0" smtClean="0"/>
              <a:t>Histogram Oriented Gradient</a:t>
            </a:r>
            <a:r>
              <a:rPr lang="en-US" sz="1400" dirty="0" smtClean="0"/>
              <a:t>. Yang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</a:t>
            </a:r>
            <a:r>
              <a:rPr lang="en-US" sz="1400" dirty="0" err="1" smtClean="0"/>
              <a:t>pemrograman</a:t>
            </a:r>
            <a:r>
              <a:rPr lang="en-US" sz="1400" dirty="0" smtClean="0"/>
              <a:t> python. </a:t>
            </a:r>
            <a:endParaRPr 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4D8D8391-BF24-42B9-BE52-6D27B53EA441}"/>
              </a:ext>
            </a:extLst>
          </p:cNvPr>
          <p:cNvSpPr txBox="1"/>
          <p:nvPr/>
        </p:nvSpPr>
        <p:spPr>
          <a:xfrm>
            <a:off x="1937095" y="2459682"/>
            <a:ext cx="27848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 err="1" smtClean="0"/>
              <a:t>Manfaat</a:t>
            </a:r>
            <a:r>
              <a:rPr lang="en-US" sz="1400" dirty="0" smtClean="0"/>
              <a:t> d</a:t>
            </a:r>
            <a:r>
              <a:rPr lang="id-ID" sz="1400" dirty="0" smtClean="0"/>
              <a:t>ari</a:t>
            </a:r>
            <a:r>
              <a:rPr lang="en-US" sz="1400" dirty="0" smtClean="0"/>
              <a:t> </a:t>
            </a:r>
            <a:r>
              <a:rPr lang="en-US" sz="1400" dirty="0" err="1" smtClean="0"/>
              <a:t>penelitian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id-ID" sz="1400" dirty="0" smtClean="0"/>
              <a:t>yaitu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mengidentifikasi</a:t>
            </a:r>
            <a:r>
              <a:rPr lang="en-US" sz="1400" dirty="0" smtClean="0"/>
              <a:t> </a:t>
            </a:r>
            <a:r>
              <a:rPr lang="id-ID" sz="1400" dirty="0" smtClean="0"/>
              <a:t>biji kakao fermentasi dan non-fermentasi melalui pengolahan </a:t>
            </a:r>
            <a:r>
              <a:rPr lang="en-US" sz="1400" dirty="0" err="1" smtClean="0"/>
              <a:t>citra</a:t>
            </a:r>
            <a:r>
              <a:rPr lang="en-US" sz="1400" dirty="0" smtClean="0"/>
              <a:t> </a:t>
            </a:r>
            <a:r>
              <a:rPr lang="id-ID" sz="1400" dirty="0" smtClean="0"/>
              <a:t>biji kakao </a:t>
            </a:r>
            <a:r>
              <a:rPr lang="en-US" sz="1400" dirty="0" err="1" smtClean="0"/>
              <a:t>sehingga</a:t>
            </a:r>
            <a:r>
              <a:rPr lang="en-US" sz="1400" dirty="0" smtClean="0"/>
              <a:t> </a:t>
            </a:r>
            <a:r>
              <a:rPr lang="en-US" sz="1400" dirty="0" err="1" smtClean="0"/>
              <a:t>membantu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petani</a:t>
            </a:r>
            <a:r>
              <a:rPr lang="en-US" sz="1400" dirty="0" smtClean="0"/>
              <a:t> </a:t>
            </a:r>
            <a:r>
              <a:rPr lang="id-ID" sz="1400" dirty="0" smtClean="0"/>
              <a:t>untuk membedakanbiji </a:t>
            </a:r>
            <a:r>
              <a:rPr lang="en-US" sz="1400" dirty="0" smtClean="0"/>
              <a:t>yang </a:t>
            </a:r>
            <a:r>
              <a:rPr lang="id-ID" sz="1400" dirty="0" smtClean="0"/>
              <a:t>difermentasi dan non-fermentasi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id-ID" sz="1400" dirty="0" smtClean="0"/>
              <a:t>biji kakao</a:t>
            </a:r>
            <a:r>
              <a:rPr lang="en-US" sz="1400" dirty="0" smtClean="0"/>
              <a:t>. </a:t>
            </a:r>
            <a:endParaRPr lang="en-US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xmlns="" id="{1E600485-844D-49E4-89CF-21D3E718F64A}"/>
              </a:ext>
            </a:extLst>
          </p:cNvPr>
          <p:cNvSpPr/>
          <p:nvPr/>
        </p:nvSpPr>
        <p:spPr>
          <a:xfrm>
            <a:off x="4942461" y="3131195"/>
            <a:ext cx="456239" cy="46166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xmlns="" id="{8C84E08B-A187-45AA-B4C9-5902B1466815}"/>
              </a:ext>
            </a:extLst>
          </p:cNvPr>
          <p:cNvSpPr/>
          <p:nvPr/>
        </p:nvSpPr>
        <p:spPr>
          <a:xfrm>
            <a:off x="7904939" y="2767639"/>
            <a:ext cx="456239" cy="461665"/>
          </a:xfrm>
          <a:prstGeom prst="ellipse">
            <a:avLst/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xmlns="" id="{F8FB7065-B3CC-4470-8A6C-52182215B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9065" y="3255688"/>
            <a:ext cx="2406678" cy="13920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2F7D28CE-E4B9-4B37-B65A-6D79E07E09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16848" y="5523508"/>
            <a:ext cx="1275151" cy="12522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00205E2-7230-486C-AB23-F7A941A32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1687" y="5386387"/>
            <a:ext cx="41005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Sistem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membantu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petani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mengidentifikasi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biji kakao fermentasi dan non-fermentasi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memiliki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warna yang berbeda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biji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kakao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1E600485-844D-49E4-89CF-21D3E718F64A}"/>
              </a:ext>
            </a:extLst>
          </p:cNvPr>
          <p:cNvSpPr/>
          <p:nvPr/>
        </p:nvSpPr>
        <p:spPr>
          <a:xfrm>
            <a:off x="6895086" y="4626620"/>
            <a:ext cx="456239" cy="46166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iscilla" pitchFamily="2" charset="0"/>
            </a:endParaRPr>
          </a:p>
        </p:txBody>
      </p:sp>
      <p:cxnSp>
        <p:nvCxnSpPr>
          <p:cNvPr id="29" name="Elbow Connector 10">
            <a:extLst>
              <a:ext uri="{FF2B5EF4-FFF2-40B4-BE49-F238E27FC236}">
                <a16:creationId xmlns:a16="http://schemas.microsoft.com/office/drawing/2014/main" xmlns="" id="{43A56187-0577-4ED8-A171-C80C97B0B0F6}"/>
              </a:ext>
            </a:extLst>
          </p:cNvPr>
          <p:cNvCxnSpPr>
            <a:cxnSpLocks/>
            <a:stCxn id="13314" idx="3"/>
            <a:endCxn id="28" idx="2"/>
          </p:cNvCxnSpPr>
          <p:nvPr/>
        </p:nvCxnSpPr>
        <p:spPr>
          <a:xfrm flipV="1">
            <a:off x="6172200" y="4857453"/>
            <a:ext cx="722886" cy="100598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21">
            <a:hlinkClick r:id="rId7" action="ppaction://hlinksldjump"/>
            <a:extLst>
              <a:ext uri="{FF2B5EF4-FFF2-40B4-BE49-F238E27FC236}">
                <a16:creationId xmlns:a16="http://schemas.microsoft.com/office/drawing/2014/main" xmlns="" id="{5E95E8E1-387E-40EC-B637-CDAEE41DEEB7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Manfaat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35" name="Rectangle: Rounded Corners 22">
            <a:hlinkClick r:id="rId8" action="ppaction://hlinksldjump"/>
            <a:extLst>
              <a:ext uri="{FF2B5EF4-FFF2-40B4-BE49-F238E27FC236}">
                <a16:creationId xmlns:a16="http://schemas.microsoft.com/office/drawing/2014/main" xmlns="" id="{5F4A8859-C0BA-4EEA-8602-665DF9C9F76B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Batasan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6" name="Rectangle: Rounded Corners 23">
            <a:hlinkClick r:id="rId9" action="ppaction://hlinksldjump"/>
            <a:extLst>
              <a:ext uri="{FF2B5EF4-FFF2-40B4-BE49-F238E27FC236}">
                <a16:creationId xmlns:a16="http://schemas.microsoft.com/office/drawing/2014/main" xmlns="" id="{7BEF4C1D-4AB6-4CCB-AD50-03DCEEEFDA38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Rumusan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7" name="Rectangle: Rounded Corners 24">
            <a:hlinkClick r:id="rId10" action="ppaction://hlinksldjump"/>
            <a:extLst>
              <a:ext uri="{FF2B5EF4-FFF2-40B4-BE49-F238E27FC236}">
                <a16:creationId xmlns:a16="http://schemas.microsoft.com/office/drawing/2014/main" xmlns="" id="{DAA73862-20BB-48C4-B7E5-F937CA4F94B3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Latar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Belakang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4" name="Rectangle: Rounded Corners 21">
            <a:hlinkClick r:id="rId11" action="ppaction://hlinksldjump"/>
            <a:extLst>
              <a:ext uri="{FF2B5EF4-FFF2-40B4-BE49-F238E27FC236}">
                <a16:creationId xmlns:a16="http://schemas.microsoft.com/office/drawing/2014/main" xmlns="" id="{5E95E8E1-387E-40EC-B637-CDAEE41DEEB7}"/>
              </a:ext>
            </a:extLst>
          </p:cNvPr>
          <p:cNvSpPr/>
          <p:nvPr/>
        </p:nvSpPr>
        <p:spPr>
          <a:xfrm>
            <a:off x="10056440" y="143154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Terkait</a:t>
            </a:r>
            <a:endParaRPr lang="en-US" sz="1400" b="1" dirty="0" smtClean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106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1" grpId="0"/>
      <p:bldP spid="104" grpId="0" animBg="1"/>
      <p:bldP spid="105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D19EC3C-3365-47EA-A780-248249AA2EF6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1164182 h 6858000"/>
              <a:gd name="connsiteX3" fmla="*/ 780587 w 793376"/>
              <a:gd name="connsiteY3" fmla="*/ 1165462 h 6858000"/>
              <a:gd name="connsiteX4" fmla="*/ 423581 w 793376"/>
              <a:gd name="connsiteY4" fmla="*/ 1600200 h 6858000"/>
              <a:gd name="connsiteX5" fmla="*/ 780587 w 793376"/>
              <a:gd name="connsiteY5" fmla="*/ 2034939 h 6858000"/>
              <a:gd name="connsiteX6" fmla="*/ 793376 w 793376"/>
              <a:gd name="connsiteY6" fmla="*/ 2036218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1164182"/>
                </a:lnTo>
                <a:lnTo>
                  <a:pt x="780587" y="1165462"/>
                </a:lnTo>
                <a:cubicBezTo>
                  <a:pt x="576844" y="1206840"/>
                  <a:pt x="423581" y="1385756"/>
                  <a:pt x="423581" y="1600200"/>
                </a:cubicBezTo>
                <a:cubicBezTo>
                  <a:pt x="423581" y="1814644"/>
                  <a:pt x="576844" y="1993560"/>
                  <a:pt x="780587" y="2034939"/>
                </a:cubicBezTo>
                <a:lnTo>
                  <a:pt x="793376" y="2036218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B80B8A2B-A688-4DEF-87D9-5D6F9B98FAD8}"/>
              </a:ext>
            </a:extLst>
          </p:cNvPr>
          <p:cNvSpPr/>
          <p:nvPr/>
        </p:nvSpPr>
        <p:spPr>
          <a:xfrm>
            <a:off x="493063" y="1223682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057E500-D7B7-4344-9077-47A854CC62E8}"/>
              </a:ext>
            </a:extLst>
          </p:cNvPr>
          <p:cNvSpPr/>
          <p:nvPr/>
        </p:nvSpPr>
        <p:spPr>
          <a:xfrm>
            <a:off x="1450601" y="734547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7F56942-D290-43F0-BE91-62733AA12F0E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oper Black" panose="0208090404030B020404" pitchFamily="18" charset="0"/>
              </a:rPr>
              <a:t>PENELITIAN TERKAIT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xmlns="" id="{1941731E-40FB-4B44-A90A-81381FD38B5D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:a16="http://schemas.microsoft.com/office/drawing/2014/main" xmlns="" id="{B13F77CE-3A2D-499A-8CCD-5C288A18F55E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00205E2-7230-486C-AB23-F7A941A32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sp>
        <p:nvSpPr>
          <p:cNvPr id="34" name="Rectangle: Rounded Corners 21">
            <a:hlinkClick r:id="rId5" action="ppaction://hlinksldjump"/>
            <a:extLst>
              <a:ext uri="{FF2B5EF4-FFF2-40B4-BE49-F238E27FC236}">
                <a16:creationId xmlns:a16="http://schemas.microsoft.com/office/drawing/2014/main" xmlns="" id="{5E95E8E1-387E-40EC-B637-CDAEE41DEEB7}"/>
              </a:ext>
            </a:extLst>
          </p:cNvPr>
          <p:cNvSpPr/>
          <p:nvPr/>
        </p:nvSpPr>
        <p:spPr>
          <a:xfrm>
            <a:off x="8146677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Manfaat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Penelitian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5" name="Rectangle: Rounded Corners 22">
            <a:hlinkClick r:id="rId6" action="ppaction://hlinksldjump"/>
            <a:extLst>
              <a:ext uri="{FF2B5EF4-FFF2-40B4-BE49-F238E27FC236}">
                <a16:creationId xmlns:a16="http://schemas.microsoft.com/office/drawing/2014/main" xmlns="" id="{5F4A8859-C0BA-4EEA-8602-665DF9C9F76B}"/>
              </a:ext>
            </a:extLst>
          </p:cNvPr>
          <p:cNvSpPr/>
          <p:nvPr/>
        </p:nvSpPr>
        <p:spPr>
          <a:xfrm>
            <a:off x="6167720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Batasan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6" name="Rectangle: Rounded Corners 23">
            <a:hlinkClick r:id="rId7" action="ppaction://hlinksldjump"/>
            <a:extLst>
              <a:ext uri="{FF2B5EF4-FFF2-40B4-BE49-F238E27FC236}">
                <a16:creationId xmlns:a16="http://schemas.microsoft.com/office/drawing/2014/main" xmlns="" id="{7BEF4C1D-4AB6-4CCB-AD50-03DCEEEFDA38}"/>
              </a:ext>
            </a:extLst>
          </p:cNvPr>
          <p:cNvSpPr/>
          <p:nvPr/>
        </p:nvSpPr>
        <p:spPr>
          <a:xfrm>
            <a:off x="4188763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Rumusan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Masalah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7" name="Rectangle: Rounded Corners 24">
            <a:hlinkClick r:id="rId8" action="ppaction://hlinksldjump"/>
            <a:extLst>
              <a:ext uri="{FF2B5EF4-FFF2-40B4-BE49-F238E27FC236}">
                <a16:creationId xmlns:a16="http://schemas.microsoft.com/office/drawing/2014/main" xmlns="" id="{DAA73862-20BB-48C4-B7E5-F937CA4F94B3}"/>
              </a:ext>
            </a:extLst>
          </p:cNvPr>
          <p:cNvSpPr/>
          <p:nvPr/>
        </p:nvSpPr>
        <p:spPr>
          <a:xfrm>
            <a:off x="2209806" y="14791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Latar</a:t>
            </a:r>
            <a:r>
              <a:rPr lang="en-US" sz="1400" b="1" dirty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Baar Sophia" panose="00000400000000000000" pitchFamily="2" charset="0"/>
              </a:rPr>
              <a:t>Belakang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cxnSp>
        <p:nvCxnSpPr>
          <p:cNvPr id="30" name="Elbow Connector 50">
            <a:extLst>
              <a:ext uri="{FF2B5EF4-FFF2-40B4-BE49-F238E27FC236}">
                <a16:creationId xmlns:a16="http://schemas.microsoft.com/office/drawing/2014/main" xmlns="" id="{1FFFC4D0-EF08-43BB-931B-955EC61114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72153" y="3166537"/>
            <a:ext cx="2415159" cy="906611"/>
          </a:xfrm>
          <a:prstGeom prst="bentConnector3">
            <a:avLst>
              <a:gd name="adj1" fmla="val 99962"/>
            </a:avLst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51">
            <a:extLst>
              <a:ext uri="{FF2B5EF4-FFF2-40B4-BE49-F238E27FC236}">
                <a16:creationId xmlns:a16="http://schemas.microsoft.com/office/drawing/2014/main" xmlns="" id="{AFDEB701-4929-4FCB-BCAA-E1A67D2909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49224" y="3875656"/>
            <a:ext cx="1184110" cy="719424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27">
            <a:extLst>
              <a:ext uri="{FF2B5EF4-FFF2-40B4-BE49-F238E27FC236}">
                <a16:creationId xmlns:a16="http://schemas.microsoft.com/office/drawing/2014/main" xmlns="" id="{D190DA5F-E06A-4C27-9A72-B904FEB0536A}"/>
              </a:ext>
            </a:extLst>
          </p:cNvPr>
          <p:cNvGrpSpPr/>
          <p:nvPr/>
        </p:nvGrpSpPr>
        <p:grpSpPr>
          <a:xfrm>
            <a:off x="5431003" y="2412263"/>
            <a:ext cx="1019195" cy="2415160"/>
            <a:chOff x="4748872" y="1806373"/>
            <a:chExt cx="1211932" cy="2707164"/>
          </a:xfrm>
        </p:grpSpPr>
        <p:cxnSp>
          <p:nvCxnSpPr>
            <p:cNvPr id="33" name="Elbow Connector 49">
              <a:extLst>
                <a:ext uri="{FF2B5EF4-FFF2-40B4-BE49-F238E27FC236}">
                  <a16:creationId xmlns:a16="http://schemas.microsoft.com/office/drawing/2014/main" xmlns="" id="{BDCD5758-CE10-42C9-BB49-3F6CD2D7D3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16625" y="3874095"/>
              <a:ext cx="671689" cy="607195"/>
            </a:xfrm>
            <a:prstGeom prst="bentConnector3">
              <a:avLst>
                <a:gd name="adj1" fmla="val 101050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50">
              <a:extLst>
                <a:ext uri="{FF2B5EF4-FFF2-40B4-BE49-F238E27FC236}">
                  <a16:creationId xmlns:a16="http://schemas.microsoft.com/office/drawing/2014/main" xmlns="" id="{CCBA0B89-32FB-4071-ABBD-4483CCA91E9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68193" y="2620926"/>
              <a:ext cx="2707163" cy="1078058"/>
            </a:xfrm>
            <a:prstGeom prst="bentConnector3">
              <a:avLst>
                <a:gd name="adj1" fmla="val 9996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51">
              <a:extLst>
                <a:ext uri="{FF2B5EF4-FFF2-40B4-BE49-F238E27FC236}">
                  <a16:creationId xmlns:a16="http://schemas.microsoft.com/office/drawing/2014/main" xmlns="" id="{5210B117-7EC3-4AC8-9B2C-3884AB895E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04557" y="3260679"/>
              <a:ext cx="1677348" cy="828368"/>
            </a:xfrm>
            <a:prstGeom prst="bentConnector3">
              <a:avLst>
                <a:gd name="adj1" fmla="val 9997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5F18BD1-7F55-4CE1-9BD5-98960AA391D9}"/>
              </a:ext>
            </a:extLst>
          </p:cNvPr>
          <p:cNvSpPr/>
          <p:nvPr/>
        </p:nvSpPr>
        <p:spPr>
          <a:xfrm>
            <a:off x="4877093" y="2109359"/>
            <a:ext cx="564852" cy="5992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1</a:t>
            </a:r>
            <a:endParaRPr lang="ko-KR" altLang="en-US" sz="27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4FAC24E0-6394-4BB4-ABFC-489381D0F7D1}"/>
              </a:ext>
            </a:extLst>
          </p:cNvPr>
          <p:cNvSpPr/>
          <p:nvPr/>
        </p:nvSpPr>
        <p:spPr>
          <a:xfrm>
            <a:off x="7982059" y="3259988"/>
            <a:ext cx="564852" cy="599221"/>
          </a:xfrm>
          <a:prstGeom prst="ellipse">
            <a:avLst/>
          </a:prstGeom>
          <a:solidFill>
            <a:srgbClr val="FCF5E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5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91C5739E-1AD3-47A5-B744-3871AF5851F6}"/>
              </a:ext>
            </a:extLst>
          </p:cNvPr>
          <p:cNvSpPr/>
          <p:nvPr/>
        </p:nvSpPr>
        <p:spPr>
          <a:xfrm>
            <a:off x="7945621" y="2103096"/>
            <a:ext cx="564852" cy="5992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4</a:t>
            </a:r>
            <a:endParaRPr lang="ko-KR" altLang="en-US" sz="27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929100D6-2BC2-407A-B39F-88026FD8311C}"/>
              </a:ext>
            </a:extLst>
          </p:cNvPr>
          <p:cNvSpPr/>
          <p:nvPr/>
        </p:nvSpPr>
        <p:spPr>
          <a:xfrm>
            <a:off x="4857787" y="3000864"/>
            <a:ext cx="564852" cy="599221"/>
          </a:xfrm>
          <a:prstGeom prst="ellipse">
            <a:avLst/>
          </a:prstGeom>
          <a:solidFill>
            <a:srgbClr val="FCF5E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2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B0E1C020-9C2A-4516-A0CC-24CE43DD6CE0}"/>
              </a:ext>
            </a:extLst>
          </p:cNvPr>
          <p:cNvSpPr/>
          <p:nvPr/>
        </p:nvSpPr>
        <p:spPr>
          <a:xfrm>
            <a:off x="4815330" y="3940035"/>
            <a:ext cx="564852" cy="599221"/>
          </a:xfrm>
          <a:prstGeom prst="ellipse">
            <a:avLst/>
          </a:prstGeom>
          <a:solidFill>
            <a:srgbClr val="00666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3</a:t>
            </a:r>
            <a:endParaRPr lang="ko-KR" altLang="en-US" sz="2700" dirty="0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9E57EDB2-D1C4-4356-9843-FB7B86FDD7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rcRect/>
          <a:stretch>
            <a:fillRect/>
          </a:stretch>
        </p:blipFill>
        <p:spPr>
          <a:xfrm>
            <a:off x="6004115" y="5042377"/>
            <a:ext cx="1375617" cy="14781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A0CE12E-B207-48E9-BD49-6F374A882A59}"/>
              </a:ext>
            </a:extLst>
          </p:cNvPr>
          <p:cNvSpPr txBox="1"/>
          <p:nvPr/>
        </p:nvSpPr>
        <p:spPr>
          <a:xfrm>
            <a:off x="1545363" y="1903071"/>
            <a:ext cx="32477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Robby </a:t>
            </a:r>
            <a:r>
              <a:rPr lang="en-US" sz="1400" dirty="0" err="1" smtClean="0"/>
              <a:t>Yuli</a:t>
            </a:r>
            <a:r>
              <a:rPr lang="en-US" sz="1400" dirty="0" smtClean="0"/>
              <a:t> </a:t>
            </a:r>
            <a:r>
              <a:rPr lang="en-US" sz="1400" dirty="0" err="1" smtClean="0"/>
              <a:t>Endra</a:t>
            </a:r>
            <a:r>
              <a:rPr lang="en-US" sz="1400" dirty="0" smtClean="0"/>
              <a:t>, </a:t>
            </a:r>
            <a:r>
              <a:rPr lang="en-US" sz="1400" dirty="0" err="1" smtClean="0"/>
              <a:t>tahun</a:t>
            </a:r>
            <a:r>
              <a:rPr lang="en-US" sz="1400" dirty="0" smtClean="0"/>
              <a:t> 2018 </a:t>
            </a:r>
            <a:r>
              <a:rPr lang="en-US" sz="1400" dirty="0" err="1" smtClean="0"/>
              <a:t>meneliti</a:t>
            </a:r>
            <a:r>
              <a:rPr lang="en-US" sz="1400" dirty="0" smtClean="0"/>
              <a:t> </a:t>
            </a:r>
            <a:r>
              <a:rPr lang="en-US" sz="1400" dirty="0" err="1" smtClean="0"/>
              <a:t>tentang</a:t>
            </a:r>
            <a:r>
              <a:rPr lang="en-US" sz="1400" dirty="0" smtClean="0"/>
              <a:t> “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Histogram Of Oriented Gradient (Hog) </a:t>
            </a:r>
            <a:r>
              <a:rPr lang="en-US" sz="1400" dirty="0" err="1" smtClean="0"/>
              <a:t>Untuk</a:t>
            </a:r>
            <a:r>
              <a:rPr lang="en-US" sz="1400" dirty="0" smtClean="0"/>
              <a:t> Model Smart </a:t>
            </a:r>
            <a:r>
              <a:rPr lang="en-US" sz="1400" dirty="0" smtClean="0"/>
              <a:t>Room”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9CD4ECE-4E7C-49CA-A56D-9BE7F676D6D6}"/>
              </a:ext>
            </a:extLst>
          </p:cNvPr>
          <p:cNvSpPr txBox="1"/>
          <p:nvPr/>
        </p:nvSpPr>
        <p:spPr>
          <a:xfrm>
            <a:off x="1512026" y="2949364"/>
            <a:ext cx="32477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err="1" smtClean="0"/>
              <a:t>Yoze</a:t>
            </a:r>
            <a:r>
              <a:rPr lang="en-US" sz="1400" dirty="0" smtClean="0"/>
              <a:t> </a:t>
            </a:r>
            <a:r>
              <a:rPr lang="en-US" sz="1400" dirty="0" err="1" smtClean="0"/>
              <a:t>Riski</a:t>
            </a:r>
            <a:r>
              <a:rPr lang="en-US" sz="1400" dirty="0" smtClean="0"/>
              <a:t>, </a:t>
            </a:r>
            <a:r>
              <a:rPr lang="en-US" sz="1400" dirty="0" err="1" smtClean="0"/>
              <a:t>tahun</a:t>
            </a:r>
            <a:r>
              <a:rPr lang="en-US" sz="1400" dirty="0" smtClean="0"/>
              <a:t> </a:t>
            </a:r>
            <a:r>
              <a:rPr lang="en-US" sz="1400" dirty="0" smtClean="0"/>
              <a:t>2021 </a:t>
            </a:r>
            <a:r>
              <a:rPr lang="en-US" sz="1400" dirty="0" err="1" smtClean="0"/>
              <a:t>meneliti</a:t>
            </a:r>
            <a:r>
              <a:rPr lang="en-US" sz="1400" dirty="0" smtClean="0"/>
              <a:t> </a:t>
            </a:r>
            <a:r>
              <a:rPr lang="en-US" sz="1400" dirty="0" err="1" smtClean="0"/>
              <a:t>tentang</a:t>
            </a:r>
            <a:r>
              <a:rPr lang="en-US" sz="1400" dirty="0" smtClean="0"/>
              <a:t> </a:t>
            </a:r>
            <a:r>
              <a:rPr lang="en-US" sz="1400" dirty="0" smtClean="0"/>
              <a:t>“</a:t>
            </a:r>
            <a:r>
              <a:rPr lang="en-US" sz="1400" dirty="0" err="1" smtClean="0"/>
              <a:t>Klasifikasi</a:t>
            </a:r>
            <a:r>
              <a:rPr lang="en-US" sz="1400" dirty="0" smtClean="0"/>
              <a:t> </a:t>
            </a:r>
            <a:r>
              <a:rPr lang="en-US" sz="1400" dirty="0" err="1" smtClean="0"/>
              <a:t>Pola</a:t>
            </a:r>
            <a:r>
              <a:rPr lang="en-US" sz="1400" dirty="0" smtClean="0"/>
              <a:t> </a:t>
            </a:r>
            <a:r>
              <a:rPr lang="en-US" sz="1400" dirty="0" err="1" smtClean="0"/>
              <a:t>Kain</a:t>
            </a:r>
            <a:r>
              <a:rPr lang="en-US" sz="1400" dirty="0" smtClean="0"/>
              <a:t> </a:t>
            </a:r>
            <a:r>
              <a:rPr lang="en-US" sz="1400" dirty="0" err="1" smtClean="0"/>
              <a:t>Tenun</a:t>
            </a:r>
            <a:r>
              <a:rPr lang="en-US" sz="1400" dirty="0" smtClean="0"/>
              <a:t> </a:t>
            </a:r>
            <a:r>
              <a:rPr lang="en-US" sz="1400" dirty="0" err="1" smtClean="0"/>
              <a:t>Melayu</a:t>
            </a:r>
            <a:r>
              <a:rPr lang="en-US" sz="1400" dirty="0" smtClean="0"/>
              <a:t>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Faster R-CNN</a:t>
            </a:r>
            <a:r>
              <a:rPr lang="en-US" sz="1400" i="1" dirty="0" smtClean="0"/>
              <a:t>”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006DD6E-875F-4BF1-90E9-1AAB55A2417A}"/>
              </a:ext>
            </a:extLst>
          </p:cNvPr>
          <p:cNvSpPr txBox="1"/>
          <p:nvPr/>
        </p:nvSpPr>
        <p:spPr>
          <a:xfrm>
            <a:off x="1497481" y="3923090"/>
            <a:ext cx="32477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err="1" smtClean="0"/>
              <a:t>Mentari</a:t>
            </a:r>
            <a:r>
              <a:rPr lang="en-US" sz="1400" dirty="0" smtClean="0"/>
              <a:t> </a:t>
            </a:r>
            <a:r>
              <a:rPr lang="en-US" sz="1400" dirty="0" err="1" smtClean="0"/>
              <a:t>Adhatil</a:t>
            </a:r>
            <a:r>
              <a:rPr lang="en-US" sz="1400" dirty="0" smtClean="0"/>
              <a:t> </a:t>
            </a:r>
            <a:r>
              <a:rPr lang="en-US" sz="1400" dirty="0" err="1" smtClean="0"/>
              <a:t>Putri</a:t>
            </a:r>
            <a:r>
              <a:rPr lang="en-US" sz="1400" dirty="0" smtClean="0"/>
              <a:t> </a:t>
            </a:r>
            <a:r>
              <a:rPr lang="en-US" sz="1400" dirty="0" err="1" smtClean="0"/>
              <a:t>Dkk</a:t>
            </a:r>
            <a:r>
              <a:rPr lang="en-US" sz="1400" dirty="0" smtClean="0"/>
              <a:t>, </a:t>
            </a:r>
            <a:r>
              <a:rPr lang="en-US" sz="1400" dirty="0" err="1" smtClean="0"/>
              <a:t>tahun</a:t>
            </a:r>
            <a:r>
              <a:rPr lang="en-US" sz="1400" dirty="0" smtClean="0"/>
              <a:t> </a:t>
            </a:r>
            <a:r>
              <a:rPr lang="en-US" sz="1400" dirty="0" smtClean="0"/>
              <a:t>2015meneliti </a:t>
            </a:r>
            <a:r>
              <a:rPr lang="en-US" sz="1400" dirty="0" err="1" smtClean="0"/>
              <a:t>tentang</a:t>
            </a:r>
            <a:r>
              <a:rPr lang="en-US" sz="1400" dirty="0" smtClean="0"/>
              <a:t> </a:t>
            </a:r>
            <a:r>
              <a:rPr lang="en-US" sz="1400" dirty="0" smtClean="0"/>
              <a:t>“</a:t>
            </a:r>
            <a:r>
              <a:rPr lang="en-US" sz="1400" i="1" dirty="0" err="1" smtClean="0"/>
              <a:t>Rancang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Bangun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Alat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Deteksi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Uang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Kertas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Palsu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Dengan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Metode</a:t>
            </a:r>
            <a:r>
              <a:rPr lang="en-US" sz="1400" i="1" dirty="0" smtClean="0"/>
              <a:t> Template Machine </a:t>
            </a:r>
            <a:r>
              <a:rPr lang="en-US" sz="1400" i="1" dirty="0" err="1" smtClean="0"/>
              <a:t>Menggunakan</a:t>
            </a:r>
            <a:r>
              <a:rPr lang="en-US" sz="1400" i="1" dirty="0" smtClean="0"/>
              <a:t> Rasp Berry PI</a:t>
            </a:r>
            <a:r>
              <a:rPr lang="en-US" sz="1400" i="1" dirty="0" smtClean="0"/>
              <a:t>”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2E670C7-3D18-446A-BD4D-B74FD5E3B866}"/>
              </a:ext>
            </a:extLst>
          </p:cNvPr>
          <p:cNvSpPr txBox="1"/>
          <p:nvPr/>
        </p:nvSpPr>
        <p:spPr>
          <a:xfrm>
            <a:off x="8623056" y="2105467"/>
            <a:ext cx="32477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 smtClean="0"/>
              <a:t>Yoze</a:t>
            </a:r>
            <a:r>
              <a:rPr lang="en-US" sz="1400" dirty="0" smtClean="0"/>
              <a:t> </a:t>
            </a:r>
            <a:r>
              <a:rPr lang="en-US" sz="1400" dirty="0" err="1" smtClean="0"/>
              <a:t>Riski</a:t>
            </a:r>
            <a:r>
              <a:rPr lang="en-US" sz="1400" dirty="0" smtClean="0"/>
              <a:t>, </a:t>
            </a:r>
            <a:r>
              <a:rPr lang="en-US" sz="1400" dirty="0" err="1" smtClean="0"/>
              <a:t>tahun</a:t>
            </a:r>
            <a:r>
              <a:rPr lang="en-US" sz="1400" dirty="0" smtClean="0"/>
              <a:t> </a:t>
            </a:r>
            <a:r>
              <a:rPr lang="en-US" sz="1400" dirty="0" smtClean="0"/>
              <a:t>2019 </a:t>
            </a:r>
            <a:r>
              <a:rPr lang="en-US" sz="1400" dirty="0" err="1" smtClean="0"/>
              <a:t>meneliti</a:t>
            </a:r>
            <a:r>
              <a:rPr lang="en-US" sz="1400" dirty="0" smtClean="0"/>
              <a:t> </a:t>
            </a:r>
            <a:r>
              <a:rPr lang="en-US" sz="1400" dirty="0" err="1" smtClean="0"/>
              <a:t>tentang</a:t>
            </a:r>
            <a:r>
              <a:rPr lang="en-US" sz="1400" dirty="0" smtClean="0"/>
              <a:t> </a:t>
            </a:r>
            <a:r>
              <a:rPr lang="en-US" sz="1400" dirty="0" smtClean="0"/>
              <a:t>“</a:t>
            </a:r>
            <a:r>
              <a:rPr lang="en-US" sz="1400" dirty="0" err="1" smtClean="0"/>
              <a:t>Rancang</a:t>
            </a:r>
            <a:r>
              <a:rPr lang="en-US" sz="1400" dirty="0" smtClean="0"/>
              <a:t> </a:t>
            </a:r>
            <a:r>
              <a:rPr lang="en-US" sz="1400" dirty="0" err="1" smtClean="0"/>
              <a:t>Bangun</a:t>
            </a:r>
            <a:r>
              <a:rPr lang="en-US" sz="1400" dirty="0" smtClean="0"/>
              <a:t> </a:t>
            </a:r>
            <a:r>
              <a:rPr lang="en-US" sz="1400" dirty="0" err="1" smtClean="0"/>
              <a:t>Klasifikasi</a:t>
            </a:r>
            <a:r>
              <a:rPr lang="en-US" sz="1400" dirty="0" smtClean="0"/>
              <a:t> Citra </a:t>
            </a:r>
            <a:r>
              <a:rPr lang="en-US" sz="1400" dirty="0" err="1" smtClean="0"/>
              <a:t>DenganTeknologi</a:t>
            </a:r>
            <a:r>
              <a:rPr lang="en-US" sz="1400" dirty="0" smtClean="0"/>
              <a:t> Deep Learning </a:t>
            </a:r>
            <a:r>
              <a:rPr lang="en-US" sz="1400" dirty="0" err="1" smtClean="0"/>
              <a:t>Berbasis</a:t>
            </a:r>
            <a:r>
              <a:rPr lang="en-US" sz="1400" dirty="0" smtClean="0"/>
              <a:t> </a:t>
            </a:r>
            <a:r>
              <a:rPr lang="en-US" sz="1400" dirty="0" err="1" smtClean="0"/>
              <a:t>Metode</a:t>
            </a:r>
            <a:r>
              <a:rPr lang="en-US" sz="1400" dirty="0" smtClean="0"/>
              <a:t> </a:t>
            </a:r>
            <a:r>
              <a:rPr lang="en-US" sz="1400" dirty="0" err="1" smtClean="0"/>
              <a:t>Convolutional</a:t>
            </a:r>
            <a:r>
              <a:rPr lang="en-US" sz="1400" dirty="0" smtClean="0"/>
              <a:t> Neural </a:t>
            </a:r>
            <a:r>
              <a:rPr lang="en-US" sz="1400" dirty="0" smtClean="0"/>
              <a:t>Network”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C3B8061-F5D6-4821-8523-2FDD3C86165C}"/>
              </a:ext>
            </a:extLst>
          </p:cNvPr>
          <p:cNvSpPr txBox="1"/>
          <p:nvPr/>
        </p:nvSpPr>
        <p:spPr>
          <a:xfrm>
            <a:off x="8638141" y="3259988"/>
            <a:ext cx="32477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 smtClean="0"/>
              <a:t>Rendika</a:t>
            </a:r>
            <a:r>
              <a:rPr lang="en-US" sz="1400" dirty="0" smtClean="0"/>
              <a:t> </a:t>
            </a:r>
            <a:r>
              <a:rPr lang="en-US" sz="1400" dirty="0" err="1" smtClean="0"/>
              <a:t>Perlyanza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tahun</a:t>
            </a:r>
            <a:r>
              <a:rPr lang="en-US" sz="1400" dirty="0" smtClean="0"/>
              <a:t> </a:t>
            </a:r>
            <a:r>
              <a:rPr lang="en-US" sz="1400" dirty="0" smtClean="0"/>
              <a:t>2018 </a:t>
            </a:r>
            <a:r>
              <a:rPr lang="en-US" sz="1400" dirty="0" err="1" smtClean="0"/>
              <a:t>meneliti</a:t>
            </a:r>
            <a:r>
              <a:rPr lang="en-US" sz="1400" dirty="0" smtClean="0"/>
              <a:t> </a:t>
            </a:r>
            <a:r>
              <a:rPr lang="en-US" sz="1400" dirty="0" err="1" smtClean="0"/>
              <a:t>tentang</a:t>
            </a:r>
            <a:r>
              <a:rPr lang="en-US" sz="1400" dirty="0" smtClean="0"/>
              <a:t> </a:t>
            </a:r>
            <a:r>
              <a:rPr lang="en-US" sz="1400" dirty="0" smtClean="0"/>
              <a:t>“</a:t>
            </a:r>
            <a:r>
              <a:rPr lang="en-US" sz="1400" i="1" dirty="0" err="1" smtClean="0"/>
              <a:t>Identifikasi</a:t>
            </a:r>
            <a:r>
              <a:rPr lang="en-US" sz="1400" i="1" dirty="0" smtClean="0"/>
              <a:t> Nominal Mata </a:t>
            </a:r>
            <a:r>
              <a:rPr lang="en-US" sz="1400" i="1" dirty="0" err="1" smtClean="0"/>
              <a:t>Uang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Kertas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Dengan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Jaringan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Syaraf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Tiruan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Menggunakan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Meodelogi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Backpropagation</a:t>
            </a:r>
            <a:r>
              <a:rPr lang="en-US" sz="1400" i="1" dirty="0" smtClean="0"/>
              <a:t>”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21">
            <a:hlinkClick r:id="rId10" action="ppaction://hlinksldjump"/>
            <a:extLst>
              <a:ext uri="{FF2B5EF4-FFF2-40B4-BE49-F238E27FC236}">
                <a16:creationId xmlns:a16="http://schemas.microsoft.com/office/drawing/2014/main" xmlns="" id="{5E95E8E1-387E-40EC-B637-CDAEE41DEEB7}"/>
              </a:ext>
            </a:extLst>
          </p:cNvPr>
          <p:cNvSpPr/>
          <p:nvPr/>
        </p:nvSpPr>
        <p:spPr>
          <a:xfrm>
            <a:off x="10056440" y="143154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Penelitian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Terkait</a:t>
            </a:r>
            <a:endParaRPr lang="en-US" sz="1400" b="1" dirty="0" smtClean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106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E675EB99-923C-43CF-B036-9D0F2C027C31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3048685 h 6858000"/>
              <a:gd name="connsiteX3" fmla="*/ 749784 w 793376"/>
              <a:gd name="connsiteY3" fmla="*/ 3053047 h 6858000"/>
              <a:gd name="connsiteX4" fmla="*/ 392778 w 793376"/>
              <a:gd name="connsiteY4" fmla="*/ 3487785 h 6858000"/>
              <a:gd name="connsiteX5" fmla="*/ 749784 w 793376"/>
              <a:gd name="connsiteY5" fmla="*/ 3922524 h 6858000"/>
              <a:gd name="connsiteX6" fmla="*/ 793376 w 793376"/>
              <a:gd name="connsiteY6" fmla="*/ 3926885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3048685"/>
                </a:lnTo>
                <a:lnTo>
                  <a:pt x="749784" y="3053047"/>
                </a:lnTo>
                <a:cubicBezTo>
                  <a:pt x="546041" y="3094425"/>
                  <a:pt x="392778" y="3273341"/>
                  <a:pt x="392778" y="3487785"/>
                </a:cubicBezTo>
                <a:cubicBezTo>
                  <a:pt x="392778" y="3702229"/>
                  <a:pt x="546041" y="3881145"/>
                  <a:pt x="749784" y="3922524"/>
                </a:cubicBezTo>
                <a:lnTo>
                  <a:pt x="793376" y="3926885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xmlns="" id="{CC91FEBB-74C1-4EED-A735-A310E0D5F636}"/>
              </a:ext>
            </a:extLst>
          </p:cNvPr>
          <p:cNvSpPr txBox="1"/>
          <p:nvPr/>
        </p:nvSpPr>
        <p:spPr>
          <a:xfrm>
            <a:off x="93034" y="5303044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xmlns="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62E6C44E-69A0-4B05-B7B2-5D643029C5CB}"/>
              </a:ext>
            </a:extLst>
          </p:cNvPr>
          <p:cNvSpPr/>
          <p:nvPr/>
        </p:nvSpPr>
        <p:spPr>
          <a:xfrm>
            <a:off x="489722" y="3116268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2FC0330E-A7A3-4B86-AD6C-0560B26084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88A8610-2F13-48EB-9279-A4F2F4EA1F85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KERANGKA PIKIR</a:t>
            </a:r>
          </a:p>
        </p:txBody>
      </p:sp>
      <p:sp>
        <p:nvSpPr>
          <p:cNvPr id="27" name="Rectangle: Rounded Corners 26">
            <a:hlinkClick r:id="rId4" action="ppaction://hlinksldjump"/>
            <a:extLst>
              <a:ext uri="{FF2B5EF4-FFF2-40B4-BE49-F238E27FC236}">
                <a16:creationId xmlns:a16="http://schemas.microsoft.com/office/drawing/2014/main" xmlns="" id="{74EFB888-34FE-4E92-995A-760DFE30C78E}"/>
              </a:ext>
            </a:extLst>
          </p:cNvPr>
          <p:cNvSpPr/>
          <p:nvPr/>
        </p:nvSpPr>
        <p:spPr>
          <a:xfrm>
            <a:off x="9982483" y="219355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Kerangka</a:t>
            </a:r>
            <a:r>
              <a:rPr lang="en-US" sz="1400" b="1" dirty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Baar Sophia" panose="00000400000000000000" pitchFamily="2" charset="0"/>
              </a:rPr>
              <a:t>Pikir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7109D594-CFA9-48B9-9145-C024C8CE2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pic>
        <p:nvPicPr>
          <p:cNvPr id="37" name="Picture 36" descr="kerangka piki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781" y="1566562"/>
            <a:ext cx="5204304" cy="50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02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2FC0330E-A7A3-4B86-AD6C-0560B26084E8}"/>
              </a:ext>
            </a:extLst>
          </p:cNvPr>
          <p:cNvSpPr/>
          <p:nvPr/>
        </p:nvSpPr>
        <p:spPr>
          <a:xfrm>
            <a:off x="1479176" y="820272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88A8610-2F13-48EB-9279-A4F2F4EA1F85}"/>
              </a:ext>
            </a:extLst>
          </p:cNvPr>
          <p:cNvSpPr txBox="1"/>
          <p:nvPr/>
        </p:nvSpPr>
        <p:spPr>
          <a:xfrm>
            <a:off x="4762502" y="11385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oper Black" panose="0208090404030B020404" pitchFamily="18" charset="0"/>
              </a:rPr>
              <a:t>ALAT DAN BAHAN 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27" name="Rectangle: Rounded Corners 26">
            <a:hlinkClick r:id="rId2" action="ppaction://hlinksldjump"/>
            <a:extLst>
              <a:ext uri="{FF2B5EF4-FFF2-40B4-BE49-F238E27FC236}">
                <a16:creationId xmlns:a16="http://schemas.microsoft.com/office/drawing/2014/main" xmlns="" id="{74EFB888-34FE-4E92-995A-760DFE30C78E}"/>
              </a:ext>
            </a:extLst>
          </p:cNvPr>
          <p:cNvSpPr/>
          <p:nvPr/>
        </p:nvSpPr>
        <p:spPr>
          <a:xfrm>
            <a:off x="10153933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Kerangka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Sistem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8" name="Rectangle: Rounded Corners 27">
            <a:hlinkClick r:id="rId3" action="ppaction://hlinksldjump"/>
            <a:extLst>
              <a:ext uri="{FF2B5EF4-FFF2-40B4-BE49-F238E27FC236}">
                <a16:creationId xmlns:a16="http://schemas.microsoft.com/office/drawing/2014/main" xmlns="" id="{37287FED-EF68-4CAE-89C4-65FC296B7312}"/>
              </a:ext>
            </a:extLst>
          </p:cNvPr>
          <p:cNvSpPr/>
          <p:nvPr/>
        </p:nvSpPr>
        <p:spPr>
          <a:xfrm>
            <a:off x="8174976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Tempat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dan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Waktu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29" name="Rectangle: Rounded Corners 28">
            <a:hlinkClick r:id="rId4" action="ppaction://hlinksldjump"/>
            <a:extLst>
              <a:ext uri="{FF2B5EF4-FFF2-40B4-BE49-F238E27FC236}">
                <a16:creationId xmlns:a16="http://schemas.microsoft.com/office/drawing/2014/main" xmlns="" id="{A7336044-B58E-47D2-9E0D-789E1F1F18CA}"/>
              </a:ext>
            </a:extLst>
          </p:cNvPr>
          <p:cNvSpPr/>
          <p:nvPr/>
        </p:nvSpPr>
        <p:spPr>
          <a:xfrm>
            <a:off x="6196019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Alat</a:t>
            </a:r>
            <a:r>
              <a:rPr lang="en-US" sz="1400" b="1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dan</a:t>
            </a:r>
            <a:r>
              <a:rPr lang="en-US" sz="1400" b="1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Bahan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5B0AE92-26B8-4086-A341-6E7B62EDD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sp>
        <p:nvSpPr>
          <p:cNvPr id="15" name="Rectangle: Rounded Corners 199">
            <a:extLst>
              <a:ext uri="{FF2B5EF4-FFF2-40B4-BE49-F238E27FC236}">
                <a16:creationId xmlns:a16="http://schemas.microsoft.com/office/drawing/2014/main" xmlns="" id="{42C23AC0-E256-4EAB-93C0-0923C122DE47}"/>
              </a:ext>
            </a:extLst>
          </p:cNvPr>
          <p:cNvSpPr/>
          <p:nvPr/>
        </p:nvSpPr>
        <p:spPr>
          <a:xfrm>
            <a:off x="2418576" y="1641497"/>
            <a:ext cx="4531591" cy="3258308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200">
            <a:extLst>
              <a:ext uri="{FF2B5EF4-FFF2-40B4-BE49-F238E27FC236}">
                <a16:creationId xmlns:a16="http://schemas.microsoft.com/office/drawing/2014/main" xmlns="" id="{A8D4E15D-0853-49B6-835D-E4B795A8A6AE}"/>
              </a:ext>
            </a:extLst>
          </p:cNvPr>
          <p:cNvSpPr/>
          <p:nvPr/>
        </p:nvSpPr>
        <p:spPr>
          <a:xfrm>
            <a:off x="2305209" y="1562945"/>
            <a:ext cx="4531591" cy="3174234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Perangkat</a:t>
            </a:r>
            <a:r>
              <a:rPr lang="en-US" sz="2800" b="1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Keras</a:t>
            </a:r>
            <a:endParaRPr lang="en-US" sz="2800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endParaRPr lang="en-US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Leptop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Lenovo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Processor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iCore</a:t>
            </a:r>
            <a:endParaRPr lang="en-US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RAM 8 GB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Hardisk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500 GB SDD.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Oppo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A5 2020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Kamera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12 MP</a:t>
            </a:r>
          </a:p>
          <a:p>
            <a:pPr algn="ctr"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endParaRPr lang="en-US" dirty="0"/>
          </a:p>
        </p:txBody>
      </p:sp>
      <p:sp>
        <p:nvSpPr>
          <p:cNvPr id="17" name="Rectangle: Rounded Corners 199">
            <a:extLst>
              <a:ext uri="{FF2B5EF4-FFF2-40B4-BE49-F238E27FC236}">
                <a16:creationId xmlns:a16="http://schemas.microsoft.com/office/drawing/2014/main" xmlns="" id="{42C23AC0-E256-4EAB-93C0-0923C122DE47}"/>
              </a:ext>
            </a:extLst>
          </p:cNvPr>
          <p:cNvSpPr/>
          <p:nvPr/>
        </p:nvSpPr>
        <p:spPr>
          <a:xfrm>
            <a:off x="7315504" y="1742138"/>
            <a:ext cx="4531591" cy="2398541"/>
          </a:xfrm>
          <a:prstGeom prst="roundRect">
            <a:avLst/>
          </a:prstGeom>
          <a:solidFill>
            <a:srgbClr val="9B7D65"/>
          </a:solidFill>
          <a:ln w="28575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200">
            <a:extLst>
              <a:ext uri="{FF2B5EF4-FFF2-40B4-BE49-F238E27FC236}">
                <a16:creationId xmlns:a16="http://schemas.microsoft.com/office/drawing/2014/main" xmlns="" id="{A8D4E15D-0853-49B6-835D-E4B795A8A6AE}"/>
              </a:ext>
            </a:extLst>
          </p:cNvPr>
          <p:cNvSpPr/>
          <p:nvPr/>
        </p:nvSpPr>
        <p:spPr>
          <a:xfrm>
            <a:off x="7142824" y="1698092"/>
            <a:ext cx="4531591" cy="2336652"/>
          </a:xfrm>
          <a:prstGeom prst="roundRect">
            <a:avLst/>
          </a:prstGeom>
          <a:solidFill>
            <a:schemeClr val="bg1"/>
          </a:solidFill>
          <a:ln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Perangkat</a:t>
            </a:r>
            <a:r>
              <a:rPr lang="en-US" sz="2800" b="1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Lunak</a:t>
            </a:r>
            <a:endParaRPr lang="en-US" sz="2800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endParaRPr lang="en-US" b="1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Windows 11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Microsoft Office Word 2010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Python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6822F3C-B466-43FF-9B84-7F3A146EA12A}"/>
              </a:ext>
            </a:extLst>
          </p:cNvPr>
          <p:cNvSpPr/>
          <p:nvPr/>
        </p:nvSpPr>
        <p:spPr>
          <a:xfrm>
            <a:off x="2792611" y="5227608"/>
            <a:ext cx="8061475" cy="1373957"/>
          </a:xfrm>
          <a:prstGeom prst="rect">
            <a:avLst/>
          </a:prstGeom>
          <a:solidFill>
            <a:srgbClr val="FCF5E4"/>
          </a:solidFill>
          <a:ln>
            <a:solidFill>
              <a:srgbClr val="FCF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Bahan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Penelitian</a:t>
            </a:r>
            <a:r>
              <a:rPr lang="en-U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Sampel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yang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digunakan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dalam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penelitian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ini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adalah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id-ID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gambar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biji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kakao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fermentasi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dan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 non </a:t>
            </a:r>
            <a:r>
              <a:rPr lang="en-US" dirty="0" err="1" smtClean="0">
                <a:solidFill>
                  <a:srgbClr val="30314A"/>
                </a:solidFill>
                <a:latin typeface="Comic Sans MS" panose="030F0702030302020204" pitchFamily="66" charset="0"/>
              </a:rPr>
              <a:t>fermentasi</a:t>
            </a:r>
            <a:r>
              <a:rPr lang="en-US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.</a:t>
            </a:r>
          </a:p>
          <a:p>
            <a:pPr algn="ctr"/>
            <a:r>
              <a:rPr lang="id-ID" dirty="0" smtClean="0">
                <a:solidFill>
                  <a:srgbClr val="30314A"/>
                </a:solidFill>
                <a:latin typeface="Comic Sans MS" panose="030F0702030302020204" pitchFamily="66" charset="0"/>
              </a:rPr>
              <a:t>.</a:t>
            </a:r>
            <a:endParaRPr lang="en-US" dirty="0" smtClean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Freeform: Shape 20">
            <a:extLst>
              <a:ext uri="{FF2B5EF4-FFF2-40B4-BE49-F238E27FC236}">
                <a16:creationId xmlns:a16="http://schemas.microsoft.com/office/drawing/2014/main" xmlns="" id="{B285ACEB-2229-4721-9F8A-CBFFAFC59184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5156331 h 6858000"/>
              <a:gd name="connsiteX3" fmla="*/ 749784 w 793376"/>
              <a:gd name="connsiteY3" fmla="*/ 5160693 h 6858000"/>
              <a:gd name="connsiteX4" fmla="*/ 392778 w 793376"/>
              <a:gd name="connsiteY4" fmla="*/ 5595431 h 6858000"/>
              <a:gd name="connsiteX5" fmla="*/ 749784 w 793376"/>
              <a:gd name="connsiteY5" fmla="*/ 6030170 h 6858000"/>
              <a:gd name="connsiteX6" fmla="*/ 793376 w 793376"/>
              <a:gd name="connsiteY6" fmla="*/ 6034531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5156331"/>
                </a:lnTo>
                <a:lnTo>
                  <a:pt x="749784" y="5160693"/>
                </a:lnTo>
                <a:cubicBezTo>
                  <a:pt x="546041" y="5202071"/>
                  <a:pt x="392778" y="5380987"/>
                  <a:pt x="392778" y="5595431"/>
                </a:cubicBezTo>
                <a:cubicBezTo>
                  <a:pt x="392778" y="5809875"/>
                  <a:pt x="546041" y="5988791"/>
                  <a:pt x="749784" y="6030170"/>
                </a:cubicBezTo>
                <a:lnTo>
                  <a:pt x="793376" y="6034531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extBox 31">
            <a:hlinkClick r:id="rId4" action="ppaction://hlinksldjump"/>
            <a:extLst>
              <a:ext uri="{FF2B5EF4-FFF2-40B4-BE49-F238E27FC236}">
                <a16:creationId xmlns:a16="http://schemas.microsoft.com/office/drawing/2014/main" xmlns="" id="{B0B257EE-741D-439C-A8DC-45D4DFA89BE8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33" name="TextBox 32">
            <a:hlinkClick r:id="rId6" action="ppaction://hlinksldjump"/>
            <a:extLst>
              <a:ext uri="{FF2B5EF4-FFF2-40B4-BE49-F238E27FC236}">
                <a16:creationId xmlns:a16="http://schemas.microsoft.com/office/drawing/2014/main" xmlns="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8A5094CC-CFDB-4BC3-8531-F1A57092FC71}"/>
              </a:ext>
            </a:extLst>
          </p:cNvPr>
          <p:cNvSpPr/>
          <p:nvPr/>
        </p:nvSpPr>
        <p:spPr>
          <a:xfrm>
            <a:off x="489722" y="5218913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428490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B285ACEB-2229-4721-9F8A-CBFFAFC59184}"/>
              </a:ext>
            </a:extLst>
          </p:cNvPr>
          <p:cNvSpPr/>
          <p:nvPr/>
        </p:nvSpPr>
        <p:spPr>
          <a:xfrm>
            <a:off x="1" y="0"/>
            <a:ext cx="793376" cy="6858000"/>
          </a:xfrm>
          <a:custGeom>
            <a:avLst/>
            <a:gdLst>
              <a:gd name="connsiteX0" fmla="*/ 0 w 793376"/>
              <a:gd name="connsiteY0" fmla="*/ 0 h 6858000"/>
              <a:gd name="connsiteX1" fmla="*/ 793376 w 793376"/>
              <a:gd name="connsiteY1" fmla="*/ 0 h 6858000"/>
              <a:gd name="connsiteX2" fmla="*/ 793376 w 793376"/>
              <a:gd name="connsiteY2" fmla="*/ 5156331 h 6858000"/>
              <a:gd name="connsiteX3" fmla="*/ 749784 w 793376"/>
              <a:gd name="connsiteY3" fmla="*/ 5160693 h 6858000"/>
              <a:gd name="connsiteX4" fmla="*/ 392778 w 793376"/>
              <a:gd name="connsiteY4" fmla="*/ 5595431 h 6858000"/>
              <a:gd name="connsiteX5" fmla="*/ 749784 w 793376"/>
              <a:gd name="connsiteY5" fmla="*/ 6030170 h 6858000"/>
              <a:gd name="connsiteX6" fmla="*/ 793376 w 793376"/>
              <a:gd name="connsiteY6" fmla="*/ 6034531 h 6858000"/>
              <a:gd name="connsiteX7" fmla="*/ 793376 w 793376"/>
              <a:gd name="connsiteY7" fmla="*/ 6858000 h 6858000"/>
              <a:gd name="connsiteX8" fmla="*/ 0 w 79337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376" h="6858000">
                <a:moveTo>
                  <a:pt x="0" y="0"/>
                </a:moveTo>
                <a:lnTo>
                  <a:pt x="793376" y="0"/>
                </a:lnTo>
                <a:lnTo>
                  <a:pt x="793376" y="5156331"/>
                </a:lnTo>
                <a:lnTo>
                  <a:pt x="749784" y="5160693"/>
                </a:lnTo>
                <a:cubicBezTo>
                  <a:pt x="546041" y="5202071"/>
                  <a:pt x="392778" y="5380987"/>
                  <a:pt x="392778" y="5595431"/>
                </a:cubicBezTo>
                <a:cubicBezTo>
                  <a:pt x="392778" y="5809875"/>
                  <a:pt x="546041" y="5988791"/>
                  <a:pt x="749784" y="6030170"/>
                </a:cubicBezTo>
                <a:lnTo>
                  <a:pt x="793376" y="6034531"/>
                </a:lnTo>
                <a:lnTo>
                  <a:pt x="7933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hlinkClick r:id="rId2" action="ppaction://hlinksldjump"/>
            <a:extLst>
              <a:ext uri="{FF2B5EF4-FFF2-40B4-BE49-F238E27FC236}">
                <a16:creationId xmlns:a16="http://schemas.microsoft.com/office/drawing/2014/main" xmlns="" id="{B0B257EE-741D-439C-A8DC-45D4DFA89BE8}"/>
              </a:ext>
            </a:extLst>
          </p:cNvPr>
          <p:cNvSpPr txBox="1"/>
          <p:nvPr/>
        </p:nvSpPr>
        <p:spPr>
          <a:xfrm>
            <a:off x="93034" y="3200399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cs typeface="Arabic Typesetting" panose="03020402040406030203" pitchFamily="66" charset="-78"/>
              </a:rPr>
              <a:t>2</a:t>
            </a:r>
            <a:endParaRPr lang="en-US" sz="3200" dirty="0">
              <a:solidFill>
                <a:schemeClr val="tx1"/>
              </a:solidFill>
              <a:latin typeface="Comic Sans MS" panose="030F07020303020202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20" name="TextBox 19">
            <a:hlinkClick r:id="rId3" action="ppaction://hlinksldjump"/>
            <a:extLst>
              <a:ext uri="{FF2B5EF4-FFF2-40B4-BE49-F238E27FC236}">
                <a16:creationId xmlns:a16="http://schemas.microsoft.com/office/drawing/2014/main" xmlns="" id="{9450BCCA-836D-4BF4-9193-3F720FF3D925}"/>
              </a:ext>
            </a:extLst>
          </p:cNvPr>
          <p:cNvSpPr txBox="1"/>
          <p:nvPr/>
        </p:nvSpPr>
        <p:spPr>
          <a:xfrm>
            <a:off x="93033" y="1307812"/>
            <a:ext cx="607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A5094CC-CFDB-4BC3-8531-F1A57092FC71}"/>
              </a:ext>
            </a:extLst>
          </p:cNvPr>
          <p:cNvSpPr/>
          <p:nvPr/>
        </p:nvSpPr>
        <p:spPr>
          <a:xfrm>
            <a:off x="489722" y="5218913"/>
            <a:ext cx="793376" cy="7530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  <a:cs typeface="Arabic Typesetting" panose="03020402040406030203" pitchFamily="66" charset="-78"/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F8F628A2-20B4-432C-975C-85D3F68FE530}"/>
              </a:ext>
            </a:extLst>
          </p:cNvPr>
          <p:cNvSpPr/>
          <p:nvPr/>
        </p:nvSpPr>
        <p:spPr>
          <a:xfrm>
            <a:off x="1350589" y="805985"/>
            <a:ext cx="10461812" cy="5795682"/>
          </a:xfrm>
          <a:prstGeom prst="roundRect">
            <a:avLst>
              <a:gd name="adj" fmla="val 4398"/>
            </a:avLst>
          </a:prstGeom>
          <a:solidFill>
            <a:srgbClr val="E9EC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A381ADD-61DA-41C7-B10B-D68527C8D0B1}"/>
              </a:ext>
            </a:extLst>
          </p:cNvPr>
          <p:cNvSpPr txBox="1"/>
          <p:nvPr/>
        </p:nvSpPr>
        <p:spPr>
          <a:xfrm>
            <a:off x="4762502" y="1138534"/>
            <a:ext cx="441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ooper Black" panose="0208090404030B020404" pitchFamily="18" charset="0"/>
              </a:rPr>
              <a:t>Tempat</a:t>
            </a:r>
            <a:r>
              <a:rPr lang="en-US" sz="2400" dirty="0" smtClean="0">
                <a:latin typeface="Cooper Black" panose="0208090404030B020404" pitchFamily="18" charset="0"/>
              </a:rPr>
              <a:t> </a:t>
            </a:r>
            <a:r>
              <a:rPr lang="en-US" sz="2400" dirty="0" err="1" smtClean="0">
                <a:latin typeface="Cooper Black" panose="0208090404030B020404" pitchFamily="18" charset="0"/>
              </a:rPr>
              <a:t>dan</a:t>
            </a:r>
            <a:r>
              <a:rPr lang="en-US" sz="2400" dirty="0" smtClean="0">
                <a:latin typeface="Cooper Black" panose="0208090404030B020404" pitchFamily="18" charset="0"/>
              </a:rPr>
              <a:t> </a:t>
            </a:r>
            <a:r>
              <a:rPr lang="en-US" sz="2400" dirty="0" err="1" smtClean="0">
                <a:latin typeface="Cooper Black" panose="0208090404030B020404" pitchFamily="18" charset="0"/>
              </a:rPr>
              <a:t>Waktu</a:t>
            </a:r>
            <a:r>
              <a:rPr lang="en-US" sz="2400" dirty="0" smtClean="0">
                <a:latin typeface="Cooper Black" panose="0208090404030B020404" pitchFamily="18" charset="0"/>
              </a:rPr>
              <a:t> </a:t>
            </a:r>
            <a:r>
              <a:rPr lang="en-US" sz="2400" dirty="0" err="1" smtClean="0">
                <a:latin typeface="Cooper Black" panose="0208090404030B020404" pitchFamily="18" charset="0"/>
              </a:rPr>
              <a:t>Penelitian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28575957-0AFE-4B92-B95E-63704498E048}"/>
              </a:ext>
            </a:extLst>
          </p:cNvPr>
          <p:cNvSpPr/>
          <p:nvPr/>
        </p:nvSpPr>
        <p:spPr>
          <a:xfrm>
            <a:off x="2209806" y="2147062"/>
            <a:ext cx="3105144" cy="39108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Tempat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pelaksanaan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penelitian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dilakukan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diperkebunan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tanaman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kakao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berada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polewali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mandar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waktu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penelitian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dilakukan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selama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melakukan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penelitian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yaitu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mulai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bulan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februari</a:t>
            </a:r>
            <a:r>
              <a:rPr lang="en-US" sz="1600" dirty="0" smtClean="0">
                <a:solidFill>
                  <a:schemeClr val="tx1"/>
                </a:solidFill>
              </a:rPr>
              <a:t> s/d </a:t>
            </a:r>
            <a:r>
              <a:rPr lang="en-US" sz="1600" dirty="0" err="1" smtClean="0">
                <a:solidFill>
                  <a:schemeClr val="tx1"/>
                </a:solidFill>
              </a:rPr>
              <a:t>juni</a:t>
            </a:r>
            <a:r>
              <a:rPr lang="en-US" sz="1600" dirty="0" smtClean="0">
                <a:solidFill>
                  <a:schemeClr val="tx1"/>
                </a:solidFill>
              </a:rPr>
              <a:t> 2022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0DE0DDE-A7B1-4219-A5AD-D94290727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91133" y="0"/>
            <a:ext cx="621846" cy="2152075"/>
          </a:xfrm>
          <a:prstGeom prst="rect">
            <a:avLst/>
          </a:prstGeom>
        </p:spPr>
      </p:pic>
      <p:pic>
        <p:nvPicPr>
          <p:cNvPr id="17" name="Picture 16" descr="sgsdgsdf-removebg-previe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788" y="4605338"/>
            <a:ext cx="1004888" cy="1254860"/>
          </a:xfrm>
          <a:prstGeom prst="rect">
            <a:avLst/>
          </a:prstGeom>
        </p:spPr>
      </p:pic>
      <p:pic>
        <p:nvPicPr>
          <p:cNvPr id="19" name="Picture 18" descr="waktu penelitia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961" y="2123854"/>
            <a:ext cx="5703850" cy="41769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F70BB104-7C4D-43BD-89AB-08420C3F9D1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8177" y="1038912"/>
            <a:ext cx="894800" cy="1061351"/>
          </a:xfrm>
          <a:prstGeom prst="rect">
            <a:avLst/>
          </a:prstGeom>
        </p:spPr>
      </p:pic>
      <p:sp>
        <p:nvSpPr>
          <p:cNvPr id="31" name="Rectangle: Rounded Corners 26">
            <a:hlinkClick r:id="rId8" action="ppaction://hlinksldjump"/>
            <a:extLst>
              <a:ext uri="{FF2B5EF4-FFF2-40B4-BE49-F238E27FC236}">
                <a16:creationId xmlns:a16="http://schemas.microsoft.com/office/drawing/2014/main" xmlns="" id="{74EFB888-34FE-4E92-995A-760DFE30C78E}"/>
              </a:ext>
            </a:extLst>
          </p:cNvPr>
          <p:cNvSpPr/>
          <p:nvPr/>
        </p:nvSpPr>
        <p:spPr>
          <a:xfrm>
            <a:off x="10153933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Kerangka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Sistem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32" name="Rectangle: Rounded Corners 27">
            <a:hlinkClick r:id="rId9" action="ppaction://hlinksldjump"/>
            <a:extLst>
              <a:ext uri="{FF2B5EF4-FFF2-40B4-BE49-F238E27FC236}">
                <a16:creationId xmlns:a16="http://schemas.microsoft.com/office/drawing/2014/main" xmlns="" id="{37287FED-EF68-4CAE-89C4-65FC296B7312}"/>
              </a:ext>
            </a:extLst>
          </p:cNvPr>
          <p:cNvSpPr/>
          <p:nvPr/>
        </p:nvSpPr>
        <p:spPr>
          <a:xfrm>
            <a:off x="8174976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Tempat</a:t>
            </a:r>
            <a:r>
              <a:rPr lang="en-US" sz="1400" b="1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dan</a:t>
            </a:r>
            <a:r>
              <a:rPr lang="en-US" sz="1400" b="1" dirty="0" smtClean="0">
                <a:solidFill>
                  <a:schemeClr val="bg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Baar Sophia" panose="00000400000000000000" pitchFamily="2" charset="0"/>
              </a:rPr>
              <a:t>Waktu</a:t>
            </a:r>
            <a:endParaRPr lang="en-US" sz="1400" b="1" dirty="0">
              <a:solidFill>
                <a:schemeClr val="bg1"/>
              </a:solidFill>
              <a:latin typeface="Baar Sophia" panose="00000400000000000000" pitchFamily="2" charset="0"/>
            </a:endParaRPr>
          </a:p>
        </p:txBody>
      </p:sp>
      <p:sp>
        <p:nvSpPr>
          <p:cNvPr id="33" name="Rectangle: Rounded Corners 28">
            <a:hlinkClick r:id="rId2" action="ppaction://hlinksldjump"/>
            <a:extLst>
              <a:ext uri="{FF2B5EF4-FFF2-40B4-BE49-F238E27FC236}">
                <a16:creationId xmlns:a16="http://schemas.microsoft.com/office/drawing/2014/main" xmlns="" id="{A7336044-B58E-47D2-9E0D-789E1F1F18CA}"/>
              </a:ext>
            </a:extLst>
          </p:cNvPr>
          <p:cNvSpPr/>
          <p:nvPr/>
        </p:nvSpPr>
        <p:spPr>
          <a:xfrm>
            <a:off x="6196019" y="205068"/>
            <a:ext cx="1815352" cy="430306"/>
          </a:xfrm>
          <a:prstGeom prst="roundRect">
            <a:avLst>
              <a:gd name="adj" fmla="val 50000"/>
            </a:avLst>
          </a:prstGeom>
          <a:solidFill>
            <a:srgbClr val="B0A9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Alat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dan</a:t>
            </a:r>
            <a:r>
              <a:rPr lang="en-US" sz="1400" b="1" dirty="0" smtClean="0">
                <a:solidFill>
                  <a:schemeClr val="tx1"/>
                </a:solidFill>
                <a:latin typeface="Baar Sophia" panose="00000400000000000000" pitchFamily="2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Baar Sophia" panose="00000400000000000000" pitchFamily="2" charset="0"/>
              </a:rPr>
              <a:t>Bahan</a:t>
            </a:r>
            <a:endParaRPr lang="en-US" sz="1400" b="1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0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574</Words>
  <Application>Microsoft Office PowerPoint</Application>
  <PresentationFormat>Custom</PresentationFormat>
  <Paragraphs>124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lissaamiftaa@gmail.com</dc:creator>
  <cp:lastModifiedBy>ASLAM</cp:lastModifiedBy>
  <cp:revision>32</cp:revision>
  <dcterms:created xsi:type="dcterms:W3CDTF">2022-04-10T09:01:42Z</dcterms:created>
  <dcterms:modified xsi:type="dcterms:W3CDTF">2023-01-27T09:28:16Z</dcterms:modified>
</cp:coreProperties>
</file>