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3" r:id="rId7"/>
    <p:sldId id="274" r:id="rId8"/>
    <p:sldId id="276" r:id="rId9"/>
    <p:sldId id="25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8670"/>
    <a:srgbClr val="9B7D65"/>
    <a:srgbClr val="DFBB9D"/>
    <a:srgbClr val="BCA696"/>
    <a:srgbClr val="DBC5A4"/>
    <a:srgbClr val="FCF5E4"/>
    <a:srgbClr val="0D0D0D"/>
    <a:srgbClr val="000000"/>
    <a:srgbClr val="FBF2DD"/>
    <a:srgbClr val="9B7B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-996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02447F-A369-488A-AB13-465FD3BC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0D6E35-85D6-4881-83D0-18C8F6D7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768AFA-9DF0-464B-AAB0-6E15DFF6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8E298F-BF2B-4DE9-99C3-33B5202C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CEDE6-C63D-4390-8BB6-83E6C099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29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A3012-227F-4695-B339-C92A461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EF767D-E176-49C0-872C-A155B3D4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189905-C593-4D24-8FCA-24B5F09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C4C9A4-4933-4C92-800C-FEA89951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5AB703-CDE5-44D7-927A-FCE292B8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09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584F7A7-E9FC-435D-849A-DF11497B7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5EB727-073B-4076-B150-A0C3AFB3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3BDC5E-6D97-412A-9BCA-3962B02C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CA1757-ADAC-4A58-8B98-467E77AE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DB0B71-0924-4688-B43B-486DE70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62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F3296-3BC9-4E40-8DCF-342DFDC1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357888-A114-4E67-A74A-8716A41A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09B682-8492-4D26-AF90-6984EA4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2306F-CC7F-4E5C-8B85-5DB8E943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A08FBE-EF48-4689-87DE-D819158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24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3CD5F3-FCF3-41AF-A9E9-9943C4D1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704E7A-FC4E-4011-8F39-E8120FBB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46DF11-BFFF-4803-8A0B-064CCC94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F4448-CF3F-4C8B-BB3C-FEEACBCD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FF27DA-64F9-4425-A259-31090A88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13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1705F-AFA9-4FAE-97A5-F77FE91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8EDAA0-D3E1-412A-A972-A2F92C78E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DA4DB6-1B7B-4CCF-9F42-153AC571F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F00A60-6A4F-455E-93CF-FFB91EF2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E88161-F03A-4122-8D94-5329633D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52B784-47A1-4116-BA9C-770DBC8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51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AE8FA-FD69-4207-9B5F-1345F716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740298-26BD-4BDE-8F8E-DF81EFAB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08C047-ED99-4EB3-B52D-F3738F77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6196248-16C9-4C28-AD7B-89A082055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64007F-8B48-423E-BB9C-48EA6D8C6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856D60-2FCB-40C3-96D5-66CA8D6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E62ADA-1DA9-4E15-964C-A9CD6D6C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1A5C2E7-070A-454B-8181-C44925FD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64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3DB30-862C-421A-A8CF-71BEDF3C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4301BC-3C2E-4CC4-A219-5ED773DE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96FBBA-9AF1-4320-812F-1F5A8C9D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100FE5-0F26-4ED8-80B3-5CD077ED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4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1642EFD-FBAF-4FDA-A72F-E845D23E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17CAEA-C4D1-4059-98C0-6B9DE1F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1A92E7-3F4C-481E-B04E-0E68D7A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1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FAE70-8514-4B69-BDBA-33E06652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91826C-5E3C-4A0E-A7A7-FFD3BF95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8A1E007-FD5A-4320-9DF9-85695ACD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847B81-2592-4EE1-92CF-AE47E8D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4672F2-638A-4F2D-863F-976780C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B7468B-E617-4774-B823-9B813ED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5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7F965-D3D0-41E5-9CFF-8C84BACD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D7E6E69-323A-4B5F-B968-1699B0B97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AD4472-4614-40E3-B909-FD78F98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9204A2-B23E-4EAE-9803-2CC1D924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D41502-00CF-4EB0-8FDE-9E62DFEA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584E4E-8B89-4B87-AA4E-B6FD0A63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0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CBBA98-4531-410A-9D13-2139A51C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E0263C-47A0-4A21-95ED-F07B0B75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0C41D7-23A4-4A94-BD50-A696CE9B5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3C4D21-CE43-4CF3-9F45-F175B27E2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2EEEE-9439-435F-AC71-5BD9CBAEA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4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6.xml"/><Relationship Id="rId10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5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9.xml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slide" Target="slide10.xml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7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6.xml"/><Relationship Id="rId7" Type="http://schemas.openxmlformats.org/officeDocument/2006/relationships/image" Target="../media/image5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image" Target="../media/image14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EA5687A2-43E3-4C70-A52C-1F7E15BCCBA8}"/>
              </a:ext>
            </a:extLst>
          </p:cNvPr>
          <p:cNvSpPr/>
          <p:nvPr/>
        </p:nvSpPr>
        <p:spPr>
          <a:xfrm>
            <a:off x="605857" y="533402"/>
            <a:ext cx="10937518" cy="5871138"/>
          </a:xfrm>
          <a:prstGeom prst="roundRect">
            <a:avLst/>
          </a:prstGeom>
          <a:solidFill>
            <a:srgbClr val="F5E9D7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="" xmlns:a16="http://schemas.microsoft.com/office/drawing/2014/main" id="{628E543A-E439-4207-912B-34DAE36C9314}"/>
              </a:ext>
            </a:extLst>
          </p:cNvPr>
          <p:cNvSpPr txBox="1"/>
          <p:nvPr/>
        </p:nvSpPr>
        <p:spPr>
          <a:xfrm>
            <a:off x="2311879" y="1021012"/>
            <a:ext cx="7884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IDENTIFIKASI KUALITAS BIJI KAKAO FERMENTASI DENGAN METODE </a:t>
            </a:r>
            <a:r>
              <a:rPr lang="en-US" sz="2800" b="1" i="1" dirty="0" smtClean="0"/>
              <a:t>CANNY EDGE DETECTION</a:t>
            </a:r>
            <a:endParaRPr lang="en-US" sz="2800" dirty="0"/>
          </a:p>
        </p:txBody>
      </p:sp>
      <p:sp>
        <p:nvSpPr>
          <p:cNvPr id="287" name="Freeform: Shape 286">
            <a:extLst>
              <a:ext uri="{FF2B5EF4-FFF2-40B4-BE49-F238E27FC236}">
                <a16:creationId xmlns="" xmlns:a16="http://schemas.microsoft.com/office/drawing/2014/main" id="{F9A5B604-D0E2-4045-9514-38D9875B0132}"/>
              </a:ext>
            </a:extLst>
          </p:cNvPr>
          <p:cNvSpPr/>
          <p:nvPr/>
        </p:nvSpPr>
        <p:spPr>
          <a:xfrm>
            <a:off x="-1495123" y="-184623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="" xmlns:a16="http://schemas.microsoft.com/office/drawing/2014/main" id="{ECE6E695-6038-45CB-A412-E85617F892F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="" xmlns:a16="http://schemas.microsoft.com/office/drawing/2014/main" id="{82069FE1-2378-459F-876E-07FE769E2095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="" xmlns:a16="http://schemas.microsoft.com/office/drawing/2014/main" id="{2087B103-17C4-4A47-BBA5-2C9D2970978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="" xmlns:a16="http://schemas.microsoft.com/office/drawing/2014/main" id="{B193FF75-7EA9-4D45-A3C0-A6C04781521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="" xmlns:a16="http://schemas.microsoft.com/office/drawing/2014/main" id="{6E6AB6CF-036B-4711-B214-28784DAE1F88}"/>
              </a:ext>
            </a:extLst>
          </p:cNvPr>
          <p:cNvSpPr/>
          <p:nvPr/>
        </p:nvSpPr>
        <p:spPr>
          <a:xfrm>
            <a:off x="-1608954" y="-2038204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="" xmlns:a16="http://schemas.microsoft.com/office/drawing/2014/main" id="{977D123D-3334-4101-8A74-5486083F2D37}"/>
              </a:ext>
            </a:extLst>
          </p:cNvPr>
          <p:cNvSpPr/>
          <p:nvPr/>
        </p:nvSpPr>
        <p:spPr>
          <a:xfrm>
            <a:off x="2349775" y="48739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tar: 4 Points 152">
            <a:extLst>
              <a:ext uri="{FF2B5EF4-FFF2-40B4-BE49-F238E27FC236}">
                <a16:creationId xmlns="" xmlns:a16="http://schemas.microsoft.com/office/drawing/2014/main" id="{0DF758E3-9DB7-4B74-BCB7-611FB68B6030}"/>
              </a:ext>
            </a:extLst>
          </p:cNvPr>
          <p:cNvSpPr/>
          <p:nvPr/>
        </p:nvSpPr>
        <p:spPr>
          <a:xfrm>
            <a:off x="1869056" y="880494"/>
            <a:ext cx="265419" cy="388468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tar: 4 Points 153">
            <a:extLst>
              <a:ext uri="{FF2B5EF4-FFF2-40B4-BE49-F238E27FC236}">
                <a16:creationId xmlns="" xmlns:a16="http://schemas.microsoft.com/office/drawing/2014/main" id="{23F15AAE-47B2-45FC-B270-55B05417A278}"/>
              </a:ext>
            </a:extLst>
          </p:cNvPr>
          <p:cNvSpPr/>
          <p:nvPr/>
        </p:nvSpPr>
        <p:spPr>
          <a:xfrm>
            <a:off x="2291550" y="697261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tar: 4 Points 154">
            <a:extLst>
              <a:ext uri="{FF2B5EF4-FFF2-40B4-BE49-F238E27FC236}">
                <a16:creationId xmlns="" xmlns:a16="http://schemas.microsoft.com/office/drawing/2014/main" id="{3174E4B0-BF82-49D4-8003-1B7B04B8024F}"/>
              </a:ext>
            </a:extLst>
          </p:cNvPr>
          <p:cNvSpPr/>
          <p:nvPr/>
        </p:nvSpPr>
        <p:spPr>
          <a:xfrm>
            <a:off x="1973304" y="428827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6">
            <a:extLst>
              <a:ext uri="{FF2B5EF4-FFF2-40B4-BE49-F238E27FC236}">
                <a16:creationId xmlns="" xmlns:a16="http://schemas.microsoft.com/office/drawing/2014/main" id="{A9D26537-E3B8-4018-A02F-2D96BA1D4C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CFDEAE7-13CC-4A84-8C87-C2A815AEF303}"/>
              </a:ext>
            </a:extLst>
          </p:cNvPr>
          <p:cNvSpPr txBox="1"/>
          <p:nvPr/>
        </p:nvSpPr>
        <p:spPr>
          <a:xfrm>
            <a:off x="4497552" y="3831167"/>
            <a:ext cx="36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Nama</a:t>
            </a:r>
            <a:r>
              <a:rPr lang="en-US" dirty="0" smtClean="0">
                <a:latin typeface="Comic Sans MS" panose="030F0702030302020204" pitchFamily="66" charset="0"/>
              </a:rPr>
              <a:t>  : </a:t>
            </a:r>
            <a:r>
              <a:rPr lang="en-US" dirty="0" err="1" smtClean="0">
                <a:latin typeface="Comic Sans MS" panose="030F0702030302020204" pitchFamily="66" charset="0"/>
              </a:rPr>
              <a:t>Busmawati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err="1">
                <a:latin typeface="Comic Sans MS" panose="030F0702030302020204" pitchFamily="66" charset="0"/>
              </a:rPr>
              <a:t>Nim</a:t>
            </a:r>
            <a:r>
              <a:rPr lang="en-US" dirty="0">
                <a:latin typeface="Comic Sans MS" panose="030F0702030302020204" pitchFamily="66" charset="0"/>
              </a:rPr>
              <a:t>   </a:t>
            </a:r>
            <a:r>
              <a:rPr lang="en-US" dirty="0" smtClean="0">
                <a:latin typeface="Comic Sans MS" panose="030F0702030302020204" pitchFamily="66" charset="0"/>
              </a:rPr>
              <a:t> : 2019511016.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23811EC-F353-4EDC-AAD9-0E38302374FD}"/>
              </a:ext>
            </a:extLst>
          </p:cNvPr>
          <p:cNvSpPr txBox="1"/>
          <p:nvPr/>
        </p:nvSpPr>
        <p:spPr>
          <a:xfrm>
            <a:off x="3674857" y="4612552"/>
            <a:ext cx="550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Dosen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Pembimbing</a:t>
            </a:r>
            <a:r>
              <a:rPr lang="en-US" dirty="0" smtClean="0">
                <a:latin typeface="Comic Sans MS" panose="030F0702030302020204" pitchFamily="66" charset="0"/>
              </a:rPr>
              <a:t> I   : </a:t>
            </a:r>
            <a:r>
              <a:rPr lang="en-US" dirty="0" err="1" smtClean="0">
                <a:latin typeface="Comic Sans MS" panose="030F0702030302020204" pitchFamily="66" charset="0"/>
              </a:rPr>
              <a:t>Basri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</a:t>
            </a:r>
            <a:r>
              <a:rPr lang="en-US" dirty="0" smtClean="0">
                <a:latin typeface="Comic Sans MS" panose="030F0702030302020204" pitchFamily="66" charset="0"/>
              </a:rPr>
              <a:t>., MT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Dosen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Pembimbing</a:t>
            </a:r>
            <a:r>
              <a:rPr lang="en-US" dirty="0" smtClean="0">
                <a:latin typeface="Comic Sans MS" panose="030F0702030302020204" pitchFamily="66" charset="0"/>
              </a:rPr>
              <a:t> II : </a:t>
            </a:r>
            <a:r>
              <a:rPr lang="en-US" dirty="0" err="1" smtClean="0">
                <a:latin typeface="Comic Sans MS" panose="030F0702030302020204" pitchFamily="66" charset="0"/>
              </a:rPr>
              <a:t>Ul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Khairat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</a:t>
            </a:r>
            <a:r>
              <a:rPr lang="en-US" dirty="0" smtClean="0">
                <a:latin typeface="Comic Sans MS" panose="030F0702030302020204" pitchFamily="66" charset="0"/>
              </a:rPr>
              <a:t>., </a:t>
            </a:r>
            <a:r>
              <a:rPr lang="en-US" dirty="0" err="1" smtClean="0">
                <a:latin typeface="Comic Sans MS" panose="030F0702030302020204" pitchFamily="66" charset="0"/>
              </a:rPr>
              <a:t>M.Kom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744E9F9-3D3E-47AE-B57E-3EA5A6837734}"/>
              </a:ext>
            </a:extLst>
          </p:cNvPr>
          <p:cNvSpPr txBox="1"/>
          <p:nvPr/>
        </p:nvSpPr>
        <p:spPr>
          <a:xfrm>
            <a:off x="3856108" y="5352029"/>
            <a:ext cx="527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 INFORMATIKA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ILMU KOMPUTER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AL-ASYARIAH MANDAR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512280" y="2233971"/>
            <a:ext cx="1483743" cy="149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0104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0" name="Rectangle: Rounded Corners 149">
            <a:extLst>
              <a:ext uri="{FF2B5EF4-FFF2-40B4-BE49-F238E27FC236}">
                <a16:creationId xmlns="" xmlns:a16="http://schemas.microsoft.com/office/drawing/2014/main" id="{5445EEAC-904B-4F00-9999-747DAC66EDF4}"/>
              </a:ext>
            </a:extLst>
          </p:cNvPr>
          <p:cNvSpPr/>
          <p:nvPr/>
        </p:nvSpPr>
        <p:spPr>
          <a:xfrm>
            <a:off x="4189475" y="656348"/>
            <a:ext cx="5917805" cy="600574"/>
          </a:xfrm>
          <a:prstGeom prst="roundRect">
            <a:avLst/>
          </a:prstGeom>
          <a:solidFill>
            <a:srgbClr val="9B7D65"/>
          </a:solidFill>
          <a:ln>
            <a:solidFill>
              <a:srgbClr val="BCA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Amellinda Weddings" pitchFamily="50" charset="0"/>
              </a:rPr>
              <a:t>Kerangka</a:t>
            </a:r>
            <a:r>
              <a:rPr lang="en-US" sz="3200" dirty="0" smtClean="0">
                <a:solidFill>
                  <a:schemeClr val="bg1"/>
                </a:solidFill>
                <a:latin typeface="Amellinda Weddings" pitchFamily="50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mellinda Weddings" pitchFamily="50" charset="0"/>
              </a:rPr>
              <a:t>Sistem</a:t>
            </a:r>
            <a:endParaRPr lang="en-US" sz="3200" dirty="0">
              <a:solidFill>
                <a:schemeClr val="bg1"/>
              </a:solidFill>
              <a:latin typeface="Amellinda Weddings" pitchFamily="50" charset="0"/>
            </a:endParaRPr>
          </a:p>
        </p:txBody>
      </p:sp>
      <p:sp>
        <p:nvSpPr>
          <p:cNvPr id="152" name="Rectangle: Diagonal Corners Rounded 151">
            <a:extLst>
              <a:ext uri="{FF2B5EF4-FFF2-40B4-BE49-F238E27FC236}">
                <a16:creationId xmlns="" xmlns:a16="http://schemas.microsoft.com/office/drawing/2014/main" id="{2FA34942-2F3E-4390-AB03-D2F591530D57}"/>
              </a:ext>
            </a:extLst>
          </p:cNvPr>
          <p:cNvSpPr/>
          <p:nvPr/>
        </p:nvSpPr>
        <p:spPr>
          <a:xfrm>
            <a:off x="2122098" y="1419283"/>
            <a:ext cx="9558068" cy="5188551"/>
          </a:xfrm>
          <a:prstGeom prst="round2DiagRect">
            <a:avLst>
              <a:gd name="adj1" fmla="val 8871"/>
              <a:gd name="adj2" fmla="val 0"/>
            </a:avLst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4">
            <a:extLst>
              <a:ext uri="{FF2B5EF4-FFF2-40B4-BE49-F238E27FC236}">
                <a16:creationId xmlns="" xmlns:a16="http://schemas.microsoft.com/office/drawing/2014/main" id="{CC240950-CCEC-49AF-AAD5-A44B98337E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63373" y="5024851"/>
            <a:ext cx="1387375" cy="1445183"/>
          </a:xfrm>
          <a:prstGeom prst="rect">
            <a:avLst/>
          </a:prstGeom>
        </p:spPr>
      </p:pic>
      <p:sp>
        <p:nvSpPr>
          <p:cNvPr id="151" name="Freeform: Shape 150">
            <a:extLst>
              <a:ext uri="{FF2B5EF4-FFF2-40B4-BE49-F238E27FC236}">
                <a16:creationId xmlns="" xmlns:a16="http://schemas.microsoft.com/office/drawing/2014/main" id="{6CC9E440-9516-467C-94F2-5F07A5690587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="" xmlns:a16="http://schemas.microsoft.com/office/drawing/2014/main" id="{FB65F081-1DC4-484E-A184-0E10213E9946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="" xmlns:a16="http://schemas.microsoft.com/office/drawing/2014/main" id="{7D2CFC27-EAC4-4991-8EA2-236D4F18075A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="" xmlns:a16="http://schemas.microsoft.com/office/drawing/2014/main" id="{8DDDA38A-4F0B-488A-B680-5C64823FC806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">
            <a:extLst>
              <a:ext uri="{FF2B5EF4-FFF2-40B4-BE49-F238E27FC236}">
                <a16:creationId xmlns="" xmlns:a16="http://schemas.microsoft.com/office/drawing/2014/main" id="{A36F8D55-6550-4306-A78B-4234AF8D1B9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pic>
        <p:nvPicPr>
          <p:cNvPr id="164" name="Picture 163" descr="kerangka siste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0763" y="1395547"/>
            <a:ext cx="6769177" cy="5251375"/>
          </a:xfrm>
          <a:prstGeom prst="rect">
            <a:avLst/>
          </a:prstGeom>
        </p:spPr>
      </p:pic>
      <p:sp>
        <p:nvSpPr>
          <p:cNvPr id="165" name="Freeform: Shape 145">
            <a:extLst>
              <a:ext uri="{FF2B5EF4-FFF2-40B4-BE49-F238E27FC236}">
                <a16:creationId xmlns=""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Rectangle: Rounded Corners 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67" name="Rectangle: Rounded Corners 154"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68" name="Rectangle: Rounded Corners 155">
            <a:hlinkClick r:id="rId11" action="ppaction://hlinksldjump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69" name="Rectangle: Rounded Corners 158">
            <a:hlinkClick r:id="rId11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70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</p:spTree>
    <p:extLst>
      <p:ext uri="{BB962C8B-B14F-4D97-AF65-F5344CB8AC3E}">
        <p14:creationId xmlns="" xmlns:p14="http://schemas.microsoft.com/office/powerpoint/2010/main" val="17295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EA5687A2-43E3-4C70-A52C-1F7E15BCCBA8}"/>
              </a:ext>
            </a:extLst>
          </p:cNvPr>
          <p:cNvSpPr/>
          <p:nvPr/>
        </p:nvSpPr>
        <p:spPr>
          <a:xfrm>
            <a:off x="605857" y="533402"/>
            <a:ext cx="10937518" cy="5871138"/>
          </a:xfrm>
          <a:prstGeom prst="roundRect">
            <a:avLst/>
          </a:prstGeom>
          <a:solidFill>
            <a:srgbClr val="F5E9D7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="" xmlns:a16="http://schemas.microsoft.com/office/drawing/2014/main" id="{628E543A-E439-4207-912B-34DAE36C9314}"/>
              </a:ext>
            </a:extLst>
          </p:cNvPr>
          <p:cNvSpPr txBox="1"/>
          <p:nvPr/>
        </p:nvSpPr>
        <p:spPr>
          <a:xfrm>
            <a:off x="2170539" y="2819060"/>
            <a:ext cx="7884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0">
                  <a:solidFill>
                    <a:schemeClr val="tx1"/>
                  </a:solidFill>
                </a:ln>
                <a:latin typeface="Magical Mystery" panose="02000600000000000000" pitchFamily="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="" xmlns:a16="http://schemas.microsoft.com/office/drawing/2014/main" id="{F9A5B604-D0E2-4045-9514-38D9875B0132}"/>
              </a:ext>
            </a:extLst>
          </p:cNvPr>
          <p:cNvSpPr/>
          <p:nvPr/>
        </p:nvSpPr>
        <p:spPr>
          <a:xfrm>
            <a:off x="-1495123" y="-184623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="" xmlns:a16="http://schemas.microsoft.com/office/drawing/2014/main" id="{ECE6E695-6038-45CB-A412-E85617F892F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="" xmlns:a16="http://schemas.microsoft.com/office/drawing/2014/main" id="{82069FE1-2378-459F-876E-07FE769E2095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="" xmlns:a16="http://schemas.microsoft.com/office/drawing/2014/main" id="{2087B103-17C4-4A47-BBA5-2C9D2970978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="" xmlns:a16="http://schemas.microsoft.com/office/drawing/2014/main" id="{B193FF75-7EA9-4D45-A3C0-A6C04781521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="" xmlns:a16="http://schemas.microsoft.com/office/drawing/2014/main" id="{6E6AB6CF-036B-4711-B214-28784DAE1F88}"/>
              </a:ext>
            </a:extLst>
          </p:cNvPr>
          <p:cNvSpPr/>
          <p:nvPr/>
        </p:nvSpPr>
        <p:spPr>
          <a:xfrm>
            <a:off x="-1608954" y="-2038204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="" xmlns:a16="http://schemas.microsoft.com/office/drawing/2014/main" id="{977D123D-3334-4101-8A74-5486083F2D37}"/>
              </a:ext>
            </a:extLst>
          </p:cNvPr>
          <p:cNvSpPr/>
          <p:nvPr/>
        </p:nvSpPr>
        <p:spPr>
          <a:xfrm>
            <a:off x="2349775" y="48739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tar: 4 Points 152">
            <a:extLst>
              <a:ext uri="{FF2B5EF4-FFF2-40B4-BE49-F238E27FC236}">
                <a16:creationId xmlns="" xmlns:a16="http://schemas.microsoft.com/office/drawing/2014/main" id="{0DF758E3-9DB7-4B74-BCB7-611FB68B6030}"/>
              </a:ext>
            </a:extLst>
          </p:cNvPr>
          <p:cNvSpPr/>
          <p:nvPr/>
        </p:nvSpPr>
        <p:spPr>
          <a:xfrm>
            <a:off x="1869056" y="880494"/>
            <a:ext cx="265419" cy="388468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tar: 4 Points 153">
            <a:extLst>
              <a:ext uri="{FF2B5EF4-FFF2-40B4-BE49-F238E27FC236}">
                <a16:creationId xmlns="" xmlns:a16="http://schemas.microsoft.com/office/drawing/2014/main" id="{23F15AAE-47B2-45FC-B270-55B05417A278}"/>
              </a:ext>
            </a:extLst>
          </p:cNvPr>
          <p:cNvSpPr/>
          <p:nvPr/>
        </p:nvSpPr>
        <p:spPr>
          <a:xfrm>
            <a:off x="2291550" y="697261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tar: 4 Points 154">
            <a:extLst>
              <a:ext uri="{FF2B5EF4-FFF2-40B4-BE49-F238E27FC236}">
                <a16:creationId xmlns="" xmlns:a16="http://schemas.microsoft.com/office/drawing/2014/main" id="{3174E4B0-BF82-49D4-8003-1B7B04B8024F}"/>
              </a:ext>
            </a:extLst>
          </p:cNvPr>
          <p:cNvSpPr/>
          <p:nvPr/>
        </p:nvSpPr>
        <p:spPr>
          <a:xfrm>
            <a:off x="1973304" y="428827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6">
            <a:extLst>
              <a:ext uri="{FF2B5EF4-FFF2-40B4-BE49-F238E27FC236}">
                <a16:creationId xmlns="" xmlns:a16="http://schemas.microsoft.com/office/drawing/2014/main" id="{A9D26537-E3B8-4018-A02F-2D96BA1D4C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59716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0C235DB-51ED-4BF6-B23A-60C29273E01B}"/>
              </a:ext>
            </a:extLst>
          </p:cNvPr>
          <p:cNvSpPr/>
          <p:nvPr/>
        </p:nvSpPr>
        <p:spPr>
          <a:xfrm>
            <a:off x="3990307" y="561832"/>
            <a:ext cx="5917805" cy="600574"/>
          </a:xfrm>
          <a:prstGeom prst="roundRect">
            <a:avLst/>
          </a:prstGeom>
          <a:solidFill>
            <a:srgbClr val="9B7D65"/>
          </a:solidFill>
          <a:ln>
            <a:solidFill>
              <a:srgbClr val="BCA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mellinda Weddings" pitchFamily="50" charset="0"/>
              </a:rPr>
              <a:t>Latar</a:t>
            </a:r>
            <a:r>
              <a:rPr lang="en-US" sz="3200" b="1" dirty="0">
                <a:solidFill>
                  <a:schemeClr val="bg1"/>
                </a:solidFill>
                <a:latin typeface="Amellinda Weddings" pitchFamily="50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mellinda Weddings" pitchFamily="50" charset="0"/>
              </a:rPr>
              <a:t>Belakang</a:t>
            </a:r>
            <a:endParaRPr lang="en-US" sz="3200" b="1" dirty="0">
              <a:solidFill>
                <a:schemeClr val="bg1"/>
              </a:solidFill>
              <a:latin typeface="Amellinda Weddings" pitchFamily="50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="" xmlns:a16="http://schemas.microsoft.com/office/drawing/2014/main" id="{AE23A40A-6387-4963-8703-554D98E2F7FA}"/>
              </a:ext>
            </a:extLst>
          </p:cNvPr>
          <p:cNvSpPr/>
          <p:nvPr/>
        </p:nvSpPr>
        <p:spPr>
          <a:xfrm>
            <a:off x="1828800" y="1526876"/>
            <a:ext cx="9109494" cy="5331124"/>
          </a:xfrm>
          <a:prstGeom prst="round2DiagRect">
            <a:avLst>
              <a:gd name="adj1" fmla="val 8871"/>
              <a:gd name="adj2" fmla="val 0"/>
            </a:avLst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B9D8FE04-4CD2-4155-A75E-45598A18A2FF}"/>
              </a:ext>
            </a:extLst>
          </p:cNvPr>
          <p:cNvSpPr txBox="1"/>
          <p:nvPr/>
        </p:nvSpPr>
        <p:spPr>
          <a:xfrm>
            <a:off x="2536918" y="2395240"/>
            <a:ext cx="798730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id-ID" sz="1600" dirty="0" err="1" smtClean="0"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kakao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 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atau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 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coklat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 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adalah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buah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pohon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kakao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(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Theobroma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cacao) yang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telah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menempuh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proses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fermentasi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dan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pengeringan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. </a:t>
            </a:r>
            <a:r>
              <a:rPr lang="en-US" sz="1600" dirty="0" err="1" smtClean="0"/>
              <a:t>Proses</a:t>
            </a:r>
            <a:r>
              <a:rPr lang="en-US" sz="1600" dirty="0" smtClean="0"/>
              <a:t> </a:t>
            </a:r>
            <a:r>
              <a:rPr lang="en-US" sz="1600" dirty="0" err="1" smtClean="0"/>
              <a:t>fermentasi</a:t>
            </a:r>
            <a:r>
              <a:rPr lang="en-US" sz="1600" dirty="0" smtClean="0"/>
              <a:t> </a:t>
            </a:r>
            <a:r>
              <a:rPr lang="en-US" sz="1600" dirty="0" err="1" smtClean="0"/>
              <a:t>ialah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langkah</a:t>
            </a:r>
            <a:r>
              <a:rPr lang="en-US" sz="1600" dirty="0" smtClean="0"/>
              <a:t> </a:t>
            </a:r>
            <a:r>
              <a:rPr lang="en-US" sz="1600" dirty="0" err="1" smtClean="0"/>
              <a:t>penting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penanganan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panen</a:t>
            </a:r>
            <a:r>
              <a:rPr lang="en-US" sz="1600" dirty="0" smtClean="0"/>
              <a:t> </a:t>
            </a:r>
            <a:r>
              <a:rPr lang="en-US" sz="1600" dirty="0" err="1" smtClean="0"/>
              <a:t>kakao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Pengolahan</a:t>
            </a:r>
            <a:r>
              <a:rPr lang="en-US" sz="1600" dirty="0" smtClean="0"/>
              <a:t> </a:t>
            </a:r>
            <a:r>
              <a:rPr lang="en-US" sz="1600" dirty="0" err="1" smtClean="0"/>
              <a:t>citra</a:t>
            </a:r>
            <a:r>
              <a:rPr lang="en-US" sz="1600" dirty="0" smtClean="0"/>
              <a:t> digital yang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</a:t>
            </a:r>
            <a:r>
              <a:rPr lang="en-US" sz="1600" dirty="0" err="1" smtClean="0"/>
              <a:t>ilmu</a:t>
            </a:r>
            <a:r>
              <a:rPr lang="en-US" sz="1600" dirty="0" smtClean="0"/>
              <a:t> </a:t>
            </a:r>
            <a:r>
              <a:rPr lang="en-US" sz="1600" dirty="0" err="1" smtClean="0"/>
              <a:t>bertujuan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membantu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memudahkan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pekerjaan</a:t>
            </a:r>
            <a:r>
              <a:rPr lang="en-US" sz="1600" dirty="0" smtClean="0"/>
              <a:t> </a:t>
            </a:r>
            <a:r>
              <a:rPr lang="en-US" sz="1600" dirty="0" err="1" smtClean="0"/>
              <a:t>manusia</a:t>
            </a:r>
            <a:r>
              <a:rPr lang="en-US" sz="1600" dirty="0" smtClean="0"/>
              <a:t>. </a:t>
            </a:r>
            <a:r>
              <a:rPr lang="id-ID" sz="1600" dirty="0" smtClean="0"/>
              <a:t>Identifikasi kualitas biji kakao fermentasi akan menggunakan menggunakan metode </a:t>
            </a:r>
            <a:r>
              <a:rPr lang="id-ID" sz="1600" i="1" dirty="0" smtClean="0"/>
              <a:t>canny edge detection </a:t>
            </a:r>
            <a:r>
              <a:rPr lang="id-ID" sz="1600" dirty="0" smtClean="0"/>
              <a:t>serta untuk klasifikasi menggunakan metode </a:t>
            </a:r>
            <a:r>
              <a:rPr lang="id-ID" sz="1600" i="1" dirty="0" smtClean="0"/>
              <a:t>Support Vector Machine(SVM).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bertujuan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menyelesaikan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mengeditenfikasi</a:t>
            </a:r>
            <a:r>
              <a:rPr lang="en-US" sz="1600" dirty="0" smtClean="0"/>
              <a:t> </a:t>
            </a:r>
            <a:r>
              <a:rPr lang="en-US" sz="1600" dirty="0" err="1" smtClean="0"/>
              <a:t>kualitas</a:t>
            </a:r>
            <a:r>
              <a:rPr lang="en-US" sz="1600" dirty="0" smtClean="0"/>
              <a:t> </a:t>
            </a:r>
            <a:r>
              <a:rPr lang="en-US" sz="1600" dirty="0" err="1" smtClean="0"/>
              <a:t>biji</a:t>
            </a:r>
            <a:r>
              <a:rPr lang="en-US" sz="1600" dirty="0" smtClean="0"/>
              <a:t> </a:t>
            </a:r>
            <a:r>
              <a:rPr lang="en-US" sz="1600" dirty="0" err="1" smtClean="0"/>
              <a:t>kakao</a:t>
            </a:r>
            <a:r>
              <a:rPr lang="en-US" sz="1600" dirty="0" smtClean="0"/>
              <a:t> </a:t>
            </a:r>
            <a:r>
              <a:rPr lang="en-US" sz="1600" dirty="0" err="1" smtClean="0"/>
              <a:t>fermentasi</a:t>
            </a:r>
            <a:r>
              <a:rPr lang="en-US" sz="1600" dirty="0" smtClean="0"/>
              <a:t>.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permasalahan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</a:t>
            </a:r>
            <a:r>
              <a:rPr lang="en-US" sz="1600" dirty="0" smtClean="0"/>
              <a:t> </a:t>
            </a:r>
            <a:r>
              <a:rPr lang="en-US" sz="1600" dirty="0" err="1" smtClean="0"/>
              <a:t>mengangkat</a:t>
            </a:r>
            <a:r>
              <a:rPr lang="en-US" sz="1600" dirty="0" smtClean="0"/>
              <a:t> </a:t>
            </a:r>
            <a:r>
              <a:rPr lang="en-US" sz="1600" dirty="0" err="1" smtClean="0"/>
              <a:t>judul</a:t>
            </a:r>
            <a:r>
              <a:rPr lang="en-US" sz="1600" dirty="0" smtClean="0"/>
              <a:t> </a:t>
            </a:r>
            <a:r>
              <a:rPr lang="en-US" sz="1600" b="1" dirty="0" smtClean="0"/>
              <a:t>“</a:t>
            </a:r>
            <a:r>
              <a:rPr lang="en-US" sz="1600" dirty="0" err="1" smtClean="0"/>
              <a:t>Identifikasi</a:t>
            </a:r>
            <a:r>
              <a:rPr lang="en-US" sz="1600" dirty="0" smtClean="0"/>
              <a:t> </a:t>
            </a:r>
            <a:r>
              <a:rPr lang="en-US" sz="1600" dirty="0" err="1" smtClean="0"/>
              <a:t>kualitas</a:t>
            </a:r>
            <a:r>
              <a:rPr lang="en-US" sz="1600" dirty="0" smtClean="0"/>
              <a:t> </a:t>
            </a:r>
            <a:r>
              <a:rPr lang="en-US" sz="1600" dirty="0" err="1" smtClean="0"/>
              <a:t>biji</a:t>
            </a:r>
            <a:r>
              <a:rPr lang="en-US" sz="1600" dirty="0" smtClean="0"/>
              <a:t> </a:t>
            </a:r>
            <a:r>
              <a:rPr lang="en-US" sz="1600" dirty="0" err="1" smtClean="0"/>
              <a:t>kakao</a:t>
            </a:r>
            <a:r>
              <a:rPr lang="en-US" sz="1600" dirty="0" smtClean="0"/>
              <a:t> </a:t>
            </a:r>
            <a:r>
              <a:rPr lang="en-US" sz="1600" dirty="0" err="1" smtClean="0"/>
              <a:t>fermentasi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i="1" dirty="0" smtClean="0"/>
              <a:t>canny edge detection</a:t>
            </a:r>
            <a:r>
              <a:rPr lang="en-US" sz="1600" dirty="0" smtClean="0"/>
              <a:t>”</a:t>
            </a:r>
            <a:r>
              <a:rPr lang="en-US" sz="1600" b="1" dirty="0" smtClean="0"/>
              <a:t>.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altLang="id-ID" sz="1600" dirty="0">
              <a:latin typeface="Comic Sans MS" panose="030F0702030302020204" pitchFamily="66" charset="0"/>
            </a:endParaRPr>
          </a:p>
          <a:p>
            <a:pPr algn="just"/>
            <a:r>
              <a:rPr lang="en-US" altLang="id-ID" sz="2000" dirty="0">
                <a:latin typeface="Bakso Sapi" pitchFamily="50" charset="0"/>
              </a:rPr>
              <a:t> 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3" name="Freeform: Shape 152">
            <a:extLst>
              <a:ext uri="{FF2B5EF4-FFF2-40B4-BE49-F238E27FC236}">
                <a16:creationId xmlns="" xmlns:a16="http://schemas.microsoft.com/office/drawing/2014/main" id="{2C1C472A-B431-4600-AE6B-76AFC0E8A58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="" xmlns:a16="http://schemas.microsoft.com/office/drawing/2014/main" id="{A15429E9-93F4-4A22-9E2F-9B96BCBF49A2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="" xmlns:a16="http://schemas.microsoft.com/office/drawing/2014/main" id="{F7D87E55-0C9B-4BB7-996F-27B632CC9944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="" xmlns:a16="http://schemas.microsoft.com/office/drawing/2014/main" id="{46D24F2A-CF2B-49AA-9965-1053EB02154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">
            <a:extLst>
              <a:ext uri="{FF2B5EF4-FFF2-40B4-BE49-F238E27FC236}">
                <a16:creationId xmlns="" xmlns:a16="http://schemas.microsoft.com/office/drawing/2014/main" id="{3BC376EB-E3B4-4447-B11A-ED3A50C0841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pic>
        <p:nvPicPr>
          <p:cNvPr id="162" name="Picture 161" descr="cocoa-fruit-icon-cartoon-cacao-bean-vector-removebg-previe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3703" y="66495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278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352D3AD6-1077-4CBD-A463-0FC681B657F3}"/>
              </a:ext>
            </a:extLst>
          </p:cNvPr>
          <p:cNvSpPr txBox="1"/>
          <p:nvPr/>
        </p:nvSpPr>
        <p:spPr>
          <a:xfrm>
            <a:off x="2279311" y="678034"/>
            <a:ext cx="4466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Rumusan</a:t>
            </a:r>
            <a:r>
              <a:rPr lang="en-US" sz="3200" dirty="0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Masalah</a:t>
            </a:r>
            <a:endParaRPr lang="en-US" sz="3200" dirty="0">
              <a:solidFill>
                <a:srgbClr val="785E47"/>
              </a:solidFill>
              <a:latin typeface="&amp; Presiden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DD1B06D8-627E-4033-8156-C9393FFFFA26}"/>
              </a:ext>
            </a:extLst>
          </p:cNvPr>
          <p:cNvSpPr/>
          <p:nvPr/>
        </p:nvSpPr>
        <p:spPr>
          <a:xfrm>
            <a:off x="2369091" y="1492770"/>
            <a:ext cx="8337665" cy="1884632"/>
          </a:xfrm>
          <a:prstGeom prst="roundRect">
            <a:avLst>
              <a:gd name="adj" fmla="val 50000"/>
            </a:avLst>
          </a:prstGeom>
          <a:solidFill>
            <a:srgbClr val="FCF5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Berdasarkan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latar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belakang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yang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telah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dijelaskan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diatas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,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maka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rumusan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masalah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pada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penelitian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ini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ialah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bagaimana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mengimplementasikan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Teknik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pengolahan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citra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untuk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Identifikasi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kualitas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kakao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fermentasi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dengan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metode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Canny Edge Detection?</a:t>
            </a:r>
          </a:p>
          <a:p>
            <a:pPr algn="ctr"/>
            <a:endParaRPr lang="en-US" altLang="id-ID" sz="1600" dirty="0">
              <a:solidFill>
                <a:srgbClr val="9E7E67"/>
              </a:solidFill>
              <a:latin typeface="Comic Sans MS" panose="030F0702030302020204" pitchFamily="66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="" xmlns:a16="http://schemas.microsoft.com/office/drawing/2014/main" id="{BFA7DD99-3B56-482A-AC07-A818815CDA0A}"/>
              </a:ext>
            </a:extLst>
          </p:cNvPr>
          <p:cNvSpPr/>
          <p:nvPr/>
        </p:nvSpPr>
        <p:spPr>
          <a:xfrm>
            <a:off x="2415681" y="4445387"/>
            <a:ext cx="8337665" cy="1862844"/>
          </a:xfrm>
          <a:prstGeom prst="roundRect">
            <a:avLst>
              <a:gd name="adj" fmla="val 50000"/>
            </a:avLst>
          </a:prstGeom>
          <a:solidFill>
            <a:srgbClr val="A5887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Penelitian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bertujuan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untuk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mengidentifikasi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kualitas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kakao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melalui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Pengolahan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Citra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menggunakan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Canny Edge Detection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Klasifikasi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SVM (Support Vector Machine).</a:t>
            </a:r>
            <a:endParaRPr lang="en-US" altLang="id-ID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33314EFA-3D0A-4C87-B88B-C68184F7246C}"/>
              </a:ext>
            </a:extLst>
          </p:cNvPr>
          <p:cNvSpPr txBox="1"/>
          <p:nvPr/>
        </p:nvSpPr>
        <p:spPr>
          <a:xfrm>
            <a:off x="2290676" y="3731654"/>
            <a:ext cx="2305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Tujuan</a:t>
            </a:r>
            <a:endParaRPr lang="en-US" sz="3200" dirty="0">
              <a:solidFill>
                <a:srgbClr val="785E47"/>
              </a:solidFill>
              <a:latin typeface="&amp; President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80D1FA9-02F8-4E0C-BC84-E372801A731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58" y="1267376"/>
            <a:ext cx="779679" cy="943315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="" xmlns:a16="http://schemas.microsoft.com/office/drawing/2014/main" id="{8166A55B-4AB8-4932-A1B0-6809BA7DD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8" y="4162839"/>
            <a:ext cx="779679" cy="943315"/>
          </a:xfrm>
          <a:prstGeom prst="rect">
            <a:avLst/>
          </a:prstGeom>
        </p:spPr>
      </p:pic>
      <p:sp>
        <p:nvSpPr>
          <p:cNvPr id="169" name="Freeform: Shape 168">
            <a:extLst>
              <a:ext uri="{FF2B5EF4-FFF2-40B4-BE49-F238E27FC236}">
                <a16:creationId xmlns="" xmlns:a16="http://schemas.microsoft.com/office/drawing/2014/main" id="{354603BF-FCB6-4B52-AC7B-B0E02FEB83AC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="" xmlns:a16="http://schemas.microsoft.com/office/drawing/2014/main" id="{4EFE3A55-F493-4B3A-B335-E00DC926837F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="" xmlns:a16="http://schemas.microsoft.com/office/drawing/2014/main" id="{3E956F3F-A06F-4D2D-B9F5-E2E5A2FCB2B3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="" xmlns:a16="http://schemas.microsoft.com/office/drawing/2014/main" id="{5443ECE8-B7D1-4FAD-A6F6-BCEAD31EB424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6">
            <a:extLst>
              <a:ext uri="{FF2B5EF4-FFF2-40B4-BE49-F238E27FC236}">
                <a16:creationId xmlns="" xmlns:a16="http://schemas.microsoft.com/office/drawing/2014/main" id="{568D1C82-D9DE-4B67-B478-D451F1C0038A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80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2" grpId="0" animBg="1"/>
      <p:bldP spid="164" grpId="0" animBg="1"/>
      <p:bldP spid="1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4" name="Rectangle: Rounded Corners 153">
            <a:extLst>
              <a:ext uri="{FF2B5EF4-FFF2-40B4-BE49-F238E27FC236}">
                <a16:creationId xmlns="" xmlns:a16="http://schemas.microsoft.com/office/drawing/2014/main" id="{BAFEDE5D-B378-441D-B745-53FF44196EE5}"/>
              </a:ext>
            </a:extLst>
          </p:cNvPr>
          <p:cNvSpPr/>
          <p:nvPr/>
        </p:nvSpPr>
        <p:spPr>
          <a:xfrm>
            <a:off x="2725948" y="1897811"/>
            <a:ext cx="7677508" cy="993283"/>
          </a:xfrm>
          <a:prstGeom prst="roundRect">
            <a:avLst/>
          </a:prstGeom>
          <a:solidFill>
            <a:srgbClr val="A58873"/>
          </a:solidFill>
          <a:ln>
            <a:solidFill>
              <a:srgbClr val="A58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 err="1" smtClean="0">
                <a:latin typeface="Comic Sans MS" panose="030F0702030302020204" pitchFamily="66" charset="0"/>
              </a:rPr>
              <a:t>Sistem</a:t>
            </a:r>
            <a:r>
              <a:rPr lang="en-US" sz="1600" dirty="0" smtClean="0">
                <a:latin typeface="Comic Sans MS" panose="030F0702030302020204" pitchFamily="66" charset="0"/>
              </a:rPr>
              <a:t> yang </a:t>
            </a:r>
            <a:r>
              <a:rPr lang="en-US" sz="1600" dirty="0" err="1" smtClean="0">
                <a:latin typeface="Comic Sans MS" panose="030F0702030302020204" pitchFamily="66" charset="0"/>
              </a:rPr>
              <a:t>dapat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atau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mampu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mengidentifikasi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kualitas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biji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kakao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fermentasi</a:t>
            </a:r>
            <a:endParaRPr lang="en-US" sz="1600" dirty="0" smtClean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="" xmlns:a16="http://schemas.microsoft.com/office/drawing/2014/main" id="{BEA7625D-DB1E-46C8-8850-5DAC02235CF2}"/>
              </a:ext>
            </a:extLst>
          </p:cNvPr>
          <p:cNvSpPr/>
          <p:nvPr/>
        </p:nvSpPr>
        <p:spPr>
          <a:xfrm>
            <a:off x="2725947" y="3088257"/>
            <a:ext cx="7712015" cy="1136197"/>
          </a:xfrm>
          <a:prstGeom prst="roundRect">
            <a:avLst/>
          </a:prstGeom>
          <a:solidFill>
            <a:srgbClr val="9B7C65"/>
          </a:solidFill>
          <a:ln>
            <a:solidFill>
              <a:srgbClr val="9B7C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err="1" smtClean="0">
                <a:latin typeface="Comic Sans MS" panose="030F0702030302020204" pitchFamily="66" charset="0"/>
              </a:rPr>
              <a:t>Metode</a:t>
            </a:r>
            <a:r>
              <a:rPr lang="en-US" sz="1600" dirty="0" smtClean="0">
                <a:latin typeface="Comic Sans MS" panose="030F0702030302020204" pitchFamily="66" charset="0"/>
              </a:rPr>
              <a:t> yang </a:t>
            </a:r>
            <a:r>
              <a:rPr lang="en-US" sz="1600" dirty="0" err="1" smtClean="0">
                <a:latin typeface="Comic Sans MS" panose="030F0702030302020204" pitchFamily="66" charset="0"/>
              </a:rPr>
              <a:t>digunakan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pada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sistem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ini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menggunakan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metode</a:t>
            </a:r>
            <a:r>
              <a:rPr lang="en-US" sz="1600" dirty="0" smtClean="0">
                <a:latin typeface="Comic Sans MS" panose="030F0702030302020204" pitchFamily="66" charset="0"/>
              </a:rPr>
              <a:t> Canny Edge Detection </a:t>
            </a:r>
            <a:r>
              <a:rPr lang="en-US" sz="1600" dirty="0" err="1" smtClean="0">
                <a:latin typeface="Comic Sans MS" panose="030F0702030302020204" pitchFamily="66" charset="0"/>
              </a:rPr>
              <a:t>danSVM</a:t>
            </a:r>
            <a:r>
              <a:rPr lang="en-US" sz="1600" dirty="0" smtClean="0">
                <a:latin typeface="Comic Sans MS" panose="030F0702030302020204" pitchFamily="66" charset="0"/>
              </a:rPr>
              <a:t> (Support Vector Machine).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="" xmlns:a16="http://schemas.microsoft.com/office/drawing/2014/main" id="{BB7F7B9B-242C-46D0-B087-4815153D8F04}"/>
              </a:ext>
            </a:extLst>
          </p:cNvPr>
          <p:cNvSpPr/>
          <p:nvPr/>
        </p:nvSpPr>
        <p:spPr>
          <a:xfrm>
            <a:off x="2767054" y="4394981"/>
            <a:ext cx="7636403" cy="1125925"/>
          </a:xfrm>
          <a:prstGeom prst="roundRect">
            <a:avLst/>
          </a:prstGeom>
          <a:solidFill>
            <a:srgbClr val="846A56"/>
          </a:solidFill>
          <a:ln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err="1" smtClean="0">
                <a:latin typeface="Comic Sans MS" panose="030F0702030302020204" pitchFamily="66" charset="0"/>
              </a:rPr>
              <a:t>Menggunakan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Bahasa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Pemrograman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Phyton</a:t>
            </a:r>
            <a:r>
              <a:rPr lang="en-US" sz="1600" i="1" dirty="0" smtClean="0"/>
              <a:t>.</a:t>
            </a:r>
            <a:endParaRPr lang="en-US" sz="1600" dirty="0"/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352D3AD6-1077-4CBD-A463-0FC681B657F3}"/>
              </a:ext>
            </a:extLst>
          </p:cNvPr>
          <p:cNvSpPr txBox="1"/>
          <p:nvPr/>
        </p:nvSpPr>
        <p:spPr>
          <a:xfrm>
            <a:off x="3592105" y="572619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Batasan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Masalah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2" name="Star: 4 Points 161">
            <a:extLst>
              <a:ext uri="{FF2B5EF4-FFF2-40B4-BE49-F238E27FC236}">
                <a16:creationId xmlns="" xmlns:a16="http://schemas.microsoft.com/office/drawing/2014/main" id="{CF3573C4-F6D1-4E40-AAE5-D82BCDCB66D5}"/>
              </a:ext>
            </a:extLst>
          </p:cNvPr>
          <p:cNvSpPr/>
          <p:nvPr/>
        </p:nvSpPr>
        <p:spPr>
          <a:xfrm>
            <a:off x="3581720" y="242652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tar: 4 Points 162">
            <a:extLst>
              <a:ext uri="{FF2B5EF4-FFF2-40B4-BE49-F238E27FC236}">
                <a16:creationId xmlns="" xmlns:a16="http://schemas.microsoft.com/office/drawing/2014/main" id="{F4B75064-B0D0-41CA-A373-49C536C1DE2F}"/>
              </a:ext>
            </a:extLst>
          </p:cNvPr>
          <p:cNvSpPr/>
          <p:nvPr/>
        </p:nvSpPr>
        <p:spPr>
          <a:xfrm>
            <a:off x="3967436" y="641514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="" xmlns:a16="http://schemas.microsoft.com/office/drawing/2014/main" id="{288129F1-0502-495D-9D3A-799573589735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="" xmlns:a16="http://schemas.microsoft.com/office/drawing/2014/main" id="{05B1ED53-B6B9-430E-B3BD-24243D528FA1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="" xmlns:a16="http://schemas.microsoft.com/office/drawing/2014/main" id="{994CB106-EF63-4C33-AB5E-10E392FF3D62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="" xmlns:a16="http://schemas.microsoft.com/office/drawing/2014/main" id="{EE478B6A-B25C-4702-A20E-40D7DE9EFE8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">
            <a:extLst>
              <a:ext uri="{FF2B5EF4-FFF2-40B4-BE49-F238E27FC236}">
                <a16:creationId xmlns="" xmlns:a16="http://schemas.microsoft.com/office/drawing/2014/main" id="{21AB3E97-756C-46AE-A997-FE9F7C06971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64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7" grpId="0" animBg="1"/>
      <p:bldP spid="158" grpId="0" animBg="1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2" action="ppaction://hlinksldjump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3" name="Freeform: Shape 152">
            <a:extLst>
              <a:ext uri="{FF2B5EF4-FFF2-40B4-BE49-F238E27FC236}">
                <a16:creationId xmlns="" xmlns:a16="http://schemas.microsoft.com/office/drawing/2014/main" id="{DD97DB17-99A0-4879-BB57-0B02E314C67F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="" xmlns:a16="http://schemas.microsoft.com/office/drawing/2014/main" id="{A7465BD0-A79C-4BC6-B136-C518C8F5900B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="" xmlns:a16="http://schemas.microsoft.com/office/drawing/2014/main" id="{F03F9692-9101-420D-8014-D9EABB1FE65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="" xmlns:a16="http://schemas.microsoft.com/office/drawing/2014/main" id="{E46B12C8-3899-4E02-A2F7-32F36FB2B31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">
            <a:extLst>
              <a:ext uri="{FF2B5EF4-FFF2-40B4-BE49-F238E27FC236}">
                <a16:creationId xmlns="" xmlns:a16="http://schemas.microsoft.com/office/drawing/2014/main" id="{2CE92902-5FEE-4CF7-9900-266E2A704D6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169" name="Isosceles Triangle 61">
            <a:extLst>
              <a:ext uri="{FF2B5EF4-FFF2-40B4-BE49-F238E27FC236}">
                <a16:creationId xmlns="" xmlns:a16="http://schemas.microsoft.com/office/drawing/2014/main" id="{58127D2D-A365-48A3-83A0-A2E9D27D0F41}"/>
              </a:ext>
            </a:extLst>
          </p:cNvPr>
          <p:cNvSpPr/>
          <p:nvPr/>
        </p:nvSpPr>
        <p:spPr>
          <a:xfrm rot="3584032">
            <a:off x="6033460" y="2376158"/>
            <a:ext cx="2069983" cy="2729237"/>
          </a:xfrm>
          <a:custGeom>
            <a:avLst/>
            <a:gdLst/>
            <a:ahLst/>
            <a:cxnLst/>
            <a:rect l="l" t="t" r="r" b="b"/>
            <a:pathLst>
              <a:path w="2571340" h="3374463">
                <a:moveTo>
                  <a:pt x="194133" y="1409566"/>
                </a:moveTo>
                <a:lnTo>
                  <a:pt x="344169" y="1502938"/>
                </a:lnTo>
                <a:cubicBezTo>
                  <a:pt x="73307" y="1938169"/>
                  <a:pt x="136087" y="2502332"/>
                  <a:pt x="496001" y="2867371"/>
                </a:cubicBezTo>
                <a:cubicBezTo>
                  <a:pt x="855916" y="3232410"/>
                  <a:pt x="1419135" y="3303158"/>
                  <a:pt x="1858151" y="3038476"/>
                </a:cubicBezTo>
                <a:cubicBezTo>
                  <a:pt x="2297167" y="2773793"/>
                  <a:pt x="2497527" y="2242683"/>
                  <a:pt x="2342723" y="1753984"/>
                </a:cubicBezTo>
                <a:cubicBezTo>
                  <a:pt x="2190311" y="1272834"/>
                  <a:pt x="1732744" y="956291"/>
                  <a:pt x="1230673" y="982086"/>
                </a:cubicBezTo>
                <a:lnTo>
                  <a:pt x="1230777" y="982870"/>
                </a:lnTo>
                <a:lnTo>
                  <a:pt x="970744" y="982870"/>
                </a:lnTo>
                <a:lnTo>
                  <a:pt x="1100761" y="0"/>
                </a:lnTo>
                <a:lnTo>
                  <a:pt x="1207395" y="806117"/>
                </a:lnTo>
                <a:cubicBezTo>
                  <a:pt x="1795169" y="769721"/>
                  <a:pt x="2333023" y="1138157"/>
                  <a:pt x="2511192" y="1700619"/>
                </a:cubicBezTo>
                <a:cubicBezTo>
                  <a:pt x="2690666" y="2267201"/>
                  <a:pt x="2458375" y="2882952"/>
                  <a:pt x="1949395" y="3189817"/>
                </a:cubicBezTo>
                <a:cubicBezTo>
                  <a:pt x="1440415" y="3496681"/>
                  <a:pt x="787436" y="3414658"/>
                  <a:pt x="370163" y="2991444"/>
                </a:cubicBezTo>
                <a:cubicBezTo>
                  <a:pt x="-47111" y="2568231"/>
                  <a:pt x="-119895" y="1914158"/>
                  <a:pt x="194133" y="1409566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0" name="Group 169">
            <a:extLst>
              <a:ext uri="{FF2B5EF4-FFF2-40B4-BE49-F238E27FC236}">
                <a16:creationId xmlns="" xmlns:a16="http://schemas.microsoft.com/office/drawing/2014/main" id="{BF80DEFB-A100-4648-BA9F-D0DD8E29EA3D}"/>
              </a:ext>
            </a:extLst>
          </p:cNvPr>
          <p:cNvGrpSpPr/>
          <p:nvPr/>
        </p:nvGrpSpPr>
        <p:grpSpPr>
          <a:xfrm>
            <a:off x="7988269" y="1939698"/>
            <a:ext cx="1002958" cy="1189760"/>
            <a:chOff x="6804248" y="2144238"/>
            <a:chExt cx="1305367" cy="1645545"/>
          </a:xfrm>
          <a:solidFill>
            <a:srgbClr val="72573A"/>
          </a:solidFill>
        </p:grpSpPr>
        <p:sp>
          <p:nvSpPr>
            <p:cNvPr id="171" name="Oval 1">
              <a:extLst>
                <a:ext uri="{FF2B5EF4-FFF2-40B4-BE49-F238E27FC236}">
                  <a16:creationId xmlns="" xmlns:a16="http://schemas.microsoft.com/office/drawing/2014/main" id="{6C2D3181-B521-45FA-A711-91B8BEA471FF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2" name="Oval 1">
              <a:extLst>
                <a:ext uri="{FF2B5EF4-FFF2-40B4-BE49-F238E27FC236}">
                  <a16:creationId xmlns="" xmlns:a16="http://schemas.microsoft.com/office/drawing/2014/main" id="{5573C384-014A-4437-B8C6-A4D9693CD626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3" name="Oval 1">
              <a:extLst>
                <a:ext uri="{FF2B5EF4-FFF2-40B4-BE49-F238E27FC236}">
                  <a16:creationId xmlns="" xmlns:a16="http://schemas.microsoft.com/office/drawing/2014/main" id="{3B1C6871-5325-402A-B225-76DBC5732F2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Oval 1">
              <a:extLst>
                <a:ext uri="{FF2B5EF4-FFF2-40B4-BE49-F238E27FC236}">
                  <a16:creationId xmlns="" xmlns:a16="http://schemas.microsoft.com/office/drawing/2014/main" id="{34F27555-CD72-40EA-9F1F-39BC2F7B83D3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5" name="Oval 1">
              <a:extLst>
                <a:ext uri="{FF2B5EF4-FFF2-40B4-BE49-F238E27FC236}">
                  <a16:creationId xmlns="" xmlns:a16="http://schemas.microsoft.com/office/drawing/2014/main" id="{85A1EB41-8F27-415B-B895-85D6CCF887ED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6" name="Oval 1">
              <a:extLst>
                <a:ext uri="{FF2B5EF4-FFF2-40B4-BE49-F238E27FC236}">
                  <a16:creationId xmlns="" xmlns:a16="http://schemas.microsoft.com/office/drawing/2014/main" id="{3B679180-DDCD-4D92-9BE4-6C4AA381A6C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7" name="Oval 1">
              <a:extLst>
                <a:ext uri="{FF2B5EF4-FFF2-40B4-BE49-F238E27FC236}">
                  <a16:creationId xmlns="" xmlns:a16="http://schemas.microsoft.com/office/drawing/2014/main" id="{A443BD84-90C0-46A3-A99D-2A7F925AB945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13BA27F6-7AB1-4E54-BAAC-925436E473E8}"/>
              </a:ext>
            </a:extLst>
          </p:cNvPr>
          <p:cNvSpPr/>
          <p:nvPr/>
        </p:nvSpPr>
        <p:spPr>
          <a:xfrm>
            <a:off x="6363651" y="2562172"/>
            <a:ext cx="636333" cy="615223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="" xmlns:a16="http://schemas.microsoft.com/office/drawing/2014/main" id="{26B8CD74-5CAD-49F2-B55C-685589EFAA4F}"/>
              </a:ext>
            </a:extLst>
          </p:cNvPr>
          <p:cNvSpPr/>
          <p:nvPr/>
        </p:nvSpPr>
        <p:spPr>
          <a:xfrm>
            <a:off x="5471357" y="3777149"/>
            <a:ext cx="636333" cy="615223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="" xmlns:a16="http://schemas.microsoft.com/office/drawing/2014/main" id="{76358903-9266-42F8-8BB6-A854CF591473}"/>
              </a:ext>
            </a:extLst>
          </p:cNvPr>
          <p:cNvSpPr/>
          <p:nvPr/>
        </p:nvSpPr>
        <p:spPr>
          <a:xfrm>
            <a:off x="6846010" y="4476744"/>
            <a:ext cx="636333" cy="615223"/>
          </a:xfrm>
          <a:prstGeom prst="ellipse">
            <a:avLst/>
          </a:prstGeom>
          <a:solidFill>
            <a:srgbClr val="9B7C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AE6CEB8A-6260-4251-A312-3FAA02184B0D}"/>
              </a:ext>
            </a:extLst>
          </p:cNvPr>
          <p:cNvSpPr txBox="1"/>
          <p:nvPr/>
        </p:nvSpPr>
        <p:spPr>
          <a:xfrm>
            <a:off x="1708031" y="1709005"/>
            <a:ext cx="40887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Penelitian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ini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bermanfaat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untuk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mengidentifikasi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kualitas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biji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kakao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melalui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pengolahan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citra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sehingga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dapat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membantu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para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petani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mengetahui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mana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biji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kakao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yang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baik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yang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tidak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baik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D92EDB18-49C4-4B21-95EF-8B98957DFFB2}"/>
              </a:ext>
            </a:extLst>
          </p:cNvPr>
          <p:cNvSpPr txBox="1"/>
          <p:nvPr/>
        </p:nvSpPr>
        <p:spPr>
          <a:xfrm>
            <a:off x="6498289" y="5520434"/>
            <a:ext cx="37531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Sebuah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sistem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yang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bisa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membantu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para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petani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dalam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mengidentifikasi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kualitas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biji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kakao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baik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tidak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baik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.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8405A419-1EAA-40D7-AE0B-C65F64823F98}"/>
              </a:ext>
            </a:extLst>
          </p:cNvPr>
          <p:cNvSpPr txBox="1"/>
          <p:nvPr/>
        </p:nvSpPr>
        <p:spPr>
          <a:xfrm>
            <a:off x="1768236" y="4712749"/>
            <a:ext cx="3576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Pengembangan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sistem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identifikasi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kualitas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pada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biji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kakao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menggunakan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metode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Canny Edge Detection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Klasifikasi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Support Vector Machine. Yang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menggunakan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Bahasa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Python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sebagai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bahasa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pemrograman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. </a:t>
            </a:r>
            <a:endParaRPr lang="en-US" altLang="id-ID" sz="1600" dirty="0">
              <a:solidFill>
                <a:srgbClr val="72573A"/>
              </a:solidFill>
              <a:latin typeface="Baar Sophia" panose="00000400000000000000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AF172B-8401-4825-9961-8BDE74E089CB}"/>
              </a:ext>
            </a:extLst>
          </p:cNvPr>
          <p:cNvSpPr txBox="1"/>
          <p:nvPr/>
        </p:nvSpPr>
        <p:spPr>
          <a:xfrm>
            <a:off x="3383069" y="57335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Manfaat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88" name="Shape 187"/>
          <p:cNvCxnSpPr>
            <a:stCxn id="178" idx="0"/>
            <a:endCxn id="182" idx="3"/>
          </p:cNvCxnSpPr>
          <p:nvPr/>
        </p:nvCxnSpPr>
        <p:spPr>
          <a:xfrm rot="16200000" flipV="1">
            <a:off x="6143560" y="2023914"/>
            <a:ext cx="191447" cy="885070"/>
          </a:xfrm>
          <a:prstGeom prst="curvedConnector2">
            <a:avLst/>
          </a:prstGeom>
          <a:ln w="28575">
            <a:solidFill>
              <a:srgbClr val="A4867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hape 189"/>
          <p:cNvCxnSpPr>
            <a:stCxn id="179" idx="2"/>
            <a:endCxn id="185" idx="3"/>
          </p:cNvCxnSpPr>
          <p:nvPr/>
        </p:nvCxnSpPr>
        <p:spPr>
          <a:xfrm rot="10800000" flipV="1">
            <a:off x="5344731" y="4084760"/>
            <a:ext cx="126627" cy="1535929"/>
          </a:xfrm>
          <a:prstGeom prst="curvedConnector3">
            <a:avLst>
              <a:gd name="adj1" fmla="val 50000"/>
            </a:avLst>
          </a:prstGeom>
          <a:ln w="28575">
            <a:solidFill>
              <a:srgbClr val="A486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180" idx="4"/>
            <a:endCxn id="183" idx="0"/>
          </p:cNvCxnSpPr>
          <p:nvPr/>
        </p:nvCxnSpPr>
        <p:spPr>
          <a:xfrm rot="16200000" flipH="1">
            <a:off x="7555295" y="4700848"/>
            <a:ext cx="428467" cy="1210703"/>
          </a:xfrm>
          <a:prstGeom prst="curvedConnector3">
            <a:avLst>
              <a:gd name="adj1" fmla="val 50000"/>
            </a:avLst>
          </a:prstGeom>
          <a:ln w="28575">
            <a:solidFill>
              <a:srgbClr val="A486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297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85" grpId="0"/>
      <p:bldP spid="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="" xmlns:a16="http://schemas.microsoft.com/office/drawing/2014/main" id="{9D8FC453-09F5-49CE-84C4-A5C2D1D8B6C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2471970 h 7581887"/>
              <a:gd name="connsiteX3" fmla="*/ 655064 w 1527117"/>
              <a:gd name="connsiteY3" fmla="*/ 2471970 h 7581887"/>
              <a:gd name="connsiteX4" fmla="*/ 526348 w 1527117"/>
              <a:gd name="connsiteY4" fmla="*/ 2600686 h 7581887"/>
              <a:gd name="connsiteX5" fmla="*/ 526348 w 1527117"/>
              <a:gd name="connsiteY5" fmla="*/ 3115532 h 7581887"/>
              <a:gd name="connsiteX6" fmla="*/ 655064 w 1527117"/>
              <a:gd name="connsiteY6" fmla="*/ 3244248 h 7581887"/>
              <a:gd name="connsiteX7" fmla="*/ 1527117 w 1527117"/>
              <a:gd name="connsiteY7" fmla="*/ 3244248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2471970"/>
                </a:lnTo>
                <a:lnTo>
                  <a:pt x="655064" y="2471970"/>
                </a:lnTo>
                <a:cubicBezTo>
                  <a:pt x="583976" y="2471970"/>
                  <a:pt x="526348" y="2529598"/>
                  <a:pt x="526348" y="2600686"/>
                </a:cubicBezTo>
                <a:lnTo>
                  <a:pt x="526348" y="3115532"/>
                </a:lnTo>
                <a:cubicBezTo>
                  <a:pt x="526348" y="3186620"/>
                  <a:pt x="583976" y="3244248"/>
                  <a:pt x="655064" y="3244248"/>
                </a:cubicBezTo>
                <a:lnTo>
                  <a:pt x="1527117" y="3244248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659930" y="2060431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72" name="Picture 2">
            <a:extLst>
              <a:ext uri="{FF2B5EF4-FFF2-40B4-BE49-F238E27FC236}">
                <a16:creationId xmlns="" xmlns:a16="http://schemas.microsoft.com/office/drawing/2014/main" id="{E85A348C-A573-4BF0-A2DD-9AD50D6AA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16710" y="0"/>
            <a:ext cx="1774990" cy="1797872"/>
          </a:xfrm>
          <a:prstGeom prst="rect">
            <a:avLst/>
          </a:prstGeom>
        </p:spPr>
      </p:pic>
      <p:pic>
        <p:nvPicPr>
          <p:cNvPr id="180" name="Picture 6">
            <a:extLst>
              <a:ext uri="{FF2B5EF4-FFF2-40B4-BE49-F238E27FC236}">
                <a16:creationId xmlns="" xmlns:a16="http://schemas.microsoft.com/office/drawing/2014/main" id="{B38262EA-7739-439B-AD9D-331531AF13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753566" y="15329"/>
            <a:ext cx="1016528" cy="1502932"/>
          </a:xfrm>
          <a:prstGeom prst="rect">
            <a:avLst/>
          </a:prstGeom>
        </p:spPr>
      </p:pic>
      <p:pic>
        <p:nvPicPr>
          <p:cNvPr id="181" name="Picture 5">
            <a:extLst>
              <a:ext uri="{FF2B5EF4-FFF2-40B4-BE49-F238E27FC236}">
                <a16:creationId xmlns="" xmlns:a16="http://schemas.microsoft.com/office/drawing/2014/main" id="{26790F77-48FC-4CFB-8673-BADAF7EAC8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040517" y="4893482"/>
            <a:ext cx="853039" cy="1988016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70DD798F-81EF-4C6F-BD2C-C68F91F697FA}"/>
              </a:ext>
            </a:extLst>
          </p:cNvPr>
          <p:cNvSpPr txBox="1"/>
          <p:nvPr/>
        </p:nvSpPr>
        <p:spPr>
          <a:xfrm>
            <a:off x="3896910" y="49184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Kerangka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Pikir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pic>
        <p:nvPicPr>
          <p:cNvPr id="182" name="Picture 181" descr="kerangka ppikir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1888" y="1196841"/>
            <a:ext cx="6086002" cy="5471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59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82ED4CB5-8D93-457F-B229-F03AEDBC195C}"/>
              </a:ext>
            </a:extLst>
          </p:cNvPr>
          <p:cNvGrpSpPr/>
          <p:nvPr/>
        </p:nvGrpSpPr>
        <p:grpSpPr>
          <a:xfrm rot="20813062">
            <a:off x="10600474" y="3367322"/>
            <a:ext cx="1833252" cy="4086850"/>
            <a:chOff x="1359132" y="345882"/>
            <a:chExt cx="1966239" cy="4200564"/>
          </a:xfrm>
          <a:solidFill>
            <a:srgbClr val="DFBB9D"/>
          </a:solidFill>
        </p:grpSpPr>
        <p:grpSp>
          <p:nvGrpSpPr>
            <p:cNvPr id="157" name="Group 156">
              <a:extLst>
                <a:ext uri="{FF2B5EF4-FFF2-40B4-BE49-F238E27FC236}">
                  <a16:creationId xmlns="" xmlns:a16="http://schemas.microsoft.com/office/drawing/2014/main" id="{D5B51058-E7CA-4867-BA43-195724D7F7A9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  <a:grpFill/>
          </p:grpSpPr>
          <p:sp>
            <p:nvSpPr>
              <p:cNvPr id="172" name="Rectangle 8">
                <a:extLst>
                  <a:ext uri="{FF2B5EF4-FFF2-40B4-BE49-F238E27FC236}">
                    <a16:creationId xmlns="" xmlns:a16="http://schemas.microsoft.com/office/drawing/2014/main" id="{6C400F3E-3825-4BDC-BC0D-096620C2041F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3" name="Rectangle 8">
                <a:extLst>
                  <a:ext uri="{FF2B5EF4-FFF2-40B4-BE49-F238E27FC236}">
                    <a16:creationId xmlns="" xmlns:a16="http://schemas.microsoft.com/office/drawing/2014/main" id="{C326F425-C0E6-4C4C-BD21-4B8D8EEABFE4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4" name="Rectangle 8">
                <a:extLst>
                  <a:ext uri="{FF2B5EF4-FFF2-40B4-BE49-F238E27FC236}">
                    <a16:creationId xmlns="" xmlns:a16="http://schemas.microsoft.com/office/drawing/2014/main" id="{9FD02740-6E2C-4F72-9254-838FEEFF8D96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5" name="Rectangle 2">
                <a:extLst>
                  <a:ext uri="{FF2B5EF4-FFF2-40B4-BE49-F238E27FC236}">
                    <a16:creationId xmlns="" xmlns:a16="http://schemas.microsoft.com/office/drawing/2014/main" id="{69A9A0BB-E86B-4916-8990-69819B460877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="" xmlns:a16="http://schemas.microsoft.com/office/drawing/2014/main" id="{866E1028-9438-4134-AB22-6DA2D171581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7" name="Rectangle 2">
                <a:extLst>
                  <a:ext uri="{FF2B5EF4-FFF2-40B4-BE49-F238E27FC236}">
                    <a16:creationId xmlns="" xmlns:a16="http://schemas.microsoft.com/office/drawing/2014/main" id="{E22C439D-FE9B-4603-92FF-DCC32AD72BD9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="" xmlns:a16="http://schemas.microsoft.com/office/drawing/2014/main" id="{552B0BF2-3DA0-4C35-BD68-5353BA163DFD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="" xmlns:a16="http://schemas.microsoft.com/office/drawing/2014/main" id="{D850B073-DC29-4851-BA0F-05FB1F3EBF90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  <a:grpFill/>
          </p:grpSpPr>
          <p:sp>
            <p:nvSpPr>
              <p:cNvPr id="161" name="Teardrop 30">
                <a:extLst>
                  <a:ext uri="{FF2B5EF4-FFF2-40B4-BE49-F238E27FC236}">
                    <a16:creationId xmlns="" xmlns:a16="http://schemas.microsoft.com/office/drawing/2014/main" id="{FAC0104F-20BC-439E-9FD4-56536D882104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2" name="Trapezoid 161">
                <a:extLst>
                  <a:ext uri="{FF2B5EF4-FFF2-40B4-BE49-F238E27FC236}">
                    <a16:creationId xmlns="" xmlns:a16="http://schemas.microsoft.com/office/drawing/2014/main" id="{6EECE5F1-4882-420A-8ECE-98CDEC435862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3" name="Rounded Rectangle 18">
                <a:extLst>
                  <a:ext uri="{FF2B5EF4-FFF2-40B4-BE49-F238E27FC236}">
                    <a16:creationId xmlns="" xmlns:a16="http://schemas.microsoft.com/office/drawing/2014/main" id="{9FCBF800-6BD1-42BA-B451-2A9F5F5EF0B6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ounded Rectangle 19">
                <a:extLst>
                  <a:ext uri="{FF2B5EF4-FFF2-40B4-BE49-F238E27FC236}">
                    <a16:creationId xmlns="" xmlns:a16="http://schemas.microsoft.com/office/drawing/2014/main" id="{703867F6-0484-4D3F-BE32-08BFB9A7A162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ounded Rectangle 20">
                <a:extLst>
                  <a:ext uri="{FF2B5EF4-FFF2-40B4-BE49-F238E27FC236}">
                    <a16:creationId xmlns="" xmlns:a16="http://schemas.microsoft.com/office/drawing/2014/main" id="{3ADD3482-5F70-4E46-B5F3-57104D101EE8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ounded Rectangle 21">
                <a:extLst>
                  <a:ext uri="{FF2B5EF4-FFF2-40B4-BE49-F238E27FC236}">
                    <a16:creationId xmlns="" xmlns:a16="http://schemas.microsoft.com/office/drawing/2014/main" id="{8626A311-B34D-487C-875E-B0DDE920867C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ounded Rectangle 22">
                <a:extLst>
                  <a:ext uri="{FF2B5EF4-FFF2-40B4-BE49-F238E27FC236}">
                    <a16:creationId xmlns="" xmlns:a16="http://schemas.microsoft.com/office/drawing/2014/main" id="{0C438601-DD31-48C0-8DDE-C9DB59EA1C9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ounded Rectangle 25">
                <a:extLst>
                  <a:ext uri="{FF2B5EF4-FFF2-40B4-BE49-F238E27FC236}">
                    <a16:creationId xmlns="" xmlns:a16="http://schemas.microsoft.com/office/drawing/2014/main" id="{A60AAF1B-5AC5-4BF9-B996-3264865A74AA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69" name="Rounded Rectangle 27">
                <a:extLst>
                  <a:ext uri="{FF2B5EF4-FFF2-40B4-BE49-F238E27FC236}">
                    <a16:creationId xmlns="" xmlns:a16="http://schemas.microsoft.com/office/drawing/2014/main" id="{335F4B72-32A8-4437-95C5-CA4FB1DFFB70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ounded Rectangle 28">
                <a:extLst>
                  <a:ext uri="{FF2B5EF4-FFF2-40B4-BE49-F238E27FC236}">
                    <a16:creationId xmlns="" xmlns:a16="http://schemas.microsoft.com/office/drawing/2014/main" id="{B19C0955-2BAF-45DE-A9BB-8624A1E5397F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ounded Rectangle 29">
                <a:extLst>
                  <a:ext uri="{FF2B5EF4-FFF2-40B4-BE49-F238E27FC236}">
                    <a16:creationId xmlns="" xmlns:a16="http://schemas.microsoft.com/office/drawing/2014/main" id="{39AA5161-A8F7-43F9-A19C-A556148BFF41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0" name="Rectangle: Rounded Corners 199">
            <a:extLst>
              <a:ext uri="{FF2B5EF4-FFF2-40B4-BE49-F238E27FC236}">
                <a16:creationId xmlns="" xmlns:a16="http://schemas.microsoft.com/office/drawing/2014/main" id="{42C23AC0-E256-4EAB-93C0-0923C122DE47}"/>
              </a:ext>
            </a:extLst>
          </p:cNvPr>
          <p:cNvSpPr/>
          <p:nvPr/>
        </p:nvSpPr>
        <p:spPr>
          <a:xfrm>
            <a:off x="2418576" y="1641497"/>
            <a:ext cx="4531591" cy="3258308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="" xmlns:a16="http://schemas.microsoft.com/office/drawing/2014/main" id="{A8D4E15D-0853-49B6-835D-E4B795A8A6AE}"/>
              </a:ext>
            </a:extLst>
          </p:cNvPr>
          <p:cNvSpPr/>
          <p:nvPr/>
        </p:nvSpPr>
        <p:spPr>
          <a:xfrm>
            <a:off x="2305209" y="1562945"/>
            <a:ext cx="4531591" cy="3174234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Perangkat</a:t>
            </a:r>
            <a:r>
              <a:rPr lang="en-US" sz="28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Keras</a:t>
            </a:r>
            <a:endParaRPr lang="en-US" sz="2800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Leptop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Lenovo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Processor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iCore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RAM 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8 GB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Hardisk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500 GB 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SDD.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Oppo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A5 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2020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Kamera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12 MP</a:t>
            </a:r>
          </a:p>
          <a:p>
            <a:pPr algn="ctr"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pic>
        <p:nvPicPr>
          <p:cNvPr id="180" name="Picture 6">
            <a:extLst>
              <a:ext uri="{FF2B5EF4-FFF2-40B4-BE49-F238E27FC236}">
                <a16:creationId xmlns="" xmlns:a16="http://schemas.microsoft.com/office/drawing/2014/main" id="{045D478A-D50B-4C9C-AF7B-AAF64EF77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753566" y="15329"/>
            <a:ext cx="1016528" cy="1502932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DFF21D2F-A7D8-41A9-AB0E-D7E7AD6CF180}"/>
              </a:ext>
            </a:extLst>
          </p:cNvPr>
          <p:cNvSpPr txBox="1"/>
          <p:nvPr/>
        </p:nvSpPr>
        <p:spPr>
          <a:xfrm>
            <a:off x="3468210" y="357045"/>
            <a:ext cx="6333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Alat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dan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Bahan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83" name="Freeform: Shape 145">
            <a:extLst>
              <a:ext uri="{FF2B5EF4-FFF2-40B4-BE49-F238E27FC236}">
                <a16:creationId xmlns=""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Rectangle: Rounded Corners 2">
            <a:hlinkClick r:id="rId7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85" name="Rectangle: Rounded Corners 154"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86" name="Rectangle: Rounded Corners 155">
            <a:hlinkClick r:id="rId8" action="ppaction://hlinksldjump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87" name="Rectangle: Rounded Corners 158">
            <a:hlinkClick r:id="rId8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88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89" name="Rectangle: Rounded Corners 199">
            <a:extLst>
              <a:ext uri="{FF2B5EF4-FFF2-40B4-BE49-F238E27FC236}">
                <a16:creationId xmlns="" xmlns:a16="http://schemas.microsoft.com/office/drawing/2014/main" id="{42C23AC0-E256-4EAB-93C0-0923C122DE47}"/>
              </a:ext>
            </a:extLst>
          </p:cNvPr>
          <p:cNvSpPr/>
          <p:nvPr/>
        </p:nvSpPr>
        <p:spPr>
          <a:xfrm>
            <a:off x="7315504" y="1742138"/>
            <a:ext cx="4531591" cy="2398541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200">
            <a:extLst>
              <a:ext uri="{FF2B5EF4-FFF2-40B4-BE49-F238E27FC236}">
                <a16:creationId xmlns="" xmlns:a16="http://schemas.microsoft.com/office/drawing/2014/main" id="{A8D4E15D-0853-49B6-835D-E4B795A8A6AE}"/>
              </a:ext>
            </a:extLst>
          </p:cNvPr>
          <p:cNvSpPr/>
          <p:nvPr/>
        </p:nvSpPr>
        <p:spPr>
          <a:xfrm>
            <a:off x="7142824" y="1698092"/>
            <a:ext cx="4531591" cy="2336652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Perangkat</a:t>
            </a:r>
            <a:r>
              <a:rPr lang="en-US" sz="28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Lunak</a:t>
            </a:r>
            <a:endParaRPr lang="en-US" sz="2800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Windows 11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Microsoft 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Office Word 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2013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Python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="" xmlns:a16="http://schemas.microsoft.com/office/drawing/2014/main" id="{76822F3C-B466-43FF-9B84-7F3A146EA12A}"/>
              </a:ext>
            </a:extLst>
          </p:cNvPr>
          <p:cNvSpPr/>
          <p:nvPr/>
        </p:nvSpPr>
        <p:spPr>
          <a:xfrm>
            <a:off x="2792611" y="5227608"/>
            <a:ext cx="8061475" cy="1373957"/>
          </a:xfrm>
          <a:prstGeom prst="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Bahan</a:t>
            </a:r>
            <a:r>
              <a:rPr lang="en-US" sz="24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Penelitian</a:t>
            </a:r>
            <a:r>
              <a:rPr lang="en-US" sz="24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Sampel yang digunakan dalam penelitian ini adalah gambar </a:t>
            </a:r>
            <a:r>
              <a:rPr lang="id-ID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biji kakao fermentasi.</a:t>
            </a:r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84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1" grpId="0" animBg="1"/>
      <p:bldP spid="182" grpId="0"/>
      <p:bldP spid="189" grpId="0" animBg="1"/>
      <p:bldP spid="1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=""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" action="ppaction://noaction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03E91F10-45E5-425A-B8A8-6BB6BEE88E2E}"/>
              </a:ext>
            </a:extLst>
          </p:cNvPr>
          <p:cNvSpPr/>
          <p:nvPr/>
        </p:nvSpPr>
        <p:spPr>
          <a:xfrm>
            <a:off x="5190547" y="1495208"/>
            <a:ext cx="4619637" cy="49997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35B9759C-2C37-4D5D-91B2-108301EA3670}"/>
              </a:ext>
            </a:extLst>
          </p:cNvPr>
          <p:cNvSpPr/>
          <p:nvPr/>
        </p:nvSpPr>
        <p:spPr>
          <a:xfrm>
            <a:off x="5300741" y="1616746"/>
            <a:ext cx="4619637" cy="4999713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F05CAA6C-2CCB-4E2C-9EC1-78B79D62A1D6}"/>
              </a:ext>
            </a:extLst>
          </p:cNvPr>
          <p:cNvSpPr txBox="1"/>
          <p:nvPr/>
        </p:nvSpPr>
        <p:spPr>
          <a:xfrm>
            <a:off x="5823874" y="2923813"/>
            <a:ext cx="3699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 smtClean="0">
                <a:latin typeface="Comic Sans MS" pitchFamily="66" charset="0"/>
              </a:rPr>
              <a:t>diperkebunan </a:t>
            </a:r>
            <a:r>
              <a:rPr lang="id-ID" sz="2000" dirty="0" smtClean="0">
                <a:latin typeface="Comic Sans MS" pitchFamily="66" charset="0"/>
              </a:rPr>
              <a:t>tanaman kakao yang berada di polewali mandar (Desa Lena), dan waktu penelitian yang dilakukan selama melakukan penelitian yaitu mulai dari bulan februari s/d juni 2022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="" xmlns:a16="http://schemas.microsoft.com/office/drawing/2014/main" id="{2B009A88-A9D0-4A7A-9717-6308B16A71B6}"/>
              </a:ext>
            </a:extLst>
          </p:cNvPr>
          <p:cNvSpPr/>
          <p:nvPr/>
        </p:nvSpPr>
        <p:spPr>
          <a:xfrm rot="10186250">
            <a:off x="9949247" y="411234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AD8791E-0E70-469D-83F1-5BF26E25FB2A}"/>
              </a:ext>
            </a:extLst>
          </p:cNvPr>
          <p:cNvSpPr txBox="1"/>
          <p:nvPr/>
        </p:nvSpPr>
        <p:spPr>
          <a:xfrm>
            <a:off x="3961401" y="757144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Tempat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7" name="Star: 4 Points 166">
            <a:extLst>
              <a:ext uri="{FF2B5EF4-FFF2-40B4-BE49-F238E27FC236}">
                <a16:creationId xmlns="" xmlns:a16="http://schemas.microsoft.com/office/drawing/2014/main" id="{90A3AC3A-6CA3-496B-9982-9ED44F060B39}"/>
              </a:ext>
            </a:extLst>
          </p:cNvPr>
          <p:cNvSpPr/>
          <p:nvPr/>
        </p:nvSpPr>
        <p:spPr>
          <a:xfrm>
            <a:off x="4646246" y="137813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Star: 4 Points 167">
            <a:extLst>
              <a:ext uri="{FF2B5EF4-FFF2-40B4-BE49-F238E27FC236}">
                <a16:creationId xmlns="" xmlns:a16="http://schemas.microsoft.com/office/drawing/2014/main" id="{56227256-4E06-470B-8F60-CCC1839767EF}"/>
              </a:ext>
            </a:extLst>
          </p:cNvPr>
          <p:cNvSpPr/>
          <p:nvPr/>
        </p:nvSpPr>
        <p:spPr>
          <a:xfrm>
            <a:off x="5031962" y="536675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="" xmlns:a16="http://schemas.microsoft.com/office/drawing/2014/main" id="{C6F9996A-C682-4EDA-92A4-BA81EAE090D5}"/>
              </a:ext>
            </a:extLst>
          </p:cNvPr>
          <p:cNvSpPr/>
          <p:nvPr/>
        </p:nvSpPr>
        <p:spPr>
          <a:xfrm rot="10186250">
            <a:off x="10101647" y="426474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3">
            <a:extLst>
              <a:ext uri="{FF2B5EF4-FFF2-40B4-BE49-F238E27FC236}">
                <a16:creationId xmlns="" xmlns:a16="http://schemas.microsoft.com/office/drawing/2014/main" id="{9C2E344F-4936-4FFC-B3FE-7B4ECE6C4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pic>
        <p:nvPicPr>
          <p:cNvPr id="171" name="Picture 170" descr="sgsdgsdf-removebg-previe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4548" y="2526910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21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2" grpId="0" animBg="1"/>
      <p:bldP spid="157" grpId="0"/>
      <p:bldP spid="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=""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="" xmlns:a16="http://schemas.microsoft.com/office/drawing/2014/main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="" xmlns:a16="http://schemas.microsoft.com/office/drawing/2014/main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6822F3C-B466-43FF-9B84-7F3A146EA12A}"/>
              </a:ext>
            </a:extLst>
          </p:cNvPr>
          <p:cNvSpPr/>
          <p:nvPr/>
        </p:nvSpPr>
        <p:spPr>
          <a:xfrm>
            <a:off x="2965139" y="1466491"/>
            <a:ext cx="8061475" cy="5158596"/>
          </a:xfrm>
          <a:prstGeom prst="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4">
            <a:extLst>
              <a:ext uri="{FF2B5EF4-FFF2-40B4-BE49-F238E27FC236}">
                <a16:creationId xmlns="" xmlns:a16="http://schemas.microsoft.com/office/drawing/2014/main" id="{2E7ECE2A-01D9-4081-898C-418595192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00541" y="4484267"/>
            <a:ext cx="1734184" cy="2073481"/>
          </a:xfrm>
          <a:prstGeom prst="rect">
            <a:avLst/>
          </a:prstGeom>
        </p:spPr>
      </p:pic>
      <p:pic>
        <p:nvPicPr>
          <p:cNvPr id="148" name="Picture 3">
            <a:extLst>
              <a:ext uri="{FF2B5EF4-FFF2-40B4-BE49-F238E27FC236}">
                <a16:creationId xmlns="" xmlns:a16="http://schemas.microsoft.com/office/drawing/2014/main" id="{CA8AA905-BF45-424C-B991-27D911CD8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="" xmlns:a16="http://schemas.microsoft.com/office/drawing/2014/main" id="{C50506CB-510B-45E6-8668-AC5BA622B347}"/>
              </a:ext>
            </a:extLst>
          </p:cNvPr>
          <p:cNvSpPr/>
          <p:nvPr/>
        </p:nvSpPr>
        <p:spPr>
          <a:xfrm rot="10186250">
            <a:off x="9949247" y="41123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5D7A536B-DA3F-4B82-A29D-9BA8DDC4075B}"/>
              </a:ext>
            </a:extLst>
          </p:cNvPr>
          <p:cNvSpPr txBox="1"/>
          <p:nvPr/>
        </p:nvSpPr>
        <p:spPr>
          <a:xfrm>
            <a:off x="3724060" y="801595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Waktu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="" xmlns:a16="http://schemas.microsoft.com/office/drawing/2014/main" id="{3327F13F-F1CF-49A2-ACB7-932C5EA70A08}"/>
              </a:ext>
            </a:extLst>
          </p:cNvPr>
          <p:cNvSpPr/>
          <p:nvPr/>
        </p:nvSpPr>
        <p:spPr>
          <a:xfrm rot="10186250">
            <a:off x="10101647" y="42647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 descr="waktu penelitia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5838" y="1633286"/>
            <a:ext cx="6630401" cy="49400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10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391</Words>
  <Application>Microsoft Office PowerPoint</Application>
  <PresentationFormat>Custom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ASLAM</cp:lastModifiedBy>
  <cp:revision>21</cp:revision>
  <dcterms:created xsi:type="dcterms:W3CDTF">2022-02-26T09:04:20Z</dcterms:created>
  <dcterms:modified xsi:type="dcterms:W3CDTF">2023-01-27T01:58:41Z</dcterms:modified>
</cp:coreProperties>
</file>