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708" r:id="rId4"/>
    <p:sldMasterId id="2147483720" r:id="rId5"/>
    <p:sldMasterId id="2147483732" r:id="rId6"/>
  </p:sldMasterIdLst>
  <p:notesMasterIdLst>
    <p:notesMasterId r:id="rId21"/>
  </p:notesMasterIdLst>
  <p:sldIdLst>
    <p:sldId id="257" r:id="rId7"/>
    <p:sldId id="259" r:id="rId8"/>
    <p:sldId id="261" r:id="rId9"/>
    <p:sldId id="263" r:id="rId10"/>
    <p:sldId id="266" r:id="rId11"/>
    <p:sldId id="272" r:id="rId12"/>
    <p:sldId id="274" r:id="rId13"/>
    <p:sldId id="276" r:id="rId14"/>
    <p:sldId id="265" r:id="rId15"/>
    <p:sldId id="281" r:id="rId16"/>
    <p:sldId id="283" r:id="rId17"/>
    <p:sldId id="285" r:id="rId18"/>
    <p:sldId id="278"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764" autoAdjust="0"/>
  </p:normalViewPr>
  <p:slideViewPr>
    <p:cSldViewPr>
      <p:cViewPr>
        <p:scale>
          <a:sx n="60" d="100"/>
          <a:sy n="60" d="100"/>
        </p:scale>
        <p:origin x="-1656" y="-21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9692E7-4A85-41B9-9807-BCFF010EB3F0}" type="datetimeFigureOut">
              <a:rPr lang="en-US" smtClean="0"/>
              <a:pPr/>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DAC746-1C57-4D11-B319-53B8F03513CD}" type="slidenum">
              <a:rPr lang="en-US" smtClean="0"/>
              <a:pPr/>
              <a:t>‹#›</a:t>
            </a:fld>
            <a:endParaRPr lang="en-US"/>
          </a:p>
        </p:txBody>
      </p:sp>
    </p:spTree>
    <p:extLst>
      <p:ext uri="{BB962C8B-B14F-4D97-AF65-F5344CB8AC3E}">
        <p14:creationId xmlns:p14="http://schemas.microsoft.com/office/powerpoint/2010/main" xmlns="" val="62585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BED831-46F7-40F5-B993-96F6224609F8}" type="slidenum">
              <a:rPr lang="id-ID" smtClean="0">
                <a:solidFill>
                  <a:prstClr val="black"/>
                </a:solidFill>
              </a:rPr>
              <a:pPr/>
              <a:t>1</a:t>
            </a:fld>
            <a:endParaRPr lang="id-ID">
              <a:solidFill>
                <a:prstClr val="black"/>
              </a:solidFill>
            </a:endParaRPr>
          </a:p>
        </p:txBody>
      </p:sp>
    </p:spTree>
    <p:extLst>
      <p:ext uri="{BB962C8B-B14F-4D97-AF65-F5344CB8AC3E}">
        <p14:creationId xmlns:p14="http://schemas.microsoft.com/office/powerpoint/2010/main" xmlns="" val="203588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073337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9458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72004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190505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075024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53"/>
            <a:ext cx="78867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623888" y="458947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107500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787662663"/>
      </p:ext>
    </p:extLst>
  </p:cSld>
  <p:clrMapOvr>
    <a:masterClrMapping/>
  </p:clrMapOvr>
  <p:extLst mod="1">
    <p:ext uri="{DCECCB84-F9BA-43D5-87BE-67443E8EF086}">
      <p15:sldGuideLst xmlns:p15="http://schemas.microsoft.com/office/powerpoint/2012/main" xmlns=""/>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899613473"/>
      </p:ext>
    </p:extLst>
  </p:cSld>
  <p:clrMapOvr>
    <a:masterClrMapping/>
  </p:clrMapOvr>
  <p:extLst mod="1">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1062401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910716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3887391" y="98744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222763425"/>
      </p:ext>
    </p:extLst>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3088872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3887391" y="98744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716844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896091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5796397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1905059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0750249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9"/>
            <a:ext cx="78867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623888" y="458947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1075001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787662663"/>
      </p:ext>
    </p:extLst>
  </p:cSld>
  <p:clrMapOvr>
    <a:masterClrMapping/>
  </p:clrMapOvr>
  <p:extLst mod="1">
    <p:ext uri="{DCECCB84-F9BA-43D5-87BE-67443E8EF086}">
      <p15:sldGuideLst xmlns:p15="http://schemas.microsoft.com/office/powerpoint/2012/main" xmlns=""/>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899613473"/>
      </p:ext>
    </p:extLst>
  </p:cSld>
  <p:clrMapOvr>
    <a:masterClrMapping/>
  </p:clrMapOvr>
  <p:extLst mod="1">
    <p:ext uri="{DCECCB84-F9BA-43D5-87BE-67443E8EF086}">
      <p15:sldGuideLst xmlns:p15="http://schemas.microsoft.com/office/powerpoint/2012/main" xmlns=""/>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106240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91071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61"/>
            <a:ext cx="78867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623888" y="458948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5045322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3887391" y="98743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222763425"/>
      </p:ext>
    </p:extLst>
  </p:cSld>
  <p:clrMapOvr>
    <a:masterClrMapping/>
  </p:clrMapOvr>
  <p:extLst mod="1">
    <p:ext uri="{DCECCB84-F9BA-43D5-87BE-67443E8EF086}">
      <p15:sldGuideLst xmlns:p15="http://schemas.microsoft.com/office/powerpoint/2012/main" xmlns=""/>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3887391" y="98743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7168440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8960912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5796397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3548492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5876630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363651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276151777"/>
      </p:ext>
    </p:extLst>
  </p:cSld>
  <p:clrMapOvr>
    <a:masterClrMapping/>
  </p:clrMapOvr>
  <p:extLst mod="1">
    <p:ext uri="{DCECCB84-F9BA-43D5-87BE-67443E8EF086}">
      <p15:sldGuideLst xmlns:p15="http://schemas.microsoft.com/office/powerpoint/2012/main" xmlns=""/>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212129944"/>
      </p:ext>
    </p:extLst>
  </p:cSld>
  <p:clrMapOvr>
    <a:masterClrMapping/>
  </p:clrMapOvr>
  <p:extLst mod="1">
    <p:ext uri="{DCECCB84-F9BA-43D5-87BE-67443E8EF086}">
      <p15:sldGuideLst xmlns:p15="http://schemas.microsoft.com/office/powerpoint/2012/main" xmlns=""/>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53718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802313648"/>
      </p:ext>
    </p:extLst>
  </p:cSld>
  <p:clrMapOvr>
    <a:masterClrMapping/>
  </p:clrMapOvr>
  <p:extLst mod="1">
    <p:ext uri="{DCECCB84-F9BA-43D5-87BE-67443E8EF086}">
      <p15:sldGuideLst xmlns:p15="http://schemas.microsoft.com/office/powerpoint/2012/main" xmlns=""/>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5023338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542960635"/>
      </p:ext>
    </p:extLst>
  </p:cSld>
  <p:clrMapOvr>
    <a:masterClrMapping/>
  </p:clrMapOvr>
  <p:extLst mod="1">
    <p:ext uri="{DCECCB84-F9BA-43D5-87BE-67443E8EF086}">
      <p15:sldGuideLst xmlns:p15="http://schemas.microsoft.com/office/powerpoint/2012/main" xmlns=""/>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7007958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6716216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8864020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33617237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15961395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15484235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36566182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9" name="Slide Number Placeholder 8"/>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417843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882901626"/>
      </p:ext>
    </p:extLst>
  </p:cSld>
  <p:clrMapOvr>
    <a:masterClrMapping/>
  </p:clrMapOvr>
  <p:extLst mod="1">
    <p:ext uri="{DCECCB84-F9BA-43D5-87BE-67443E8EF086}">
      <p15:sldGuideLst xmlns:p15="http://schemas.microsoft.com/office/powerpoint/2012/main" xmlns=""/>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150879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3" name="Footer Placeholder 2"/>
          <p:cNvSpPr>
            <a:spLocks noGrp="1"/>
          </p:cNvSpPr>
          <p:nvPr>
            <p:ph type="ftr" sz="quarter" idx="11"/>
          </p:nvPr>
        </p:nvSpPr>
        <p:spPr/>
        <p:txBody>
          <a:bodyPr/>
          <a:lstStyle/>
          <a:p>
            <a:endParaRPr lang="id-ID">
              <a:solidFill>
                <a:prstClr val="black">
                  <a:tint val="75000"/>
                </a:prstClr>
              </a:solidFill>
            </a:endParaRPr>
          </a:p>
        </p:txBody>
      </p:sp>
      <p:sp>
        <p:nvSpPr>
          <p:cNvPr id="4" name="Slide Number Placeholder 3"/>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9039601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27617201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20611790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1426394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34910810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18629137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37979272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24643726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211703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5391265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9" name="Slide Number Placeholder 8"/>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20747988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33248003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3" name="Footer Placeholder 2"/>
          <p:cNvSpPr>
            <a:spLocks noGrp="1"/>
          </p:cNvSpPr>
          <p:nvPr>
            <p:ph type="ftr" sz="quarter" idx="11"/>
          </p:nvPr>
        </p:nvSpPr>
        <p:spPr/>
        <p:txBody>
          <a:bodyPr/>
          <a:lstStyle/>
          <a:p>
            <a:endParaRPr lang="id-ID">
              <a:solidFill>
                <a:prstClr val="black">
                  <a:tint val="75000"/>
                </a:prstClr>
              </a:solidFill>
            </a:endParaRPr>
          </a:p>
        </p:txBody>
      </p:sp>
      <p:sp>
        <p:nvSpPr>
          <p:cNvPr id="4" name="Slide Number Placeholder 3"/>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860622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39100321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30286876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7995199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13852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18758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3887391" y="98744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526100918"/>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3887391" y="98744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solidFill>
                  <a:prstClr val="black">
                    <a:tint val="75000"/>
                  </a:prstClr>
                </a:solidFill>
              </a:rPr>
              <a:pPr/>
              <a:t>1/12/2023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55072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628650" y="635637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334D819-9F07-4261-B09B-9E467E5D9002}" type="datetimeFigureOut">
              <a:rPr lang="en-US" smtClean="0">
                <a:solidFill>
                  <a:prstClr val="black">
                    <a:tint val="75000"/>
                  </a:prstClr>
                </a:solidFill>
              </a:rPr>
              <a:pPr defTabSz="457200"/>
              <a:t>1/12/2023</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7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7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71766878-3199-4EAB-94E7-2D6D11070E14}"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xmlns="" val="2885232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628650" y="635636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334D819-9F07-4261-B09B-9E467E5D9002}" type="datetimeFigureOut">
              <a:rPr lang="en-US" smtClean="0">
                <a:solidFill>
                  <a:prstClr val="black">
                    <a:tint val="75000"/>
                  </a:prstClr>
                </a:solidFill>
              </a:rPr>
              <a:pPr defTabSz="457200"/>
              <a:t>1/12/2023</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6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6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71766878-3199-4EAB-94E7-2D6D11070E14}"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xmlns="" val="19213462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628650" y="635636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334D819-9F07-4261-B09B-9E467E5D9002}" type="datetimeFigureOut">
              <a:rPr lang="en-US" smtClean="0">
                <a:solidFill>
                  <a:prstClr val="black">
                    <a:tint val="75000"/>
                  </a:prstClr>
                </a:solidFill>
              </a:rPr>
              <a:pPr defTabSz="457200"/>
              <a:t>1/12/2023</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6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6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71766878-3199-4EAB-94E7-2D6D11070E14}"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xmlns="" val="19213462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334D819-9F07-4261-B09B-9E467E5D9002}" type="datetimeFigureOut">
              <a:rPr lang="en-US" smtClean="0">
                <a:solidFill>
                  <a:prstClr val="black">
                    <a:tint val="75000"/>
                  </a:prstClr>
                </a:solidFill>
              </a:rPr>
              <a:pPr defTabSz="457200"/>
              <a:t>1/12/2023</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71766878-3199-4EAB-94E7-2D6D11070E14}"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xmlns="" val="388153158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17192786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9B70C-76C1-45A5-AB89-58AD9823E56D}" type="datetimeFigureOut">
              <a:rPr lang="id-ID" smtClean="0">
                <a:solidFill>
                  <a:prstClr val="black">
                    <a:tint val="75000"/>
                  </a:prstClr>
                </a:solidFill>
              </a:rPr>
              <a:pPr/>
              <a:t>12/01/2023</a:t>
            </a:fld>
            <a:endParaRPr lang="id-ID">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18A40-79C3-4238-88F0-665607BE8234}"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xmlns="" val="8598289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gif"/><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30.xml"/><Relationship Id="rId6" Type="http://schemas.openxmlformats.org/officeDocument/2006/relationships/slide" Target="slide2.xml"/><Relationship Id="rId5" Type="http://schemas.openxmlformats.org/officeDocument/2006/relationships/image" Target="../media/image8.gif"/><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30.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8.gif"/></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30.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5.png"/><Relationship Id="rId2" Type="http://schemas.openxmlformats.org/officeDocument/2006/relationships/image" Target="../media/image22.jpeg"/><Relationship Id="rId1" Type="http://schemas.openxmlformats.org/officeDocument/2006/relationships/slideLayout" Target="../slideLayouts/slideLayout30.xml"/><Relationship Id="rId6" Type="http://schemas.openxmlformats.org/officeDocument/2006/relationships/slide" Target="slide2.xml"/><Relationship Id="rId5" Type="http://schemas.openxmlformats.org/officeDocument/2006/relationships/image" Target="../media/image8.gif"/><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8.gi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0.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9.jpeg"/><Relationship Id="rId1" Type="http://schemas.openxmlformats.org/officeDocument/2006/relationships/slideLayout" Target="../slideLayouts/slideLayout30.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8.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0.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15.gif"/><Relationship Id="rId7"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41.xml"/><Relationship Id="rId6" Type="http://schemas.openxmlformats.org/officeDocument/2006/relationships/slide" Target="slide2.xml"/><Relationship Id="rId5" Type="http://schemas.openxmlformats.org/officeDocument/2006/relationships/image" Target="../media/image7.png"/><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30.xml"/><Relationship Id="rId6" Type="http://schemas.openxmlformats.org/officeDocument/2006/relationships/slide" Target="slide2.xml"/><Relationship Id="rId5" Type="http://schemas.openxmlformats.org/officeDocument/2006/relationships/image" Target="../media/image8.gif"/><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0A287-271A-42B0-81F2-53B07463FF27}"/>
              </a:ext>
            </a:extLst>
          </p:cNvPr>
          <p:cNvSpPr>
            <a:spLocks noGrp="1"/>
          </p:cNvSpPr>
          <p:nvPr>
            <p:ph type="title"/>
          </p:nvPr>
        </p:nvSpPr>
        <p:spPr>
          <a:xfrm>
            <a:off x="2847910" y="237242"/>
            <a:ext cx="3448184" cy="1492132"/>
          </a:xfrm>
        </p:spPr>
        <p:txBody>
          <a:bodyPr/>
          <a:lstStyle/>
          <a:p>
            <a:r>
              <a:rPr lang="id-ID" dirty="0">
                <a:solidFill>
                  <a:srgbClr val="00B050"/>
                </a:solidFill>
              </a:rPr>
              <a:t>Terima Kasih</a:t>
            </a:r>
          </a:p>
        </p:txBody>
      </p:sp>
      <p:pic>
        <p:nvPicPr>
          <p:cNvPr id="3" name="Picture 2"/>
          <p:cNvPicPr>
            <a:picLocks noChangeAspect="1"/>
          </p:cNvPicPr>
          <p:nvPr/>
        </p:nvPicPr>
        <p:blipFill>
          <a:blip r:embed="rId3">
            <a:extLst>
              <a:ext uri="{BEBA8EAE-BF5A-486C-A8C5-ECC9F3942E4B}">
                <a14:imgProps xmlns:a14="http://schemas.microsoft.com/office/drawing/2010/main" xmlns="">
                  <a14:imgLayer r:embed="rId4">
                    <a14:imgEffect>
                      <a14:sharpenSoften amount="74000"/>
                    </a14:imgEffect>
                    <a14:imgEffect>
                      <a14:brightnessContrast bright="9000" contrast="2000"/>
                    </a14:imgEffect>
                  </a14:imgLayer>
                </a14:imgProps>
              </a:ext>
              <a:ext uri="{28A0092B-C50C-407E-A947-70E740481C1C}">
                <a14:useLocalDpi xmlns:a14="http://schemas.microsoft.com/office/drawing/2010/main" xmlns="" val="0"/>
              </a:ext>
            </a:extLst>
          </a:blip>
          <a:stretch>
            <a:fillRect/>
          </a:stretch>
        </p:blipFill>
        <p:spPr>
          <a:xfrm>
            <a:off x="0" y="-1018452"/>
            <a:ext cx="9175816" cy="6858000"/>
          </a:xfrm>
          <a:prstGeom prst="rect">
            <a:avLst/>
          </a:prstGeom>
          <a:ln>
            <a:gradFill>
              <a:gsLst>
                <a:gs pos="80000">
                  <a:srgbClr val="AECEF7"/>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pic>
        <p:nvPicPr>
          <p:cNvPr id="11" name="Picture 10">
            <a:extLst>
              <a:ext uri="{FF2B5EF4-FFF2-40B4-BE49-F238E27FC236}">
                <a16:creationId xmlns:a16="http://schemas.microsoft.com/office/drawing/2014/main" xmlns="" id="{3E045595-C9C6-4012-B2BB-679DC8A74409}"/>
              </a:ext>
            </a:extLst>
          </p:cNvPr>
          <p:cNvPicPr>
            <a:picLocks noChangeAspect="1"/>
          </p:cNvPicPr>
          <p:nvPr/>
        </p:nvPicPr>
        <p:blipFill>
          <a:blip r:embed="rId5"/>
          <a:stretch>
            <a:fillRect/>
          </a:stretch>
        </p:blipFill>
        <p:spPr>
          <a:xfrm>
            <a:off x="8111959" y="304800"/>
            <a:ext cx="986179" cy="1305646"/>
          </a:xfrm>
          <a:prstGeom prst="rect">
            <a:avLst/>
          </a:prstGeom>
        </p:spPr>
      </p:pic>
      <p:sp>
        <p:nvSpPr>
          <p:cNvPr id="13" name="Rectangle 12"/>
          <p:cNvSpPr/>
          <p:nvPr/>
        </p:nvSpPr>
        <p:spPr>
          <a:xfrm>
            <a:off x="1947934" y="76214"/>
            <a:ext cx="7119866" cy="2554545"/>
          </a:xfrm>
          <a:prstGeom prst="rect">
            <a:avLst/>
          </a:prstGeom>
          <a:noFill/>
        </p:spPr>
        <p:txBody>
          <a:bodyPr wrap="square" lIns="91440" tIns="45720" rIns="91440" bIns="45720">
            <a:spAutoFit/>
            <a:scene3d>
              <a:camera prst="perspectiveHeroicExtremeRightFacing"/>
              <a:lightRig rig="soft" dir="tl">
                <a:rot lat="0" lon="0" rev="0"/>
              </a:lightRig>
            </a:scene3d>
            <a:sp3d extrusionH="57150" contourW="25400" prstMaterial="matte">
              <a:bevelT w="25400" h="55880" prst="convex"/>
              <a:contourClr>
                <a:schemeClr val="accent2">
                  <a:tint val="20000"/>
                </a:schemeClr>
              </a:contourClr>
            </a:sp3d>
          </a:bodyPr>
          <a:lstStyle/>
          <a:p>
            <a:pPr algn="ctr" defTabSz="457200"/>
            <a:r>
              <a:rPr lang="en-US" sz="3200" b="1" spc="50" dirty="0" smtClean="0">
                <a:ln w="11430">
                  <a:noFill/>
                </a:ln>
                <a:solidFill>
                  <a:srgbClr val="FF0000"/>
                </a:solidFill>
                <a:effectLst>
                  <a:outerShdw blurRad="76200" dist="50800" dir="5400000" algn="tl" rotWithShape="0">
                    <a:srgbClr val="000000">
                      <a:alpha val="65000"/>
                    </a:srgbClr>
                  </a:outerShdw>
                </a:effectLst>
              </a:rPr>
              <a:t>EVEKTIVITAS </a:t>
            </a:r>
            <a:r>
              <a:rPr lang="en-US" sz="3200" b="1" spc="50" dirty="0" smtClean="0">
                <a:ln w="11430">
                  <a:noFill/>
                </a:ln>
                <a:solidFill>
                  <a:srgbClr val="FF0000"/>
                </a:solidFill>
                <a:effectLst>
                  <a:outerShdw blurRad="76200" dist="50800" dir="5400000" algn="tl" rotWithShape="0">
                    <a:srgbClr val="000000">
                      <a:alpha val="65000"/>
                    </a:srgbClr>
                  </a:outerShdw>
                </a:effectLst>
              </a:rPr>
              <a:t>MODEL PEMBELAJARAN KOOPERATIF TIPE NHT TERHADAP HASIL BELAJAR MATEMATIKA SISWA KELAS VII SMPN 1 POLEWALI.</a:t>
            </a:r>
            <a:endParaRPr lang="en-US" sz="3200" b="1" spc="50" dirty="0" smtClean="0">
              <a:ln w="11430">
                <a:noFill/>
              </a:ln>
              <a:solidFill>
                <a:srgbClr val="FF0000"/>
              </a:solidFill>
              <a:effectLst>
                <a:outerShdw blurRad="76200" dist="50800" dir="5400000" algn="tl" rotWithShape="0">
                  <a:srgbClr val="000000">
                    <a:alpha val="65000"/>
                  </a:srgbClr>
                </a:outerShdw>
              </a:effectLst>
            </a:endParaRPr>
          </a:p>
          <a:p>
            <a:pPr algn="ctr" defTabSz="457200"/>
            <a:endParaRPr lang="id-ID" sz="3200" b="1" spc="50" dirty="0">
              <a:ln w="11430">
                <a:noFill/>
              </a:ln>
              <a:solidFill>
                <a:srgbClr val="FF0000"/>
              </a:solidFill>
              <a:effectLst>
                <a:outerShdw blurRad="76200" dist="50800" dir="5400000" algn="tl" rotWithShape="0">
                  <a:srgbClr val="000000">
                    <a:alpha val="65000"/>
                  </a:srgbClr>
                </a:outerShdw>
              </a:effectLst>
            </a:endParaRPr>
          </a:p>
        </p:txBody>
      </p:sp>
      <p:pic>
        <p:nvPicPr>
          <p:cNvPr id="3074" name="Picture 2" descr="E:\POTOH ALI\Gambar praktek Macromedia\TOMBOL\home-6.gi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807756" y="6258102"/>
            <a:ext cx="449941" cy="599921"/>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E:\POTOH ALI\Gambar praktek Macromedia\TOMBOL\exit_button copy.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660430" y="6258103"/>
            <a:ext cx="437698" cy="599921"/>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Oval 15"/>
          <p:cNvSpPr/>
          <p:nvPr/>
        </p:nvSpPr>
        <p:spPr>
          <a:xfrm>
            <a:off x="1071538" y="5072074"/>
            <a:ext cx="427580" cy="47648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sz="2000" dirty="0">
                <a:solidFill>
                  <a:prstClr val="black"/>
                </a:solidFill>
                <a:latin typeface="Matura MT Script Capitals" pitchFamily="66" charset="0"/>
              </a:rPr>
              <a:t>1</a:t>
            </a:r>
          </a:p>
        </p:txBody>
      </p:sp>
      <p:pic>
        <p:nvPicPr>
          <p:cNvPr id="18" name="Picture 37" descr="backward">
            <a:hlinkClick r:id="rId8" action="ppaction://hlinksldjump"/>
            <a:extLst>
              <a:ext uri="{FF2B5EF4-FFF2-40B4-BE49-F238E27FC236}">
                <a16:creationId xmlns:a16="http://schemas.microsoft.com/office/drawing/2014/main" xmlns="" id="{094E9F58-E6AB-4448-8894-F98DDC6444AB}"/>
              </a:ext>
            </a:extLst>
          </p:cNvPr>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flipH="1">
            <a:off x="8265156" y="6258620"/>
            <a:ext cx="402745" cy="531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a:extLst>
              <a:ext uri="{FF2B5EF4-FFF2-40B4-BE49-F238E27FC236}">
                <a16:creationId xmlns:a16="http://schemas.microsoft.com/office/drawing/2014/main" xmlns="" id="{3E045595-C9C6-4012-B2BB-679DC8A74409}"/>
              </a:ext>
            </a:extLst>
          </p:cNvPr>
          <p:cNvPicPr>
            <a:picLocks noChangeAspect="1"/>
          </p:cNvPicPr>
          <p:nvPr/>
        </p:nvPicPr>
        <p:blipFill>
          <a:blip r:embed="rId5"/>
          <a:stretch>
            <a:fillRect/>
          </a:stretch>
        </p:blipFill>
        <p:spPr>
          <a:xfrm>
            <a:off x="156832" y="142154"/>
            <a:ext cx="986179" cy="1305646"/>
          </a:xfrm>
          <a:prstGeom prst="rect">
            <a:avLst/>
          </a:prstGeom>
        </p:spPr>
      </p:pic>
      <p:sp>
        <p:nvSpPr>
          <p:cNvPr id="9" name="Cube 8"/>
          <p:cNvSpPr/>
          <p:nvPr/>
        </p:nvSpPr>
        <p:spPr>
          <a:xfrm>
            <a:off x="-357222" y="4286256"/>
            <a:ext cx="3390805" cy="751754"/>
          </a:xfrm>
          <a:prstGeom prst="cube">
            <a:avLst/>
          </a:prstGeom>
          <a:solidFill>
            <a:srgbClr val="00B050"/>
          </a:solidFill>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r>
              <a:rPr lang="en-US" sz="4000" dirty="0" err="1">
                <a:solidFill>
                  <a:prstClr val="black"/>
                </a:solidFill>
                <a:effectLst>
                  <a:glow rad="101600">
                    <a:srgbClr val="5B9BD5">
                      <a:satMod val="175000"/>
                      <a:alpha val="40000"/>
                    </a:srgbClr>
                  </a:glow>
                </a:effectLst>
                <a:latin typeface="Matura MT Script Capitals" pitchFamily="66" charset="0"/>
              </a:rPr>
              <a:t>Pembimbing</a:t>
            </a:r>
            <a:endParaRPr lang="en-US" sz="4000" dirty="0">
              <a:solidFill>
                <a:prstClr val="black"/>
              </a:solidFill>
              <a:effectLst>
                <a:glow rad="101600">
                  <a:srgbClr val="5B9BD5">
                    <a:satMod val="175000"/>
                    <a:alpha val="40000"/>
                  </a:srgbClr>
                </a:glow>
              </a:effectLst>
              <a:latin typeface="Matura MT Script Capitals" pitchFamily="66" charset="0"/>
            </a:endParaRPr>
          </a:p>
        </p:txBody>
      </p:sp>
      <p:sp>
        <p:nvSpPr>
          <p:cNvPr id="22" name="Cube 21"/>
          <p:cNvSpPr/>
          <p:nvPr/>
        </p:nvSpPr>
        <p:spPr>
          <a:xfrm>
            <a:off x="-17068" y="5531474"/>
            <a:ext cx="3009806" cy="564526"/>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a:solidFill>
                  <a:srgbClr val="FF0000"/>
                </a:solidFill>
              </a:rPr>
              <a:t>Dr. </a:t>
            </a:r>
            <a:r>
              <a:rPr lang="en-US" sz="1400" b="1" u="sng" dirty="0" err="1">
                <a:solidFill>
                  <a:srgbClr val="FF0000"/>
                </a:solidFill>
              </a:rPr>
              <a:t>Hj</a:t>
            </a:r>
            <a:r>
              <a:rPr lang="en-US" sz="1400" b="1" u="sng" dirty="0">
                <a:solidFill>
                  <a:srgbClr val="FF0000"/>
                </a:solidFill>
              </a:rPr>
              <a:t>. </a:t>
            </a:r>
            <a:r>
              <a:rPr lang="en-US" sz="1400" b="1" u="sng" dirty="0" err="1">
                <a:solidFill>
                  <a:srgbClr val="FF0000"/>
                </a:solidFill>
              </a:rPr>
              <a:t>Chuduriah</a:t>
            </a:r>
            <a:r>
              <a:rPr lang="en-US" sz="1400" b="1" u="sng" dirty="0">
                <a:solidFill>
                  <a:srgbClr val="FF0000"/>
                </a:solidFill>
              </a:rPr>
              <a:t> </a:t>
            </a:r>
            <a:r>
              <a:rPr lang="en-US" sz="1400" b="1" u="sng" dirty="0" err="1">
                <a:solidFill>
                  <a:srgbClr val="FF0000"/>
                </a:solidFill>
              </a:rPr>
              <a:t>Sahabuddin</a:t>
            </a:r>
            <a:r>
              <a:rPr lang="en-US" sz="1400" b="1" u="sng" dirty="0">
                <a:solidFill>
                  <a:srgbClr val="FF0000"/>
                </a:solidFill>
              </a:rPr>
              <a:t>, </a:t>
            </a:r>
            <a:r>
              <a:rPr lang="en-US" sz="1400" b="1" u="sng" dirty="0" err="1">
                <a:solidFill>
                  <a:srgbClr val="FF0000"/>
                </a:solidFill>
              </a:rPr>
              <a:t>M.Si</a:t>
            </a:r>
            <a:endParaRPr lang="en-US" sz="1400" b="1" dirty="0">
              <a:solidFill>
                <a:srgbClr val="FF0000"/>
              </a:solidFill>
            </a:endParaRPr>
          </a:p>
        </p:txBody>
      </p:sp>
      <p:sp>
        <p:nvSpPr>
          <p:cNvPr id="25" name="Cube 24"/>
          <p:cNvSpPr/>
          <p:nvPr/>
        </p:nvSpPr>
        <p:spPr>
          <a:xfrm>
            <a:off x="2928926" y="5500702"/>
            <a:ext cx="3276601" cy="564526"/>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dirty="0" smtClean="0"/>
              <a:t>Muhammad Assaibin, S.Pd., M.Pd</a:t>
            </a:r>
            <a:endParaRPr lang="en-US" sz="1600" dirty="0"/>
          </a:p>
        </p:txBody>
      </p:sp>
      <p:sp>
        <p:nvSpPr>
          <p:cNvPr id="27" name="Oval 26"/>
          <p:cNvSpPr/>
          <p:nvPr/>
        </p:nvSpPr>
        <p:spPr>
          <a:xfrm>
            <a:off x="4214810" y="5072074"/>
            <a:ext cx="427580" cy="31659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sz="2000" dirty="0">
                <a:solidFill>
                  <a:prstClr val="black"/>
                </a:solidFill>
                <a:latin typeface="Matura MT Script Capitals" pitchFamily="66" charset="0"/>
              </a:rPr>
              <a:t>2</a:t>
            </a:r>
          </a:p>
        </p:txBody>
      </p:sp>
      <p:sp>
        <p:nvSpPr>
          <p:cNvPr id="23" name="Cube 22"/>
          <p:cNvSpPr/>
          <p:nvPr/>
        </p:nvSpPr>
        <p:spPr>
          <a:xfrm>
            <a:off x="6299032" y="4697505"/>
            <a:ext cx="2743200" cy="790253"/>
          </a:xfrm>
          <a:prstGeom prst="cub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b="1" dirty="0" smtClean="0">
                <a:solidFill>
                  <a:srgbClr val="FF0000"/>
                </a:solidFill>
              </a:rPr>
              <a:t>Mega Jaya</a:t>
            </a:r>
            <a:endParaRPr lang="en-US" sz="2000" b="1" dirty="0" smtClean="0">
              <a:solidFill>
                <a:srgbClr val="FF0000"/>
              </a:solidFill>
            </a:endParaRPr>
          </a:p>
          <a:p>
            <a:pPr algn="ctr"/>
            <a:r>
              <a:rPr lang="en-US" sz="2000" b="1" dirty="0" smtClean="0">
                <a:solidFill>
                  <a:srgbClr val="FF0000"/>
                </a:solidFill>
              </a:rPr>
              <a:t>2019103014</a:t>
            </a:r>
          </a:p>
        </p:txBody>
      </p:sp>
    </p:spTree>
    <p:extLst>
      <p:ext uri="{BB962C8B-B14F-4D97-AF65-F5344CB8AC3E}">
        <p14:creationId xmlns:p14="http://schemas.microsoft.com/office/powerpoint/2010/main" xmlns="" val="2404911473"/>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circle(in)">
                                      <p:cBhvr>
                                        <p:cTn id="10"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45180" y="-24726"/>
            <a:ext cx="6222620" cy="6853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descr="Gambar terkai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 y="0"/>
            <a:ext cx="284083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2872" y="147487"/>
            <a:ext cx="1781515" cy="612088"/>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askerville Old Face" pitchFamily="18" charset="0"/>
              </a:rPr>
              <a:t>MENU</a:t>
            </a:r>
          </a:p>
        </p:txBody>
      </p:sp>
      <p:sp>
        <p:nvSpPr>
          <p:cNvPr id="8" name="Round Diagonal Corner Rectangle 7"/>
          <p:cNvSpPr/>
          <p:nvPr/>
        </p:nvSpPr>
        <p:spPr>
          <a:xfrm>
            <a:off x="143801" y="884907"/>
            <a:ext cx="2754261" cy="324469"/>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Latar</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Belakang</a:t>
            </a:r>
            <a:endParaRPr lang="en-US" sz="1600" dirty="0">
              <a:solidFill>
                <a:prstClr val="black">
                  <a:lumMod val="95000"/>
                  <a:lumOff val="5000"/>
                </a:prstClr>
              </a:solidFill>
              <a:latin typeface="Matura MT Script Capitals" pitchFamily="66" charset="0"/>
            </a:endParaRPr>
          </a:p>
        </p:txBody>
      </p:sp>
      <p:sp>
        <p:nvSpPr>
          <p:cNvPr id="9" name="Round Diagonal Corner Rectangle 8"/>
          <p:cNvSpPr/>
          <p:nvPr/>
        </p:nvSpPr>
        <p:spPr>
          <a:xfrm>
            <a:off x="147490" y="1273275"/>
            <a:ext cx="2538560" cy="319562"/>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Rumusan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Masalah</a:t>
            </a:r>
            <a:endParaRPr lang="en-US" sz="1600" dirty="0">
              <a:solidFill>
                <a:prstClr val="black">
                  <a:lumMod val="95000"/>
                  <a:lumOff val="5000"/>
                </a:prstClr>
              </a:solidFill>
              <a:latin typeface="Matura MT Script Capitals" pitchFamily="66" charset="0"/>
            </a:endParaRPr>
          </a:p>
        </p:txBody>
      </p:sp>
      <p:sp>
        <p:nvSpPr>
          <p:cNvPr id="10" name="Round Diagonal Corner Rectangle 9"/>
          <p:cNvSpPr/>
          <p:nvPr/>
        </p:nvSpPr>
        <p:spPr>
          <a:xfrm>
            <a:off x="151181" y="1646895"/>
            <a:ext cx="2750571"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Tujuan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1" name="Round Diagonal Corner Rectangle 10"/>
          <p:cNvSpPr/>
          <p:nvPr/>
        </p:nvSpPr>
        <p:spPr>
          <a:xfrm>
            <a:off x="154871" y="2050011"/>
            <a:ext cx="2507367" cy="324480"/>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Tinjauan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Pustaka</a:t>
            </a:r>
            <a:endParaRPr lang="en-US" sz="1600" dirty="0">
              <a:solidFill>
                <a:prstClr val="black">
                  <a:lumMod val="95000"/>
                  <a:lumOff val="5000"/>
                </a:prstClr>
              </a:solidFill>
              <a:latin typeface="Matura MT Script Capitals" pitchFamily="66" charset="0"/>
            </a:endParaRPr>
          </a:p>
        </p:txBody>
      </p:sp>
      <p:sp>
        <p:nvSpPr>
          <p:cNvPr id="12" name="Round Diagonal Corner Rectangle 11"/>
          <p:cNvSpPr/>
          <p:nvPr/>
        </p:nvSpPr>
        <p:spPr>
          <a:xfrm>
            <a:off x="169627" y="2862580"/>
            <a:ext cx="2554529" cy="328009"/>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Jenis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3" name="Round Diagonal Corner Rectangle 12"/>
          <p:cNvSpPr/>
          <p:nvPr/>
        </p:nvSpPr>
        <p:spPr>
          <a:xfrm>
            <a:off x="162253" y="3221972"/>
            <a:ext cx="2666677" cy="435628"/>
          </a:xfrm>
          <a:prstGeom prst="round2DiagRect">
            <a:avLst/>
          </a:prstGeom>
          <a:solidFill>
            <a:srgbClr val="FF00FF"/>
          </a:solidFill>
          <a:ln>
            <a:solidFill>
              <a:srgbClr val="FF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Waktu</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Tempat</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4" name="Round Diagonal Corner Rectangle 13"/>
          <p:cNvSpPr/>
          <p:nvPr/>
        </p:nvSpPr>
        <p:spPr>
          <a:xfrm>
            <a:off x="154880" y="3711948"/>
            <a:ext cx="2507358" cy="329459"/>
          </a:xfrm>
          <a:prstGeom prst="round2DiagRect">
            <a:avLst/>
          </a:prstGeom>
          <a:solidFill>
            <a:srgbClr val="FFFF99"/>
          </a:solidFill>
          <a:ln>
            <a:solidFill>
              <a:srgbClr val="FFFF99"/>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Populasi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Sampel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5" name="Round Diagonal Corner Rectangle 14"/>
          <p:cNvSpPr/>
          <p:nvPr/>
        </p:nvSpPr>
        <p:spPr>
          <a:xfrm>
            <a:off x="158571" y="4161520"/>
            <a:ext cx="2606062" cy="312507"/>
          </a:xfrm>
          <a:prstGeom prst="round2DiagRect">
            <a:avLst/>
          </a:prstGeom>
          <a:solidFill>
            <a:srgbClr val="6600FF"/>
          </a:solidFill>
          <a:ln>
            <a:solidFill>
              <a:srgbClr val="66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6" name="Round Diagonal Corner Rectangle 15"/>
          <p:cNvSpPr/>
          <p:nvPr/>
        </p:nvSpPr>
        <p:spPr>
          <a:xfrm>
            <a:off x="195439" y="4590828"/>
            <a:ext cx="2538241" cy="494911"/>
          </a:xfrm>
          <a:prstGeom prst="round2DiagRect">
            <a:avLst/>
          </a:prstGeom>
          <a:solidFill>
            <a:srgbClr val="993300"/>
          </a:solidFill>
          <a:ln>
            <a:solidFill>
              <a:srgbClr val="993300"/>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Definisi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operasional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8" name="Round Diagonal Corner Rectangle 17"/>
          <p:cNvSpPr/>
          <p:nvPr/>
        </p:nvSpPr>
        <p:spPr>
          <a:xfrm>
            <a:off x="176992" y="5157010"/>
            <a:ext cx="2547158"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Desain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9" name="Round Diagonal Corner Rectangle 18"/>
          <p:cNvSpPr/>
          <p:nvPr/>
        </p:nvSpPr>
        <p:spPr>
          <a:xfrm>
            <a:off x="180682" y="5638808"/>
            <a:ext cx="2543468" cy="316605"/>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Instrumen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20" name="Round Diagonal Corner Rectangle 19"/>
          <p:cNvSpPr/>
          <p:nvPr/>
        </p:nvSpPr>
        <p:spPr>
          <a:xfrm>
            <a:off x="195439" y="6071349"/>
            <a:ext cx="2528717" cy="329459"/>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Teknik</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Analisis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Data</a:t>
            </a:r>
          </a:p>
        </p:txBody>
      </p:sp>
      <p:sp>
        <p:nvSpPr>
          <p:cNvPr id="23" name="Octagon 22"/>
          <p:cNvSpPr/>
          <p:nvPr/>
        </p:nvSpPr>
        <p:spPr>
          <a:xfrm>
            <a:off x="2657477" y="884907"/>
            <a:ext cx="276225" cy="324469"/>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1</a:t>
            </a:r>
          </a:p>
        </p:txBody>
      </p:sp>
      <p:sp>
        <p:nvSpPr>
          <p:cNvPr id="24" name="Octagon 23"/>
          <p:cNvSpPr/>
          <p:nvPr/>
        </p:nvSpPr>
        <p:spPr>
          <a:xfrm>
            <a:off x="2447927" y="1265920"/>
            <a:ext cx="2762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2</a:t>
            </a:r>
          </a:p>
        </p:txBody>
      </p:sp>
      <p:sp>
        <p:nvSpPr>
          <p:cNvPr id="25" name="Octagon 24"/>
          <p:cNvSpPr/>
          <p:nvPr/>
        </p:nvSpPr>
        <p:spPr>
          <a:xfrm>
            <a:off x="2657477" y="1646912"/>
            <a:ext cx="276225" cy="324469"/>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dirty="0">
                <a:solidFill>
                  <a:prstClr val="white"/>
                </a:solidFill>
                <a:latin typeface="Matura MT Script Capitals" pitchFamily="66" charset="0"/>
              </a:rPr>
              <a:t>3</a:t>
            </a:r>
          </a:p>
        </p:txBody>
      </p:sp>
      <p:sp>
        <p:nvSpPr>
          <p:cNvPr id="26" name="Octagon 25"/>
          <p:cNvSpPr/>
          <p:nvPr/>
        </p:nvSpPr>
        <p:spPr>
          <a:xfrm>
            <a:off x="2457452" y="2040620"/>
            <a:ext cx="276225"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4</a:t>
            </a:r>
          </a:p>
        </p:txBody>
      </p:sp>
      <p:sp>
        <p:nvSpPr>
          <p:cNvPr id="28" name="Octagon 27"/>
          <p:cNvSpPr/>
          <p:nvPr/>
        </p:nvSpPr>
        <p:spPr>
          <a:xfrm>
            <a:off x="2495552" y="2866120"/>
            <a:ext cx="33337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6</a:t>
            </a:r>
          </a:p>
        </p:txBody>
      </p:sp>
      <p:sp>
        <p:nvSpPr>
          <p:cNvPr id="29" name="Octagon 28"/>
          <p:cNvSpPr/>
          <p:nvPr/>
        </p:nvSpPr>
        <p:spPr>
          <a:xfrm>
            <a:off x="2600325" y="3297910"/>
            <a:ext cx="3619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7</a:t>
            </a:r>
          </a:p>
        </p:txBody>
      </p:sp>
      <p:sp>
        <p:nvSpPr>
          <p:cNvPr id="30" name="Octagon 29"/>
          <p:cNvSpPr/>
          <p:nvPr/>
        </p:nvSpPr>
        <p:spPr>
          <a:xfrm>
            <a:off x="2438402" y="3729713"/>
            <a:ext cx="3524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8</a:t>
            </a:r>
          </a:p>
        </p:txBody>
      </p:sp>
      <p:sp>
        <p:nvSpPr>
          <p:cNvPr id="31" name="Octagon 30"/>
          <p:cNvSpPr/>
          <p:nvPr/>
        </p:nvSpPr>
        <p:spPr>
          <a:xfrm>
            <a:off x="2605093" y="4161520"/>
            <a:ext cx="347663" cy="324469"/>
          </a:xfrm>
          <a:prstGeom prst="oc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9</a:t>
            </a:r>
          </a:p>
        </p:txBody>
      </p:sp>
      <p:sp>
        <p:nvSpPr>
          <p:cNvPr id="32" name="Octagon 31"/>
          <p:cNvSpPr/>
          <p:nvPr/>
        </p:nvSpPr>
        <p:spPr>
          <a:xfrm>
            <a:off x="2514602" y="4648208"/>
            <a:ext cx="409575" cy="324469"/>
          </a:xfrm>
          <a:prstGeom prst="oct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457200"/>
            <a:r>
              <a:rPr lang="en-US" sz="1600" dirty="0">
                <a:solidFill>
                  <a:prstClr val="white"/>
                </a:solidFill>
                <a:latin typeface="Matura MT Script Capitals" pitchFamily="66" charset="0"/>
              </a:rPr>
              <a:t>10</a:t>
            </a:r>
          </a:p>
        </p:txBody>
      </p:sp>
      <p:sp>
        <p:nvSpPr>
          <p:cNvPr id="33" name="Octagon 32"/>
          <p:cNvSpPr/>
          <p:nvPr/>
        </p:nvSpPr>
        <p:spPr>
          <a:xfrm>
            <a:off x="2576512" y="5085739"/>
            <a:ext cx="395288"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11</a:t>
            </a:r>
          </a:p>
        </p:txBody>
      </p:sp>
      <p:sp>
        <p:nvSpPr>
          <p:cNvPr id="34" name="Octagon 33"/>
          <p:cNvSpPr/>
          <p:nvPr/>
        </p:nvSpPr>
        <p:spPr>
          <a:xfrm>
            <a:off x="2571750" y="5542939"/>
            <a:ext cx="4000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12</a:t>
            </a:r>
          </a:p>
        </p:txBody>
      </p:sp>
      <p:sp>
        <p:nvSpPr>
          <p:cNvPr id="35" name="Octagon 34"/>
          <p:cNvSpPr/>
          <p:nvPr/>
        </p:nvSpPr>
        <p:spPr>
          <a:xfrm>
            <a:off x="2633662" y="6076339"/>
            <a:ext cx="414338" cy="324469"/>
          </a:xfrm>
          <a:prstGeom prst="octag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13</a:t>
            </a:r>
          </a:p>
        </p:txBody>
      </p:sp>
      <p:sp>
        <p:nvSpPr>
          <p:cNvPr id="63" name="Round Diagonal Corner Rectangle 62"/>
          <p:cNvSpPr/>
          <p:nvPr/>
        </p:nvSpPr>
        <p:spPr>
          <a:xfrm>
            <a:off x="166430" y="2448316"/>
            <a:ext cx="2731632" cy="31917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Skema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Kerangka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Pikir</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64" name="Octagon 63"/>
          <p:cNvSpPr/>
          <p:nvPr/>
        </p:nvSpPr>
        <p:spPr>
          <a:xfrm>
            <a:off x="2686052" y="2447020"/>
            <a:ext cx="276225"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5</a:t>
            </a:r>
          </a:p>
        </p:txBody>
      </p:sp>
      <p:pic>
        <p:nvPicPr>
          <p:cNvPr id="65" name="Picture 3" descr="E:\POTOH ALI\Gambar praktek Macromedia\TOMBOL\exit-2 copy.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22936" y="6206836"/>
            <a:ext cx="4572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2" descr="C:\Documents and Settings\Annisa\Local Settings\Temp\CLIP ART GERAK\BIRD\kogera.gif"/>
          <p:cNvPicPr>
            <a:picLocks noChangeAspect="1" noChangeArrowheads="1" noCrop="1"/>
          </p:cNvPicPr>
          <p:nvPr/>
        </p:nvPicPr>
        <p:blipFill>
          <a:blip r:embed="rId5">
            <a:extLst>
              <a:ext uri="{28A0092B-C50C-407E-A947-70E740481C1C}">
                <a14:useLocalDpi xmlns:a14="http://schemas.microsoft.com/office/drawing/2010/main" xmlns="" val="0"/>
              </a:ext>
            </a:extLst>
          </a:blip>
          <a:srcRect/>
          <a:stretch>
            <a:fillRect/>
          </a:stretch>
        </p:blipFill>
        <p:spPr bwMode="auto">
          <a:xfrm rot="2845277">
            <a:off x="-92375" y="-139754"/>
            <a:ext cx="756751" cy="702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Picture 37" descr="backward">
            <a:hlinkClick r:id="rId6" action="ppaction://hlinksldjump"/>
            <a:extLst>
              <a:ext uri="{FF2B5EF4-FFF2-40B4-BE49-F238E27FC236}">
                <a16:creationId xmlns:a16="http://schemas.microsoft.com/office/drawing/2014/main" xmlns="" id="{48951DA3-BDA0-4431-8799-623E4A87C4CC}"/>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flipH="1">
            <a:off x="8680142" y="6248400"/>
            <a:ext cx="402745" cy="531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Rounded Rectangle 16"/>
          <p:cNvSpPr/>
          <p:nvPr/>
        </p:nvSpPr>
        <p:spPr>
          <a:xfrm>
            <a:off x="3071802" y="2071678"/>
            <a:ext cx="5967442"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id-ID" dirty="0" smtClean="0"/>
              <a:t> Aktivitas belajar merupakan suatu proses komunikasi antara peserta didik dengan linkungan terutama di dalam kelas, baik dari hasil proses interaksi peserta didik dengan guru, maupun peserta didik dengan peserta didik sehingga dapat menghasilkan perubahan akademik dari peserta didik. </a:t>
            </a:r>
            <a:endParaRPr lang="en-US" dirty="0">
              <a:latin typeface="Aharoni" pitchFamily="2" charset="-79"/>
              <a:cs typeface="Aharoni" pitchFamily="2" charset="-79"/>
            </a:endParaRPr>
          </a:p>
        </p:txBody>
      </p:sp>
      <p:sp>
        <p:nvSpPr>
          <p:cNvPr id="47" name="Rounded Rectangle 46"/>
          <p:cNvSpPr/>
          <p:nvPr/>
        </p:nvSpPr>
        <p:spPr>
          <a:xfrm>
            <a:off x="3071802" y="1000108"/>
            <a:ext cx="5968800" cy="100013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id-ID" dirty="0" smtClean="0"/>
              <a:t>Kemampuan </a:t>
            </a:r>
            <a:r>
              <a:rPr lang="en-US" dirty="0" err="1" smtClean="0"/>
              <a:t>Hasil</a:t>
            </a:r>
            <a:r>
              <a:rPr lang="en-US" dirty="0" smtClean="0"/>
              <a:t> </a:t>
            </a:r>
            <a:r>
              <a:rPr lang="en-US" dirty="0" err="1" smtClean="0"/>
              <a:t>belajar</a:t>
            </a:r>
            <a:r>
              <a:rPr lang="en-US" dirty="0" smtClean="0"/>
              <a:t> </a:t>
            </a:r>
            <a:r>
              <a:rPr lang="id-ID" dirty="0" smtClean="0"/>
              <a:t>yang dimaksud adalah sebuah kemampuan cara menganalisa sebuah masalah yang harus diselesaikan yang berupa soal-soal.</a:t>
            </a:r>
            <a:endParaRPr lang="en-US" dirty="0">
              <a:latin typeface="Aharoni" pitchFamily="2" charset="-79"/>
              <a:cs typeface="Aharoni" pitchFamily="2" charset="-79"/>
            </a:endParaRPr>
          </a:p>
        </p:txBody>
      </p:sp>
      <p:sp>
        <p:nvSpPr>
          <p:cNvPr id="3" name="Rectangle 2"/>
          <p:cNvSpPr/>
          <p:nvPr/>
        </p:nvSpPr>
        <p:spPr>
          <a:xfrm>
            <a:off x="2928926" y="0"/>
            <a:ext cx="3107959" cy="87650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DEFINISI OPERASIONAL VARIABEL</a:t>
            </a:r>
            <a:endParaRPr lang="en-US" dirty="0"/>
          </a:p>
        </p:txBody>
      </p:sp>
      <p:sp>
        <p:nvSpPr>
          <p:cNvPr id="39" name="Rounded Rectangle 38"/>
          <p:cNvSpPr/>
          <p:nvPr/>
        </p:nvSpPr>
        <p:spPr>
          <a:xfrm>
            <a:off x="3071802" y="3571876"/>
            <a:ext cx="5967442" cy="1143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t>respon peserta didik yang dimaksud adalah sebuah tanggapan peserta didik terhadap pembelajaran setelah diterapkannya model pembelajaranModel Pembelajaran</a:t>
            </a:r>
            <a:r>
              <a:rPr lang="en-US" dirty="0" smtClean="0"/>
              <a:t> </a:t>
            </a:r>
            <a:r>
              <a:rPr lang="en-US" dirty="0" err="1" smtClean="0"/>
              <a:t>Kooperatif</a:t>
            </a:r>
            <a:r>
              <a:rPr lang="en-US" dirty="0" smtClean="0"/>
              <a:t> </a:t>
            </a:r>
            <a:r>
              <a:rPr lang="en-US" dirty="0" err="1" smtClean="0"/>
              <a:t>Tipe</a:t>
            </a:r>
            <a:r>
              <a:rPr lang="en-US" dirty="0" smtClean="0"/>
              <a:t> </a:t>
            </a:r>
            <a:r>
              <a:rPr lang="en-US" i="1" dirty="0" smtClean="0"/>
              <a:t>Numbered Heads Together</a:t>
            </a:r>
            <a:r>
              <a:rPr lang="en-US" dirty="0" smtClean="0"/>
              <a:t> (NHT</a:t>
            </a:r>
            <a:r>
              <a:rPr lang="id-ID" dirty="0" smtClean="0"/>
              <a:t>) </a:t>
            </a:r>
            <a:endParaRPr lang="en-US" dirty="0">
              <a:latin typeface="Aharoni" pitchFamily="2" charset="-79"/>
              <a:cs typeface="Aharoni" pitchFamily="2" charset="-79"/>
            </a:endParaRPr>
          </a:p>
        </p:txBody>
      </p:sp>
      <p:sp>
        <p:nvSpPr>
          <p:cNvPr id="42" name="Rounded Rectangle 41"/>
          <p:cNvSpPr/>
          <p:nvPr/>
        </p:nvSpPr>
        <p:spPr>
          <a:xfrm>
            <a:off x="3071802" y="4786322"/>
            <a:ext cx="5967442" cy="1143008"/>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r>
              <a:rPr lang="id-ID" dirty="0" smtClean="0"/>
              <a:t>keterlaksanaan pembelajaran berupa suatu model pembelajaran yang diterapkan oleh guru (peneliti), yaitu Model Pembelajaran Kooperatif Tipe </a:t>
            </a:r>
            <a:r>
              <a:rPr lang="id-ID" i="1" dirty="0" smtClean="0"/>
              <a:t>Numbered Heads Together</a:t>
            </a:r>
            <a:r>
              <a:rPr lang="id-ID" dirty="0" smtClean="0"/>
              <a:t> (NHT)</a:t>
            </a:r>
            <a:endParaRPr lang="en-US" dirty="0">
              <a:latin typeface="Aharoni" pitchFamily="2" charset="-79"/>
              <a:cs typeface="Aharoni" pitchFamily="2" charset="-79"/>
            </a:endParaRPr>
          </a:p>
        </p:txBody>
      </p:sp>
    </p:spTree>
    <p:extLst>
      <p:ext uri="{BB962C8B-B14F-4D97-AF65-F5344CB8AC3E}">
        <p14:creationId xmlns:p14="http://schemas.microsoft.com/office/powerpoint/2010/main" xmlns="" val="2916222051"/>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000"/>
                                        <p:tgtEl>
                                          <p:spTgt spid="47"/>
                                        </p:tgtEl>
                                      </p:cBhvr>
                                    </p:animEffect>
                                    <p:anim calcmode="lin" valueType="num">
                                      <p:cBhvr>
                                        <p:cTn id="8" dur="2000" fill="hold"/>
                                        <p:tgtEl>
                                          <p:spTgt spid="47"/>
                                        </p:tgtEl>
                                        <p:attrNameLst>
                                          <p:attrName>ppt_w</p:attrName>
                                        </p:attrNameLst>
                                      </p:cBhvr>
                                      <p:tavLst>
                                        <p:tav tm="0" fmla="#ppt_w*sin(2.5*pi*$)">
                                          <p:val>
                                            <p:fltVal val="0"/>
                                          </p:val>
                                        </p:tav>
                                        <p:tav tm="100000">
                                          <p:val>
                                            <p:fltVal val="1"/>
                                          </p:val>
                                        </p:tav>
                                      </p:tavLst>
                                    </p:anim>
                                    <p:anim calcmode="lin" valueType="num">
                                      <p:cBhvr>
                                        <p:cTn id="9" dur="2000" fill="hold"/>
                                        <p:tgtEl>
                                          <p:spTgt spid="47"/>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80">
                                          <p:stCondLst>
                                            <p:cond delay="0"/>
                                          </p:stCondLst>
                                        </p:cTn>
                                        <p:tgtEl>
                                          <p:spTgt spid="17"/>
                                        </p:tgtEl>
                                      </p:cBhvr>
                                    </p:animEffect>
                                    <p:anim calcmode="lin" valueType="num">
                                      <p:cBhvr>
                                        <p:cTn id="15"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0" dur="26">
                                          <p:stCondLst>
                                            <p:cond delay="650"/>
                                          </p:stCondLst>
                                        </p:cTn>
                                        <p:tgtEl>
                                          <p:spTgt spid="17"/>
                                        </p:tgtEl>
                                      </p:cBhvr>
                                      <p:to x="100000" y="60000"/>
                                    </p:animScale>
                                    <p:animScale>
                                      <p:cBhvr>
                                        <p:cTn id="21" dur="166" decel="50000">
                                          <p:stCondLst>
                                            <p:cond delay="676"/>
                                          </p:stCondLst>
                                        </p:cTn>
                                        <p:tgtEl>
                                          <p:spTgt spid="17"/>
                                        </p:tgtEl>
                                      </p:cBhvr>
                                      <p:to x="100000" y="100000"/>
                                    </p:animScale>
                                    <p:animScale>
                                      <p:cBhvr>
                                        <p:cTn id="22" dur="26">
                                          <p:stCondLst>
                                            <p:cond delay="1312"/>
                                          </p:stCondLst>
                                        </p:cTn>
                                        <p:tgtEl>
                                          <p:spTgt spid="17"/>
                                        </p:tgtEl>
                                      </p:cBhvr>
                                      <p:to x="100000" y="80000"/>
                                    </p:animScale>
                                    <p:animScale>
                                      <p:cBhvr>
                                        <p:cTn id="23" dur="166" decel="50000">
                                          <p:stCondLst>
                                            <p:cond delay="1338"/>
                                          </p:stCondLst>
                                        </p:cTn>
                                        <p:tgtEl>
                                          <p:spTgt spid="17"/>
                                        </p:tgtEl>
                                      </p:cBhvr>
                                      <p:to x="100000" y="100000"/>
                                    </p:animScale>
                                    <p:animScale>
                                      <p:cBhvr>
                                        <p:cTn id="24" dur="26">
                                          <p:stCondLst>
                                            <p:cond delay="1642"/>
                                          </p:stCondLst>
                                        </p:cTn>
                                        <p:tgtEl>
                                          <p:spTgt spid="17"/>
                                        </p:tgtEl>
                                      </p:cBhvr>
                                      <p:to x="100000" y="90000"/>
                                    </p:animScale>
                                    <p:animScale>
                                      <p:cBhvr>
                                        <p:cTn id="25" dur="166" decel="50000">
                                          <p:stCondLst>
                                            <p:cond delay="1668"/>
                                          </p:stCondLst>
                                        </p:cTn>
                                        <p:tgtEl>
                                          <p:spTgt spid="17"/>
                                        </p:tgtEl>
                                      </p:cBhvr>
                                      <p:to x="100000" y="100000"/>
                                    </p:animScale>
                                    <p:animScale>
                                      <p:cBhvr>
                                        <p:cTn id="26" dur="26">
                                          <p:stCondLst>
                                            <p:cond delay="1808"/>
                                          </p:stCondLst>
                                        </p:cTn>
                                        <p:tgtEl>
                                          <p:spTgt spid="17"/>
                                        </p:tgtEl>
                                      </p:cBhvr>
                                      <p:to x="100000" y="95000"/>
                                    </p:animScale>
                                    <p:animScale>
                                      <p:cBhvr>
                                        <p:cTn id="27" dur="166" decel="50000">
                                          <p:stCondLst>
                                            <p:cond delay="1834"/>
                                          </p:stCondLst>
                                        </p:cTn>
                                        <p:tgtEl>
                                          <p:spTgt spid="17"/>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down)">
                                      <p:cBhvr>
                                        <p:cTn id="32" dur="580">
                                          <p:stCondLst>
                                            <p:cond delay="0"/>
                                          </p:stCondLst>
                                        </p:cTn>
                                        <p:tgtEl>
                                          <p:spTgt spid="39"/>
                                        </p:tgtEl>
                                      </p:cBhvr>
                                    </p:animEffect>
                                    <p:anim calcmode="lin" valueType="num">
                                      <p:cBhvr>
                                        <p:cTn id="33"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38" dur="26">
                                          <p:stCondLst>
                                            <p:cond delay="650"/>
                                          </p:stCondLst>
                                        </p:cTn>
                                        <p:tgtEl>
                                          <p:spTgt spid="39"/>
                                        </p:tgtEl>
                                      </p:cBhvr>
                                      <p:to x="100000" y="60000"/>
                                    </p:animScale>
                                    <p:animScale>
                                      <p:cBhvr>
                                        <p:cTn id="39" dur="166" decel="50000">
                                          <p:stCondLst>
                                            <p:cond delay="676"/>
                                          </p:stCondLst>
                                        </p:cTn>
                                        <p:tgtEl>
                                          <p:spTgt spid="39"/>
                                        </p:tgtEl>
                                      </p:cBhvr>
                                      <p:to x="100000" y="100000"/>
                                    </p:animScale>
                                    <p:animScale>
                                      <p:cBhvr>
                                        <p:cTn id="40" dur="26">
                                          <p:stCondLst>
                                            <p:cond delay="1312"/>
                                          </p:stCondLst>
                                        </p:cTn>
                                        <p:tgtEl>
                                          <p:spTgt spid="39"/>
                                        </p:tgtEl>
                                      </p:cBhvr>
                                      <p:to x="100000" y="80000"/>
                                    </p:animScale>
                                    <p:animScale>
                                      <p:cBhvr>
                                        <p:cTn id="41" dur="166" decel="50000">
                                          <p:stCondLst>
                                            <p:cond delay="1338"/>
                                          </p:stCondLst>
                                        </p:cTn>
                                        <p:tgtEl>
                                          <p:spTgt spid="39"/>
                                        </p:tgtEl>
                                      </p:cBhvr>
                                      <p:to x="100000" y="100000"/>
                                    </p:animScale>
                                    <p:animScale>
                                      <p:cBhvr>
                                        <p:cTn id="42" dur="26">
                                          <p:stCondLst>
                                            <p:cond delay="1642"/>
                                          </p:stCondLst>
                                        </p:cTn>
                                        <p:tgtEl>
                                          <p:spTgt spid="39"/>
                                        </p:tgtEl>
                                      </p:cBhvr>
                                      <p:to x="100000" y="90000"/>
                                    </p:animScale>
                                    <p:animScale>
                                      <p:cBhvr>
                                        <p:cTn id="43" dur="166" decel="50000">
                                          <p:stCondLst>
                                            <p:cond delay="1668"/>
                                          </p:stCondLst>
                                        </p:cTn>
                                        <p:tgtEl>
                                          <p:spTgt spid="39"/>
                                        </p:tgtEl>
                                      </p:cBhvr>
                                      <p:to x="100000" y="100000"/>
                                    </p:animScale>
                                    <p:animScale>
                                      <p:cBhvr>
                                        <p:cTn id="44" dur="26">
                                          <p:stCondLst>
                                            <p:cond delay="1808"/>
                                          </p:stCondLst>
                                        </p:cTn>
                                        <p:tgtEl>
                                          <p:spTgt spid="39"/>
                                        </p:tgtEl>
                                      </p:cBhvr>
                                      <p:to x="100000" y="95000"/>
                                    </p:animScale>
                                    <p:animScale>
                                      <p:cBhvr>
                                        <p:cTn id="45" dur="166" decel="50000">
                                          <p:stCondLst>
                                            <p:cond delay="1834"/>
                                          </p:stCondLst>
                                        </p:cTn>
                                        <p:tgtEl>
                                          <p:spTgt spid="39"/>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down)">
                                      <p:cBhvr>
                                        <p:cTn id="50" dur="580">
                                          <p:stCondLst>
                                            <p:cond delay="0"/>
                                          </p:stCondLst>
                                        </p:cTn>
                                        <p:tgtEl>
                                          <p:spTgt spid="42"/>
                                        </p:tgtEl>
                                      </p:cBhvr>
                                    </p:animEffect>
                                    <p:anim calcmode="lin" valueType="num">
                                      <p:cBhvr>
                                        <p:cTn id="51"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56" dur="26">
                                          <p:stCondLst>
                                            <p:cond delay="650"/>
                                          </p:stCondLst>
                                        </p:cTn>
                                        <p:tgtEl>
                                          <p:spTgt spid="42"/>
                                        </p:tgtEl>
                                      </p:cBhvr>
                                      <p:to x="100000" y="60000"/>
                                    </p:animScale>
                                    <p:animScale>
                                      <p:cBhvr>
                                        <p:cTn id="57" dur="166" decel="50000">
                                          <p:stCondLst>
                                            <p:cond delay="676"/>
                                          </p:stCondLst>
                                        </p:cTn>
                                        <p:tgtEl>
                                          <p:spTgt spid="42"/>
                                        </p:tgtEl>
                                      </p:cBhvr>
                                      <p:to x="100000" y="100000"/>
                                    </p:animScale>
                                    <p:animScale>
                                      <p:cBhvr>
                                        <p:cTn id="58" dur="26">
                                          <p:stCondLst>
                                            <p:cond delay="1312"/>
                                          </p:stCondLst>
                                        </p:cTn>
                                        <p:tgtEl>
                                          <p:spTgt spid="42"/>
                                        </p:tgtEl>
                                      </p:cBhvr>
                                      <p:to x="100000" y="80000"/>
                                    </p:animScale>
                                    <p:animScale>
                                      <p:cBhvr>
                                        <p:cTn id="59" dur="166" decel="50000">
                                          <p:stCondLst>
                                            <p:cond delay="1338"/>
                                          </p:stCondLst>
                                        </p:cTn>
                                        <p:tgtEl>
                                          <p:spTgt spid="42"/>
                                        </p:tgtEl>
                                      </p:cBhvr>
                                      <p:to x="100000" y="100000"/>
                                    </p:animScale>
                                    <p:animScale>
                                      <p:cBhvr>
                                        <p:cTn id="60" dur="26">
                                          <p:stCondLst>
                                            <p:cond delay="1642"/>
                                          </p:stCondLst>
                                        </p:cTn>
                                        <p:tgtEl>
                                          <p:spTgt spid="42"/>
                                        </p:tgtEl>
                                      </p:cBhvr>
                                      <p:to x="100000" y="90000"/>
                                    </p:animScale>
                                    <p:animScale>
                                      <p:cBhvr>
                                        <p:cTn id="61" dur="166" decel="50000">
                                          <p:stCondLst>
                                            <p:cond delay="1668"/>
                                          </p:stCondLst>
                                        </p:cTn>
                                        <p:tgtEl>
                                          <p:spTgt spid="42"/>
                                        </p:tgtEl>
                                      </p:cBhvr>
                                      <p:to x="100000" y="100000"/>
                                    </p:animScale>
                                    <p:animScale>
                                      <p:cBhvr>
                                        <p:cTn id="62" dur="26">
                                          <p:stCondLst>
                                            <p:cond delay="1808"/>
                                          </p:stCondLst>
                                        </p:cTn>
                                        <p:tgtEl>
                                          <p:spTgt spid="42"/>
                                        </p:tgtEl>
                                      </p:cBhvr>
                                      <p:to x="100000" y="95000"/>
                                    </p:animScale>
                                    <p:animScale>
                                      <p:cBhvr>
                                        <p:cTn id="63" dur="166" decel="50000">
                                          <p:stCondLst>
                                            <p:cond delay="1834"/>
                                          </p:stCondLst>
                                        </p:cTn>
                                        <p:tgtEl>
                                          <p:spTgt spid="4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7" grpId="0" animBg="1"/>
      <p:bldP spid="39"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5751" y="0"/>
            <a:ext cx="9429751" cy="6857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452872" y="147487"/>
            <a:ext cx="1781515" cy="612088"/>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askerville Old Face" pitchFamily="18" charset="0"/>
              </a:rPr>
              <a:t>MENU</a:t>
            </a:r>
          </a:p>
        </p:txBody>
      </p:sp>
      <p:sp>
        <p:nvSpPr>
          <p:cNvPr id="8" name="Round Diagonal Corner Rectangle 7"/>
          <p:cNvSpPr/>
          <p:nvPr/>
        </p:nvSpPr>
        <p:spPr>
          <a:xfrm>
            <a:off x="143801" y="884907"/>
            <a:ext cx="2754261" cy="324469"/>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Latar</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Belakang</a:t>
            </a:r>
            <a:endParaRPr lang="en-US" sz="1600" dirty="0">
              <a:solidFill>
                <a:prstClr val="black">
                  <a:lumMod val="95000"/>
                  <a:lumOff val="5000"/>
                </a:prstClr>
              </a:solidFill>
              <a:latin typeface="Matura MT Script Capitals" pitchFamily="66" charset="0"/>
            </a:endParaRPr>
          </a:p>
        </p:txBody>
      </p:sp>
      <p:sp>
        <p:nvSpPr>
          <p:cNvPr id="9" name="Round Diagonal Corner Rectangle 8"/>
          <p:cNvSpPr/>
          <p:nvPr/>
        </p:nvSpPr>
        <p:spPr>
          <a:xfrm>
            <a:off x="147490" y="1273275"/>
            <a:ext cx="2538560" cy="319562"/>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Rumusan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Masalah</a:t>
            </a:r>
            <a:endParaRPr lang="en-US" sz="1600" dirty="0">
              <a:solidFill>
                <a:prstClr val="black">
                  <a:lumMod val="95000"/>
                  <a:lumOff val="5000"/>
                </a:prstClr>
              </a:solidFill>
              <a:latin typeface="Matura MT Script Capitals" pitchFamily="66" charset="0"/>
            </a:endParaRPr>
          </a:p>
        </p:txBody>
      </p:sp>
      <p:sp>
        <p:nvSpPr>
          <p:cNvPr id="10" name="Round Diagonal Corner Rectangle 9"/>
          <p:cNvSpPr/>
          <p:nvPr/>
        </p:nvSpPr>
        <p:spPr>
          <a:xfrm>
            <a:off x="151181" y="1646895"/>
            <a:ext cx="2750571"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Tujuan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1" name="Round Diagonal Corner Rectangle 10"/>
          <p:cNvSpPr/>
          <p:nvPr/>
        </p:nvSpPr>
        <p:spPr>
          <a:xfrm>
            <a:off x="154871" y="2050011"/>
            <a:ext cx="2507367" cy="324480"/>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Tinjauan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Pustaka</a:t>
            </a:r>
            <a:endParaRPr lang="en-US" sz="1600" dirty="0">
              <a:solidFill>
                <a:prstClr val="black">
                  <a:lumMod val="95000"/>
                  <a:lumOff val="5000"/>
                </a:prstClr>
              </a:solidFill>
              <a:latin typeface="Matura MT Script Capitals" pitchFamily="66" charset="0"/>
            </a:endParaRPr>
          </a:p>
        </p:txBody>
      </p:sp>
      <p:sp>
        <p:nvSpPr>
          <p:cNvPr id="12" name="Round Diagonal Corner Rectangle 11"/>
          <p:cNvSpPr/>
          <p:nvPr/>
        </p:nvSpPr>
        <p:spPr>
          <a:xfrm>
            <a:off x="169627" y="2862580"/>
            <a:ext cx="2554529" cy="328009"/>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Jenis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3" name="Round Diagonal Corner Rectangle 12"/>
          <p:cNvSpPr/>
          <p:nvPr/>
        </p:nvSpPr>
        <p:spPr>
          <a:xfrm>
            <a:off x="162253" y="3221972"/>
            <a:ext cx="2666677" cy="435628"/>
          </a:xfrm>
          <a:prstGeom prst="round2DiagRect">
            <a:avLst/>
          </a:prstGeom>
          <a:solidFill>
            <a:srgbClr val="FF00FF"/>
          </a:solidFill>
          <a:ln>
            <a:solidFill>
              <a:srgbClr val="FF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Waktu</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Tempat</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4" name="Round Diagonal Corner Rectangle 13"/>
          <p:cNvSpPr/>
          <p:nvPr/>
        </p:nvSpPr>
        <p:spPr>
          <a:xfrm>
            <a:off x="154880" y="3711948"/>
            <a:ext cx="2507358" cy="329459"/>
          </a:xfrm>
          <a:prstGeom prst="round2DiagRect">
            <a:avLst/>
          </a:prstGeom>
          <a:solidFill>
            <a:srgbClr val="FFFF99"/>
          </a:solidFill>
          <a:ln>
            <a:solidFill>
              <a:srgbClr val="FFFF99"/>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Populasi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Sampel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5" name="Round Diagonal Corner Rectangle 14"/>
          <p:cNvSpPr/>
          <p:nvPr/>
        </p:nvSpPr>
        <p:spPr>
          <a:xfrm>
            <a:off x="158571" y="4161520"/>
            <a:ext cx="2606062" cy="312507"/>
          </a:xfrm>
          <a:prstGeom prst="round2DiagRect">
            <a:avLst/>
          </a:prstGeom>
          <a:solidFill>
            <a:srgbClr val="6600FF"/>
          </a:solidFill>
          <a:ln>
            <a:solidFill>
              <a:srgbClr val="66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6" name="Round Diagonal Corner Rectangle 15"/>
          <p:cNvSpPr/>
          <p:nvPr/>
        </p:nvSpPr>
        <p:spPr>
          <a:xfrm>
            <a:off x="195439" y="4590828"/>
            <a:ext cx="2538241" cy="494911"/>
          </a:xfrm>
          <a:prstGeom prst="round2DiagRect">
            <a:avLst/>
          </a:prstGeom>
          <a:solidFill>
            <a:srgbClr val="993300"/>
          </a:solidFill>
          <a:ln>
            <a:solidFill>
              <a:srgbClr val="993300"/>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Definisi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operasional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8" name="Round Diagonal Corner Rectangle 17"/>
          <p:cNvSpPr/>
          <p:nvPr/>
        </p:nvSpPr>
        <p:spPr>
          <a:xfrm>
            <a:off x="176992" y="5157010"/>
            <a:ext cx="2547158"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Desain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9" name="Round Diagonal Corner Rectangle 18"/>
          <p:cNvSpPr/>
          <p:nvPr/>
        </p:nvSpPr>
        <p:spPr>
          <a:xfrm>
            <a:off x="180682" y="5638808"/>
            <a:ext cx="2543468" cy="316605"/>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Instrumen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20" name="Round Diagonal Corner Rectangle 19"/>
          <p:cNvSpPr/>
          <p:nvPr/>
        </p:nvSpPr>
        <p:spPr>
          <a:xfrm>
            <a:off x="195439" y="6071349"/>
            <a:ext cx="2528717" cy="329459"/>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Teknik</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Analisis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Data</a:t>
            </a:r>
          </a:p>
        </p:txBody>
      </p:sp>
      <p:sp>
        <p:nvSpPr>
          <p:cNvPr id="23" name="Octagon 22"/>
          <p:cNvSpPr/>
          <p:nvPr/>
        </p:nvSpPr>
        <p:spPr>
          <a:xfrm>
            <a:off x="2657477" y="884907"/>
            <a:ext cx="276225" cy="324469"/>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1</a:t>
            </a:r>
          </a:p>
        </p:txBody>
      </p:sp>
      <p:sp>
        <p:nvSpPr>
          <p:cNvPr id="24" name="Octagon 23"/>
          <p:cNvSpPr/>
          <p:nvPr/>
        </p:nvSpPr>
        <p:spPr>
          <a:xfrm>
            <a:off x="2447927" y="1265920"/>
            <a:ext cx="2762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2</a:t>
            </a:r>
          </a:p>
        </p:txBody>
      </p:sp>
      <p:sp>
        <p:nvSpPr>
          <p:cNvPr id="25" name="Octagon 24"/>
          <p:cNvSpPr/>
          <p:nvPr/>
        </p:nvSpPr>
        <p:spPr>
          <a:xfrm>
            <a:off x="2657477" y="1646912"/>
            <a:ext cx="276225" cy="324469"/>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dirty="0">
                <a:solidFill>
                  <a:prstClr val="white"/>
                </a:solidFill>
                <a:latin typeface="Matura MT Script Capitals" pitchFamily="66" charset="0"/>
              </a:rPr>
              <a:t>3</a:t>
            </a:r>
          </a:p>
        </p:txBody>
      </p:sp>
      <p:sp>
        <p:nvSpPr>
          <p:cNvPr id="26" name="Octagon 25"/>
          <p:cNvSpPr/>
          <p:nvPr/>
        </p:nvSpPr>
        <p:spPr>
          <a:xfrm>
            <a:off x="2457452" y="2040620"/>
            <a:ext cx="276225"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4</a:t>
            </a:r>
          </a:p>
        </p:txBody>
      </p:sp>
      <p:sp>
        <p:nvSpPr>
          <p:cNvPr id="28" name="Octagon 27"/>
          <p:cNvSpPr/>
          <p:nvPr/>
        </p:nvSpPr>
        <p:spPr>
          <a:xfrm>
            <a:off x="2495552" y="2866120"/>
            <a:ext cx="33337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6</a:t>
            </a:r>
          </a:p>
        </p:txBody>
      </p:sp>
      <p:sp>
        <p:nvSpPr>
          <p:cNvPr id="29" name="Octagon 28"/>
          <p:cNvSpPr/>
          <p:nvPr/>
        </p:nvSpPr>
        <p:spPr>
          <a:xfrm>
            <a:off x="2600325" y="3297910"/>
            <a:ext cx="3619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7</a:t>
            </a:r>
          </a:p>
        </p:txBody>
      </p:sp>
      <p:sp>
        <p:nvSpPr>
          <p:cNvPr id="30" name="Octagon 29"/>
          <p:cNvSpPr/>
          <p:nvPr/>
        </p:nvSpPr>
        <p:spPr>
          <a:xfrm>
            <a:off x="2438402" y="3729713"/>
            <a:ext cx="3524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8</a:t>
            </a:r>
          </a:p>
        </p:txBody>
      </p:sp>
      <p:sp>
        <p:nvSpPr>
          <p:cNvPr id="31" name="Octagon 30"/>
          <p:cNvSpPr/>
          <p:nvPr/>
        </p:nvSpPr>
        <p:spPr>
          <a:xfrm>
            <a:off x="2605093" y="4161520"/>
            <a:ext cx="347663" cy="324469"/>
          </a:xfrm>
          <a:prstGeom prst="oc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9</a:t>
            </a:r>
          </a:p>
        </p:txBody>
      </p:sp>
      <p:sp>
        <p:nvSpPr>
          <p:cNvPr id="32" name="Octagon 31"/>
          <p:cNvSpPr/>
          <p:nvPr/>
        </p:nvSpPr>
        <p:spPr>
          <a:xfrm>
            <a:off x="2514602" y="4648208"/>
            <a:ext cx="409575" cy="324469"/>
          </a:xfrm>
          <a:prstGeom prst="oct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457200"/>
            <a:r>
              <a:rPr lang="en-US" sz="1600" dirty="0">
                <a:solidFill>
                  <a:prstClr val="white"/>
                </a:solidFill>
                <a:latin typeface="Matura MT Script Capitals" pitchFamily="66" charset="0"/>
              </a:rPr>
              <a:t>10</a:t>
            </a:r>
          </a:p>
        </p:txBody>
      </p:sp>
      <p:sp>
        <p:nvSpPr>
          <p:cNvPr id="33" name="Octagon 32"/>
          <p:cNvSpPr/>
          <p:nvPr/>
        </p:nvSpPr>
        <p:spPr>
          <a:xfrm>
            <a:off x="2576512" y="5085739"/>
            <a:ext cx="395288"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11</a:t>
            </a:r>
          </a:p>
        </p:txBody>
      </p:sp>
      <p:sp>
        <p:nvSpPr>
          <p:cNvPr id="34" name="Octagon 33"/>
          <p:cNvSpPr/>
          <p:nvPr/>
        </p:nvSpPr>
        <p:spPr>
          <a:xfrm>
            <a:off x="2571750" y="5542939"/>
            <a:ext cx="4000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12</a:t>
            </a:r>
          </a:p>
        </p:txBody>
      </p:sp>
      <p:sp>
        <p:nvSpPr>
          <p:cNvPr id="35" name="Octagon 34"/>
          <p:cNvSpPr/>
          <p:nvPr/>
        </p:nvSpPr>
        <p:spPr>
          <a:xfrm>
            <a:off x="2633662" y="6076339"/>
            <a:ext cx="414338" cy="324469"/>
          </a:xfrm>
          <a:prstGeom prst="octag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13</a:t>
            </a:r>
          </a:p>
        </p:txBody>
      </p:sp>
      <p:sp>
        <p:nvSpPr>
          <p:cNvPr id="63" name="Round Diagonal Corner Rectangle 62"/>
          <p:cNvSpPr/>
          <p:nvPr/>
        </p:nvSpPr>
        <p:spPr>
          <a:xfrm>
            <a:off x="166430" y="2448316"/>
            <a:ext cx="2731632" cy="31917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Skema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Kerangka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Pikir</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64" name="Octagon 63"/>
          <p:cNvSpPr/>
          <p:nvPr/>
        </p:nvSpPr>
        <p:spPr>
          <a:xfrm>
            <a:off x="2686052" y="2447020"/>
            <a:ext cx="276225"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5</a:t>
            </a:r>
          </a:p>
        </p:txBody>
      </p:sp>
      <p:pic>
        <p:nvPicPr>
          <p:cNvPr id="65" name="Picture 3" descr="E:\POTOH ALI\Gambar praktek Macromedia\TOMBOL\exit-2 copy.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22936" y="6206836"/>
            <a:ext cx="4572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2" descr="C:\Documents and Settings\Annisa\Local Settings\Temp\CLIP ART GERAK\BIRD\kogera.gif"/>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rot="2845277">
            <a:off x="-92375" y="-139754"/>
            <a:ext cx="756751" cy="702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Picture 37" descr="backward">
            <a:hlinkClick r:id="rId5" action="ppaction://hlinksldjump"/>
            <a:extLst>
              <a:ext uri="{FF2B5EF4-FFF2-40B4-BE49-F238E27FC236}">
                <a16:creationId xmlns:a16="http://schemas.microsoft.com/office/drawing/2014/main" xmlns="" id="{48951DA3-BDA0-4431-8799-623E4A87C4CC}"/>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flipH="1">
            <a:off x="8680142" y="6248400"/>
            <a:ext cx="402745" cy="531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AutoShape 2" descr="Hasil gambar untuk gambar instrumen test"/>
          <p:cNvSpPr>
            <a:spLocks noChangeAspect="1" noChangeArrowheads="1"/>
          </p:cNvSpPr>
          <p:nvPr/>
        </p:nvSpPr>
        <p:spPr bwMode="auto">
          <a:xfrm>
            <a:off x="155575" y="-1646238"/>
            <a:ext cx="5162550" cy="343852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343400" y="514111"/>
            <a:ext cx="3357529" cy="86077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INSTRUMEN PENELITIAN</a:t>
            </a:r>
            <a:endParaRPr lang="en-US" b="1" dirty="0"/>
          </a:p>
        </p:txBody>
      </p:sp>
      <p:sp>
        <p:nvSpPr>
          <p:cNvPr id="7" name="Oval 6"/>
          <p:cNvSpPr/>
          <p:nvPr/>
        </p:nvSpPr>
        <p:spPr>
          <a:xfrm>
            <a:off x="6000760" y="1500174"/>
            <a:ext cx="2714619" cy="135732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TES HASIL BELAJAR</a:t>
            </a:r>
            <a:endParaRPr lang="en-US" b="1" dirty="0">
              <a:solidFill>
                <a:srgbClr val="FF0000"/>
              </a:solidFill>
            </a:endParaRPr>
          </a:p>
        </p:txBody>
      </p:sp>
      <p:sp>
        <p:nvSpPr>
          <p:cNvPr id="36" name="Oval 35"/>
          <p:cNvSpPr/>
          <p:nvPr/>
        </p:nvSpPr>
        <p:spPr>
          <a:xfrm>
            <a:off x="3071802" y="2643183"/>
            <a:ext cx="2714619" cy="135732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LEMBAR OBSERVASI PESERTA DIDIK</a:t>
            </a:r>
            <a:endParaRPr lang="en-US" b="1" dirty="0">
              <a:solidFill>
                <a:srgbClr val="FF0000"/>
              </a:solidFill>
            </a:endParaRPr>
          </a:p>
        </p:txBody>
      </p:sp>
      <p:sp>
        <p:nvSpPr>
          <p:cNvPr id="37" name="Oval 36"/>
          <p:cNvSpPr/>
          <p:nvPr/>
        </p:nvSpPr>
        <p:spPr>
          <a:xfrm>
            <a:off x="5857884" y="3714752"/>
            <a:ext cx="2714619" cy="135732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id-ID" sz="2000" b="1" dirty="0" smtClean="0">
                <a:solidFill>
                  <a:srgbClr val="FF0000"/>
                </a:solidFill>
              </a:rPr>
              <a:t>ANGKET RESPON PESERTA DIDIK</a:t>
            </a:r>
            <a:endParaRPr lang="en-US" sz="2000" b="1" dirty="0" smtClean="0">
              <a:solidFill>
                <a:srgbClr val="FF0000"/>
              </a:solidFill>
            </a:endParaRPr>
          </a:p>
        </p:txBody>
      </p:sp>
      <p:sp>
        <p:nvSpPr>
          <p:cNvPr id="38" name="Oval 37"/>
          <p:cNvSpPr/>
          <p:nvPr/>
        </p:nvSpPr>
        <p:spPr>
          <a:xfrm>
            <a:off x="3500430" y="4857760"/>
            <a:ext cx="2714619" cy="135732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id-ID" sz="2000" b="1" dirty="0" smtClean="0">
                <a:solidFill>
                  <a:srgbClr val="FF0000"/>
                </a:solidFill>
              </a:rPr>
              <a:t>LEMBAR KETERLAKSANAAN </a:t>
            </a:r>
            <a:endParaRPr lang="en-US" sz="2000" b="1" dirty="0" smtClean="0">
              <a:solidFill>
                <a:srgbClr val="FF0000"/>
              </a:solidFill>
            </a:endParaRPr>
          </a:p>
        </p:txBody>
      </p:sp>
    </p:spTree>
    <p:extLst>
      <p:ext uri="{BB962C8B-B14F-4D97-AF65-F5344CB8AC3E}">
        <p14:creationId xmlns:p14="http://schemas.microsoft.com/office/powerpoint/2010/main" xmlns="" val="4214644930"/>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580">
                                          <p:stCondLst>
                                            <p:cond delay="0"/>
                                          </p:stCondLst>
                                        </p:cTn>
                                        <p:tgtEl>
                                          <p:spTgt spid="36"/>
                                        </p:tgtEl>
                                      </p:cBhvr>
                                    </p:animEffect>
                                    <p:anim calcmode="lin" valueType="num">
                                      <p:cBhvr>
                                        <p:cTn id="26"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31" dur="26">
                                          <p:stCondLst>
                                            <p:cond delay="650"/>
                                          </p:stCondLst>
                                        </p:cTn>
                                        <p:tgtEl>
                                          <p:spTgt spid="36"/>
                                        </p:tgtEl>
                                      </p:cBhvr>
                                      <p:to x="100000" y="60000"/>
                                    </p:animScale>
                                    <p:animScale>
                                      <p:cBhvr>
                                        <p:cTn id="32" dur="166" decel="50000">
                                          <p:stCondLst>
                                            <p:cond delay="676"/>
                                          </p:stCondLst>
                                        </p:cTn>
                                        <p:tgtEl>
                                          <p:spTgt spid="36"/>
                                        </p:tgtEl>
                                      </p:cBhvr>
                                      <p:to x="100000" y="100000"/>
                                    </p:animScale>
                                    <p:animScale>
                                      <p:cBhvr>
                                        <p:cTn id="33" dur="26">
                                          <p:stCondLst>
                                            <p:cond delay="1312"/>
                                          </p:stCondLst>
                                        </p:cTn>
                                        <p:tgtEl>
                                          <p:spTgt spid="36"/>
                                        </p:tgtEl>
                                      </p:cBhvr>
                                      <p:to x="100000" y="80000"/>
                                    </p:animScale>
                                    <p:animScale>
                                      <p:cBhvr>
                                        <p:cTn id="34" dur="166" decel="50000">
                                          <p:stCondLst>
                                            <p:cond delay="1338"/>
                                          </p:stCondLst>
                                        </p:cTn>
                                        <p:tgtEl>
                                          <p:spTgt spid="36"/>
                                        </p:tgtEl>
                                      </p:cBhvr>
                                      <p:to x="100000" y="100000"/>
                                    </p:animScale>
                                    <p:animScale>
                                      <p:cBhvr>
                                        <p:cTn id="35" dur="26">
                                          <p:stCondLst>
                                            <p:cond delay="1642"/>
                                          </p:stCondLst>
                                        </p:cTn>
                                        <p:tgtEl>
                                          <p:spTgt spid="36"/>
                                        </p:tgtEl>
                                      </p:cBhvr>
                                      <p:to x="100000" y="90000"/>
                                    </p:animScale>
                                    <p:animScale>
                                      <p:cBhvr>
                                        <p:cTn id="36" dur="166" decel="50000">
                                          <p:stCondLst>
                                            <p:cond delay="1668"/>
                                          </p:stCondLst>
                                        </p:cTn>
                                        <p:tgtEl>
                                          <p:spTgt spid="36"/>
                                        </p:tgtEl>
                                      </p:cBhvr>
                                      <p:to x="100000" y="100000"/>
                                    </p:animScale>
                                    <p:animScale>
                                      <p:cBhvr>
                                        <p:cTn id="37" dur="26">
                                          <p:stCondLst>
                                            <p:cond delay="1808"/>
                                          </p:stCondLst>
                                        </p:cTn>
                                        <p:tgtEl>
                                          <p:spTgt spid="36"/>
                                        </p:tgtEl>
                                      </p:cBhvr>
                                      <p:to x="100000" y="95000"/>
                                    </p:animScale>
                                    <p:animScale>
                                      <p:cBhvr>
                                        <p:cTn id="38" dur="166" decel="50000">
                                          <p:stCondLst>
                                            <p:cond delay="1834"/>
                                          </p:stCondLst>
                                        </p:cTn>
                                        <p:tgtEl>
                                          <p:spTgt spid="3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down)">
                                      <p:cBhvr>
                                        <p:cTn id="43" dur="580">
                                          <p:stCondLst>
                                            <p:cond delay="0"/>
                                          </p:stCondLst>
                                        </p:cTn>
                                        <p:tgtEl>
                                          <p:spTgt spid="37"/>
                                        </p:tgtEl>
                                      </p:cBhvr>
                                    </p:animEffect>
                                    <p:anim calcmode="lin" valueType="num">
                                      <p:cBhvr>
                                        <p:cTn id="44"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49" dur="26">
                                          <p:stCondLst>
                                            <p:cond delay="650"/>
                                          </p:stCondLst>
                                        </p:cTn>
                                        <p:tgtEl>
                                          <p:spTgt spid="37"/>
                                        </p:tgtEl>
                                      </p:cBhvr>
                                      <p:to x="100000" y="60000"/>
                                    </p:animScale>
                                    <p:animScale>
                                      <p:cBhvr>
                                        <p:cTn id="50" dur="166" decel="50000">
                                          <p:stCondLst>
                                            <p:cond delay="676"/>
                                          </p:stCondLst>
                                        </p:cTn>
                                        <p:tgtEl>
                                          <p:spTgt spid="37"/>
                                        </p:tgtEl>
                                      </p:cBhvr>
                                      <p:to x="100000" y="100000"/>
                                    </p:animScale>
                                    <p:animScale>
                                      <p:cBhvr>
                                        <p:cTn id="51" dur="26">
                                          <p:stCondLst>
                                            <p:cond delay="1312"/>
                                          </p:stCondLst>
                                        </p:cTn>
                                        <p:tgtEl>
                                          <p:spTgt spid="37"/>
                                        </p:tgtEl>
                                      </p:cBhvr>
                                      <p:to x="100000" y="80000"/>
                                    </p:animScale>
                                    <p:animScale>
                                      <p:cBhvr>
                                        <p:cTn id="52" dur="166" decel="50000">
                                          <p:stCondLst>
                                            <p:cond delay="1338"/>
                                          </p:stCondLst>
                                        </p:cTn>
                                        <p:tgtEl>
                                          <p:spTgt spid="37"/>
                                        </p:tgtEl>
                                      </p:cBhvr>
                                      <p:to x="100000" y="100000"/>
                                    </p:animScale>
                                    <p:animScale>
                                      <p:cBhvr>
                                        <p:cTn id="53" dur="26">
                                          <p:stCondLst>
                                            <p:cond delay="1642"/>
                                          </p:stCondLst>
                                        </p:cTn>
                                        <p:tgtEl>
                                          <p:spTgt spid="37"/>
                                        </p:tgtEl>
                                      </p:cBhvr>
                                      <p:to x="100000" y="90000"/>
                                    </p:animScale>
                                    <p:animScale>
                                      <p:cBhvr>
                                        <p:cTn id="54" dur="166" decel="50000">
                                          <p:stCondLst>
                                            <p:cond delay="1668"/>
                                          </p:stCondLst>
                                        </p:cTn>
                                        <p:tgtEl>
                                          <p:spTgt spid="37"/>
                                        </p:tgtEl>
                                      </p:cBhvr>
                                      <p:to x="100000" y="100000"/>
                                    </p:animScale>
                                    <p:animScale>
                                      <p:cBhvr>
                                        <p:cTn id="55" dur="26">
                                          <p:stCondLst>
                                            <p:cond delay="1808"/>
                                          </p:stCondLst>
                                        </p:cTn>
                                        <p:tgtEl>
                                          <p:spTgt spid="37"/>
                                        </p:tgtEl>
                                      </p:cBhvr>
                                      <p:to x="100000" y="95000"/>
                                    </p:animScale>
                                    <p:animScale>
                                      <p:cBhvr>
                                        <p:cTn id="56" dur="166" decel="50000">
                                          <p:stCondLst>
                                            <p:cond delay="1834"/>
                                          </p:stCondLst>
                                        </p:cTn>
                                        <p:tgtEl>
                                          <p:spTgt spid="37"/>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down)">
                                      <p:cBhvr>
                                        <p:cTn id="61" dur="580">
                                          <p:stCondLst>
                                            <p:cond delay="0"/>
                                          </p:stCondLst>
                                        </p:cTn>
                                        <p:tgtEl>
                                          <p:spTgt spid="38"/>
                                        </p:tgtEl>
                                      </p:cBhvr>
                                    </p:animEffect>
                                    <p:anim calcmode="lin" valueType="num">
                                      <p:cBhvr>
                                        <p:cTn id="62"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67" dur="26">
                                          <p:stCondLst>
                                            <p:cond delay="650"/>
                                          </p:stCondLst>
                                        </p:cTn>
                                        <p:tgtEl>
                                          <p:spTgt spid="38"/>
                                        </p:tgtEl>
                                      </p:cBhvr>
                                      <p:to x="100000" y="60000"/>
                                    </p:animScale>
                                    <p:animScale>
                                      <p:cBhvr>
                                        <p:cTn id="68" dur="166" decel="50000">
                                          <p:stCondLst>
                                            <p:cond delay="676"/>
                                          </p:stCondLst>
                                        </p:cTn>
                                        <p:tgtEl>
                                          <p:spTgt spid="38"/>
                                        </p:tgtEl>
                                      </p:cBhvr>
                                      <p:to x="100000" y="100000"/>
                                    </p:animScale>
                                    <p:animScale>
                                      <p:cBhvr>
                                        <p:cTn id="69" dur="26">
                                          <p:stCondLst>
                                            <p:cond delay="1312"/>
                                          </p:stCondLst>
                                        </p:cTn>
                                        <p:tgtEl>
                                          <p:spTgt spid="38"/>
                                        </p:tgtEl>
                                      </p:cBhvr>
                                      <p:to x="100000" y="80000"/>
                                    </p:animScale>
                                    <p:animScale>
                                      <p:cBhvr>
                                        <p:cTn id="70" dur="166" decel="50000">
                                          <p:stCondLst>
                                            <p:cond delay="1338"/>
                                          </p:stCondLst>
                                        </p:cTn>
                                        <p:tgtEl>
                                          <p:spTgt spid="38"/>
                                        </p:tgtEl>
                                      </p:cBhvr>
                                      <p:to x="100000" y="100000"/>
                                    </p:animScale>
                                    <p:animScale>
                                      <p:cBhvr>
                                        <p:cTn id="71" dur="26">
                                          <p:stCondLst>
                                            <p:cond delay="1642"/>
                                          </p:stCondLst>
                                        </p:cTn>
                                        <p:tgtEl>
                                          <p:spTgt spid="38"/>
                                        </p:tgtEl>
                                      </p:cBhvr>
                                      <p:to x="100000" y="90000"/>
                                    </p:animScale>
                                    <p:animScale>
                                      <p:cBhvr>
                                        <p:cTn id="72" dur="166" decel="50000">
                                          <p:stCondLst>
                                            <p:cond delay="1668"/>
                                          </p:stCondLst>
                                        </p:cTn>
                                        <p:tgtEl>
                                          <p:spTgt spid="38"/>
                                        </p:tgtEl>
                                      </p:cBhvr>
                                      <p:to x="100000" y="100000"/>
                                    </p:animScale>
                                    <p:animScale>
                                      <p:cBhvr>
                                        <p:cTn id="73" dur="26">
                                          <p:stCondLst>
                                            <p:cond delay="1808"/>
                                          </p:stCondLst>
                                        </p:cTn>
                                        <p:tgtEl>
                                          <p:spTgt spid="38"/>
                                        </p:tgtEl>
                                      </p:cBhvr>
                                      <p:to x="100000" y="95000"/>
                                    </p:animScale>
                                    <p:animScale>
                                      <p:cBhvr>
                                        <p:cTn id="74"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6" grpId="0" animBg="1"/>
      <p:bldP spid="37"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xmlns="" val="0"/>
              </a:ext>
            </a:extLst>
          </a:blip>
          <a:srcRect r="61742"/>
          <a:stretch/>
        </p:blipFill>
        <p:spPr bwMode="auto">
          <a:xfrm>
            <a:off x="-55256" y="1"/>
            <a:ext cx="3524597" cy="6941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452872" y="147487"/>
            <a:ext cx="1781515" cy="612088"/>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askerville Old Face" pitchFamily="18" charset="0"/>
              </a:rPr>
              <a:t>MENU</a:t>
            </a:r>
          </a:p>
        </p:txBody>
      </p:sp>
      <p:sp>
        <p:nvSpPr>
          <p:cNvPr id="8" name="Round Diagonal Corner Rectangle 7"/>
          <p:cNvSpPr/>
          <p:nvPr/>
        </p:nvSpPr>
        <p:spPr>
          <a:xfrm>
            <a:off x="143801" y="884907"/>
            <a:ext cx="2754261" cy="324469"/>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Latar</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Belakang</a:t>
            </a:r>
            <a:endParaRPr lang="en-US" sz="1600" dirty="0">
              <a:solidFill>
                <a:prstClr val="black">
                  <a:lumMod val="95000"/>
                  <a:lumOff val="5000"/>
                </a:prstClr>
              </a:solidFill>
              <a:latin typeface="Matura MT Script Capitals" pitchFamily="66" charset="0"/>
            </a:endParaRPr>
          </a:p>
        </p:txBody>
      </p:sp>
      <p:sp>
        <p:nvSpPr>
          <p:cNvPr id="9" name="Round Diagonal Corner Rectangle 8"/>
          <p:cNvSpPr/>
          <p:nvPr/>
        </p:nvSpPr>
        <p:spPr>
          <a:xfrm>
            <a:off x="147490" y="1273275"/>
            <a:ext cx="2538560" cy="319562"/>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Rumusan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Masalah</a:t>
            </a:r>
            <a:endParaRPr lang="en-US" sz="1600" dirty="0">
              <a:solidFill>
                <a:prstClr val="black">
                  <a:lumMod val="95000"/>
                  <a:lumOff val="5000"/>
                </a:prstClr>
              </a:solidFill>
              <a:latin typeface="Matura MT Script Capitals" pitchFamily="66" charset="0"/>
            </a:endParaRPr>
          </a:p>
        </p:txBody>
      </p:sp>
      <p:sp>
        <p:nvSpPr>
          <p:cNvPr id="10" name="Round Diagonal Corner Rectangle 9"/>
          <p:cNvSpPr/>
          <p:nvPr/>
        </p:nvSpPr>
        <p:spPr>
          <a:xfrm>
            <a:off x="151181" y="1646895"/>
            <a:ext cx="2750571"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Tujuan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1" name="Round Diagonal Corner Rectangle 10"/>
          <p:cNvSpPr/>
          <p:nvPr/>
        </p:nvSpPr>
        <p:spPr>
          <a:xfrm>
            <a:off x="154871" y="2050011"/>
            <a:ext cx="2507367" cy="324480"/>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Tinjauan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Pustaka</a:t>
            </a:r>
            <a:endParaRPr lang="en-US" sz="1600" dirty="0">
              <a:solidFill>
                <a:prstClr val="black">
                  <a:lumMod val="95000"/>
                  <a:lumOff val="5000"/>
                </a:prstClr>
              </a:solidFill>
              <a:latin typeface="Matura MT Script Capitals" pitchFamily="66" charset="0"/>
            </a:endParaRPr>
          </a:p>
        </p:txBody>
      </p:sp>
      <p:sp>
        <p:nvSpPr>
          <p:cNvPr id="12" name="Round Diagonal Corner Rectangle 11"/>
          <p:cNvSpPr/>
          <p:nvPr/>
        </p:nvSpPr>
        <p:spPr>
          <a:xfrm>
            <a:off x="169627" y="2862580"/>
            <a:ext cx="2554529" cy="328009"/>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Jenis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3" name="Round Diagonal Corner Rectangle 12"/>
          <p:cNvSpPr/>
          <p:nvPr/>
        </p:nvSpPr>
        <p:spPr>
          <a:xfrm>
            <a:off x="162253" y="3221972"/>
            <a:ext cx="2666677" cy="435628"/>
          </a:xfrm>
          <a:prstGeom prst="round2DiagRect">
            <a:avLst/>
          </a:prstGeom>
          <a:solidFill>
            <a:srgbClr val="FF00FF"/>
          </a:solidFill>
          <a:ln>
            <a:solidFill>
              <a:srgbClr val="FF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Waktu</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Tempat</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4" name="Round Diagonal Corner Rectangle 13"/>
          <p:cNvSpPr/>
          <p:nvPr/>
        </p:nvSpPr>
        <p:spPr>
          <a:xfrm>
            <a:off x="154880" y="3711948"/>
            <a:ext cx="2507358" cy="329459"/>
          </a:xfrm>
          <a:prstGeom prst="round2DiagRect">
            <a:avLst/>
          </a:prstGeom>
          <a:solidFill>
            <a:srgbClr val="FFFF99"/>
          </a:solidFill>
          <a:ln>
            <a:solidFill>
              <a:srgbClr val="FFFF99"/>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Populasi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Sampel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5" name="Round Diagonal Corner Rectangle 14"/>
          <p:cNvSpPr/>
          <p:nvPr/>
        </p:nvSpPr>
        <p:spPr>
          <a:xfrm>
            <a:off x="158571" y="4161520"/>
            <a:ext cx="2606062" cy="312507"/>
          </a:xfrm>
          <a:prstGeom prst="round2DiagRect">
            <a:avLst/>
          </a:prstGeom>
          <a:solidFill>
            <a:srgbClr val="6600FF"/>
          </a:solidFill>
          <a:ln>
            <a:solidFill>
              <a:srgbClr val="66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6" name="Round Diagonal Corner Rectangle 15"/>
          <p:cNvSpPr/>
          <p:nvPr/>
        </p:nvSpPr>
        <p:spPr>
          <a:xfrm>
            <a:off x="195439" y="4590828"/>
            <a:ext cx="2538241" cy="494911"/>
          </a:xfrm>
          <a:prstGeom prst="round2DiagRect">
            <a:avLst/>
          </a:prstGeom>
          <a:solidFill>
            <a:srgbClr val="993300"/>
          </a:solidFill>
          <a:ln>
            <a:solidFill>
              <a:srgbClr val="993300"/>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Definisi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operasional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8" name="Round Diagonal Corner Rectangle 17"/>
          <p:cNvSpPr/>
          <p:nvPr/>
        </p:nvSpPr>
        <p:spPr>
          <a:xfrm>
            <a:off x="176992" y="5157010"/>
            <a:ext cx="2547158"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Desain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9" name="Round Diagonal Corner Rectangle 18"/>
          <p:cNvSpPr/>
          <p:nvPr/>
        </p:nvSpPr>
        <p:spPr>
          <a:xfrm>
            <a:off x="180682" y="5638808"/>
            <a:ext cx="2543468" cy="316605"/>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Instrumen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20" name="Round Diagonal Corner Rectangle 19"/>
          <p:cNvSpPr/>
          <p:nvPr/>
        </p:nvSpPr>
        <p:spPr>
          <a:xfrm>
            <a:off x="195439" y="6071349"/>
            <a:ext cx="2528717" cy="329459"/>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Teknik</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Analisis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Data</a:t>
            </a:r>
          </a:p>
        </p:txBody>
      </p:sp>
      <p:sp>
        <p:nvSpPr>
          <p:cNvPr id="23" name="Octagon 22"/>
          <p:cNvSpPr/>
          <p:nvPr/>
        </p:nvSpPr>
        <p:spPr>
          <a:xfrm>
            <a:off x="2657477" y="884907"/>
            <a:ext cx="276225" cy="324469"/>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1</a:t>
            </a:r>
          </a:p>
        </p:txBody>
      </p:sp>
      <p:sp>
        <p:nvSpPr>
          <p:cNvPr id="24" name="Octagon 23"/>
          <p:cNvSpPr/>
          <p:nvPr/>
        </p:nvSpPr>
        <p:spPr>
          <a:xfrm>
            <a:off x="2447927" y="1265920"/>
            <a:ext cx="2762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2</a:t>
            </a:r>
          </a:p>
        </p:txBody>
      </p:sp>
      <p:sp>
        <p:nvSpPr>
          <p:cNvPr id="25" name="Octagon 24"/>
          <p:cNvSpPr/>
          <p:nvPr/>
        </p:nvSpPr>
        <p:spPr>
          <a:xfrm>
            <a:off x="2657477" y="1646912"/>
            <a:ext cx="276225" cy="324469"/>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dirty="0">
                <a:solidFill>
                  <a:prstClr val="white"/>
                </a:solidFill>
                <a:latin typeface="Matura MT Script Capitals" pitchFamily="66" charset="0"/>
              </a:rPr>
              <a:t>3</a:t>
            </a:r>
          </a:p>
        </p:txBody>
      </p:sp>
      <p:sp>
        <p:nvSpPr>
          <p:cNvPr id="26" name="Octagon 25"/>
          <p:cNvSpPr/>
          <p:nvPr/>
        </p:nvSpPr>
        <p:spPr>
          <a:xfrm>
            <a:off x="2457452" y="2040620"/>
            <a:ext cx="276225"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4</a:t>
            </a:r>
          </a:p>
        </p:txBody>
      </p:sp>
      <p:sp>
        <p:nvSpPr>
          <p:cNvPr id="28" name="Octagon 27"/>
          <p:cNvSpPr/>
          <p:nvPr/>
        </p:nvSpPr>
        <p:spPr>
          <a:xfrm>
            <a:off x="2495552" y="2866120"/>
            <a:ext cx="33337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6</a:t>
            </a:r>
          </a:p>
        </p:txBody>
      </p:sp>
      <p:sp>
        <p:nvSpPr>
          <p:cNvPr id="29" name="Octagon 28"/>
          <p:cNvSpPr/>
          <p:nvPr/>
        </p:nvSpPr>
        <p:spPr>
          <a:xfrm>
            <a:off x="2600325" y="3297910"/>
            <a:ext cx="3619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7</a:t>
            </a:r>
          </a:p>
        </p:txBody>
      </p:sp>
      <p:sp>
        <p:nvSpPr>
          <p:cNvPr id="30" name="Octagon 29"/>
          <p:cNvSpPr/>
          <p:nvPr/>
        </p:nvSpPr>
        <p:spPr>
          <a:xfrm>
            <a:off x="2438402" y="3729713"/>
            <a:ext cx="3524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8</a:t>
            </a:r>
          </a:p>
        </p:txBody>
      </p:sp>
      <p:sp>
        <p:nvSpPr>
          <p:cNvPr id="31" name="Octagon 30"/>
          <p:cNvSpPr/>
          <p:nvPr/>
        </p:nvSpPr>
        <p:spPr>
          <a:xfrm>
            <a:off x="2605093" y="4161520"/>
            <a:ext cx="347663" cy="324469"/>
          </a:xfrm>
          <a:prstGeom prst="oc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9</a:t>
            </a:r>
          </a:p>
        </p:txBody>
      </p:sp>
      <p:sp>
        <p:nvSpPr>
          <p:cNvPr id="32" name="Octagon 31"/>
          <p:cNvSpPr/>
          <p:nvPr/>
        </p:nvSpPr>
        <p:spPr>
          <a:xfrm>
            <a:off x="2514602" y="4648208"/>
            <a:ext cx="409575" cy="324469"/>
          </a:xfrm>
          <a:prstGeom prst="oct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457200"/>
            <a:r>
              <a:rPr lang="en-US" sz="1600" dirty="0">
                <a:solidFill>
                  <a:prstClr val="white"/>
                </a:solidFill>
                <a:latin typeface="Matura MT Script Capitals" pitchFamily="66" charset="0"/>
              </a:rPr>
              <a:t>10</a:t>
            </a:r>
          </a:p>
        </p:txBody>
      </p:sp>
      <p:sp>
        <p:nvSpPr>
          <p:cNvPr id="33" name="Octagon 32"/>
          <p:cNvSpPr/>
          <p:nvPr/>
        </p:nvSpPr>
        <p:spPr>
          <a:xfrm>
            <a:off x="2576512" y="5085739"/>
            <a:ext cx="395288"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11</a:t>
            </a:r>
          </a:p>
        </p:txBody>
      </p:sp>
      <p:sp>
        <p:nvSpPr>
          <p:cNvPr id="34" name="Octagon 33"/>
          <p:cNvSpPr/>
          <p:nvPr/>
        </p:nvSpPr>
        <p:spPr>
          <a:xfrm>
            <a:off x="2571750" y="5542939"/>
            <a:ext cx="4000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12</a:t>
            </a:r>
          </a:p>
        </p:txBody>
      </p:sp>
      <p:sp>
        <p:nvSpPr>
          <p:cNvPr id="35" name="Octagon 34"/>
          <p:cNvSpPr/>
          <p:nvPr/>
        </p:nvSpPr>
        <p:spPr>
          <a:xfrm>
            <a:off x="2633662" y="6076339"/>
            <a:ext cx="414338" cy="324469"/>
          </a:xfrm>
          <a:prstGeom prst="octag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13</a:t>
            </a:r>
          </a:p>
        </p:txBody>
      </p:sp>
      <p:sp>
        <p:nvSpPr>
          <p:cNvPr id="63" name="Round Diagonal Corner Rectangle 62"/>
          <p:cNvSpPr/>
          <p:nvPr/>
        </p:nvSpPr>
        <p:spPr>
          <a:xfrm>
            <a:off x="166430" y="2448316"/>
            <a:ext cx="2731632" cy="31917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Skema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Kerangka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Pikir</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64" name="Octagon 63"/>
          <p:cNvSpPr/>
          <p:nvPr/>
        </p:nvSpPr>
        <p:spPr>
          <a:xfrm>
            <a:off x="2686052" y="2447020"/>
            <a:ext cx="276225"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5</a:t>
            </a:r>
          </a:p>
        </p:txBody>
      </p:sp>
      <p:pic>
        <p:nvPicPr>
          <p:cNvPr id="65" name="Picture 3" descr="E:\POTOH ALI\Gambar praktek Macromedia\TOMBOL\exit-2 copy.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22936" y="6206836"/>
            <a:ext cx="4572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2" descr="C:\Documents and Settings\Annisa\Local Settings\Temp\CLIP ART GERAK\BIRD\kogera.gif"/>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rot="2845277">
            <a:off x="3717625" y="241246"/>
            <a:ext cx="756751" cy="702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Picture 37" descr="backward">
            <a:hlinkClick r:id="rId5" action="ppaction://hlinksldjump"/>
            <a:extLst>
              <a:ext uri="{FF2B5EF4-FFF2-40B4-BE49-F238E27FC236}">
                <a16:creationId xmlns:a16="http://schemas.microsoft.com/office/drawing/2014/main" xmlns="" id="{48951DA3-BDA0-4431-8799-623E4A87C4CC}"/>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flipH="1">
            <a:off x="8680142" y="6248400"/>
            <a:ext cx="402745" cy="531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AutoShape 2" descr="Hasil gambar untuk gambar instrumen test"/>
          <p:cNvSpPr>
            <a:spLocks noChangeAspect="1" noChangeArrowheads="1"/>
          </p:cNvSpPr>
          <p:nvPr/>
        </p:nvSpPr>
        <p:spPr bwMode="auto">
          <a:xfrm>
            <a:off x="155575" y="-1646238"/>
            <a:ext cx="5162550" cy="343852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 name="AutoShape 2" descr="Hasil gambar untuk DESAIN"/>
          <p:cNvSpPr>
            <a:spLocks noChangeAspect="1" noChangeArrowheads="1"/>
          </p:cNvSpPr>
          <p:nvPr/>
        </p:nvSpPr>
        <p:spPr bwMode="auto">
          <a:xfrm>
            <a:off x="155575" y="-1828800"/>
            <a:ext cx="5734050" cy="381952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Cube 16"/>
          <p:cNvSpPr/>
          <p:nvPr/>
        </p:nvSpPr>
        <p:spPr>
          <a:xfrm>
            <a:off x="3657600" y="211426"/>
            <a:ext cx="4648200" cy="997950"/>
          </a:xfrm>
          <a:prstGeom prst="cube">
            <a:avLst/>
          </a:prstGeom>
          <a:solidFill>
            <a:srgbClr val="FF0000"/>
          </a:solidFill>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DESAIN PENELITIAN</a:t>
            </a:r>
            <a:endParaRPr lang="en-US" b="1" dirty="0"/>
          </a:p>
        </p:txBody>
      </p:sp>
      <p:sp>
        <p:nvSpPr>
          <p:cNvPr id="43" name="Cube 42"/>
          <p:cNvSpPr/>
          <p:nvPr/>
        </p:nvSpPr>
        <p:spPr>
          <a:xfrm>
            <a:off x="4560471" y="2598702"/>
            <a:ext cx="914400" cy="859510"/>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a:solidFill>
                    <a:srgbClr val="FF0000"/>
                  </a:solidFill>
                </a:ln>
                <a:solidFill>
                  <a:srgbClr val="FF0000"/>
                </a:solidFill>
              </a:rPr>
              <a:t>O</a:t>
            </a:r>
            <a:r>
              <a:rPr lang="en-US" sz="1200" b="1" dirty="0" smtClean="0">
                <a:solidFill>
                  <a:srgbClr val="FF0000"/>
                </a:solidFill>
              </a:rPr>
              <a:t>1</a:t>
            </a:r>
            <a:endParaRPr lang="en-US" b="1" dirty="0">
              <a:solidFill>
                <a:srgbClr val="FF0000"/>
              </a:solidFill>
            </a:endParaRPr>
          </a:p>
        </p:txBody>
      </p:sp>
      <p:sp>
        <p:nvSpPr>
          <p:cNvPr id="44" name="Cube 43"/>
          <p:cNvSpPr/>
          <p:nvPr/>
        </p:nvSpPr>
        <p:spPr>
          <a:xfrm>
            <a:off x="5564518" y="3826580"/>
            <a:ext cx="990600" cy="838200"/>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rgbClr val="FF0000"/>
                  </a:solidFill>
                </a:ln>
                <a:solidFill>
                  <a:srgbClr val="FF0000"/>
                </a:solidFill>
              </a:rPr>
              <a:t>-</a:t>
            </a:r>
            <a:endParaRPr lang="en-US" dirty="0">
              <a:ln>
                <a:solidFill>
                  <a:srgbClr val="FF0000"/>
                </a:solidFill>
              </a:ln>
              <a:solidFill>
                <a:srgbClr val="FF0000"/>
              </a:solidFill>
            </a:endParaRPr>
          </a:p>
        </p:txBody>
      </p:sp>
      <p:sp>
        <p:nvSpPr>
          <p:cNvPr id="45" name="Cube 44"/>
          <p:cNvSpPr/>
          <p:nvPr/>
        </p:nvSpPr>
        <p:spPr>
          <a:xfrm>
            <a:off x="5716918" y="2534072"/>
            <a:ext cx="990600" cy="859510"/>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rgbClr val="FF0000"/>
                  </a:solidFill>
                </a:ln>
                <a:solidFill>
                  <a:srgbClr val="FF0000"/>
                </a:solidFill>
              </a:rPr>
              <a:t>X</a:t>
            </a:r>
            <a:endParaRPr lang="en-US" dirty="0">
              <a:ln>
                <a:solidFill>
                  <a:srgbClr val="FF0000"/>
                </a:solidFill>
              </a:ln>
              <a:solidFill>
                <a:srgbClr val="FF0000"/>
              </a:solidFill>
            </a:endParaRPr>
          </a:p>
        </p:txBody>
      </p:sp>
      <p:sp>
        <p:nvSpPr>
          <p:cNvPr id="46" name="Cube 45"/>
          <p:cNvSpPr/>
          <p:nvPr/>
        </p:nvSpPr>
        <p:spPr>
          <a:xfrm>
            <a:off x="6929454" y="2428868"/>
            <a:ext cx="1073464" cy="997884"/>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a:solidFill>
                    <a:srgbClr val="FF0000"/>
                  </a:solidFill>
                </a:ln>
                <a:solidFill>
                  <a:srgbClr val="FF0000"/>
                </a:solidFill>
              </a:rPr>
              <a:t>O</a:t>
            </a:r>
            <a:r>
              <a:rPr lang="en-US" sz="1200" dirty="0" smtClean="0">
                <a:ln>
                  <a:solidFill>
                    <a:srgbClr val="FF0000"/>
                  </a:solidFill>
                </a:ln>
                <a:solidFill>
                  <a:srgbClr val="FF0000"/>
                </a:solidFill>
              </a:rPr>
              <a:t>2</a:t>
            </a:r>
            <a:endParaRPr lang="en-US" sz="2000" dirty="0">
              <a:ln>
                <a:solidFill>
                  <a:srgbClr val="FF0000"/>
                </a:solidFill>
              </a:ln>
              <a:solidFill>
                <a:srgbClr val="FF0000"/>
              </a:solidFill>
            </a:endParaRPr>
          </a:p>
        </p:txBody>
      </p:sp>
      <p:sp>
        <p:nvSpPr>
          <p:cNvPr id="53" name="Cube 52"/>
          <p:cNvSpPr/>
          <p:nvPr/>
        </p:nvSpPr>
        <p:spPr>
          <a:xfrm>
            <a:off x="4437393" y="3870795"/>
            <a:ext cx="898525" cy="775157"/>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a:solidFill>
                    <a:srgbClr val="FF0000"/>
                  </a:solidFill>
                </a:ln>
                <a:solidFill>
                  <a:srgbClr val="FF0000"/>
                </a:solidFill>
              </a:rPr>
              <a:t>O</a:t>
            </a:r>
            <a:r>
              <a:rPr lang="en-US" sz="1200" b="1" dirty="0" smtClean="0">
                <a:solidFill>
                  <a:srgbClr val="FF0000"/>
                </a:solidFill>
              </a:rPr>
              <a:t>1</a:t>
            </a:r>
            <a:endParaRPr lang="en-US" b="1" dirty="0">
              <a:solidFill>
                <a:srgbClr val="FF0000"/>
              </a:solidFill>
            </a:endParaRPr>
          </a:p>
        </p:txBody>
      </p:sp>
      <p:sp>
        <p:nvSpPr>
          <p:cNvPr id="55" name="Cube 54"/>
          <p:cNvSpPr/>
          <p:nvPr/>
        </p:nvSpPr>
        <p:spPr>
          <a:xfrm>
            <a:off x="6853254" y="3803665"/>
            <a:ext cx="990600" cy="867973"/>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a:solidFill>
                    <a:srgbClr val="FF0000"/>
                  </a:solidFill>
                </a:ln>
                <a:solidFill>
                  <a:srgbClr val="FF0000"/>
                </a:solidFill>
              </a:rPr>
              <a:t>O</a:t>
            </a:r>
            <a:r>
              <a:rPr lang="en-US" sz="1200" dirty="0" smtClean="0">
                <a:ln>
                  <a:solidFill>
                    <a:srgbClr val="FF0000"/>
                  </a:solidFill>
                </a:ln>
                <a:solidFill>
                  <a:srgbClr val="FF0000"/>
                </a:solidFill>
              </a:rPr>
              <a:t>2</a:t>
            </a:r>
            <a:endParaRPr lang="en-US" sz="2000" dirty="0">
              <a:ln>
                <a:solidFill>
                  <a:srgbClr val="FF0000"/>
                </a:solidFill>
              </a:ln>
              <a:solidFill>
                <a:srgbClr val="FF0000"/>
              </a:solidFill>
            </a:endParaRPr>
          </a:p>
        </p:txBody>
      </p:sp>
    </p:spTree>
    <p:extLst>
      <p:ext uri="{BB962C8B-B14F-4D97-AF65-F5344CB8AC3E}">
        <p14:creationId xmlns:p14="http://schemas.microsoft.com/office/powerpoint/2010/main" xmlns="" val="2277298761"/>
      </p:ext>
    </p:extLst>
  </p:cSld>
  <p:clrMapOvr>
    <a:masterClrMapping/>
  </p:clrMapOvr>
  <mc:AlternateContent xmlns:mc="http://schemas.openxmlformats.org/markup-compatibility/2006">
    <mc:Choice xmlns:p14="http://schemas.microsoft.com/office/powerpoint/2010/main" xmlns="" Requires="p14">
      <p:transition spd="slow" p14:dur="3500">
        <p:checker/>
      </p:transition>
    </mc:Choice>
    <mc:Fallback>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loud Callout 39"/>
          <p:cNvSpPr/>
          <p:nvPr/>
        </p:nvSpPr>
        <p:spPr>
          <a:xfrm>
            <a:off x="2438400" y="304800"/>
            <a:ext cx="3312368" cy="2592288"/>
          </a:xfrm>
          <a:prstGeom prst="cloudCallout">
            <a:avLst>
              <a:gd name="adj1" fmla="val 34378"/>
              <a:gd name="adj2" fmla="val 83344"/>
            </a:avLst>
          </a:prstGeom>
          <a:solidFill>
            <a:srgbClr val="FF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2000" b="0" i="0" u="none" strike="noStrike" kern="0" cap="none" spc="0" normalizeH="0" baseline="0" noProof="0" dirty="0" smtClean="0">
                <a:ln>
                  <a:solidFill>
                    <a:sysClr val="window" lastClr="FFFFFF"/>
                  </a:solidFill>
                </a:ln>
                <a:solidFill>
                  <a:sysClr val="window" lastClr="FFFFFF"/>
                </a:solidFill>
                <a:effectLst/>
                <a:uLnTx/>
                <a:uFillTx/>
                <a:latin typeface="Calibri"/>
                <a:ea typeface="+mn-ea"/>
                <a:cs typeface="+mn-cs"/>
              </a:rPr>
              <a:t>Statistik deskriptif</a:t>
            </a:r>
            <a:endParaRPr kumimoji="0" lang="id-ID" sz="2000" b="0" i="0" u="none" strike="noStrike" kern="0" cap="none" spc="0" normalizeH="0" baseline="0" noProof="0" dirty="0">
              <a:ln>
                <a:solidFill>
                  <a:sysClr val="window" lastClr="FFFFFF"/>
                </a:solidFill>
              </a:ln>
              <a:solidFill>
                <a:sysClr val="window" lastClr="FFFFFF"/>
              </a:solidFill>
              <a:effectLst/>
              <a:uLnTx/>
              <a:uFillTx/>
              <a:latin typeface="Calibri"/>
              <a:ea typeface="+mn-ea"/>
              <a:cs typeface="+mn-cs"/>
            </a:endParaRPr>
          </a:p>
        </p:txBody>
      </p:sp>
      <p:pic>
        <p:nvPicPr>
          <p:cNvPr id="39" name="Content Placeholder 3"/>
          <p:cNvPicPr>
            <a:picLocks noGrp="1" noChangeAspect="1"/>
          </p:cNvPicPr>
          <p:nvPr>
            <p:ph idx="4294967295"/>
          </p:nvPr>
        </p:nvPicPr>
        <p:blipFill rotWithShape="1">
          <a:blip r:embed="rId2">
            <a:extLst>
              <a:ext uri="{28A0092B-C50C-407E-A947-70E740481C1C}">
                <a14:useLocalDpi xmlns:a14="http://schemas.microsoft.com/office/drawing/2010/main" xmlns="" val="0"/>
              </a:ext>
            </a:extLst>
          </a:blip>
          <a:srcRect l="-304" t="18613" r="304" b="-121"/>
          <a:stretch/>
        </p:blipFill>
        <p:spPr>
          <a:xfrm>
            <a:off x="2539918" y="3729714"/>
            <a:ext cx="6617529" cy="3128286"/>
          </a:xfrm>
        </p:spPr>
      </p:pic>
      <p:pic>
        <p:nvPicPr>
          <p:cNvPr id="2052" name="Picture 4" descr="Gambar terkai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 y="0"/>
            <a:ext cx="284083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2872" y="147487"/>
            <a:ext cx="1781515" cy="612088"/>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askerville Old Face" pitchFamily="18" charset="0"/>
              </a:rPr>
              <a:t>MENU</a:t>
            </a:r>
          </a:p>
        </p:txBody>
      </p:sp>
      <p:sp>
        <p:nvSpPr>
          <p:cNvPr id="8" name="Round Diagonal Corner Rectangle 7"/>
          <p:cNvSpPr/>
          <p:nvPr/>
        </p:nvSpPr>
        <p:spPr>
          <a:xfrm>
            <a:off x="143801" y="884907"/>
            <a:ext cx="2754261" cy="324469"/>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Latar</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Belakang</a:t>
            </a:r>
            <a:endParaRPr lang="en-US" sz="1600" dirty="0">
              <a:solidFill>
                <a:prstClr val="black">
                  <a:lumMod val="95000"/>
                  <a:lumOff val="5000"/>
                </a:prstClr>
              </a:solidFill>
              <a:latin typeface="Matura MT Script Capitals" pitchFamily="66" charset="0"/>
            </a:endParaRPr>
          </a:p>
        </p:txBody>
      </p:sp>
      <p:sp>
        <p:nvSpPr>
          <p:cNvPr id="9" name="Round Diagonal Corner Rectangle 8"/>
          <p:cNvSpPr/>
          <p:nvPr/>
        </p:nvSpPr>
        <p:spPr>
          <a:xfrm>
            <a:off x="147490" y="1273275"/>
            <a:ext cx="2538560" cy="319562"/>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Rumusan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Masalah</a:t>
            </a:r>
            <a:endParaRPr lang="en-US" sz="1600" dirty="0">
              <a:solidFill>
                <a:prstClr val="black">
                  <a:lumMod val="95000"/>
                  <a:lumOff val="5000"/>
                </a:prstClr>
              </a:solidFill>
              <a:latin typeface="Matura MT Script Capitals" pitchFamily="66" charset="0"/>
            </a:endParaRPr>
          </a:p>
        </p:txBody>
      </p:sp>
      <p:sp>
        <p:nvSpPr>
          <p:cNvPr id="10" name="Round Diagonal Corner Rectangle 9"/>
          <p:cNvSpPr/>
          <p:nvPr/>
        </p:nvSpPr>
        <p:spPr>
          <a:xfrm>
            <a:off x="151181" y="1646895"/>
            <a:ext cx="2750571"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Tujuan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1" name="Round Diagonal Corner Rectangle 10"/>
          <p:cNvSpPr/>
          <p:nvPr/>
        </p:nvSpPr>
        <p:spPr>
          <a:xfrm>
            <a:off x="154871" y="2050011"/>
            <a:ext cx="2507367" cy="324480"/>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Tinjauan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Pustaka</a:t>
            </a:r>
            <a:endParaRPr lang="en-US" sz="1600" dirty="0">
              <a:solidFill>
                <a:prstClr val="black">
                  <a:lumMod val="95000"/>
                  <a:lumOff val="5000"/>
                </a:prstClr>
              </a:solidFill>
              <a:latin typeface="Matura MT Script Capitals" pitchFamily="66" charset="0"/>
            </a:endParaRPr>
          </a:p>
        </p:txBody>
      </p:sp>
      <p:sp>
        <p:nvSpPr>
          <p:cNvPr id="12" name="Round Diagonal Corner Rectangle 11"/>
          <p:cNvSpPr/>
          <p:nvPr/>
        </p:nvSpPr>
        <p:spPr>
          <a:xfrm>
            <a:off x="169627" y="2862580"/>
            <a:ext cx="2554529" cy="328009"/>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Jenis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3" name="Round Diagonal Corner Rectangle 12"/>
          <p:cNvSpPr/>
          <p:nvPr/>
        </p:nvSpPr>
        <p:spPr>
          <a:xfrm>
            <a:off x="162253" y="3221972"/>
            <a:ext cx="2666677" cy="435628"/>
          </a:xfrm>
          <a:prstGeom prst="round2DiagRect">
            <a:avLst/>
          </a:prstGeom>
          <a:solidFill>
            <a:srgbClr val="FF00FF"/>
          </a:solidFill>
          <a:ln>
            <a:solidFill>
              <a:srgbClr val="FF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Waktu</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Tempat</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4" name="Round Diagonal Corner Rectangle 13"/>
          <p:cNvSpPr/>
          <p:nvPr/>
        </p:nvSpPr>
        <p:spPr>
          <a:xfrm>
            <a:off x="154880" y="3711948"/>
            <a:ext cx="2507358" cy="329459"/>
          </a:xfrm>
          <a:prstGeom prst="round2DiagRect">
            <a:avLst/>
          </a:prstGeom>
          <a:solidFill>
            <a:srgbClr val="FFFF99"/>
          </a:solidFill>
          <a:ln>
            <a:solidFill>
              <a:srgbClr val="FFFF99"/>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Populasi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Sampel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5" name="Round Diagonal Corner Rectangle 14"/>
          <p:cNvSpPr/>
          <p:nvPr/>
        </p:nvSpPr>
        <p:spPr>
          <a:xfrm>
            <a:off x="158571" y="4161520"/>
            <a:ext cx="2606062" cy="312507"/>
          </a:xfrm>
          <a:prstGeom prst="round2DiagRect">
            <a:avLst/>
          </a:prstGeom>
          <a:solidFill>
            <a:srgbClr val="6600FF"/>
          </a:solidFill>
          <a:ln>
            <a:solidFill>
              <a:srgbClr val="66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6" name="Round Diagonal Corner Rectangle 15"/>
          <p:cNvSpPr/>
          <p:nvPr/>
        </p:nvSpPr>
        <p:spPr>
          <a:xfrm>
            <a:off x="195439" y="4590828"/>
            <a:ext cx="2538241" cy="494911"/>
          </a:xfrm>
          <a:prstGeom prst="round2DiagRect">
            <a:avLst/>
          </a:prstGeom>
          <a:solidFill>
            <a:srgbClr val="993300"/>
          </a:solidFill>
          <a:ln>
            <a:solidFill>
              <a:srgbClr val="993300"/>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Definisi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operasional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8" name="Round Diagonal Corner Rectangle 17"/>
          <p:cNvSpPr/>
          <p:nvPr/>
        </p:nvSpPr>
        <p:spPr>
          <a:xfrm>
            <a:off x="176992" y="5157010"/>
            <a:ext cx="2547158"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Desain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9" name="Round Diagonal Corner Rectangle 18"/>
          <p:cNvSpPr/>
          <p:nvPr/>
        </p:nvSpPr>
        <p:spPr>
          <a:xfrm>
            <a:off x="180682" y="5638808"/>
            <a:ext cx="2543468" cy="316605"/>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Instrumen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20" name="Round Diagonal Corner Rectangle 19"/>
          <p:cNvSpPr/>
          <p:nvPr/>
        </p:nvSpPr>
        <p:spPr>
          <a:xfrm>
            <a:off x="195439" y="6071349"/>
            <a:ext cx="2528717" cy="329459"/>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Teknik</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Analisis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Data</a:t>
            </a:r>
          </a:p>
        </p:txBody>
      </p:sp>
      <p:sp>
        <p:nvSpPr>
          <p:cNvPr id="23" name="Octagon 22"/>
          <p:cNvSpPr/>
          <p:nvPr/>
        </p:nvSpPr>
        <p:spPr>
          <a:xfrm>
            <a:off x="2657477" y="884907"/>
            <a:ext cx="276225" cy="324469"/>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1</a:t>
            </a:r>
          </a:p>
        </p:txBody>
      </p:sp>
      <p:sp>
        <p:nvSpPr>
          <p:cNvPr id="24" name="Octagon 23"/>
          <p:cNvSpPr/>
          <p:nvPr/>
        </p:nvSpPr>
        <p:spPr>
          <a:xfrm>
            <a:off x="2447927" y="1265920"/>
            <a:ext cx="2762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2</a:t>
            </a:r>
          </a:p>
        </p:txBody>
      </p:sp>
      <p:sp>
        <p:nvSpPr>
          <p:cNvPr id="25" name="Octagon 24"/>
          <p:cNvSpPr/>
          <p:nvPr/>
        </p:nvSpPr>
        <p:spPr>
          <a:xfrm>
            <a:off x="2657477" y="1646912"/>
            <a:ext cx="276225" cy="324469"/>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dirty="0">
                <a:solidFill>
                  <a:prstClr val="white"/>
                </a:solidFill>
                <a:latin typeface="Matura MT Script Capitals" pitchFamily="66" charset="0"/>
              </a:rPr>
              <a:t>3</a:t>
            </a:r>
          </a:p>
        </p:txBody>
      </p:sp>
      <p:sp>
        <p:nvSpPr>
          <p:cNvPr id="26" name="Octagon 25"/>
          <p:cNvSpPr/>
          <p:nvPr/>
        </p:nvSpPr>
        <p:spPr>
          <a:xfrm>
            <a:off x="2457452" y="2040620"/>
            <a:ext cx="276225"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4</a:t>
            </a:r>
          </a:p>
        </p:txBody>
      </p:sp>
      <p:sp>
        <p:nvSpPr>
          <p:cNvPr id="28" name="Octagon 27"/>
          <p:cNvSpPr/>
          <p:nvPr/>
        </p:nvSpPr>
        <p:spPr>
          <a:xfrm>
            <a:off x="2495552" y="2866120"/>
            <a:ext cx="33337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6</a:t>
            </a:r>
          </a:p>
        </p:txBody>
      </p:sp>
      <p:sp>
        <p:nvSpPr>
          <p:cNvPr id="29" name="Octagon 28"/>
          <p:cNvSpPr/>
          <p:nvPr/>
        </p:nvSpPr>
        <p:spPr>
          <a:xfrm>
            <a:off x="2600325" y="3297910"/>
            <a:ext cx="3619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7</a:t>
            </a:r>
          </a:p>
        </p:txBody>
      </p:sp>
      <p:sp>
        <p:nvSpPr>
          <p:cNvPr id="30" name="Octagon 29"/>
          <p:cNvSpPr/>
          <p:nvPr/>
        </p:nvSpPr>
        <p:spPr>
          <a:xfrm>
            <a:off x="2438402" y="3729713"/>
            <a:ext cx="3524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8</a:t>
            </a:r>
          </a:p>
        </p:txBody>
      </p:sp>
      <p:sp>
        <p:nvSpPr>
          <p:cNvPr id="31" name="Octagon 30"/>
          <p:cNvSpPr/>
          <p:nvPr/>
        </p:nvSpPr>
        <p:spPr>
          <a:xfrm>
            <a:off x="2605093" y="4161520"/>
            <a:ext cx="347663" cy="324469"/>
          </a:xfrm>
          <a:prstGeom prst="oc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9</a:t>
            </a:r>
          </a:p>
        </p:txBody>
      </p:sp>
      <p:sp>
        <p:nvSpPr>
          <p:cNvPr id="32" name="Octagon 31"/>
          <p:cNvSpPr/>
          <p:nvPr/>
        </p:nvSpPr>
        <p:spPr>
          <a:xfrm>
            <a:off x="2514602" y="4648208"/>
            <a:ext cx="409575" cy="324469"/>
          </a:xfrm>
          <a:prstGeom prst="oct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457200"/>
            <a:r>
              <a:rPr lang="en-US" sz="1600" dirty="0">
                <a:solidFill>
                  <a:prstClr val="white"/>
                </a:solidFill>
                <a:latin typeface="Matura MT Script Capitals" pitchFamily="66" charset="0"/>
              </a:rPr>
              <a:t>10</a:t>
            </a:r>
          </a:p>
        </p:txBody>
      </p:sp>
      <p:sp>
        <p:nvSpPr>
          <p:cNvPr id="33" name="Octagon 32"/>
          <p:cNvSpPr/>
          <p:nvPr/>
        </p:nvSpPr>
        <p:spPr>
          <a:xfrm>
            <a:off x="2576512" y="5085739"/>
            <a:ext cx="395288"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11</a:t>
            </a:r>
          </a:p>
        </p:txBody>
      </p:sp>
      <p:sp>
        <p:nvSpPr>
          <p:cNvPr id="34" name="Octagon 33"/>
          <p:cNvSpPr/>
          <p:nvPr/>
        </p:nvSpPr>
        <p:spPr>
          <a:xfrm>
            <a:off x="2571750" y="5542939"/>
            <a:ext cx="4000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12</a:t>
            </a:r>
          </a:p>
        </p:txBody>
      </p:sp>
      <p:sp>
        <p:nvSpPr>
          <p:cNvPr id="35" name="Octagon 34"/>
          <p:cNvSpPr/>
          <p:nvPr/>
        </p:nvSpPr>
        <p:spPr>
          <a:xfrm>
            <a:off x="2633662" y="6076339"/>
            <a:ext cx="414338" cy="324469"/>
          </a:xfrm>
          <a:prstGeom prst="octag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13</a:t>
            </a:r>
          </a:p>
        </p:txBody>
      </p:sp>
      <p:sp>
        <p:nvSpPr>
          <p:cNvPr id="63" name="Round Diagonal Corner Rectangle 62"/>
          <p:cNvSpPr/>
          <p:nvPr/>
        </p:nvSpPr>
        <p:spPr>
          <a:xfrm>
            <a:off x="166430" y="2448316"/>
            <a:ext cx="2731632" cy="31917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Skema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Kerangka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Pikir</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64" name="Octagon 63"/>
          <p:cNvSpPr/>
          <p:nvPr/>
        </p:nvSpPr>
        <p:spPr>
          <a:xfrm>
            <a:off x="2686052" y="2447020"/>
            <a:ext cx="276225"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5</a:t>
            </a:r>
          </a:p>
        </p:txBody>
      </p:sp>
      <p:pic>
        <p:nvPicPr>
          <p:cNvPr id="65" name="Picture 3" descr="E:\POTOH ALI\Gambar praktek Macromedia\TOMBOL\exit-2 copy.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22936" y="6206836"/>
            <a:ext cx="4572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2" descr="C:\Documents and Settings\Annisa\Local Settings\Temp\CLIP ART GERAK\BIRD\kogera.gif"/>
          <p:cNvPicPr>
            <a:picLocks noChangeAspect="1" noChangeArrowheads="1" noCrop="1"/>
          </p:cNvPicPr>
          <p:nvPr/>
        </p:nvPicPr>
        <p:blipFill>
          <a:blip r:embed="rId5">
            <a:extLst>
              <a:ext uri="{28A0092B-C50C-407E-A947-70E740481C1C}">
                <a14:useLocalDpi xmlns:a14="http://schemas.microsoft.com/office/drawing/2010/main" xmlns="" val="0"/>
              </a:ext>
            </a:extLst>
          </a:blip>
          <a:srcRect/>
          <a:stretch>
            <a:fillRect/>
          </a:stretch>
        </p:blipFill>
        <p:spPr bwMode="auto">
          <a:xfrm rot="2845277">
            <a:off x="-92375" y="-139754"/>
            <a:ext cx="756751" cy="702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Picture 37" descr="backward">
            <a:hlinkClick r:id="rId6" action="ppaction://hlinksldjump"/>
            <a:extLst>
              <a:ext uri="{FF2B5EF4-FFF2-40B4-BE49-F238E27FC236}">
                <a16:creationId xmlns:a16="http://schemas.microsoft.com/office/drawing/2014/main" xmlns="" id="{48951DA3-BDA0-4431-8799-623E4A87C4CC}"/>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flipH="1">
            <a:off x="8680142" y="6248400"/>
            <a:ext cx="402745" cy="531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 name="Cloud Callout 40"/>
          <p:cNvSpPr/>
          <p:nvPr/>
        </p:nvSpPr>
        <p:spPr>
          <a:xfrm>
            <a:off x="5907832" y="76200"/>
            <a:ext cx="3312368" cy="2592288"/>
          </a:xfrm>
          <a:prstGeom prst="cloudCallout">
            <a:avLst>
              <a:gd name="adj1" fmla="val -37982"/>
              <a:gd name="adj2" fmla="val 100447"/>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2000" b="0" i="0" u="none" strike="noStrike" kern="0" cap="none" spc="0" normalizeH="0" baseline="0" noProof="0" dirty="0" smtClean="0">
                <a:ln>
                  <a:solidFill>
                    <a:srgbClr val="FF0000"/>
                  </a:solidFill>
                </a:ln>
                <a:solidFill>
                  <a:prstClr val="black"/>
                </a:solidFill>
                <a:effectLst/>
                <a:uLnTx/>
                <a:uFillTx/>
                <a:latin typeface="Calibri"/>
                <a:ea typeface="+mn-ea"/>
                <a:cs typeface="+mn-cs"/>
              </a:rPr>
              <a:t>Statistik iferensial </a:t>
            </a:r>
            <a:endParaRPr kumimoji="0" lang="id-ID" sz="1800" b="0" i="0" u="none" strike="noStrike" kern="0" cap="none" spc="0" normalizeH="0" baseline="0" noProof="0" dirty="0">
              <a:ln>
                <a:solidFill>
                  <a:srgbClr val="FF0000"/>
                </a:solidFill>
              </a:ln>
              <a:solidFill>
                <a:prstClr val="black"/>
              </a:solidFill>
              <a:effectLst/>
              <a:uLnTx/>
              <a:uFillTx/>
              <a:latin typeface="Calibri"/>
              <a:ea typeface="+mn-ea"/>
              <a:cs typeface="+mn-cs"/>
            </a:endParaRPr>
          </a:p>
        </p:txBody>
      </p:sp>
      <p:sp>
        <p:nvSpPr>
          <p:cNvPr id="3" name="Trapezoid 2"/>
          <p:cNvSpPr/>
          <p:nvPr/>
        </p:nvSpPr>
        <p:spPr>
          <a:xfrm>
            <a:off x="4495800" y="6211062"/>
            <a:ext cx="3048000" cy="646938"/>
          </a:xfrm>
          <a:prstGeom prst="trapezoid">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TEKNIK ANALISIS DATA</a:t>
            </a:r>
            <a:endParaRPr lang="en-US" dirty="0"/>
          </a:p>
        </p:txBody>
      </p:sp>
    </p:spTree>
    <p:extLst>
      <p:ext uri="{BB962C8B-B14F-4D97-AF65-F5344CB8AC3E}">
        <p14:creationId xmlns:p14="http://schemas.microsoft.com/office/powerpoint/2010/main" xmlns="" val="2578228237"/>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463" y="-20638"/>
            <a:ext cx="9161463" cy="6878638"/>
          </a:xfrm>
          <a:prstGeom prst="rect">
            <a:avLst/>
          </a:prstGeom>
        </p:spPr>
      </p:pic>
      <p:sp>
        <p:nvSpPr>
          <p:cNvPr id="2" name="Title 1"/>
          <p:cNvSpPr>
            <a:spLocks noGrp="1"/>
          </p:cNvSpPr>
          <p:nvPr>
            <p:ph type="title"/>
          </p:nvPr>
        </p:nvSpPr>
        <p:spPr>
          <a:xfrm>
            <a:off x="3505200" y="-228600"/>
            <a:ext cx="5638800" cy="3200400"/>
          </a:xfrm>
        </p:spPr>
        <p:txBody>
          <a:bodyPr>
            <a:normAutofit/>
          </a:bodyPr>
          <a:lstStyle/>
          <a:p>
            <a:pPr algn="ctr"/>
            <a:r>
              <a:rPr lang="id-ID" dirty="0" smtClean="0">
                <a:solidFill>
                  <a:prstClr val="white"/>
                </a:solidFill>
                <a:latin typeface="Times New Roman" pitchFamily="18" charset="0"/>
                <a:cs typeface="Times New Roman" pitchFamily="18" charset="0"/>
              </a:rPr>
              <a:t>Kebodohan </a:t>
            </a:r>
            <a:r>
              <a:rPr lang="en-US" dirty="0">
                <a:solidFill>
                  <a:prstClr val="white"/>
                </a:solidFill>
                <a:latin typeface="Times New Roman" pitchFamily="18" charset="0"/>
                <a:cs typeface="Times New Roman" pitchFamily="18" charset="0"/>
              </a:rPr>
              <a:t>Y</a:t>
            </a:r>
            <a:r>
              <a:rPr lang="id-ID" dirty="0" smtClean="0">
                <a:solidFill>
                  <a:prstClr val="white"/>
                </a:solidFill>
                <a:latin typeface="Times New Roman" pitchFamily="18" charset="0"/>
                <a:cs typeface="Times New Roman" pitchFamily="18" charset="0"/>
              </a:rPr>
              <a:t>ang </a:t>
            </a:r>
            <a:r>
              <a:rPr lang="en-US" dirty="0">
                <a:solidFill>
                  <a:prstClr val="white"/>
                </a:solidFill>
                <a:latin typeface="Times New Roman" pitchFamily="18" charset="0"/>
                <a:cs typeface="Times New Roman" pitchFamily="18" charset="0"/>
              </a:rPr>
              <a:t>B</a:t>
            </a:r>
            <a:r>
              <a:rPr lang="id-ID" dirty="0" smtClean="0">
                <a:solidFill>
                  <a:prstClr val="white"/>
                </a:solidFill>
                <a:latin typeface="Times New Roman" pitchFamily="18" charset="0"/>
                <a:cs typeface="Times New Roman" pitchFamily="18" charset="0"/>
              </a:rPr>
              <a:t>erani </a:t>
            </a:r>
            <a:r>
              <a:rPr lang="en-US" dirty="0">
                <a:solidFill>
                  <a:prstClr val="white"/>
                </a:solidFill>
                <a:latin typeface="Times New Roman" pitchFamily="18" charset="0"/>
                <a:cs typeface="Times New Roman" pitchFamily="18" charset="0"/>
              </a:rPr>
              <a:t>A</a:t>
            </a:r>
            <a:r>
              <a:rPr lang="id-ID" dirty="0" smtClean="0">
                <a:solidFill>
                  <a:prstClr val="white"/>
                </a:solidFill>
                <a:latin typeface="Times New Roman" pitchFamily="18" charset="0"/>
                <a:cs typeface="Times New Roman" pitchFamily="18" charset="0"/>
              </a:rPr>
              <a:t>kan </a:t>
            </a:r>
            <a:r>
              <a:rPr lang="en-US" smtClean="0">
                <a:solidFill>
                  <a:prstClr val="white"/>
                </a:solidFill>
                <a:latin typeface="Times New Roman" pitchFamily="18" charset="0"/>
                <a:cs typeface="Times New Roman" pitchFamily="18" charset="0"/>
              </a:rPr>
              <a:t>M</a:t>
            </a:r>
            <a:r>
              <a:rPr lang="id-ID" smtClean="0">
                <a:solidFill>
                  <a:prstClr val="white"/>
                </a:solidFill>
                <a:latin typeface="Times New Roman" pitchFamily="18" charset="0"/>
                <a:cs typeface="Times New Roman" pitchFamily="18" charset="0"/>
              </a:rPr>
              <a:t>engalahkan </a:t>
            </a:r>
            <a:r>
              <a:rPr lang="en-US" dirty="0" smtClean="0">
                <a:solidFill>
                  <a:prstClr val="white"/>
                </a:solidFill>
                <a:latin typeface="Times New Roman" pitchFamily="18" charset="0"/>
                <a:cs typeface="Times New Roman" pitchFamily="18" charset="0"/>
              </a:rPr>
              <a:t>K</a:t>
            </a:r>
            <a:r>
              <a:rPr lang="id-ID" dirty="0" smtClean="0">
                <a:solidFill>
                  <a:prstClr val="white"/>
                </a:solidFill>
                <a:latin typeface="Times New Roman" pitchFamily="18" charset="0"/>
                <a:cs typeface="Times New Roman" pitchFamily="18" charset="0"/>
              </a:rPr>
              <a:t>epandaian </a:t>
            </a:r>
            <a:r>
              <a:rPr lang="en-US" dirty="0" smtClean="0">
                <a:solidFill>
                  <a:prstClr val="white"/>
                </a:solidFill>
                <a:latin typeface="Times New Roman" pitchFamily="18" charset="0"/>
                <a:cs typeface="Times New Roman" pitchFamily="18" charset="0"/>
              </a:rPr>
              <a:t>Y</a:t>
            </a:r>
            <a:r>
              <a:rPr lang="id-ID" dirty="0" smtClean="0">
                <a:solidFill>
                  <a:prstClr val="white"/>
                </a:solidFill>
                <a:latin typeface="Times New Roman" pitchFamily="18" charset="0"/>
                <a:cs typeface="Times New Roman" pitchFamily="18" charset="0"/>
              </a:rPr>
              <a:t>ang </a:t>
            </a:r>
            <a:r>
              <a:rPr lang="en-US" dirty="0" smtClean="0">
                <a:solidFill>
                  <a:prstClr val="white"/>
                </a:solidFill>
                <a:latin typeface="Times New Roman" pitchFamily="18" charset="0"/>
                <a:cs typeface="Times New Roman" pitchFamily="18" charset="0"/>
              </a:rPr>
              <a:t>R</a:t>
            </a:r>
            <a:r>
              <a:rPr lang="id-ID" dirty="0" smtClean="0">
                <a:solidFill>
                  <a:prstClr val="white"/>
                </a:solidFill>
                <a:latin typeface="Times New Roman" pitchFamily="18" charset="0"/>
                <a:cs typeface="Times New Roman" pitchFamily="18" charset="0"/>
              </a:rPr>
              <a:t>agu</a:t>
            </a:r>
            <a:r>
              <a:rPr lang="en-US" dirty="0" smtClean="0">
                <a:solidFill>
                  <a:prstClr val="white"/>
                </a:solidFill>
                <a:latin typeface="Times New Roman" pitchFamily="18" charset="0"/>
                <a:cs typeface="Times New Roman" pitchFamily="18" charset="0"/>
              </a:rPr>
              <a:t>-</a:t>
            </a:r>
            <a:r>
              <a:rPr lang="en-US" dirty="0">
                <a:solidFill>
                  <a:prstClr val="white"/>
                </a:solidFill>
                <a:latin typeface="Times New Roman" pitchFamily="18" charset="0"/>
                <a:cs typeface="Times New Roman" pitchFamily="18" charset="0"/>
              </a:rPr>
              <a:t>R</a:t>
            </a:r>
            <a:r>
              <a:rPr lang="id-ID" dirty="0" smtClean="0">
                <a:solidFill>
                  <a:prstClr val="white"/>
                </a:solidFill>
                <a:latin typeface="Times New Roman" pitchFamily="18" charset="0"/>
                <a:cs typeface="Times New Roman" pitchFamily="18" charset="0"/>
              </a:rPr>
              <a:t>agu</a:t>
            </a:r>
            <a:endParaRPr lang="en-US" sz="2800" dirty="0"/>
          </a:p>
        </p:txBody>
      </p:sp>
      <p:sp>
        <p:nvSpPr>
          <p:cNvPr id="4" name="Text Placeholder 3"/>
          <p:cNvSpPr>
            <a:spLocks noGrp="1"/>
          </p:cNvSpPr>
          <p:nvPr>
            <p:ph type="body" sz="half" idx="2"/>
          </p:nvPr>
        </p:nvSpPr>
        <p:spPr>
          <a:xfrm>
            <a:off x="4495800" y="5027612"/>
            <a:ext cx="3962400" cy="1754188"/>
          </a:xfrm>
        </p:spPr>
        <p:txBody>
          <a:bodyPr/>
          <a:lstStyle/>
          <a:p>
            <a:pPr lvl="0" algn="ctr">
              <a:lnSpc>
                <a:spcPct val="100000"/>
              </a:lnSpc>
              <a:spcBef>
                <a:spcPct val="20000"/>
              </a:spcBef>
            </a:pPr>
            <a:r>
              <a:rPr lang="id-ID" sz="3200" dirty="0">
                <a:solidFill>
                  <a:prstClr val="black"/>
                </a:solidFill>
                <a:latin typeface="Algerian" pitchFamily="82" charset="0"/>
              </a:rPr>
              <a:t>SEKIAN</a:t>
            </a:r>
          </a:p>
          <a:p>
            <a:pPr lvl="0" algn="ctr">
              <a:lnSpc>
                <a:spcPct val="100000"/>
              </a:lnSpc>
              <a:spcBef>
                <a:spcPct val="20000"/>
              </a:spcBef>
            </a:pPr>
            <a:r>
              <a:rPr lang="id-ID" sz="3200" dirty="0">
                <a:solidFill>
                  <a:prstClr val="black"/>
                </a:solidFill>
                <a:latin typeface="Algerian" pitchFamily="82" charset="0"/>
              </a:rPr>
              <a:t>TERIMAHKASIH</a:t>
            </a:r>
          </a:p>
          <a:p>
            <a:pPr algn="ctr"/>
            <a:endParaRPr lang="en-US" dirty="0" smtClean="0"/>
          </a:p>
        </p:txBody>
      </p:sp>
    </p:spTree>
    <p:extLst>
      <p:ext uri="{BB962C8B-B14F-4D97-AF65-F5344CB8AC3E}">
        <p14:creationId xmlns:p14="http://schemas.microsoft.com/office/powerpoint/2010/main" xmlns="" val="2347966398"/>
      </p:ext>
    </p:extLst>
  </p:cSld>
  <p:clrMapOvr>
    <a:masterClrMapping/>
  </p:clrMapOvr>
  <mc:AlternateContent xmlns:mc="http://schemas.openxmlformats.org/markup-compatibility/2006">
    <mc:Choice xmlns:p14="http://schemas.microsoft.com/office/powerpoint/2010/main" xmlns="" Requires="p14">
      <p:transition spd="slow" p14:dur="5000">
        <p14:shred/>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Placeholder 4"/>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a:xfrm>
            <a:off x="0" y="-75847"/>
            <a:ext cx="9144000" cy="6996804"/>
          </a:xfrm>
          <a:prstGeom prst="rect">
            <a:avLst/>
          </a:prstGeom>
        </p:spPr>
      </p:pic>
      <p:sp>
        <p:nvSpPr>
          <p:cNvPr id="2" name="Title 1"/>
          <p:cNvSpPr>
            <a:spLocks noGrp="1"/>
          </p:cNvSpPr>
          <p:nvPr>
            <p:ph type="title"/>
          </p:nvPr>
        </p:nvSpPr>
        <p:spPr>
          <a:xfrm>
            <a:off x="452874" y="147487"/>
            <a:ext cx="1781515" cy="612088"/>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askerville Old Face" pitchFamily="18" charset="0"/>
              </a:rPr>
              <a:t>MENU</a:t>
            </a:r>
          </a:p>
        </p:txBody>
      </p:sp>
      <p:sp>
        <p:nvSpPr>
          <p:cNvPr id="8" name="Round Diagonal Corner Rectangle 7"/>
          <p:cNvSpPr/>
          <p:nvPr/>
        </p:nvSpPr>
        <p:spPr>
          <a:xfrm>
            <a:off x="143801" y="884907"/>
            <a:ext cx="2754261" cy="324469"/>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Latar</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Belakang</a:t>
            </a:r>
            <a:endParaRPr lang="en-US" sz="1600" dirty="0">
              <a:solidFill>
                <a:prstClr val="black">
                  <a:lumMod val="95000"/>
                  <a:lumOff val="5000"/>
                </a:prstClr>
              </a:solidFill>
              <a:latin typeface="Matura MT Script Capitals" pitchFamily="66" charset="0"/>
            </a:endParaRPr>
          </a:p>
        </p:txBody>
      </p:sp>
      <p:sp>
        <p:nvSpPr>
          <p:cNvPr id="9" name="Round Diagonal Corner Rectangle 8"/>
          <p:cNvSpPr/>
          <p:nvPr/>
        </p:nvSpPr>
        <p:spPr>
          <a:xfrm>
            <a:off x="147490" y="1273275"/>
            <a:ext cx="2538560" cy="319562"/>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Rumusan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Masalah</a:t>
            </a:r>
            <a:endParaRPr lang="en-US" sz="1600" dirty="0">
              <a:solidFill>
                <a:prstClr val="black">
                  <a:lumMod val="95000"/>
                  <a:lumOff val="5000"/>
                </a:prstClr>
              </a:solidFill>
              <a:latin typeface="Matura MT Script Capitals" pitchFamily="66" charset="0"/>
            </a:endParaRPr>
          </a:p>
        </p:txBody>
      </p:sp>
      <p:sp>
        <p:nvSpPr>
          <p:cNvPr id="10" name="Round Diagonal Corner Rectangle 9"/>
          <p:cNvSpPr/>
          <p:nvPr/>
        </p:nvSpPr>
        <p:spPr>
          <a:xfrm>
            <a:off x="151181" y="1646895"/>
            <a:ext cx="2750571"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Tujuan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1" name="Round Diagonal Corner Rectangle 10"/>
          <p:cNvSpPr/>
          <p:nvPr/>
        </p:nvSpPr>
        <p:spPr>
          <a:xfrm>
            <a:off x="154871" y="2050011"/>
            <a:ext cx="2507367" cy="324480"/>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Tinjauan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Pustaka</a:t>
            </a:r>
            <a:endParaRPr lang="en-US" sz="1600" dirty="0">
              <a:solidFill>
                <a:prstClr val="black">
                  <a:lumMod val="95000"/>
                  <a:lumOff val="5000"/>
                </a:prstClr>
              </a:solidFill>
              <a:latin typeface="Matura MT Script Capitals" pitchFamily="66" charset="0"/>
            </a:endParaRPr>
          </a:p>
        </p:txBody>
      </p:sp>
      <p:sp>
        <p:nvSpPr>
          <p:cNvPr id="12" name="Round Diagonal Corner Rectangle 11"/>
          <p:cNvSpPr/>
          <p:nvPr/>
        </p:nvSpPr>
        <p:spPr>
          <a:xfrm>
            <a:off x="169629" y="2862584"/>
            <a:ext cx="2554529" cy="328009"/>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Jenis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3" name="Round Diagonal Corner Rectangle 12"/>
          <p:cNvSpPr/>
          <p:nvPr/>
        </p:nvSpPr>
        <p:spPr>
          <a:xfrm>
            <a:off x="162250" y="3294087"/>
            <a:ext cx="2657150" cy="329459"/>
          </a:xfrm>
          <a:prstGeom prst="round2DiagRect">
            <a:avLst/>
          </a:prstGeom>
          <a:solidFill>
            <a:srgbClr val="FF00FF"/>
          </a:solidFill>
          <a:ln>
            <a:solidFill>
              <a:srgbClr val="FF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Waktu</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Tempat</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4" name="Round Diagonal Corner Rectangle 13"/>
          <p:cNvSpPr/>
          <p:nvPr/>
        </p:nvSpPr>
        <p:spPr>
          <a:xfrm>
            <a:off x="154880" y="3711948"/>
            <a:ext cx="2507358" cy="329459"/>
          </a:xfrm>
          <a:prstGeom prst="round2DiagRect">
            <a:avLst/>
          </a:prstGeom>
          <a:solidFill>
            <a:srgbClr val="FFFF99"/>
          </a:solidFill>
          <a:ln>
            <a:solidFill>
              <a:srgbClr val="FFFF99"/>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Populasi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Sampel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5" name="Round Diagonal Corner Rectangle 14"/>
          <p:cNvSpPr/>
          <p:nvPr/>
        </p:nvSpPr>
        <p:spPr>
          <a:xfrm>
            <a:off x="158571" y="4161524"/>
            <a:ext cx="2606062" cy="312507"/>
          </a:xfrm>
          <a:prstGeom prst="round2DiagRect">
            <a:avLst/>
          </a:prstGeom>
          <a:solidFill>
            <a:srgbClr val="6600FF"/>
          </a:solidFill>
          <a:ln>
            <a:solidFill>
              <a:srgbClr val="66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6" name="Round Diagonal Corner Rectangle 15"/>
          <p:cNvSpPr/>
          <p:nvPr/>
        </p:nvSpPr>
        <p:spPr>
          <a:xfrm>
            <a:off x="162259" y="4590832"/>
            <a:ext cx="2571416" cy="299045"/>
          </a:xfrm>
          <a:prstGeom prst="round2DiagRect">
            <a:avLst/>
          </a:prstGeom>
          <a:solidFill>
            <a:srgbClr val="993300"/>
          </a:solidFill>
          <a:ln>
            <a:solidFill>
              <a:srgbClr val="993300"/>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Definisi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operasional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8" name="Round Diagonal Corner Rectangle 17"/>
          <p:cNvSpPr/>
          <p:nvPr/>
        </p:nvSpPr>
        <p:spPr>
          <a:xfrm>
            <a:off x="176992" y="5010855"/>
            <a:ext cx="2547158"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Desain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9" name="Round Diagonal Corner Rectangle 18"/>
          <p:cNvSpPr/>
          <p:nvPr/>
        </p:nvSpPr>
        <p:spPr>
          <a:xfrm>
            <a:off x="180682" y="5413988"/>
            <a:ext cx="2543468" cy="316605"/>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Instrumen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20" name="Round Diagonal Corner Rectangle 19"/>
          <p:cNvSpPr/>
          <p:nvPr/>
        </p:nvSpPr>
        <p:spPr>
          <a:xfrm>
            <a:off x="195441" y="5817104"/>
            <a:ext cx="2528717" cy="329459"/>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Teknik</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Analisis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Data</a:t>
            </a:r>
          </a:p>
        </p:txBody>
      </p:sp>
      <p:sp>
        <p:nvSpPr>
          <p:cNvPr id="23" name="Octagon 22"/>
          <p:cNvSpPr/>
          <p:nvPr/>
        </p:nvSpPr>
        <p:spPr>
          <a:xfrm>
            <a:off x="2657477" y="884907"/>
            <a:ext cx="276225" cy="324469"/>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1</a:t>
            </a:r>
          </a:p>
        </p:txBody>
      </p:sp>
      <p:sp>
        <p:nvSpPr>
          <p:cNvPr id="24" name="Octagon 23"/>
          <p:cNvSpPr/>
          <p:nvPr/>
        </p:nvSpPr>
        <p:spPr>
          <a:xfrm>
            <a:off x="2447927" y="1265924"/>
            <a:ext cx="2762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2</a:t>
            </a:r>
          </a:p>
        </p:txBody>
      </p:sp>
      <p:sp>
        <p:nvSpPr>
          <p:cNvPr id="25" name="Octagon 24"/>
          <p:cNvSpPr/>
          <p:nvPr/>
        </p:nvSpPr>
        <p:spPr>
          <a:xfrm>
            <a:off x="2657477" y="1646912"/>
            <a:ext cx="276225" cy="324469"/>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dirty="0">
                <a:solidFill>
                  <a:prstClr val="white"/>
                </a:solidFill>
                <a:latin typeface="Matura MT Script Capitals" pitchFamily="66" charset="0"/>
              </a:rPr>
              <a:t>3</a:t>
            </a:r>
          </a:p>
        </p:txBody>
      </p:sp>
      <p:sp>
        <p:nvSpPr>
          <p:cNvPr id="26" name="Octagon 25"/>
          <p:cNvSpPr/>
          <p:nvPr/>
        </p:nvSpPr>
        <p:spPr>
          <a:xfrm>
            <a:off x="2457452" y="2040624"/>
            <a:ext cx="276225"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4</a:t>
            </a:r>
          </a:p>
        </p:txBody>
      </p:sp>
      <p:sp>
        <p:nvSpPr>
          <p:cNvPr id="28" name="Octagon 27"/>
          <p:cNvSpPr/>
          <p:nvPr/>
        </p:nvSpPr>
        <p:spPr>
          <a:xfrm>
            <a:off x="2495552" y="2866124"/>
            <a:ext cx="33337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6</a:t>
            </a:r>
          </a:p>
        </p:txBody>
      </p:sp>
      <p:sp>
        <p:nvSpPr>
          <p:cNvPr id="29" name="Octagon 28"/>
          <p:cNvSpPr/>
          <p:nvPr/>
        </p:nvSpPr>
        <p:spPr>
          <a:xfrm>
            <a:off x="2600325" y="3297910"/>
            <a:ext cx="3619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7</a:t>
            </a:r>
          </a:p>
        </p:txBody>
      </p:sp>
      <p:sp>
        <p:nvSpPr>
          <p:cNvPr id="30" name="Octagon 29"/>
          <p:cNvSpPr/>
          <p:nvPr/>
        </p:nvSpPr>
        <p:spPr>
          <a:xfrm>
            <a:off x="2438402" y="3729713"/>
            <a:ext cx="3524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8</a:t>
            </a:r>
          </a:p>
        </p:txBody>
      </p:sp>
      <p:sp>
        <p:nvSpPr>
          <p:cNvPr id="31" name="Octagon 30"/>
          <p:cNvSpPr/>
          <p:nvPr/>
        </p:nvSpPr>
        <p:spPr>
          <a:xfrm>
            <a:off x="2605095" y="4161524"/>
            <a:ext cx="347663" cy="324469"/>
          </a:xfrm>
          <a:prstGeom prst="oc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9</a:t>
            </a:r>
          </a:p>
        </p:txBody>
      </p:sp>
      <p:sp>
        <p:nvSpPr>
          <p:cNvPr id="32" name="Octagon 31"/>
          <p:cNvSpPr/>
          <p:nvPr/>
        </p:nvSpPr>
        <p:spPr>
          <a:xfrm>
            <a:off x="2419352" y="4606024"/>
            <a:ext cx="409575" cy="324469"/>
          </a:xfrm>
          <a:prstGeom prst="oct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457200"/>
            <a:r>
              <a:rPr lang="en-US" sz="1600" dirty="0">
                <a:solidFill>
                  <a:prstClr val="white"/>
                </a:solidFill>
                <a:latin typeface="Matura MT Script Capitals" pitchFamily="66" charset="0"/>
              </a:rPr>
              <a:t>10</a:t>
            </a:r>
          </a:p>
        </p:txBody>
      </p:sp>
      <p:sp>
        <p:nvSpPr>
          <p:cNvPr id="33" name="Octagon 32"/>
          <p:cNvSpPr/>
          <p:nvPr/>
        </p:nvSpPr>
        <p:spPr>
          <a:xfrm>
            <a:off x="2557462" y="5012424"/>
            <a:ext cx="395288"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11</a:t>
            </a:r>
          </a:p>
        </p:txBody>
      </p:sp>
      <p:sp>
        <p:nvSpPr>
          <p:cNvPr id="34" name="Octagon 33"/>
          <p:cNvSpPr/>
          <p:nvPr/>
        </p:nvSpPr>
        <p:spPr>
          <a:xfrm>
            <a:off x="2419350" y="5406124"/>
            <a:ext cx="4000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12</a:t>
            </a:r>
          </a:p>
        </p:txBody>
      </p:sp>
      <p:sp>
        <p:nvSpPr>
          <p:cNvPr id="35" name="Octagon 34"/>
          <p:cNvSpPr/>
          <p:nvPr/>
        </p:nvSpPr>
        <p:spPr>
          <a:xfrm>
            <a:off x="2557462" y="5825224"/>
            <a:ext cx="414338" cy="324469"/>
          </a:xfrm>
          <a:prstGeom prst="octag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13</a:t>
            </a:r>
          </a:p>
        </p:txBody>
      </p:sp>
      <p:sp>
        <p:nvSpPr>
          <p:cNvPr id="39" name="Round Diagonal Corner Rectangle 38"/>
          <p:cNvSpPr/>
          <p:nvPr/>
        </p:nvSpPr>
        <p:spPr>
          <a:xfrm>
            <a:off x="3124200" y="0"/>
            <a:ext cx="3448064" cy="714356"/>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24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Latar</a:t>
            </a:r>
            <a:r>
              <a:rPr lang="en-US" sz="24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24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Belakang</a:t>
            </a:r>
            <a:endParaRPr lang="en-US" sz="2400" dirty="0">
              <a:solidFill>
                <a:prstClr val="black">
                  <a:lumMod val="95000"/>
                  <a:lumOff val="5000"/>
                </a:prstClr>
              </a:solidFill>
              <a:latin typeface="Matura MT Script Capitals" pitchFamily="66" charset="0"/>
            </a:endParaRPr>
          </a:p>
        </p:txBody>
      </p:sp>
      <p:sp>
        <p:nvSpPr>
          <p:cNvPr id="63" name="Round Diagonal Corner Rectangle 62"/>
          <p:cNvSpPr/>
          <p:nvPr/>
        </p:nvSpPr>
        <p:spPr>
          <a:xfrm>
            <a:off x="166430" y="2448320"/>
            <a:ext cx="2731632" cy="31917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Skema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Kerangka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Pikir</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64" name="Octagon 63"/>
          <p:cNvSpPr/>
          <p:nvPr/>
        </p:nvSpPr>
        <p:spPr>
          <a:xfrm>
            <a:off x="2686052" y="2447024"/>
            <a:ext cx="276225"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5</a:t>
            </a:r>
          </a:p>
        </p:txBody>
      </p:sp>
      <p:pic>
        <p:nvPicPr>
          <p:cNvPr id="65" name="Picture 3" descr="E:\POTOH ALI\Gambar praktek Macromedia\TOMBOL\exit-2 copy.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22936" y="6206836"/>
            <a:ext cx="4572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2" descr="C:\Documents and Settings\Annisa\Local Settings\Temp\CLIP ART GERAK\BIRD\kogera.gif"/>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rot="18728878" flipH="1">
            <a:off x="8110706" y="311183"/>
            <a:ext cx="703483" cy="6529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Picture 37" descr="backward">
            <a:hlinkClick r:id="rId5" action="ppaction://hlinksldjump"/>
            <a:extLst>
              <a:ext uri="{FF2B5EF4-FFF2-40B4-BE49-F238E27FC236}">
                <a16:creationId xmlns:a16="http://schemas.microsoft.com/office/drawing/2014/main" xmlns="" id="{48951DA3-BDA0-4431-8799-623E4A87C4CC}"/>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flipH="1">
            <a:off x="8680144" y="6248400"/>
            <a:ext cx="402745" cy="531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ounded Rectangle 2"/>
          <p:cNvSpPr/>
          <p:nvPr/>
        </p:nvSpPr>
        <p:spPr>
          <a:xfrm>
            <a:off x="3143240" y="785794"/>
            <a:ext cx="2105696" cy="396468"/>
          </a:xfrm>
          <a:prstGeom prst="roundRect">
            <a:avLst>
              <a:gd name="adj" fmla="val 347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457200"/>
            <a:r>
              <a:rPr lang="en-US" dirty="0">
                <a:solidFill>
                  <a:prstClr val="white"/>
                </a:solidFill>
              </a:rPr>
              <a:t>MASALAH</a:t>
            </a:r>
          </a:p>
        </p:txBody>
      </p:sp>
      <p:sp>
        <p:nvSpPr>
          <p:cNvPr id="6" name="Rounded Rectangle 5"/>
          <p:cNvSpPr/>
          <p:nvPr/>
        </p:nvSpPr>
        <p:spPr>
          <a:xfrm>
            <a:off x="3071802" y="1214422"/>
            <a:ext cx="5857916" cy="114300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457200"/>
            <a:r>
              <a:rPr lang="en-US" dirty="0" err="1" smtClean="0"/>
              <a:t>pembelajaran</a:t>
            </a:r>
            <a:r>
              <a:rPr lang="en-US" dirty="0" smtClean="0"/>
              <a:t> </a:t>
            </a:r>
            <a:r>
              <a:rPr lang="en-US" dirty="0" err="1" smtClean="0"/>
              <a:t>sekolah</a:t>
            </a:r>
            <a:r>
              <a:rPr lang="en-US" dirty="0" smtClean="0"/>
              <a:t> </a:t>
            </a:r>
            <a:r>
              <a:rPr lang="en-US" dirty="0" err="1" smtClean="0"/>
              <a:t>dilakukan</a:t>
            </a:r>
            <a:r>
              <a:rPr lang="en-US" dirty="0" smtClean="0"/>
              <a:t> </a:t>
            </a:r>
            <a:r>
              <a:rPr lang="en-US" dirty="0" err="1" smtClean="0"/>
              <a:t>secara</a:t>
            </a:r>
            <a:r>
              <a:rPr lang="en-US" dirty="0" smtClean="0"/>
              <a:t> daring (</a:t>
            </a:r>
            <a:r>
              <a:rPr lang="en-US" dirty="0" err="1" smtClean="0"/>
              <a:t>dalam</a:t>
            </a:r>
            <a:r>
              <a:rPr lang="en-US" dirty="0" smtClean="0"/>
              <a:t> </a:t>
            </a:r>
            <a:r>
              <a:rPr lang="en-US" dirty="0" err="1" smtClean="0"/>
              <a:t>jaringan</a:t>
            </a:r>
            <a:r>
              <a:rPr lang="en-US" dirty="0" smtClean="0"/>
              <a:t>) </a:t>
            </a:r>
            <a:r>
              <a:rPr lang="en-US" dirty="0" err="1" smtClean="0"/>
              <a:t>melalui</a:t>
            </a:r>
            <a:r>
              <a:rPr lang="en-US" dirty="0" smtClean="0"/>
              <a:t> </a:t>
            </a:r>
            <a:r>
              <a:rPr lang="en-US" dirty="0" err="1" smtClean="0"/>
              <a:t>sebuah</a:t>
            </a:r>
            <a:r>
              <a:rPr lang="en-US" dirty="0" smtClean="0"/>
              <a:t> </a:t>
            </a:r>
            <a:r>
              <a:rPr lang="en-US" dirty="0" err="1" smtClean="0"/>
              <a:t>aplikasi</a:t>
            </a:r>
            <a:r>
              <a:rPr lang="en-US" dirty="0" smtClean="0"/>
              <a:t> online </a:t>
            </a:r>
            <a:r>
              <a:rPr lang="en-US" dirty="0" err="1" smtClean="0"/>
              <a:t>dan</a:t>
            </a:r>
            <a:r>
              <a:rPr lang="en-US" dirty="0" smtClean="0"/>
              <a:t> luring (</a:t>
            </a:r>
            <a:r>
              <a:rPr lang="en-US" dirty="0" err="1" smtClean="0"/>
              <a:t>luar</a:t>
            </a:r>
            <a:r>
              <a:rPr lang="en-US" dirty="0" smtClean="0"/>
              <a:t> </a:t>
            </a:r>
            <a:r>
              <a:rPr lang="en-US" dirty="0" err="1" smtClean="0"/>
              <a:t>jaringan</a:t>
            </a:r>
            <a:r>
              <a:rPr lang="en-US" dirty="0" smtClean="0"/>
              <a:t>). </a:t>
            </a:r>
            <a:r>
              <a:rPr lang="en-US" dirty="0" err="1" smtClean="0"/>
              <a:t>karena</a:t>
            </a:r>
            <a:r>
              <a:rPr lang="en-US" dirty="0" smtClean="0"/>
              <a:t> </a:t>
            </a:r>
            <a:r>
              <a:rPr lang="en-US" dirty="0" err="1" smtClean="0"/>
              <a:t>terjadinya</a:t>
            </a:r>
            <a:r>
              <a:rPr lang="en-US" dirty="0" smtClean="0"/>
              <a:t> </a:t>
            </a:r>
            <a:r>
              <a:rPr lang="en-US" dirty="0" err="1" smtClean="0"/>
              <a:t>pandemi</a:t>
            </a:r>
            <a:r>
              <a:rPr lang="en-US" dirty="0" smtClean="0"/>
              <a:t> covid-19</a:t>
            </a:r>
            <a:endParaRPr lang="en-US" dirty="0">
              <a:solidFill>
                <a:prstClr val="white"/>
              </a:solidFill>
            </a:endParaRPr>
          </a:p>
        </p:txBody>
      </p:sp>
      <p:sp>
        <p:nvSpPr>
          <p:cNvPr id="40" name="Rounded Rectangle 39"/>
          <p:cNvSpPr/>
          <p:nvPr/>
        </p:nvSpPr>
        <p:spPr>
          <a:xfrm>
            <a:off x="3000364" y="2428868"/>
            <a:ext cx="5929354" cy="157163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457200"/>
            <a:r>
              <a:rPr lang="en-US" dirty="0" err="1" smtClean="0"/>
              <a:t>Akibatnya</a:t>
            </a:r>
            <a:r>
              <a:rPr lang="en-US" dirty="0" smtClean="0"/>
              <a:t> </a:t>
            </a:r>
            <a:r>
              <a:rPr lang="en-US" dirty="0" err="1" smtClean="0"/>
              <a:t>mengalami</a:t>
            </a:r>
            <a:r>
              <a:rPr lang="en-US" dirty="0" smtClean="0"/>
              <a:t> </a:t>
            </a:r>
            <a:r>
              <a:rPr lang="en-US" dirty="0" err="1" smtClean="0"/>
              <a:t>beberapa</a:t>
            </a:r>
            <a:r>
              <a:rPr lang="en-US" dirty="0" smtClean="0"/>
              <a:t> </a:t>
            </a:r>
            <a:r>
              <a:rPr lang="en-US" dirty="0" err="1" smtClean="0"/>
              <a:t>kendala.Kendala</a:t>
            </a:r>
            <a:r>
              <a:rPr lang="en-US" dirty="0" smtClean="0"/>
              <a:t> yang </a:t>
            </a:r>
            <a:r>
              <a:rPr lang="en-US" dirty="0" err="1" smtClean="0"/>
              <a:t>dialami</a:t>
            </a:r>
            <a:r>
              <a:rPr lang="en-US" dirty="0" smtClean="0"/>
              <a:t> </a:t>
            </a:r>
            <a:r>
              <a:rPr lang="en-US" dirty="0" err="1" smtClean="0"/>
              <a:t>oleh</a:t>
            </a:r>
            <a:r>
              <a:rPr lang="en-US" dirty="0" smtClean="0"/>
              <a:t> </a:t>
            </a:r>
            <a:r>
              <a:rPr lang="en-US" dirty="0" err="1" smtClean="0"/>
              <a:t>para</a:t>
            </a:r>
            <a:r>
              <a:rPr lang="en-US" dirty="0" smtClean="0"/>
              <a:t> </a:t>
            </a:r>
            <a:r>
              <a:rPr lang="en-US" dirty="0" err="1" smtClean="0"/>
              <a:t>siswa</a:t>
            </a:r>
            <a:r>
              <a:rPr lang="en-US" dirty="0" smtClean="0"/>
              <a:t> </a:t>
            </a:r>
            <a:r>
              <a:rPr lang="en-US" dirty="0" err="1" smtClean="0"/>
              <a:t>sendiri</a:t>
            </a:r>
            <a:r>
              <a:rPr lang="en-US" dirty="0" smtClean="0"/>
              <a:t>, </a:t>
            </a:r>
            <a:r>
              <a:rPr lang="en-US" dirty="0" err="1" smtClean="0"/>
              <a:t>seperti</a:t>
            </a:r>
            <a:r>
              <a:rPr lang="en-US" dirty="0" smtClean="0"/>
              <a:t> </a:t>
            </a:r>
            <a:r>
              <a:rPr lang="en-US" dirty="0" err="1" smtClean="0"/>
              <a:t>malas</a:t>
            </a:r>
            <a:r>
              <a:rPr lang="en-US" dirty="0" smtClean="0"/>
              <a:t> </a:t>
            </a:r>
            <a:r>
              <a:rPr lang="en-US" dirty="0" err="1" smtClean="0"/>
              <a:t>belajar</a:t>
            </a:r>
            <a:r>
              <a:rPr lang="en-US" dirty="0" smtClean="0"/>
              <a:t>, </a:t>
            </a:r>
            <a:r>
              <a:rPr lang="en-US" dirty="0" err="1" smtClean="0"/>
              <a:t>kurangnya</a:t>
            </a:r>
            <a:r>
              <a:rPr lang="en-US" dirty="0" smtClean="0"/>
              <a:t> </a:t>
            </a:r>
            <a:r>
              <a:rPr lang="en-US" dirty="0" err="1" smtClean="0"/>
              <a:t>pemahaman</a:t>
            </a:r>
            <a:r>
              <a:rPr lang="en-US" dirty="0" smtClean="0"/>
              <a:t> </a:t>
            </a:r>
            <a:r>
              <a:rPr lang="en-US" dirty="0" err="1" smtClean="0"/>
              <a:t>siswa</a:t>
            </a:r>
            <a:r>
              <a:rPr lang="en-US" dirty="0" smtClean="0"/>
              <a:t> </a:t>
            </a:r>
            <a:r>
              <a:rPr lang="en-US" dirty="0" err="1" smtClean="0"/>
              <a:t>terhadap</a:t>
            </a:r>
            <a:r>
              <a:rPr lang="en-US" dirty="0" smtClean="0"/>
              <a:t> </a:t>
            </a:r>
            <a:r>
              <a:rPr lang="en-US" dirty="0" err="1" smtClean="0"/>
              <a:t>materi-materi</a:t>
            </a:r>
            <a:r>
              <a:rPr lang="en-US" dirty="0" smtClean="0"/>
              <a:t> yang </a:t>
            </a:r>
            <a:r>
              <a:rPr lang="en-US" dirty="0" err="1" smtClean="0"/>
              <a:t>diterangkan</a:t>
            </a:r>
            <a:r>
              <a:rPr lang="en-US" dirty="0" smtClean="0"/>
              <a:t> </a:t>
            </a:r>
            <a:r>
              <a:rPr lang="en-US" dirty="0" err="1" smtClean="0"/>
              <a:t>oleh</a:t>
            </a:r>
            <a:r>
              <a:rPr lang="en-US" dirty="0" smtClean="0"/>
              <a:t> guru, </a:t>
            </a:r>
            <a:r>
              <a:rPr lang="en-US" dirty="0" err="1" smtClean="0"/>
              <a:t>motivasi</a:t>
            </a:r>
            <a:r>
              <a:rPr lang="en-US" dirty="0" smtClean="0"/>
              <a:t> </a:t>
            </a:r>
            <a:r>
              <a:rPr lang="en-US" dirty="0" err="1" smtClean="0"/>
              <a:t>belajar</a:t>
            </a:r>
            <a:r>
              <a:rPr lang="en-US" dirty="0" smtClean="0"/>
              <a:t> </a:t>
            </a:r>
            <a:r>
              <a:rPr lang="en-US" dirty="0" err="1" smtClean="0"/>
              <a:t>menurun</a:t>
            </a:r>
            <a:r>
              <a:rPr lang="en-US" dirty="0" smtClean="0"/>
              <a:t>, </a:t>
            </a:r>
            <a:r>
              <a:rPr lang="en-US" dirty="0" err="1" smtClean="0"/>
              <a:t>serta</a:t>
            </a:r>
            <a:r>
              <a:rPr lang="en-US" dirty="0" smtClean="0"/>
              <a:t> </a:t>
            </a:r>
            <a:r>
              <a:rPr lang="en-US" dirty="0" err="1" smtClean="0"/>
              <a:t>kurangnya</a:t>
            </a:r>
            <a:r>
              <a:rPr lang="en-US" dirty="0" smtClean="0"/>
              <a:t> </a:t>
            </a:r>
            <a:r>
              <a:rPr lang="en-US" dirty="0" err="1" smtClean="0"/>
              <a:t>keaktifan</a:t>
            </a:r>
            <a:r>
              <a:rPr lang="en-US" dirty="0" smtClean="0"/>
              <a:t> </a:t>
            </a:r>
            <a:r>
              <a:rPr lang="en-US" dirty="0" err="1" smtClean="0"/>
              <a:t>siswa</a:t>
            </a:r>
            <a:r>
              <a:rPr lang="en-US" dirty="0" smtClean="0"/>
              <a:t>.</a:t>
            </a:r>
          </a:p>
          <a:p>
            <a:pPr algn="ctr" defTabSz="457200"/>
            <a:endParaRPr lang="en-US" dirty="0">
              <a:solidFill>
                <a:prstClr val="white"/>
              </a:solidFill>
            </a:endParaRPr>
          </a:p>
        </p:txBody>
      </p:sp>
      <p:sp>
        <p:nvSpPr>
          <p:cNvPr id="41" name="Rounded Rectangle 40"/>
          <p:cNvSpPr/>
          <p:nvPr/>
        </p:nvSpPr>
        <p:spPr>
          <a:xfrm>
            <a:off x="3071802" y="4071942"/>
            <a:ext cx="5929354" cy="157163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457200"/>
            <a:r>
              <a:rPr lang="en-US" dirty="0" smtClean="0"/>
              <a:t>guru </a:t>
            </a:r>
            <a:r>
              <a:rPr lang="en-US" dirty="0" err="1" smtClean="0"/>
              <a:t>harus</a:t>
            </a:r>
            <a:r>
              <a:rPr lang="en-US" dirty="0" smtClean="0"/>
              <a:t> </a:t>
            </a:r>
            <a:r>
              <a:rPr lang="en-US" dirty="0" err="1" smtClean="0"/>
              <a:t>mempunyai</a:t>
            </a:r>
            <a:r>
              <a:rPr lang="en-US" dirty="0" smtClean="0"/>
              <a:t> </a:t>
            </a:r>
            <a:r>
              <a:rPr lang="en-US" dirty="0" err="1" smtClean="0"/>
              <a:t>metode</a:t>
            </a:r>
            <a:r>
              <a:rPr lang="en-US" dirty="0" smtClean="0"/>
              <a:t> </a:t>
            </a:r>
            <a:r>
              <a:rPr lang="en-US" dirty="0" err="1" smtClean="0"/>
              <a:t>atau</a:t>
            </a:r>
            <a:r>
              <a:rPr lang="en-US" dirty="0" smtClean="0"/>
              <a:t> model </a:t>
            </a:r>
            <a:r>
              <a:rPr lang="en-US" dirty="0" err="1" smtClean="0"/>
              <a:t>pembelajaran</a:t>
            </a:r>
            <a:r>
              <a:rPr lang="en-US" dirty="0" smtClean="0"/>
              <a:t> yang </a:t>
            </a:r>
            <a:r>
              <a:rPr lang="en-US" dirty="0" err="1" smtClean="0"/>
              <a:t>menarik.Model</a:t>
            </a:r>
            <a:r>
              <a:rPr lang="en-US" dirty="0" smtClean="0"/>
              <a:t> </a:t>
            </a:r>
            <a:r>
              <a:rPr lang="en-US" dirty="0" err="1" smtClean="0"/>
              <a:t>pembelajaran</a:t>
            </a:r>
            <a:r>
              <a:rPr lang="en-US" dirty="0" smtClean="0"/>
              <a:t> </a:t>
            </a:r>
            <a:r>
              <a:rPr lang="en-US" dirty="0" err="1" smtClean="0"/>
              <a:t>sendiri</a:t>
            </a:r>
            <a:r>
              <a:rPr lang="en-US" dirty="0" smtClean="0"/>
              <a:t> </a:t>
            </a:r>
            <a:r>
              <a:rPr lang="en-US" dirty="0" err="1" smtClean="0"/>
              <a:t>merupakan</a:t>
            </a:r>
            <a:r>
              <a:rPr lang="en-US" dirty="0" smtClean="0"/>
              <a:t> </a:t>
            </a:r>
            <a:r>
              <a:rPr lang="en-US" dirty="0" err="1" smtClean="0"/>
              <a:t>sebuah</a:t>
            </a:r>
            <a:r>
              <a:rPr lang="en-US" dirty="0" smtClean="0"/>
              <a:t> </a:t>
            </a:r>
            <a:r>
              <a:rPr lang="en-US" dirty="0" err="1" smtClean="0"/>
              <a:t>kerangka</a:t>
            </a:r>
            <a:r>
              <a:rPr lang="en-US" dirty="0" smtClean="0"/>
              <a:t> </a:t>
            </a:r>
            <a:r>
              <a:rPr lang="en-US" dirty="0" err="1" smtClean="0"/>
              <a:t>konseptual</a:t>
            </a:r>
            <a:r>
              <a:rPr lang="en-US" dirty="0" smtClean="0"/>
              <a:t> </a:t>
            </a:r>
            <a:r>
              <a:rPr lang="en-US" dirty="0" err="1" smtClean="0"/>
              <a:t>dalam</a:t>
            </a:r>
            <a:r>
              <a:rPr lang="en-US" dirty="0" smtClean="0"/>
              <a:t> </a:t>
            </a:r>
            <a:r>
              <a:rPr lang="en-US" dirty="0" err="1" smtClean="0"/>
              <a:t>wujud</a:t>
            </a:r>
            <a:r>
              <a:rPr lang="en-US" dirty="0" smtClean="0"/>
              <a:t> </a:t>
            </a:r>
            <a:r>
              <a:rPr lang="en-US" dirty="0" err="1" smtClean="0"/>
              <a:t>suatu</a:t>
            </a:r>
            <a:r>
              <a:rPr lang="en-US" dirty="0" smtClean="0"/>
              <a:t> </a:t>
            </a:r>
            <a:r>
              <a:rPr lang="en-US" dirty="0" err="1" smtClean="0"/>
              <a:t>perencanaan</a:t>
            </a:r>
            <a:r>
              <a:rPr lang="en-US" dirty="0" smtClean="0"/>
              <a:t> </a:t>
            </a:r>
            <a:r>
              <a:rPr lang="en-US" dirty="0" err="1" smtClean="0"/>
              <a:t>pembelajaran</a:t>
            </a:r>
            <a:r>
              <a:rPr lang="en-US" dirty="0" smtClean="0"/>
              <a:t> </a:t>
            </a:r>
            <a:r>
              <a:rPr lang="en-US" dirty="0" smtClean="0"/>
              <a:t> </a:t>
            </a:r>
            <a:r>
              <a:rPr lang="en-US" dirty="0" err="1" smtClean="0"/>
              <a:t>sebagai</a:t>
            </a:r>
            <a:r>
              <a:rPr lang="en-US" dirty="0" smtClean="0"/>
              <a:t> </a:t>
            </a:r>
            <a:r>
              <a:rPr lang="en-US" dirty="0" err="1" smtClean="0"/>
              <a:t>pedoman</a:t>
            </a:r>
            <a:r>
              <a:rPr lang="en-US" dirty="0" smtClean="0"/>
              <a:t> </a:t>
            </a:r>
            <a:r>
              <a:rPr lang="en-US" dirty="0" err="1" smtClean="0"/>
              <a:t>dalam</a:t>
            </a:r>
            <a:r>
              <a:rPr lang="en-US" dirty="0" smtClean="0"/>
              <a:t> </a:t>
            </a:r>
            <a:r>
              <a:rPr lang="en-US" dirty="0" err="1" smtClean="0"/>
              <a:t>pembelajaran</a:t>
            </a:r>
            <a:r>
              <a:rPr lang="en-US" dirty="0" smtClean="0"/>
              <a:t> </a:t>
            </a:r>
            <a:r>
              <a:rPr lang="en-US" dirty="0" err="1" smtClean="0"/>
              <a:t>di</a:t>
            </a:r>
            <a:r>
              <a:rPr lang="en-US" dirty="0" smtClean="0"/>
              <a:t> </a:t>
            </a:r>
            <a:r>
              <a:rPr lang="en-US" dirty="0" err="1" smtClean="0"/>
              <a:t>kelas</a:t>
            </a:r>
            <a:r>
              <a:rPr lang="en-US" dirty="0" smtClean="0"/>
              <a:t>. </a:t>
            </a:r>
            <a:endParaRPr lang="en-US" dirty="0">
              <a:solidFill>
                <a:prstClr val="white"/>
              </a:solidFill>
            </a:endParaRPr>
          </a:p>
        </p:txBody>
      </p:sp>
      <p:sp>
        <p:nvSpPr>
          <p:cNvPr id="42" name="Rounded Rectangle 41"/>
          <p:cNvSpPr/>
          <p:nvPr/>
        </p:nvSpPr>
        <p:spPr>
          <a:xfrm>
            <a:off x="3071802" y="5715016"/>
            <a:ext cx="5929354" cy="107154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dirty="0" err="1" smtClean="0"/>
              <a:t>Salah</a:t>
            </a:r>
            <a:r>
              <a:rPr lang="en-US" dirty="0" smtClean="0"/>
              <a:t> </a:t>
            </a:r>
            <a:r>
              <a:rPr lang="en-US" dirty="0" err="1" smtClean="0"/>
              <a:t>satu</a:t>
            </a:r>
            <a:r>
              <a:rPr lang="en-US" dirty="0" smtClean="0"/>
              <a:t> model </a:t>
            </a:r>
            <a:r>
              <a:rPr lang="en-US" dirty="0" err="1" smtClean="0"/>
              <a:t>pembelajaran</a:t>
            </a:r>
            <a:r>
              <a:rPr lang="en-US" dirty="0" smtClean="0"/>
              <a:t> yang </a:t>
            </a:r>
            <a:r>
              <a:rPr lang="en-US" dirty="0" err="1" smtClean="0"/>
              <a:t>akan</a:t>
            </a:r>
            <a:r>
              <a:rPr lang="en-US" dirty="0" smtClean="0"/>
              <a:t> </a:t>
            </a:r>
            <a:r>
              <a:rPr lang="en-US" dirty="0" err="1" smtClean="0"/>
              <a:t>digunakan</a:t>
            </a:r>
            <a:r>
              <a:rPr lang="en-US" dirty="0" smtClean="0"/>
              <a:t> </a:t>
            </a:r>
            <a:r>
              <a:rPr lang="en-US" dirty="0" err="1" smtClean="0"/>
              <a:t>dalam</a:t>
            </a:r>
            <a:r>
              <a:rPr lang="en-US" dirty="0" smtClean="0"/>
              <a:t> </a:t>
            </a:r>
            <a:r>
              <a:rPr lang="en-US" dirty="0" err="1" smtClean="0"/>
              <a:t>penelitian</a:t>
            </a:r>
            <a:r>
              <a:rPr lang="en-US" dirty="0" smtClean="0"/>
              <a:t> </a:t>
            </a:r>
            <a:r>
              <a:rPr lang="en-US" dirty="0" err="1" smtClean="0"/>
              <a:t>ini</a:t>
            </a:r>
            <a:r>
              <a:rPr lang="en-US" dirty="0" smtClean="0"/>
              <a:t> </a:t>
            </a:r>
            <a:r>
              <a:rPr lang="en-US" dirty="0" err="1" smtClean="0"/>
              <a:t>adalah</a:t>
            </a:r>
            <a:r>
              <a:rPr lang="en-US" dirty="0" smtClean="0"/>
              <a:t> model </a:t>
            </a:r>
            <a:r>
              <a:rPr lang="en-US" dirty="0" err="1" smtClean="0"/>
              <a:t>pembelajaran</a:t>
            </a:r>
            <a:r>
              <a:rPr lang="en-US" dirty="0" smtClean="0"/>
              <a:t> </a:t>
            </a:r>
            <a:r>
              <a:rPr lang="en-US" dirty="0" err="1" smtClean="0"/>
              <a:t>Kooperatif</a:t>
            </a:r>
            <a:r>
              <a:rPr lang="en-US" dirty="0" smtClean="0"/>
              <a:t> </a:t>
            </a:r>
            <a:r>
              <a:rPr lang="en-US" dirty="0" err="1" smtClean="0"/>
              <a:t>tipe</a:t>
            </a:r>
            <a:r>
              <a:rPr lang="en-US" dirty="0" smtClean="0"/>
              <a:t> NHT</a:t>
            </a:r>
            <a:r>
              <a:rPr lang="en-US" i="1" dirty="0" smtClean="0"/>
              <a:t> (Numbered Head Together).</a:t>
            </a:r>
            <a:endParaRPr lang="en-US" dirty="0"/>
          </a:p>
        </p:txBody>
      </p:sp>
    </p:spTree>
    <p:extLst>
      <p:ext uri="{BB962C8B-B14F-4D97-AF65-F5344CB8AC3E}">
        <p14:creationId xmlns:p14="http://schemas.microsoft.com/office/powerpoint/2010/main" xmlns="" val="539227224"/>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575" y="-68948"/>
            <a:ext cx="9178577" cy="6885384"/>
          </a:xfrm>
        </p:spPr>
      </p:pic>
      <p:sp>
        <p:nvSpPr>
          <p:cNvPr id="2" name="Title 1"/>
          <p:cNvSpPr>
            <a:spLocks noGrp="1"/>
          </p:cNvSpPr>
          <p:nvPr>
            <p:ph type="title"/>
          </p:nvPr>
        </p:nvSpPr>
        <p:spPr>
          <a:xfrm>
            <a:off x="452872" y="147487"/>
            <a:ext cx="1781515" cy="612088"/>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askerville Old Face" pitchFamily="18" charset="0"/>
              </a:rPr>
              <a:t>MENU</a:t>
            </a:r>
          </a:p>
        </p:txBody>
      </p:sp>
      <p:sp>
        <p:nvSpPr>
          <p:cNvPr id="8" name="Round Diagonal Corner Rectangle 7"/>
          <p:cNvSpPr/>
          <p:nvPr/>
        </p:nvSpPr>
        <p:spPr>
          <a:xfrm>
            <a:off x="143801" y="884907"/>
            <a:ext cx="2754261" cy="324469"/>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Latar</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Belakang</a:t>
            </a:r>
            <a:endParaRPr lang="en-US" sz="1600" dirty="0">
              <a:solidFill>
                <a:prstClr val="black">
                  <a:lumMod val="95000"/>
                  <a:lumOff val="5000"/>
                </a:prstClr>
              </a:solidFill>
              <a:latin typeface="Matura MT Script Capitals" pitchFamily="66" charset="0"/>
            </a:endParaRPr>
          </a:p>
        </p:txBody>
      </p:sp>
      <p:sp>
        <p:nvSpPr>
          <p:cNvPr id="9" name="Round Diagonal Corner Rectangle 8"/>
          <p:cNvSpPr/>
          <p:nvPr/>
        </p:nvSpPr>
        <p:spPr>
          <a:xfrm>
            <a:off x="147490" y="1273275"/>
            <a:ext cx="2538560" cy="319562"/>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Rumusan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Masalah</a:t>
            </a:r>
            <a:endParaRPr lang="en-US" sz="1600" dirty="0">
              <a:solidFill>
                <a:prstClr val="black">
                  <a:lumMod val="95000"/>
                  <a:lumOff val="5000"/>
                </a:prstClr>
              </a:solidFill>
              <a:latin typeface="Matura MT Script Capitals" pitchFamily="66" charset="0"/>
            </a:endParaRPr>
          </a:p>
        </p:txBody>
      </p:sp>
      <p:sp>
        <p:nvSpPr>
          <p:cNvPr id="10" name="Round Diagonal Corner Rectangle 9"/>
          <p:cNvSpPr/>
          <p:nvPr/>
        </p:nvSpPr>
        <p:spPr>
          <a:xfrm>
            <a:off x="151181" y="1646895"/>
            <a:ext cx="2750571"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Tujuan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1" name="Round Diagonal Corner Rectangle 10"/>
          <p:cNvSpPr/>
          <p:nvPr/>
        </p:nvSpPr>
        <p:spPr>
          <a:xfrm>
            <a:off x="154871" y="2050011"/>
            <a:ext cx="2507367" cy="324480"/>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Tinjauan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Pustaka</a:t>
            </a:r>
            <a:endParaRPr lang="en-US" sz="1600" dirty="0">
              <a:solidFill>
                <a:prstClr val="black">
                  <a:lumMod val="95000"/>
                  <a:lumOff val="5000"/>
                </a:prstClr>
              </a:solidFill>
              <a:latin typeface="Matura MT Script Capitals" pitchFamily="66" charset="0"/>
            </a:endParaRPr>
          </a:p>
        </p:txBody>
      </p:sp>
      <p:sp>
        <p:nvSpPr>
          <p:cNvPr id="12" name="Round Diagonal Corner Rectangle 11"/>
          <p:cNvSpPr/>
          <p:nvPr/>
        </p:nvSpPr>
        <p:spPr>
          <a:xfrm>
            <a:off x="169627" y="2862580"/>
            <a:ext cx="2554529" cy="328009"/>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Jenis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3" name="Round Diagonal Corner Rectangle 12"/>
          <p:cNvSpPr/>
          <p:nvPr/>
        </p:nvSpPr>
        <p:spPr>
          <a:xfrm>
            <a:off x="162253" y="3221972"/>
            <a:ext cx="2666677" cy="435628"/>
          </a:xfrm>
          <a:prstGeom prst="round2DiagRect">
            <a:avLst/>
          </a:prstGeom>
          <a:solidFill>
            <a:srgbClr val="FF00FF"/>
          </a:solidFill>
          <a:ln>
            <a:solidFill>
              <a:srgbClr val="FF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Waktu</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Tempat</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4" name="Round Diagonal Corner Rectangle 13"/>
          <p:cNvSpPr/>
          <p:nvPr/>
        </p:nvSpPr>
        <p:spPr>
          <a:xfrm>
            <a:off x="154880" y="3711948"/>
            <a:ext cx="2507358" cy="329459"/>
          </a:xfrm>
          <a:prstGeom prst="round2DiagRect">
            <a:avLst/>
          </a:prstGeom>
          <a:solidFill>
            <a:srgbClr val="FFFF99"/>
          </a:solidFill>
          <a:ln>
            <a:solidFill>
              <a:srgbClr val="FFFF99"/>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Populasi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Sampel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5" name="Round Diagonal Corner Rectangle 14"/>
          <p:cNvSpPr/>
          <p:nvPr/>
        </p:nvSpPr>
        <p:spPr>
          <a:xfrm>
            <a:off x="158571" y="4161520"/>
            <a:ext cx="2606062" cy="312507"/>
          </a:xfrm>
          <a:prstGeom prst="round2DiagRect">
            <a:avLst/>
          </a:prstGeom>
          <a:solidFill>
            <a:srgbClr val="6600FF"/>
          </a:solidFill>
          <a:ln>
            <a:solidFill>
              <a:srgbClr val="66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6" name="Round Diagonal Corner Rectangle 15"/>
          <p:cNvSpPr/>
          <p:nvPr/>
        </p:nvSpPr>
        <p:spPr>
          <a:xfrm>
            <a:off x="195439" y="4590828"/>
            <a:ext cx="2538241" cy="494911"/>
          </a:xfrm>
          <a:prstGeom prst="round2DiagRect">
            <a:avLst/>
          </a:prstGeom>
          <a:solidFill>
            <a:srgbClr val="993300"/>
          </a:solidFill>
          <a:ln>
            <a:solidFill>
              <a:srgbClr val="993300"/>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Definisi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operasional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8" name="Round Diagonal Corner Rectangle 17"/>
          <p:cNvSpPr/>
          <p:nvPr/>
        </p:nvSpPr>
        <p:spPr>
          <a:xfrm>
            <a:off x="176992" y="5157010"/>
            <a:ext cx="2547158"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Desain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9" name="Round Diagonal Corner Rectangle 18"/>
          <p:cNvSpPr/>
          <p:nvPr/>
        </p:nvSpPr>
        <p:spPr>
          <a:xfrm>
            <a:off x="180682" y="5638808"/>
            <a:ext cx="2543468" cy="316605"/>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Instrumen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20" name="Round Diagonal Corner Rectangle 19"/>
          <p:cNvSpPr/>
          <p:nvPr/>
        </p:nvSpPr>
        <p:spPr>
          <a:xfrm>
            <a:off x="195439" y="6071349"/>
            <a:ext cx="2528717" cy="329459"/>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Teknik</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Analisis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Data</a:t>
            </a:r>
          </a:p>
        </p:txBody>
      </p:sp>
      <p:sp>
        <p:nvSpPr>
          <p:cNvPr id="23" name="Octagon 22"/>
          <p:cNvSpPr/>
          <p:nvPr/>
        </p:nvSpPr>
        <p:spPr>
          <a:xfrm>
            <a:off x="2657477" y="884907"/>
            <a:ext cx="276225" cy="324469"/>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1</a:t>
            </a:r>
          </a:p>
        </p:txBody>
      </p:sp>
      <p:sp>
        <p:nvSpPr>
          <p:cNvPr id="24" name="Octagon 23"/>
          <p:cNvSpPr/>
          <p:nvPr/>
        </p:nvSpPr>
        <p:spPr>
          <a:xfrm>
            <a:off x="2447927" y="1265920"/>
            <a:ext cx="2762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2</a:t>
            </a:r>
          </a:p>
        </p:txBody>
      </p:sp>
      <p:sp>
        <p:nvSpPr>
          <p:cNvPr id="25" name="Octagon 24"/>
          <p:cNvSpPr/>
          <p:nvPr/>
        </p:nvSpPr>
        <p:spPr>
          <a:xfrm>
            <a:off x="2657477" y="1646912"/>
            <a:ext cx="276225" cy="324469"/>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dirty="0">
                <a:solidFill>
                  <a:prstClr val="white"/>
                </a:solidFill>
                <a:latin typeface="Matura MT Script Capitals" pitchFamily="66" charset="0"/>
              </a:rPr>
              <a:t>3</a:t>
            </a:r>
          </a:p>
        </p:txBody>
      </p:sp>
      <p:sp>
        <p:nvSpPr>
          <p:cNvPr id="26" name="Octagon 25"/>
          <p:cNvSpPr/>
          <p:nvPr/>
        </p:nvSpPr>
        <p:spPr>
          <a:xfrm>
            <a:off x="2457452" y="2040620"/>
            <a:ext cx="276225"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4</a:t>
            </a:r>
          </a:p>
        </p:txBody>
      </p:sp>
      <p:sp>
        <p:nvSpPr>
          <p:cNvPr id="28" name="Octagon 27"/>
          <p:cNvSpPr/>
          <p:nvPr/>
        </p:nvSpPr>
        <p:spPr>
          <a:xfrm>
            <a:off x="2495552" y="2866120"/>
            <a:ext cx="33337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6</a:t>
            </a:r>
          </a:p>
        </p:txBody>
      </p:sp>
      <p:sp>
        <p:nvSpPr>
          <p:cNvPr id="29" name="Octagon 28"/>
          <p:cNvSpPr/>
          <p:nvPr/>
        </p:nvSpPr>
        <p:spPr>
          <a:xfrm>
            <a:off x="2600325" y="3297910"/>
            <a:ext cx="3619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7</a:t>
            </a:r>
          </a:p>
        </p:txBody>
      </p:sp>
      <p:sp>
        <p:nvSpPr>
          <p:cNvPr id="30" name="Octagon 29"/>
          <p:cNvSpPr/>
          <p:nvPr/>
        </p:nvSpPr>
        <p:spPr>
          <a:xfrm>
            <a:off x="2438402" y="3729713"/>
            <a:ext cx="3524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8</a:t>
            </a:r>
          </a:p>
        </p:txBody>
      </p:sp>
      <p:sp>
        <p:nvSpPr>
          <p:cNvPr id="31" name="Octagon 30"/>
          <p:cNvSpPr/>
          <p:nvPr/>
        </p:nvSpPr>
        <p:spPr>
          <a:xfrm>
            <a:off x="2605093" y="4161520"/>
            <a:ext cx="347663" cy="324469"/>
          </a:xfrm>
          <a:prstGeom prst="oc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9</a:t>
            </a:r>
          </a:p>
        </p:txBody>
      </p:sp>
      <p:sp>
        <p:nvSpPr>
          <p:cNvPr id="32" name="Octagon 31"/>
          <p:cNvSpPr/>
          <p:nvPr/>
        </p:nvSpPr>
        <p:spPr>
          <a:xfrm>
            <a:off x="2514602" y="4648208"/>
            <a:ext cx="409575" cy="324469"/>
          </a:xfrm>
          <a:prstGeom prst="oct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457200"/>
            <a:r>
              <a:rPr lang="en-US" sz="1600" dirty="0">
                <a:solidFill>
                  <a:prstClr val="white"/>
                </a:solidFill>
                <a:latin typeface="Matura MT Script Capitals" pitchFamily="66" charset="0"/>
              </a:rPr>
              <a:t>10</a:t>
            </a:r>
          </a:p>
        </p:txBody>
      </p:sp>
      <p:sp>
        <p:nvSpPr>
          <p:cNvPr id="33" name="Octagon 32"/>
          <p:cNvSpPr/>
          <p:nvPr/>
        </p:nvSpPr>
        <p:spPr>
          <a:xfrm>
            <a:off x="2576512" y="5085739"/>
            <a:ext cx="395288"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11</a:t>
            </a:r>
          </a:p>
        </p:txBody>
      </p:sp>
      <p:sp>
        <p:nvSpPr>
          <p:cNvPr id="34" name="Octagon 33"/>
          <p:cNvSpPr/>
          <p:nvPr/>
        </p:nvSpPr>
        <p:spPr>
          <a:xfrm>
            <a:off x="2571750" y="5542939"/>
            <a:ext cx="4000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12</a:t>
            </a:r>
          </a:p>
        </p:txBody>
      </p:sp>
      <p:sp>
        <p:nvSpPr>
          <p:cNvPr id="35" name="Octagon 34"/>
          <p:cNvSpPr/>
          <p:nvPr/>
        </p:nvSpPr>
        <p:spPr>
          <a:xfrm>
            <a:off x="2633662" y="6076339"/>
            <a:ext cx="414338" cy="324469"/>
          </a:xfrm>
          <a:prstGeom prst="octag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13</a:t>
            </a:r>
          </a:p>
        </p:txBody>
      </p:sp>
      <p:sp>
        <p:nvSpPr>
          <p:cNvPr id="63" name="Round Diagonal Corner Rectangle 62"/>
          <p:cNvSpPr/>
          <p:nvPr/>
        </p:nvSpPr>
        <p:spPr>
          <a:xfrm>
            <a:off x="166430" y="2448316"/>
            <a:ext cx="2731632" cy="31917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Skema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Kerangka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Pikir</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64" name="Octagon 63"/>
          <p:cNvSpPr/>
          <p:nvPr/>
        </p:nvSpPr>
        <p:spPr>
          <a:xfrm>
            <a:off x="2686052" y="2447020"/>
            <a:ext cx="276225"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5</a:t>
            </a:r>
          </a:p>
        </p:txBody>
      </p:sp>
      <p:pic>
        <p:nvPicPr>
          <p:cNvPr id="65" name="Picture 3" descr="E:\POTOH ALI\Gambar praktek Macromedia\TOMBOL\exit-2 copy.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22936" y="6206836"/>
            <a:ext cx="4572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2" descr="C:\Documents and Settings\Annisa\Local Settings\Temp\CLIP ART GERAK\BIRD\kogera.gif"/>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rot="14893830" flipH="1" flipV="1">
            <a:off x="3147230" y="-30657"/>
            <a:ext cx="910474" cy="7545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Picture 37" descr="backward">
            <a:hlinkClick r:id="rId5" action="ppaction://hlinksldjump"/>
            <a:extLst>
              <a:ext uri="{FF2B5EF4-FFF2-40B4-BE49-F238E27FC236}">
                <a16:creationId xmlns:a16="http://schemas.microsoft.com/office/drawing/2014/main" xmlns="" id="{48951DA3-BDA0-4431-8799-623E4A87C4CC}"/>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flipH="1">
            <a:off x="8680142" y="6248400"/>
            <a:ext cx="402745" cy="531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42"/>
          <p:cNvPicPr>
            <a:picLocks noChangeAspect="1"/>
          </p:cNvPicPr>
          <p:nvPr/>
        </p:nvPicPr>
        <p:blipFill rotWithShape="1">
          <a:blip r:embed="rId7">
            <a:extLst>
              <a:ext uri="{28A0092B-C50C-407E-A947-70E740481C1C}">
                <a14:useLocalDpi xmlns:a14="http://schemas.microsoft.com/office/drawing/2010/main" xmlns="" val="0"/>
              </a:ext>
            </a:extLst>
          </a:blip>
          <a:srcRect l="46582"/>
          <a:stretch/>
        </p:blipFill>
        <p:spPr>
          <a:xfrm>
            <a:off x="6357950" y="4786322"/>
            <a:ext cx="2013439" cy="1785253"/>
          </a:xfrm>
          <a:prstGeom prst="ellipse">
            <a:avLst/>
          </a:prstGeom>
          <a:ln>
            <a:noFill/>
          </a:ln>
          <a:effectLst>
            <a:softEdge rad="112500"/>
          </a:effectLst>
        </p:spPr>
      </p:pic>
      <p:sp>
        <p:nvSpPr>
          <p:cNvPr id="44" name="Left Arrow 43"/>
          <p:cNvSpPr/>
          <p:nvPr/>
        </p:nvSpPr>
        <p:spPr>
          <a:xfrm rot="20048820">
            <a:off x="6792866" y="141606"/>
            <a:ext cx="2250543" cy="977914"/>
          </a:xfrm>
          <a:prstGeom prst="leftArrow">
            <a:avLst/>
          </a:prstGeom>
          <a:solidFill>
            <a:sysClr val="windowText" lastClr="000000"/>
          </a:solidFill>
          <a:ln w="254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1600" b="0" i="0" u="none" strike="noStrike" kern="0" cap="none" spc="0" normalizeH="0" baseline="0" noProof="0" dirty="0" smtClean="0">
                <a:ln>
                  <a:solidFill>
                    <a:sysClr val="window" lastClr="FFFFFF"/>
                  </a:solidFill>
                </a:ln>
                <a:solidFill>
                  <a:sysClr val="window" lastClr="FFFFFF"/>
                </a:solidFill>
                <a:effectLst/>
                <a:uLnTx/>
                <a:uFillTx/>
                <a:latin typeface="Calibri"/>
                <a:ea typeface="+mn-ea"/>
                <a:cs typeface="+mn-cs"/>
              </a:rPr>
              <a:t>RUMUSAN MASALAH</a:t>
            </a:r>
            <a:endParaRPr kumimoji="0" lang="id-ID" sz="1600" b="0" i="0" u="none" strike="noStrike" kern="0" cap="none" spc="0" normalizeH="0" baseline="0" noProof="0" dirty="0">
              <a:ln>
                <a:solidFill>
                  <a:sysClr val="window" lastClr="FFFFFF"/>
                </a:solidFill>
              </a:ln>
              <a:solidFill>
                <a:sysClr val="window" lastClr="FFFFFF"/>
              </a:solidFill>
              <a:effectLst/>
              <a:uLnTx/>
              <a:uFillTx/>
              <a:latin typeface="Calibri"/>
              <a:ea typeface="+mn-ea"/>
              <a:cs typeface="+mn-cs"/>
            </a:endParaRPr>
          </a:p>
        </p:txBody>
      </p:sp>
      <p:sp>
        <p:nvSpPr>
          <p:cNvPr id="4" name="Cloud Callout 3"/>
          <p:cNvSpPr/>
          <p:nvPr/>
        </p:nvSpPr>
        <p:spPr>
          <a:xfrm flipH="1">
            <a:off x="2714612" y="-285776"/>
            <a:ext cx="4714908" cy="4572032"/>
          </a:xfrm>
          <a:prstGeom prst="cloudCallout">
            <a:avLst>
              <a:gd name="adj1" fmla="val -47228"/>
              <a:gd name="adj2" fmla="val 63622"/>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dirty="0" smtClean="0"/>
              <a:t>Berdasarkan </a:t>
            </a:r>
            <a:r>
              <a:rPr lang="en-US" dirty="0" err="1" smtClean="0"/>
              <a:t>uraian</a:t>
            </a:r>
            <a:r>
              <a:rPr lang="en-US" dirty="0" smtClean="0"/>
              <a:t> </a:t>
            </a:r>
            <a:r>
              <a:rPr lang="en-US" dirty="0" err="1" smtClean="0"/>
              <a:t>diatas,maka</a:t>
            </a:r>
            <a:r>
              <a:rPr lang="en-US" dirty="0" smtClean="0"/>
              <a:t> </a:t>
            </a:r>
            <a:r>
              <a:rPr lang="en-US" dirty="0" err="1" smtClean="0"/>
              <a:t>rumusan</a:t>
            </a:r>
            <a:r>
              <a:rPr lang="en-US" dirty="0" smtClean="0"/>
              <a:t> </a:t>
            </a:r>
            <a:r>
              <a:rPr lang="en-US" dirty="0" err="1" smtClean="0"/>
              <a:t>masalah</a:t>
            </a:r>
            <a:r>
              <a:rPr lang="en-US" dirty="0" smtClean="0"/>
              <a:t> </a:t>
            </a:r>
            <a:r>
              <a:rPr lang="en-US" dirty="0" err="1" smtClean="0"/>
              <a:t>dalam</a:t>
            </a:r>
            <a:r>
              <a:rPr lang="en-US" dirty="0" smtClean="0"/>
              <a:t> </a:t>
            </a:r>
            <a:r>
              <a:rPr lang="en-US" dirty="0" err="1" smtClean="0"/>
              <a:t>penelitian</a:t>
            </a:r>
            <a:r>
              <a:rPr lang="en-US" dirty="0" smtClean="0"/>
              <a:t> </a:t>
            </a:r>
            <a:r>
              <a:rPr lang="en-US" dirty="0" err="1" smtClean="0"/>
              <a:t>ini</a:t>
            </a:r>
            <a:r>
              <a:rPr lang="en-US" dirty="0" smtClean="0"/>
              <a:t> </a:t>
            </a:r>
            <a:r>
              <a:rPr lang="en-US" dirty="0" err="1" smtClean="0"/>
              <a:t>adalah</a:t>
            </a:r>
            <a:r>
              <a:rPr lang="en-US" dirty="0" smtClean="0"/>
              <a:t> </a:t>
            </a:r>
            <a:r>
              <a:rPr lang="id-ID" dirty="0" smtClean="0"/>
              <a:t>“</a:t>
            </a:r>
            <a:r>
              <a:rPr lang="en-US" dirty="0" err="1" smtClean="0"/>
              <a:t>Bagaimanakah</a:t>
            </a:r>
            <a:r>
              <a:rPr lang="en-US" dirty="0" smtClean="0"/>
              <a:t> </a:t>
            </a:r>
            <a:r>
              <a:rPr lang="en-US" dirty="0" err="1" smtClean="0"/>
              <a:t>evektifitas</a:t>
            </a:r>
            <a:r>
              <a:rPr lang="en-US" dirty="0" smtClean="0"/>
              <a:t>  </a:t>
            </a:r>
            <a:r>
              <a:rPr lang="id-ID" dirty="0" smtClean="0"/>
              <a:t>model pembelajaran Ko</a:t>
            </a:r>
            <a:r>
              <a:rPr lang="en-US" dirty="0" smtClean="0"/>
              <a:t>o</a:t>
            </a:r>
            <a:r>
              <a:rPr lang="id-ID" dirty="0" smtClean="0"/>
              <a:t>peratif Tipe </a:t>
            </a:r>
            <a:r>
              <a:rPr lang="id-ID" i="1" dirty="0" smtClean="0"/>
              <a:t>Numbered Head Together</a:t>
            </a:r>
            <a:r>
              <a:rPr lang="en-US" dirty="0" err="1" smtClean="0"/>
              <a:t>terhadap</a:t>
            </a:r>
            <a:r>
              <a:rPr lang="en-US" dirty="0" smtClean="0"/>
              <a:t> </a:t>
            </a:r>
            <a:r>
              <a:rPr lang="id-ID" dirty="0" smtClean="0"/>
              <a:t>hasil belajar  matematika</a:t>
            </a:r>
            <a:r>
              <a:rPr lang="en-US" dirty="0" err="1" smtClean="0"/>
              <a:t>siswakelas</a:t>
            </a:r>
            <a:r>
              <a:rPr lang="en-US" dirty="0" smtClean="0"/>
              <a:t> VII SMP </a:t>
            </a:r>
            <a:r>
              <a:rPr lang="en-US" dirty="0" err="1" smtClean="0"/>
              <a:t>Negeri</a:t>
            </a:r>
            <a:r>
              <a:rPr lang="en-US" dirty="0" smtClean="0"/>
              <a:t> 1 </a:t>
            </a:r>
            <a:r>
              <a:rPr lang="en-US" dirty="0" err="1" smtClean="0"/>
              <a:t>PolewaliMandar</a:t>
            </a:r>
            <a:r>
              <a:rPr lang="en-US" dirty="0" smtClean="0"/>
              <a:t> ?</a:t>
            </a:r>
            <a:r>
              <a:rPr lang="id-ID" dirty="0" smtClean="0"/>
              <a:t>”</a:t>
            </a:r>
            <a:endParaRPr lang="en-US" dirty="0"/>
          </a:p>
        </p:txBody>
      </p:sp>
    </p:spTree>
    <p:extLst>
      <p:ext uri="{BB962C8B-B14F-4D97-AF65-F5344CB8AC3E}">
        <p14:creationId xmlns:p14="http://schemas.microsoft.com/office/powerpoint/2010/main" xmlns="" val="539227224"/>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575" y="-68948"/>
            <a:ext cx="9178577" cy="6885384"/>
          </a:xfrm>
        </p:spPr>
      </p:pic>
      <p:sp>
        <p:nvSpPr>
          <p:cNvPr id="2" name="Title 1"/>
          <p:cNvSpPr>
            <a:spLocks noGrp="1"/>
          </p:cNvSpPr>
          <p:nvPr>
            <p:ph type="title"/>
          </p:nvPr>
        </p:nvSpPr>
        <p:spPr>
          <a:xfrm>
            <a:off x="452872" y="147487"/>
            <a:ext cx="1781515" cy="612088"/>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askerville Old Face" pitchFamily="18" charset="0"/>
              </a:rPr>
              <a:t>MENU</a:t>
            </a:r>
          </a:p>
        </p:txBody>
      </p:sp>
      <p:sp>
        <p:nvSpPr>
          <p:cNvPr id="8" name="Round Diagonal Corner Rectangle 7"/>
          <p:cNvSpPr/>
          <p:nvPr/>
        </p:nvSpPr>
        <p:spPr>
          <a:xfrm>
            <a:off x="143801" y="884907"/>
            <a:ext cx="2754261" cy="324469"/>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Latar</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Belakang</a:t>
            </a:r>
            <a:endParaRPr lang="en-US" sz="1600" dirty="0">
              <a:solidFill>
                <a:prstClr val="black">
                  <a:lumMod val="95000"/>
                  <a:lumOff val="5000"/>
                </a:prstClr>
              </a:solidFill>
              <a:latin typeface="Matura MT Script Capitals" pitchFamily="66" charset="0"/>
            </a:endParaRPr>
          </a:p>
        </p:txBody>
      </p:sp>
      <p:sp>
        <p:nvSpPr>
          <p:cNvPr id="9" name="Round Diagonal Corner Rectangle 8"/>
          <p:cNvSpPr/>
          <p:nvPr/>
        </p:nvSpPr>
        <p:spPr>
          <a:xfrm>
            <a:off x="147490" y="1273275"/>
            <a:ext cx="2538560" cy="319562"/>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Rumusan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Masalah</a:t>
            </a:r>
            <a:endParaRPr lang="en-US" sz="1600" dirty="0">
              <a:solidFill>
                <a:prstClr val="black">
                  <a:lumMod val="95000"/>
                  <a:lumOff val="5000"/>
                </a:prstClr>
              </a:solidFill>
              <a:latin typeface="Matura MT Script Capitals" pitchFamily="66" charset="0"/>
            </a:endParaRPr>
          </a:p>
        </p:txBody>
      </p:sp>
      <p:sp>
        <p:nvSpPr>
          <p:cNvPr id="10" name="Round Diagonal Corner Rectangle 9"/>
          <p:cNvSpPr/>
          <p:nvPr/>
        </p:nvSpPr>
        <p:spPr>
          <a:xfrm>
            <a:off x="151181" y="1646895"/>
            <a:ext cx="2750571"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Tujuan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1" name="Round Diagonal Corner Rectangle 10"/>
          <p:cNvSpPr/>
          <p:nvPr/>
        </p:nvSpPr>
        <p:spPr>
          <a:xfrm>
            <a:off x="154871" y="2050011"/>
            <a:ext cx="2507367" cy="324480"/>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Tinjauan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Pustaka</a:t>
            </a:r>
            <a:endParaRPr lang="en-US" sz="1600" dirty="0">
              <a:solidFill>
                <a:prstClr val="black">
                  <a:lumMod val="95000"/>
                  <a:lumOff val="5000"/>
                </a:prstClr>
              </a:solidFill>
              <a:latin typeface="Matura MT Script Capitals" pitchFamily="66" charset="0"/>
            </a:endParaRPr>
          </a:p>
        </p:txBody>
      </p:sp>
      <p:sp>
        <p:nvSpPr>
          <p:cNvPr id="12" name="Round Diagonal Corner Rectangle 11"/>
          <p:cNvSpPr/>
          <p:nvPr/>
        </p:nvSpPr>
        <p:spPr>
          <a:xfrm>
            <a:off x="169627" y="2862580"/>
            <a:ext cx="2554529" cy="328009"/>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Jenis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3" name="Round Diagonal Corner Rectangle 12"/>
          <p:cNvSpPr/>
          <p:nvPr/>
        </p:nvSpPr>
        <p:spPr>
          <a:xfrm>
            <a:off x="162253" y="3221972"/>
            <a:ext cx="2666677" cy="435628"/>
          </a:xfrm>
          <a:prstGeom prst="round2DiagRect">
            <a:avLst/>
          </a:prstGeom>
          <a:solidFill>
            <a:srgbClr val="FF00FF"/>
          </a:solidFill>
          <a:ln>
            <a:solidFill>
              <a:srgbClr val="FF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Waktu</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Tempat</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4" name="Round Diagonal Corner Rectangle 13"/>
          <p:cNvSpPr/>
          <p:nvPr/>
        </p:nvSpPr>
        <p:spPr>
          <a:xfrm>
            <a:off x="154880" y="3711948"/>
            <a:ext cx="2507358" cy="329459"/>
          </a:xfrm>
          <a:prstGeom prst="round2DiagRect">
            <a:avLst/>
          </a:prstGeom>
          <a:solidFill>
            <a:srgbClr val="FFFF99"/>
          </a:solidFill>
          <a:ln>
            <a:solidFill>
              <a:srgbClr val="FFFF99"/>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Populasi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Sampel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5" name="Round Diagonal Corner Rectangle 14"/>
          <p:cNvSpPr/>
          <p:nvPr/>
        </p:nvSpPr>
        <p:spPr>
          <a:xfrm>
            <a:off x="158571" y="4161520"/>
            <a:ext cx="2606062" cy="312507"/>
          </a:xfrm>
          <a:prstGeom prst="round2DiagRect">
            <a:avLst/>
          </a:prstGeom>
          <a:solidFill>
            <a:srgbClr val="6600FF"/>
          </a:solidFill>
          <a:ln>
            <a:solidFill>
              <a:srgbClr val="66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6" name="Round Diagonal Corner Rectangle 15"/>
          <p:cNvSpPr/>
          <p:nvPr/>
        </p:nvSpPr>
        <p:spPr>
          <a:xfrm>
            <a:off x="195439" y="4590828"/>
            <a:ext cx="2538241" cy="494911"/>
          </a:xfrm>
          <a:prstGeom prst="round2DiagRect">
            <a:avLst/>
          </a:prstGeom>
          <a:solidFill>
            <a:srgbClr val="993300"/>
          </a:solidFill>
          <a:ln>
            <a:solidFill>
              <a:srgbClr val="993300"/>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Definisi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operasional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8" name="Round Diagonal Corner Rectangle 17"/>
          <p:cNvSpPr/>
          <p:nvPr/>
        </p:nvSpPr>
        <p:spPr>
          <a:xfrm>
            <a:off x="176992" y="5157010"/>
            <a:ext cx="2547158"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Desain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9" name="Round Diagonal Corner Rectangle 18"/>
          <p:cNvSpPr/>
          <p:nvPr/>
        </p:nvSpPr>
        <p:spPr>
          <a:xfrm>
            <a:off x="180682" y="5638808"/>
            <a:ext cx="2543468" cy="316605"/>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Instrumen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20" name="Round Diagonal Corner Rectangle 19"/>
          <p:cNvSpPr/>
          <p:nvPr/>
        </p:nvSpPr>
        <p:spPr>
          <a:xfrm>
            <a:off x="195439" y="6071349"/>
            <a:ext cx="2528717" cy="329459"/>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Teknik</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Analisis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Data</a:t>
            </a:r>
          </a:p>
        </p:txBody>
      </p:sp>
      <p:sp>
        <p:nvSpPr>
          <p:cNvPr id="23" name="Octagon 22"/>
          <p:cNvSpPr/>
          <p:nvPr/>
        </p:nvSpPr>
        <p:spPr>
          <a:xfrm>
            <a:off x="2657477" y="884907"/>
            <a:ext cx="276225" cy="324469"/>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1</a:t>
            </a:r>
          </a:p>
        </p:txBody>
      </p:sp>
      <p:sp>
        <p:nvSpPr>
          <p:cNvPr id="24" name="Octagon 23"/>
          <p:cNvSpPr/>
          <p:nvPr/>
        </p:nvSpPr>
        <p:spPr>
          <a:xfrm>
            <a:off x="2447927" y="1265920"/>
            <a:ext cx="2762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2</a:t>
            </a:r>
          </a:p>
        </p:txBody>
      </p:sp>
      <p:sp>
        <p:nvSpPr>
          <p:cNvPr id="25" name="Octagon 24"/>
          <p:cNvSpPr/>
          <p:nvPr/>
        </p:nvSpPr>
        <p:spPr>
          <a:xfrm>
            <a:off x="2657477" y="1646912"/>
            <a:ext cx="276225" cy="324469"/>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dirty="0">
                <a:solidFill>
                  <a:prstClr val="white"/>
                </a:solidFill>
                <a:latin typeface="Matura MT Script Capitals" pitchFamily="66" charset="0"/>
              </a:rPr>
              <a:t>3</a:t>
            </a:r>
          </a:p>
        </p:txBody>
      </p:sp>
      <p:sp>
        <p:nvSpPr>
          <p:cNvPr id="26" name="Octagon 25"/>
          <p:cNvSpPr/>
          <p:nvPr/>
        </p:nvSpPr>
        <p:spPr>
          <a:xfrm>
            <a:off x="2457452" y="2040620"/>
            <a:ext cx="276225"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4</a:t>
            </a:r>
          </a:p>
        </p:txBody>
      </p:sp>
      <p:sp>
        <p:nvSpPr>
          <p:cNvPr id="28" name="Octagon 27"/>
          <p:cNvSpPr/>
          <p:nvPr/>
        </p:nvSpPr>
        <p:spPr>
          <a:xfrm>
            <a:off x="2495552" y="2866120"/>
            <a:ext cx="33337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6</a:t>
            </a:r>
          </a:p>
        </p:txBody>
      </p:sp>
      <p:sp>
        <p:nvSpPr>
          <p:cNvPr id="29" name="Octagon 28"/>
          <p:cNvSpPr/>
          <p:nvPr/>
        </p:nvSpPr>
        <p:spPr>
          <a:xfrm>
            <a:off x="2600325" y="3297910"/>
            <a:ext cx="3619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7</a:t>
            </a:r>
          </a:p>
        </p:txBody>
      </p:sp>
      <p:sp>
        <p:nvSpPr>
          <p:cNvPr id="30" name="Octagon 29"/>
          <p:cNvSpPr/>
          <p:nvPr/>
        </p:nvSpPr>
        <p:spPr>
          <a:xfrm>
            <a:off x="2438402" y="3729713"/>
            <a:ext cx="3524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8</a:t>
            </a:r>
          </a:p>
        </p:txBody>
      </p:sp>
      <p:sp>
        <p:nvSpPr>
          <p:cNvPr id="31" name="Octagon 30"/>
          <p:cNvSpPr/>
          <p:nvPr/>
        </p:nvSpPr>
        <p:spPr>
          <a:xfrm>
            <a:off x="2605093" y="4161520"/>
            <a:ext cx="347663" cy="324469"/>
          </a:xfrm>
          <a:prstGeom prst="oc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9</a:t>
            </a:r>
          </a:p>
        </p:txBody>
      </p:sp>
      <p:sp>
        <p:nvSpPr>
          <p:cNvPr id="32" name="Octagon 31"/>
          <p:cNvSpPr/>
          <p:nvPr/>
        </p:nvSpPr>
        <p:spPr>
          <a:xfrm>
            <a:off x="2514602" y="4648208"/>
            <a:ext cx="409575" cy="324469"/>
          </a:xfrm>
          <a:prstGeom prst="oct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457200"/>
            <a:r>
              <a:rPr lang="en-US" sz="1600" dirty="0">
                <a:solidFill>
                  <a:prstClr val="white"/>
                </a:solidFill>
                <a:latin typeface="Matura MT Script Capitals" pitchFamily="66" charset="0"/>
              </a:rPr>
              <a:t>10</a:t>
            </a:r>
          </a:p>
        </p:txBody>
      </p:sp>
      <p:sp>
        <p:nvSpPr>
          <p:cNvPr id="33" name="Octagon 32"/>
          <p:cNvSpPr/>
          <p:nvPr/>
        </p:nvSpPr>
        <p:spPr>
          <a:xfrm>
            <a:off x="2576512" y="5085739"/>
            <a:ext cx="395288"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11</a:t>
            </a:r>
          </a:p>
        </p:txBody>
      </p:sp>
      <p:sp>
        <p:nvSpPr>
          <p:cNvPr id="34" name="Octagon 33"/>
          <p:cNvSpPr/>
          <p:nvPr/>
        </p:nvSpPr>
        <p:spPr>
          <a:xfrm>
            <a:off x="2571750" y="5542939"/>
            <a:ext cx="4000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12</a:t>
            </a:r>
          </a:p>
        </p:txBody>
      </p:sp>
      <p:sp>
        <p:nvSpPr>
          <p:cNvPr id="35" name="Octagon 34"/>
          <p:cNvSpPr/>
          <p:nvPr/>
        </p:nvSpPr>
        <p:spPr>
          <a:xfrm>
            <a:off x="2633662" y="6076339"/>
            <a:ext cx="414338" cy="324469"/>
          </a:xfrm>
          <a:prstGeom prst="octag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13</a:t>
            </a:r>
          </a:p>
        </p:txBody>
      </p:sp>
      <p:sp>
        <p:nvSpPr>
          <p:cNvPr id="63" name="Round Diagonal Corner Rectangle 62"/>
          <p:cNvSpPr/>
          <p:nvPr/>
        </p:nvSpPr>
        <p:spPr>
          <a:xfrm>
            <a:off x="166430" y="2448316"/>
            <a:ext cx="2731632" cy="31917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Skema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Kerangka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Pikir</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64" name="Octagon 63"/>
          <p:cNvSpPr/>
          <p:nvPr/>
        </p:nvSpPr>
        <p:spPr>
          <a:xfrm>
            <a:off x="2686052" y="2447020"/>
            <a:ext cx="276225"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5</a:t>
            </a:r>
          </a:p>
        </p:txBody>
      </p:sp>
      <p:pic>
        <p:nvPicPr>
          <p:cNvPr id="65" name="Picture 3" descr="E:\POTOH ALI\Gambar praktek Macromedia\TOMBOL\exit-2 copy.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22936" y="6206836"/>
            <a:ext cx="4572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2" descr="C:\Documents and Settings\Annisa\Local Settings\Temp\CLIP ART GERAK\BIRD\kogera.gif"/>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rot="2845277">
            <a:off x="2279104" y="165046"/>
            <a:ext cx="756751" cy="702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Picture 37" descr="backward">
            <a:hlinkClick r:id="rId5" action="ppaction://hlinksldjump"/>
            <a:extLst>
              <a:ext uri="{FF2B5EF4-FFF2-40B4-BE49-F238E27FC236}">
                <a16:creationId xmlns:a16="http://schemas.microsoft.com/office/drawing/2014/main" xmlns="" id="{48951DA3-BDA0-4431-8799-623E4A87C4CC}"/>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flipH="1">
            <a:off x="8680142" y="6248400"/>
            <a:ext cx="402745" cy="531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Picture 35"/>
          <p:cNvPicPr>
            <a:picLocks noChangeAspect="1"/>
          </p:cNvPicPr>
          <p:nvPr/>
        </p:nvPicPr>
        <p:blipFill rotWithShape="1">
          <a:blip r:embed="rId7">
            <a:extLst>
              <a:ext uri="{28A0092B-C50C-407E-A947-70E740481C1C}">
                <a14:useLocalDpi xmlns:a14="http://schemas.microsoft.com/office/drawing/2010/main" xmlns="" val="0"/>
              </a:ext>
            </a:extLst>
          </a:blip>
          <a:srcRect l="43162" t="15551" r="22307" b="39991"/>
          <a:stretch/>
        </p:blipFill>
        <p:spPr>
          <a:xfrm rot="185920">
            <a:off x="3086471" y="4148157"/>
            <a:ext cx="3275856" cy="3438484"/>
          </a:xfrm>
          <a:prstGeom prst="ellipse">
            <a:avLst/>
          </a:prstGeom>
          <a:ln>
            <a:noFill/>
          </a:ln>
          <a:effectLst>
            <a:softEdge rad="112500"/>
          </a:effectLst>
        </p:spPr>
      </p:pic>
      <p:sp>
        <p:nvSpPr>
          <p:cNvPr id="7" name="Cloud Callout 6"/>
          <p:cNvSpPr/>
          <p:nvPr/>
        </p:nvSpPr>
        <p:spPr>
          <a:xfrm>
            <a:off x="3714744" y="-95880"/>
            <a:ext cx="5467739" cy="3453442"/>
          </a:xfrm>
          <a:prstGeom prst="cloudCallout">
            <a:avLst>
              <a:gd name="adj1" fmla="val -19033"/>
              <a:gd name="adj2" fmla="val 77299"/>
            </a:avLst>
          </a:prstGeom>
        </p:spPr>
        <p:style>
          <a:lnRef idx="2">
            <a:schemeClr val="dk1"/>
          </a:lnRef>
          <a:fillRef idx="1">
            <a:schemeClr val="lt1"/>
          </a:fillRef>
          <a:effectRef idx="0">
            <a:schemeClr val="dk1"/>
          </a:effectRef>
          <a:fontRef idx="minor">
            <a:schemeClr val="dk1"/>
          </a:fontRef>
        </p:style>
        <p:txBody>
          <a:bodyPr rtlCol="0" anchor="ctr"/>
          <a:lstStyle/>
          <a:p>
            <a:r>
              <a:rPr lang="id-ID" dirty="0" smtClean="0"/>
              <a:t>Adapun tujuan penelitian ini adalah untuk mengetahui </a:t>
            </a:r>
            <a:r>
              <a:rPr lang="en-US" dirty="0" err="1" smtClean="0"/>
              <a:t>evektifitas</a:t>
            </a:r>
            <a:r>
              <a:rPr lang="en-US" dirty="0" smtClean="0"/>
              <a:t>  </a:t>
            </a:r>
            <a:r>
              <a:rPr lang="id-ID" dirty="0" smtClean="0"/>
              <a:t>model pembelajaran Ko</a:t>
            </a:r>
            <a:r>
              <a:rPr lang="en-US" dirty="0" smtClean="0"/>
              <a:t>o</a:t>
            </a:r>
            <a:r>
              <a:rPr lang="id-ID" dirty="0" smtClean="0"/>
              <a:t>peratif Tipe </a:t>
            </a:r>
            <a:r>
              <a:rPr lang="id-ID" i="1" dirty="0" smtClean="0"/>
              <a:t>Numbered Head Together</a:t>
            </a:r>
            <a:r>
              <a:rPr lang="en-US" dirty="0" err="1" smtClean="0"/>
              <a:t>terhadap</a:t>
            </a:r>
            <a:r>
              <a:rPr lang="en-US" dirty="0" smtClean="0"/>
              <a:t> </a:t>
            </a:r>
            <a:r>
              <a:rPr lang="id-ID" dirty="0" smtClean="0"/>
              <a:t>hasil belajar  matematika</a:t>
            </a:r>
            <a:r>
              <a:rPr lang="en-US" dirty="0" smtClean="0"/>
              <a:t> </a:t>
            </a:r>
            <a:r>
              <a:rPr lang="en-US" dirty="0" err="1" smtClean="0"/>
              <a:t>peserta</a:t>
            </a:r>
            <a:r>
              <a:rPr lang="en-US" dirty="0" smtClean="0"/>
              <a:t> </a:t>
            </a:r>
            <a:r>
              <a:rPr lang="en-US" dirty="0" err="1" smtClean="0"/>
              <a:t>didik</a:t>
            </a:r>
            <a:r>
              <a:rPr lang="en-US" dirty="0" smtClean="0"/>
              <a:t> </a:t>
            </a:r>
            <a:r>
              <a:rPr lang="en-US" dirty="0" err="1" smtClean="0"/>
              <a:t>kelas</a:t>
            </a:r>
            <a:r>
              <a:rPr lang="en-US" dirty="0" smtClean="0"/>
              <a:t> VII SMP </a:t>
            </a:r>
            <a:r>
              <a:rPr lang="en-US" dirty="0" err="1" smtClean="0"/>
              <a:t>Negeri</a:t>
            </a:r>
            <a:r>
              <a:rPr lang="en-US" dirty="0" smtClean="0"/>
              <a:t> 1 </a:t>
            </a:r>
            <a:r>
              <a:rPr lang="en-US" dirty="0" err="1" smtClean="0"/>
              <a:t>Polewali</a:t>
            </a:r>
            <a:r>
              <a:rPr lang="en-US" dirty="0" smtClean="0"/>
              <a:t> </a:t>
            </a:r>
            <a:r>
              <a:rPr lang="en-US" dirty="0" err="1" smtClean="0"/>
              <a:t>Mandar</a:t>
            </a:r>
            <a:r>
              <a:rPr lang="en-US" dirty="0" smtClean="0"/>
              <a:t> </a:t>
            </a:r>
            <a:endParaRPr lang="en-US" dirty="0"/>
          </a:p>
        </p:txBody>
      </p:sp>
      <p:sp>
        <p:nvSpPr>
          <p:cNvPr id="45" name="Bent Arrow 44"/>
          <p:cNvSpPr/>
          <p:nvPr/>
        </p:nvSpPr>
        <p:spPr>
          <a:xfrm rot="3428058" flipH="1">
            <a:off x="6802298" y="2643396"/>
            <a:ext cx="1967614" cy="2934528"/>
          </a:xfrm>
          <a:prstGeom prst="bentArrow">
            <a:avLst/>
          </a:prstGeom>
          <a:solidFill>
            <a:srgbClr val="FF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6" name="Title 19"/>
          <p:cNvSpPr txBox="1">
            <a:spLocks/>
          </p:cNvSpPr>
          <p:nvPr/>
        </p:nvSpPr>
        <p:spPr>
          <a:xfrm rot="19560436">
            <a:off x="6472157" y="4753912"/>
            <a:ext cx="2516991" cy="5314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000" b="0" i="0" u="none" strike="noStrike" kern="1200" cap="none" spc="0" normalizeH="0" baseline="0" noProof="0" dirty="0" smtClean="0">
                <a:ln>
                  <a:noFill/>
                </a:ln>
                <a:solidFill>
                  <a:sysClr val="window" lastClr="FFFFFF"/>
                </a:solidFill>
                <a:effectLst/>
                <a:uLnTx/>
                <a:uFillTx/>
                <a:latin typeface="Calibri"/>
                <a:ea typeface="+mj-ea"/>
                <a:cs typeface="+mj-cs"/>
              </a:rPr>
              <a:t>TUJUAN</a:t>
            </a:r>
            <a:endParaRPr kumimoji="0" lang="id-ID" sz="4000" b="0" i="0" u="none" strike="noStrike" kern="1200" cap="none" spc="0" normalizeH="0" baseline="0" noProof="0" dirty="0">
              <a:ln>
                <a:noFill/>
              </a:ln>
              <a:solidFill>
                <a:sysClr val="window" lastClr="FFFFFF"/>
              </a:solidFill>
              <a:effectLst/>
              <a:uLnTx/>
              <a:uFillTx/>
              <a:latin typeface="Calibri"/>
              <a:ea typeface="+mj-ea"/>
              <a:cs typeface="+mj-cs"/>
            </a:endParaRPr>
          </a:p>
        </p:txBody>
      </p:sp>
    </p:spTree>
    <p:extLst>
      <p:ext uri="{BB962C8B-B14F-4D97-AF65-F5344CB8AC3E}">
        <p14:creationId xmlns:p14="http://schemas.microsoft.com/office/powerpoint/2010/main" xmlns="" val="324326694"/>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199" y="2910"/>
            <a:ext cx="9220200" cy="6906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452872" y="147487"/>
            <a:ext cx="1781515" cy="612088"/>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askerville Old Face" pitchFamily="18" charset="0"/>
              </a:rPr>
              <a:t>MENU</a:t>
            </a:r>
          </a:p>
        </p:txBody>
      </p:sp>
      <p:sp>
        <p:nvSpPr>
          <p:cNvPr id="8" name="Round Diagonal Corner Rectangle 7"/>
          <p:cNvSpPr/>
          <p:nvPr/>
        </p:nvSpPr>
        <p:spPr>
          <a:xfrm>
            <a:off x="143801" y="884907"/>
            <a:ext cx="2754261" cy="324469"/>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Latar</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Belakang</a:t>
            </a:r>
            <a:endParaRPr lang="en-US" sz="1600" dirty="0">
              <a:solidFill>
                <a:prstClr val="black">
                  <a:lumMod val="95000"/>
                  <a:lumOff val="5000"/>
                </a:prstClr>
              </a:solidFill>
              <a:latin typeface="Matura MT Script Capitals" pitchFamily="66" charset="0"/>
            </a:endParaRPr>
          </a:p>
        </p:txBody>
      </p:sp>
      <p:sp>
        <p:nvSpPr>
          <p:cNvPr id="9" name="Round Diagonal Corner Rectangle 8"/>
          <p:cNvSpPr/>
          <p:nvPr/>
        </p:nvSpPr>
        <p:spPr>
          <a:xfrm>
            <a:off x="147490" y="1273275"/>
            <a:ext cx="2538560" cy="319562"/>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Rumusan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Masalah</a:t>
            </a:r>
            <a:endParaRPr lang="en-US" sz="1600" dirty="0">
              <a:solidFill>
                <a:prstClr val="black">
                  <a:lumMod val="95000"/>
                  <a:lumOff val="5000"/>
                </a:prstClr>
              </a:solidFill>
              <a:latin typeface="Matura MT Script Capitals" pitchFamily="66" charset="0"/>
            </a:endParaRPr>
          </a:p>
        </p:txBody>
      </p:sp>
      <p:sp>
        <p:nvSpPr>
          <p:cNvPr id="10" name="Round Diagonal Corner Rectangle 9"/>
          <p:cNvSpPr/>
          <p:nvPr/>
        </p:nvSpPr>
        <p:spPr>
          <a:xfrm>
            <a:off x="151181" y="1646895"/>
            <a:ext cx="2750571"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Tujuan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1" name="Round Diagonal Corner Rectangle 10"/>
          <p:cNvSpPr/>
          <p:nvPr/>
        </p:nvSpPr>
        <p:spPr>
          <a:xfrm>
            <a:off x="154871" y="2050011"/>
            <a:ext cx="2507367" cy="324480"/>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Tinjauan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Pustaka</a:t>
            </a:r>
            <a:endParaRPr lang="en-US" sz="1600" dirty="0">
              <a:solidFill>
                <a:prstClr val="black">
                  <a:lumMod val="95000"/>
                  <a:lumOff val="5000"/>
                </a:prstClr>
              </a:solidFill>
              <a:latin typeface="Matura MT Script Capitals" pitchFamily="66" charset="0"/>
            </a:endParaRPr>
          </a:p>
        </p:txBody>
      </p:sp>
      <p:sp>
        <p:nvSpPr>
          <p:cNvPr id="12" name="Round Diagonal Corner Rectangle 11"/>
          <p:cNvSpPr/>
          <p:nvPr/>
        </p:nvSpPr>
        <p:spPr>
          <a:xfrm>
            <a:off x="169627" y="2862580"/>
            <a:ext cx="2554529" cy="328009"/>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Jenis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3" name="Round Diagonal Corner Rectangle 12"/>
          <p:cNvSpPr/>
          <p:nvPr/>
        </p:nvSpPr>
        <p:spPr>
          <a:xfrm>
            <a:off x="162253" y="3221972"/>
            <a:ext cx="2666677" cy="435628"/>
          </a:xfrm>
          <a:prstGeom prst="round2DiagRect">
            <a:avLst/>
          </a:prstGeom>
          <a:solidFill>
            <a:srgbClr val="FF00FF"/>
          </a:solidFill>
          <a:ln>
            <a:solidFill>
              <a:srgbClr val="FF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Waktu</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Tempat</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4" name="Round Diagonal Corner Rectangle 13"/>
          <p:cNvSpPr/>
          <p:nvPr/>
        </p:nvSpPr>
        <p:spPr>
          <a:xfrm>
            <a:off x="154880" y="3711948"/>
            <a:ext cx="2507358" cy="329459"/>
          </a:xfrm>
          <a:prstGeom prst="round2DiagRect">
            <a:avLst/>
          </a:prstGeom>
          <a:solidFill>
            <a:srgbClr val="FFFF99"/>
          </a:solidFill>
          <a:ln>
            <a:solidFill>
              <a:srgbClr val="FFFF99"/>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Populasi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Sampel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5" name="Round Diagonal Corner Rectangle 14"/>
          <p:cNvSpPr/>
          <p:nvPr/>
        </p:nvSpPr>
        <p:spPr>
          <a:xfrm>
            <a:off x="158571" y="4161520"/>
            <a:ext cx="2606062" cy="312507"/>
          </a:xfrm>
          <a:prstGeom prst="round2DiagRect">
            <a:avLst/>
          </a:prstGeom>
          <a:solidFill>
            <a:srgbClr val="6600FF"/>
          </a:solidFill>
          <a:ln>
            <a:solidFill>
              <a:srgbClr val="66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6" name="Round Diagonal Corner Rectangle 15"/>
          <p:cNvSpPr/>
          <p:nvPr/>
        </p:nvSpPr>
        <p:spPr>
          <a:xfrm>
            <a:off x="195439" y="4590828"/>
            <a:ext cx="2538241" cy="494911"/>
          </a:xfrm>
          <a:prstGeom prst="round2DiagRect">
            <a:avLst/>
          </a:prstGeom>
          <a:solidFill>
            <a:srgbClr val="993300"/>
          </a:solidFill>
          <a:ln>
            <a:solidFill>
              <a:srgbClr val="993300"/>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Definisi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operasional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8" name="Round Diagonal Corner Rectangle 17"/>
          <p:cNvSpPr/>
          <p:nvPr/>
        </p:nvSpPr>
        <p:spPr>
          <a:xfrm>
            <a:off x="176992" y="5157010"/>
            <a:ext cx="2547158"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Desain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9" name="Round Diagonal Corner Rectangle 18"/>
          <p:cNvSpPr/>
          <p:nvPr/>
        </p:nvSpPr>
        <p:spPr>
          <a:xfrm>
            <a:off x="180682" y="5638808"/>
            <a:ext cx="2543468" cy="316605"/>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Instrumen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20" name="Round Diagonal Corner Rectangle 19"/>
          <p:cNvSpPr/>
          <p:nvPr/>
        </p:nvSpPr>
        <p:spPr>
          <a:xfrm>
            <a:off x="195439" y="6071349"/>
            <a:ext cx="2528717" cy="329459"/>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Teknik</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Analisis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Data</a:t>
            </a:r>
          </a:p>
        </p:txBody>
      </p:sp>
      <p:sp>
        <p:nvSpPr>
          <p:cNvPr id="23" name="Octagon 22"/>
          <p:cNvSpPr/>
          <p:nvPr/>
        </p:nvSpPr>
        <p:spPr>
          <a:xfrm>
            <a:off x="2657477" y="884907"/>
            <a:ext cx="276225" cy="324469"/>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1</a:t>
            </a:r>
          </a:p>
        </p:txBody>
      </p:sp>
      <p:sp>
        <p:nvSpPr>
          <p:cNvPr id="24" name="Octagon 23"/>
          <p:cNvSpPr/>
          <p:nvPr/>
        </p:nvSpPr>
        <p:spPr>
          <a:xfrm>
            <a:off x="2447927" y="1265920"/>
            <a:ext cx="2762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2</a:t>
            </a:r>
          </a:p>
        </p:txBody>
      </p:sp>
      <p:sp>
        <p:nvSpPr>
          <p:cNvPr id="25" name="Octagon 24"/>
          <p:cNvSpPr/>
          <p:nvPr/>
        </p:nvSpPr>
        <p:spPr>
          <a:xfrm>
            <a:off x="2657477" y="1646912"/>
            <a:ext cx="276225" cy="324469"/>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dirty="0">
                <a:solidFill>
                  <a:prstClr val="white"/>
                </a:solidFill>
                <a:latin typeface="Matura MT Script Capitals" pitchFamily="66" charset="0"/>
              </a:rPr>
              <a:t>3</a:t>
            </a:r>
          </a:p>
        </p:txBody>
      </p:sp>
      <p:sp>
        <p:nvSpPr>
          <p:cNvPr id="26" name="Octagon 25"/>
          <p:cNvSpPr/>
          <p:nvPr/>
        </p:nvSpPr>
        <p:spPr>
          <a:xfrm>
            <a:off x="2457452" y="2040620"/>
            <a:ext cx="276225"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4</a:t>
            </a:r>
          </a:p>
        </p:txBody>
      </p:sp>
      <p:sp>
        <p:nvSpPr>
          <p:cNvPr id="28" name="Octagon 27"/>
          <p:cNvSpPr/>
          <p:nvPr/>
        </p:nvSpPr>
        <p:spPr>
          <a:xfrm>
            <a:off x="2495552" y="2866120"/>
            <a:ext cx="33337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6</a:t>
            </a:r>
          </a:p>
        </p:txBody>
      </p:sp>
      <p:sp>
        <p:nvSpPr>
          <p:cNvPr id="29" name="Octagon 28"/>
          <p:cNvSpPr/>
          <p:nvPr/>
        </p:nvSpPr>
        <p:spPr>
          <a:xfrm>
            <a:off x="2600325" y="3297910"/>
            <a:ext cx="3619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7</a:t>
            </a:r>
          </a:p>
        </p:txBody>
      </p:sp>
      <p:sp>
        <p:nvSpPr>
          <p:cNvPr id="30" name="Octagon 29"/>
          <p:cNvSpPr/>
          <p:nvPr/>
        </p:nvSpPr>
        <p:spPr>
          <a:xfrm>
            <a:off x="2438402" y="3729713"/>
            <a:ext cx="3524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8</a:t>
            </a:r>
          </a:p>
        </p:txBody>
      </p:sp>
      <p:sp>
        <p:nvSpPr>
          <p:cNvPr id="31" name="Octagon 30"/>
          <p:cNvSpPr/>
          <p:nvPr/>
        </p:nvSpPr>
        <p:spPr>
          <a:xfrm>
            <a:off x="2605093" y="4161520"/>
            <a:ext cx="347663" cy="324469"/>
          </a:xfrm>
          <a:prstGeom prst="oc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9</a:t>
            </a:r>
          </a:p>
        </p:txBody>
      </p:sp>
      <p:sp>
        <p:nvSpPr>
          <p:cNvPr id="32" name="Octagon 31"/>
          <p:cNvSpPr/>
          <p:nvPr/>
        </p:nvSpPr>
        <p:spPr>
          <a:xfrm>
            <a:off x="2514602" y="4648208"/>
            <a:ext cx="409575" cy="324469"/>
          </a:xfrm>
          <a:prstGeom prst="oct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457200"/>
            <a:r>
              <a:rPr lang="en-US" sz="1600" dirty="0">
                <a:solidFill>
                  <a:prstClr val="white"/>
                </a:solidFill>
                <a:latin typeface="Matura MT Script Capitals" pitchFamily="66" charset="0"/>
              </a:rPr>
              <a:t>10</a:t>
            </a:r>
          </a:p>
        </p:txBody>
      </p:sp>
      <p:sp>
        <p:nvSpPr>
          <p:cNvPr id="33" name="Octagon 32"/>
          <p:cNvSpPr/>
          <p:nvPr/>
        </p:nvSpPr>
        <p:spPr>
          <a:xfrm>
            <a:off x="2576512" y="5085739"/>
            <a:ext cx="395288"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11</a:t>
            </a:r>
          </a:p>
        </p:txBody>
      </p:sp>
      <p:sp>
        <p:nvSpPr>
          <p:cNvPr id="34" name="Octagon 33"/>
          <p:cNvSpPr/>
          <p:nvPr/>
        </p:nvSpPr>
        <p:spPr>
          <a:xfrm>
            <a:off x="2571750" y="5542939"/>
            <a:ext cx="4000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12</a:t>
            </a:r>
          </a:p>
        </p:txBody>
      </p:sp>
      <p:sp>
        <p:nvSpPr>
          <p:cNvPr id="35" name="Octagon 34"/>
          <p:cNvSpPr/>
          <p:nvPr/>
        </p:nvSpPr>
        <p:spPr>
          <a:xfrm>
            <a:off x="2633662" y="6076339"/>
            <a:ext cx="414338" cy="324469"/>
          </a:xfrm>
          <a:prstGeom prst="octag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13</a:t>
            </a:r>
          </a:p>
        </p:txBody>
      </p:sp>
      <p:sp>
        <p:nvSpPr>
          <p:cNvPr id="63" name="Round Diagonal Corner Rectangle 62"/>
          <p:cNvSpPr/>
          <p:nvPr/>
        </p:nvSpPr>
        <p:spPr>
          <a:xfrm>
            <a:off x="166430" y="2448316"/>
            <a:ext cx="2731632" cy="31917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Skema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Kerangka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Pikir</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64" name="Octagon 63"/>
          <p:cNvSpPr/>
          <p:nvPr/>
        </p:nvSpPr>
        <p:spPr>
          <a:xfrm>
            <a:off x="2686052" y="2447020"/>
            <a:ext cx="276225"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5</a:t>
            </a:r>
          </a:p>
        </p:txBody>
      </p:sp>
      <p:pic>
        <p:nvPicPr>
          <p:cNvPr id="65" name="Picture 3" descr="E:\POTOH ALI\Gambar praktek Macromedia\TOMBOL\exit-2 copy.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22936" y="6206836"/>
            <a:ext cx="4572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2" descr="C:\Documents and Settings\Annisa\Local Settings\Temp\CLIP ART GERAK\BIRD\kogera.gif"/>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rot="2845277">
            <a:off x="60029" y="80829"/>
            <a:ext cx="756751" cy="702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Picture 37" descr="backward">
            <a:hlinkClick r:id="rId5" action="ppaction://hlinksldjump"/>
            <a:extLst>
              <a:ext uri="{FF2B5EF4-FFF2-40B4-BE49-F238E27FC236}">
                <a16:creationId xmlns:a16="http://schemas.microsoft.com/office/drawing/2014/main" xmlns="" id="{48951DA3-BDA0-4431-8799-623E4A87C4CC}"/>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flipH="1">
            <a:off x="8680142" y="6248400"/>
            <a:ext cx="402745" cy="531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AutoShape 2" descr="Hasil gambar untuk background power point"/>
          <p:cNvSpPr>
            <a:spLocks noChangeAspect="1" noChangeArrowheads="1"/>
          </p:cNvSpPr>
          <p:nvPr/>
        </p:nvSpPr>
        <p:spPr bwMode="auto">
          <a:xfrm>
            <a:off x="155579" y="-136525"/>
            <a:ext cx="296863" cy="296863"/>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asil gambar untuk background power point"/>
          <p:cNvSpPr>
            <a:spLocks noChangeAspect="1" noChangeArrowheads="1"/>
          </p:cNvSpPr>
          <p:nvPr/>
        </p:nvSpPr>
        <p:spPr bwMode="auto">
          <a:xfrm>
            <a:off x="307979" y="15883"/>
            <a:ext cx="296863" cy="296863"/>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asil gambar untuk background power point"/>
          <p:cNvSpPr>
            <a:spLocks noChangeAspect="1" noChangeArrowheads="1"/>
          </p:cNvSpPr>
          <p:nvPr/>
        </p:nvSpPr>
        <p:spPr bwMode="auto">
          <a:xfrm>
            <a:off x="155579" y="-2468563"/>
            <a:ext cx="6880225" cy="5154613"/>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Horizontal Scroll 16"/>
          <p:cNvSpPr/>
          <p:nvPr/>
        </p:nvSpPr>
        <p:spPr>
          <a:xfrm>
            <a:off x="3200401" y="-152400"/>
            <a:ext cx="5098736" cy="1100633"/>
          </a:xfrm>
          <a:prstGeom prst="horizontalScroll">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defTabSz="457200"/>
            <a:r>
              <a:rPr lang="en-US" sz="4400" spc="50" dirty="0" err="1" smtClean="0">
                <a:ln w="11430"/>
                <a:solidFill>
                  <a:srgbClr val="FF0000"/>
                </a:solidFill>
                <a:effectLst>
                  <a:outerShdw blurRad="76200" dist="50800" dir="5400000" algn="tl" rotWithShape="0">
                    <a:srgbClr val="000000">
                      <a:alpha val="65000"/>
                    </a:srgbClr>
                  </a:outerShdw>
                </a:effectLst>
                <a:latin typeface="Matura MT Script Capitals" pitchFamily="66" charset="0"/>
              </a:rPr>
              <a:t>TinjauanPustaka</a:t>
            </a:r>
            <a:endParaRPr lang="en-US" sz="4400" dirty="0">
              <a:solidFill>
                <a:srgbClr val="FF0000"/>
              </a:solidFill>
              <a:latin typeface="Matura MT Script Capitals" pitchFamily="66" charset="0"/>
            </a:endParaRPr>
          </a:p>
        </p:txBody>
      </p:sp>
      <p:sp>
        <p:nvSpPr>
          <p:cNvPr id="21" name="AutoShape 9" descr="Hasil gambar untuk gambar buku"/>
          <p:cNvSpPr>
            <a:spLocks noChangeAspect="1" noChangeArrowheads="1"/>
          </p:cNvSpPr>
          <p:nvPr/>
        </p:nvSpPr>
        <p:spPr bwMode="auto">
          <a:xfrm>
            <a:off x="155575" y="-2865438"/>
            <a:ext cx="6103938" cy="597852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7" name="Picture 13"/>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2562404" y="1935171"/>
            <a:ext cx="2878137" cy="2255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2" name="Pentagon 21"/>
          <p:cNvSpPr/>
          <p:nvPr/>
        </p:nvSpPr>
        <p:spPr>
          <a:xfrm>
            <a:off x="4310058" y="1495879"/>
            <a:ext cx="3889273" cy="642487"/>
          </a:xfrm>
          <a:prstGeom prst="homePlat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b="1" dirty="0" smtClean="0">
                <a:solidFill>
                  <a:schemeClr val="tx1"/>
                </a:solidFill>
              </a:rPr>
              <a:t>Pengertian Efektivitas</a:t>
            </a:r>
            <a:endParaRPr lang="en-US" b="1" dirty="0">
              <a:solidFill>
                <a:schemeClr val="tx1"/>
              </a:solidFill>
            </a:endParaRPr>
          </a:p>
        </p:txBody>
      </p:sp>
      <p:sp>
        <p:nvSpPr>
          <p:cNvPr id="49" name="Pentagon 48"/>
          <p:cNvSpPr/>
          <p:nvPr/>
        </p:nvSpPr>
        <p:spPr>
          <a:xfrm>
            <a:off x="4286248" y="2285992"/>
            <a:ext cx="4143404" cy="767337"/>
          </a:xfrm>
          <a:prstGeom prst="homePlat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b="1" dirty="0" smtClean="0">
                <a:solidFill>
                  <a:schemeClr val="tx1"/>
                </a:solidFill>
              </a:rPr>
              <a:t>Model Pembelajaran Kooperatif</a:t>
            </a:r>
            <a:endParaRPr lang="en-US" dirty="0">
              <a:solidFill>
                <a:schemeClr val="tx1"/>
              </a:solidFill>
            </a:endParaRPr>
          </a:p>
        </p:txBody>
      </p:sp>
      <p:sp>
        <p:nvSpPr>
          <p:cNvPr id="52" name="Pentagon 51"/>
          <p:cNvSpPr/>
          <p:nvPr/>
        </p:nvSpPr>
        <p:spPr>
          <a:xfrm>
            <a:off x="4286248" y="3143248"/>
            <a:ext cx="4143404" cy="767337"/>
          </a:xfrm>
          <a:prstGeom prst="homePlat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sz="1400" b="1" dirty="0" smtClean="0">
                <a:solidFill>
                  <a:schemeClr val="tx1"/>
                </a:solidFill>
              </a:rPr>
              <a:t>Model Pembelajaran Kooperatif Tipe </a:t>
            </a:r>
            <a:r>
              <a:rPr lang="en-US" sz="1400" b="1" dirty="0" smtClean="0">
                <a:solidFill>
                  <a:schemeClr val="tx1"/>
                </a:solidFill>
              </a:rPr>
              <a:t>NHT</a:t>
            </a:r>
            <a:r>
              <a:rPr lang="id-ID" sz="1400" b="1" dirty="0" smtClean="0">
                <a:solidFill>
                  <a:schemeClr val="tx1"/>
                </a:solidFill>
              </a:rPr>
              <a:t>(</a:t>
            </a:r>
            <a:r>
              <a:rPr lang="en-US" sz="1400" b="1" i="1" dirty="0" smtClean="0">
                <a:solidFill>
                  <a:schemeClr val="tx1"/>
                </a:solidFill>
              </a:rPr>
              <a:t>Number Heads Together</a:t>
            </a:r>
            <a:r>
              <a:rPr lang="id-ID" sz="1400" b="1" dirty="0" smtClean="0">
                <a:solidFill>
                  <a:schemeClr val="tx1"/>
                </a:solidFill>
              </a:rPr>
              <a:t>).</a:t>
            </a:r>
            <a:endParaRPr lang="en-US" sz="1400" dirty="0">
              <a:solidFill>
                <a:schemeClr val="tx1"/>
              </a:solidFill>
            </a:endParaRPr>
          </a:p>
        </p:txBody>
      </p:sp>
      <p:sp>
        <p:nvSpPr>
          <p:cNvPr id="45" name="Pentagon 44"/>
          <p:cNvSpPr/>
          <p:nvPr/>
        </p:nvSpPr>
        <p:spPr>
          <a:xfrm>
            <a:off x="4286248" y="4000504"/>
            <a:ext cx="4143404" cy="767337"/>
          </a:xfrm>
          <a:prstGeom prst="homePlat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err="1" smtClean="0">
                <a:solidFill>
                  <a:schemeClr val="tx1"/>
                </a:solidFill>
              </a:rPr>
              <a:t>Hasil</a:t>
            </a:r>
            <a:r>
              <a:rPr lang="en-US" sz="1400" b="1" dirty="0" smtClean="0">
                <a:solidFill>
                  <a:schemeClr val="tx1"/>
                </a:solidFill>
              </a:rPr>
              <a:t> </a:t>
            </a:r>
            <a:r>
              <a:rPr lang="en-US" sz="1400" b="1" dirty="0" err="1" smtClean="0">
                <a:solidFill>
                  <a:schemeClr val="tx1"/>
                </a:solidFill>
              </a:rPr>
              <a:t>Belajar</a:t>
            </a:r>
            <a:r>
              <a:rPr lang="en-US" sz="1400" b="1" dirty="0" smtClean="0">
                <a:solidFill>
                  <a:schemeClr val="tx1"/>
                </a:solidFill>
              </a:rPr>
              <a:t> </a:t>
            </a:r>
            <a:r>
              <a:rPr lang="id-ID" sz="1400" b="1" dirty="0" smtClean="0">
                <a:solidFill>
                  <a:schemeClr val="tx1"/>
                </a:solidFill>
              </a:rPr>
              <a:t>Matematika</a:t>
            </a:r>
            <a:endParaRPr lang="en-US" sz="1400" dirty="0">
              <a:solidFill>
                <a:schemeClr val="tx1"/>
              </a:solidFill>
            </a:endParaRPr>
          </a:p>
        </p:txBody>
      </p:sp>
    </p:spTree>
    <p:extLst>
      <p:ext uri="{BB962C8B-B14F-4D97-AF65-F5344CB8AC3E}">
        <p14:creationId xmlns:p14="http://schemas.microsoft.com/office/powerpoint/2010/main" xmlns="" val="166611715"/>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750" y="-228600"/>
            <a:ext cx="9198653" cy="708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452867" y="147487"/>
            <a:ext cx="1781515" cy="612088"/>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askerville Old Face" pitchFamily="18" charset="0"/>
              </a:rPr>
              <a:t>MENU</a:t>
            </a:r>
          </a:p>
        </p:txBody>
      </p:sp>
      <p:sp>
        <p:nvSpPr>
          <p:cNvPr id="8" name="Round Diagonal Corner Rectangle 7"/>
          <p:cNvSpPr/>
          <p:nvPr/>
        </p:nvSpPr>
        <p:spPr>
          <a:xfrm>
            <a:off x="143801" y="884907"/>
            <a:ext cx="2754261" cy="324469"/>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Latar</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Belakang</a:t>
            </a:r>
            <a:endParaRPr lang="en-US" sz="1600" dirty="0">
              <a:solidFill>
                <a:prstClr val="black">
                  <a:lumMod val="95000"/>
                  <a:lumOff val="5000"/>
                </a:prstClr>
              </a:solidFill>
              <a:latin typeface="Matura MT Script Capitals" pitchFamily="66" charset="0"/>
            </a:endParaRPr>
          </a:p>
        </p:txBody>
      </p:sp>
      <p:sp>
        <p:nvSpPr>
          <p:cNvPr id="9" name="Round Diagonal Corner Rectangle 8"/>
          <p:cNvSpPr/>
          <p:nvPr/>
        </p:nvSpPr>
        <p:spPr>
          <a:xfrm>
            <a:off x="147490" y="1273275"/>
            <a:ext cx="2538560" cy="319562"/>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Rumusan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Masalah</a:t>
            </a:r>
            <a:endParaRPr lang="en-US" sz="1600" dirty="0">
              <a:solidFill>
                <a:prstClr val="black">
                  <a:lumMod val="95000"/>
                  <a:lumOff val="5000"/>
                </a:prstClr>
              </a:solidFill>
              <a:latin typeface="Matura MT Script Capitals" pitchFamily="66" charset="0"/>
            </a:endParaRPr>
          </a:p>
        </p:txBody>
      </p:sp>
      <p:sp>
        <p:nvSpPr>
          <p:cNvPr id="10" name="Round Diagonal Corner Rectangle 9"/>
          <p:cNvSpPr/>
          <p:nvPr/>
        </p:nvSpPr>
        <p:spPr>
          <a:xfrm>
            <a:off x="151181" y="1646895"/>
            <a:ext cx="2750571"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Tujuan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1" name="Round Diagonal Corner Rectangle 10"/>
          <p:cNvSpPr/>
          <p:nvPr/>
        </p:nvSpPr>
        <p:spPr>
          <a:xfrm>
            <a:off x="154871" y="2050011"/>
            <a:ext cx="2507367" cy="324480"/>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Tinjauan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Pustaka</a:t>
            </a:r>
            <a:endParaRPr lang="en-US" sz="1600" dirty="0">
              <a:solidFill>
                <a:prstClr val="black">
                  <a:lumMod val="95000"/>
                  <a:lumOff val="5000"/>
                </a:prstClr>
              </a:solidFill>
              <a:latin typeface="Matura MT Script Capitals" pitchFamily="66" charset="0"/>
            </a:endParaRPr>
          </a:p>
        </p:txBody>
      </p:sp>
      <p:sp>
        <p:nvSpPr>
          <p:cNvPr id="12" name="Round Diagonal Corner Rectangle 11"/>
          <p:cNvSpPr/>
          <p:nvPr/>
        </p:nvSpPr>
        <p:spPr>
          <a:xfrm>
            <a:off x="169623" y="2862570"/>
            <a:ext cx="2595010" cy="328009"/>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Jenis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3" name="Round Diagonal Corner Rectangle 12"/>
          <p:cNvSpPr/>
          <p:nvPr/>
        </p:nvSpPr>
        <p:spPr>
          <a:xfrm>
            <a:off x="162250" y="3280431"/>
            <a:ext cx="2657150" cy="329459"/>
          </a:xfrm>
          <a:prstGeom prst="round2DiagRect">
            <a:avLst/>
          </a:prstGeom>
          <a:solidFill>
            <a:srgbClr val="FF00FF"/>
          </a:solidFill>
          <a:ln>
            <a:solidFill>
              <a:srgbClr val="FF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Waktu</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Tempat</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4" name="Round Diagonal Corner Rectangle 13"/>
          <p:cNvSpPr/>
          <p:nvPr/>
        </p:nvSpPr>
        <p:spPr>
          <a:xfrm>
            <a:off x="154879" y="3698298"/>
            <a:ext cx="2578796" cy="329459"/>
          </a:xfrm>
          <a:prstGeom prst="round2DiagRect">
            <a:avLst/>
          </a:prstGeom>
          <a:solidFill>
            <a:srgbClr val="FFFF99"/>
          </a:solidFill>
          <a:ln>
            <a:solidFill>
              <a:srgbClr val="FFFF99"/>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Populasi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Sampel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5" name="Round Diagonal Corner Rectangle 14"/>
          <p:cNvSpPr/>
          <p:nvPr/>
        </p:nvSpPr>
        <p:spPr>
          <a:xfrm>
            <a:off x="158569" y="4130910"/>
            <a:ext cx="2575106" cy="355069"/>
          </a:xfrm>
          <a:prstGeom prst="round2DiagRect">
            <a:avLst/>
          </a:prstGeom>
          <a:solidFill>
            <a:srgbClr val="6600FF"/>
          </a:solidFill>
          <a:ln>
            <a:solidFill>
              <a:srgbClr val="66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6" name="Round Diagonal Corner Rectangle 15"/>
          <p:cNvSpPr/>
          <p:nvPr/>
        </p:nvSpPr>
        <p:spPr>
          <a:xfrm>
            <a:off x="162259" y="4590818"/>
            <a:ext cx="2571416" cy="329459"/>
          </a:xfrm>
          <a:prstGeom prst="round2DiagRect">
            <a:avLst/>
          </a:prstGeom>
          <a:solidFill>
            <a:srgbClr val="993300"/>
          </a:solidFill>
          <a:ln>
            <a:solidFill>
              <a:srgbClr val="993300"/>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Definisi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operasional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8" name="Round Diagonal Corner Rectangle 17"/>
          <p:cNvSpPr/>
          <p:nvPr/>
        </p:nvSpPr>
        <p:spPr>
          <a:xfrm>
            <a:off x="176992" y="5010855"/>
            <a:ext cx="2547158"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Desain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9" name="Round Diagonal Corner Rectangle 18"/>
          <p:cNvSpPr/>
          <p:nvPr/>
        </p:nvSpPr>
        <p:spPr>
          <a:xfrm>
            <a:off x="180683" y="5413971"/>
            <a:ext cx="2552993" cy="324480"/>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Instrumen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20" name="Round Diagonal Corner Rectangle 19"/>
          <p:cNvSpPr/>
          <p:nvPr/>
        </p:nvSpPr>
        <p:spPr>
          <a:xfrm>
            <a:off x="195434" y="5830738"/>
            <a:ext cx="2528717" cy="329459"/>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Teknik</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Analisis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Data</a:t>
            </a:r>
          </a:p>
        </p:txBody>
      </p:sp>
      <p:sp>
        <p:nvSpPr>
          <p:cNvPr id="23" name="Octagon 22"/>
          <p:cNvSpPr/>
          <p:nvPr/>
        </p:nvSpPr>
        <p:spPr>
          <a:xfrm>
            <a:off x="2657476" y="884907"/>
            <a:ext cx="276225" cy="324469"/>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1</a:t>
            </a:r>
          </a:p>
        </p:txBody>
      </p:sp>
      <p:sp>
        <p:nvSpPr>
          <p:cNvPr id="24" name="Octagon 23"/>
          <p:cNvSpPr/>
          <p:nvPr/>
        </p:nvSpPr>
        <p:spPr>
          <a:xfrm>
            <a:off x="2447926" y="1265910"/>
            <a:ext cx="2762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2</a:t>
            </a:r>
          </a:p>
        </p:txBody>
      </p:sp>
      <p:sp>
        <p:nvSpPr>
          <p:cNvPr id="25" name="Octagon 24"/>
          <p:cNvSpPr/>
          <p:nvPr/>
        </p:nvSpPr>
        <p:spPr>
          <a:xfrm>
            <a:off x="2657476" y="1646910"/>
            <a:ext cx="276225" cy="324469"/>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dirty="0">
                <a:solidFill>
                  <a:prstClr val="white"/>
                </a:solidFill>
                <a:latin typeface="Matura MT Script Capitals" pitchFamily="66" charset="0"/>
              </a:rPr>
              <a:t>3</a:t>
            </a:r>
          </a:p>
        </p:txBody>
      </p:sp>
      <p:sp>
        <p:nvSpPr>
          <p:cNvPr id="26" name="Octagon 25"/>
          <p:cNvSpPr/>
          <p:nvPr/>
        </p:nvSpPr>
        <p:spPr>
          <a:xfrm>
            <a:off x="2457451" y="2112048"/>
            <a:ext cx="276225"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4</a:t>
            </a:r>
          </a:p>
        </p:txBody>
      </p:sp>
      <p:sp>
        <p:nvSpPr>
          <p:cNvPr id="28" name="Octagon 27"/>
          <p:cNvSpPr/>
          <p:nvPr/>
        </p:nvSpPr>
        <p:spPr>
          <a:xfrm>
            <a:off x="2495551" y="2937548"/>
            <a:ext cx="33337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6</a:t>
            </a:r>
          </a:p>
        </p:txBody>
      </p:sp>
      <p:sp>
        <p:nvSpPr>
          <p:cNvPr id="29" name="Octagon 28"/>
          <p:cNvSpPr/>
          <p:nvPr/>
        </p:nvSpPr>
        <p:spPr>
          <a:xfrm>
            <a:off x="2600325" y="3297910"/>
            <a:ext cx="3619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7</a:t>
            </a:r>
          </a:p>
        </p:txBody>
      </p:sp>
      <p:sp>
        <p:nvSpPr>
          <p:cNvPr id="30" name="Octagon 29"/>
          <p:cNvSpPr/>
          <p:nvPr/>
        </p:nvSpPr>
        <p:spPr>
          <a:xfrm>
            <a:off x="2438401" y="3729710"/>
            <a:ext cx="3524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8</a:t>
            </a:r>
          </a:p>
        </p:txBody>
      </p:sp>
      <p:sp>
        <p:nvSpPr>
          <p:cNvPr id="31" name="Octagon 30"/>
          <p:cNvSpPr/>
          <p:nvPr/>
        </p:nvSpPr>
        <p:spPr>
          <a:xfrm>
            <a:off x="2605088" y="4161510"/>
            <a:ext cx="347663" cy="324469"/>
          </a:xfrm>
          <a:prstGeom prst="oc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9</a:t>
            </a:r>
          </a:p>
        </p:txBody>
      </p:sp>
      <p:sp>
        <p:nvSpPr>
          <p:cNvPr id="32" name="Octagon 31"/>
          <p:cNvSpPr/>
          <p:nvPr/>
        </p:nvSpPr>
        <p:spPr>
          <a:xfrm>
            <a:off x="2419351" y="4606010"/>
            <a:ext cx="409575" cy="324469"/>
          </a:xfrm>
          <a:prstGeom prst="oct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457200"/>
            <a:r>
              <a:rPr lang="en-US" sz="1600" dirty="0">
                <a:solidFill>
                  <a:prstClr val="white"/>
                </a:solidFill>
                <a:latin typeface="Matura MT Script Capitals" pitchFamily="66" charset="0"/>
              </a:rPr>
              <a:t>10</a:t>
            </a:r>
          </a:p>
        </p:txBody>
      </p:sp>
      <p:sp>
        <p:nvSpPr>
          <p:cNvPr id="33" name="Octagon 32"/>
          <p:cNvSpPr/>
          <p:nvPr/>
        </p:nvSpPr>
        <p:spPr>
          <a:xfrm>
            <a:off x="2557462" y="5012410"/>
            <a:ext cx="395288"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11</a:t>
            </a:r>
          </a:p>
        </p:txBody>
      </p:sp>
      <p:sp>
        <p:nvSpPr>
          <p:cNvPr id="34" name="Octagon 33"/>
          <p:cNvSpPr/>
          <p:nvPr/>
        </p:nvSpPr>
        <p:spPr>
          <a:xfrm>
            <a:off x="2419350" y="5406110"/>
            <a:ext cx="4000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12</a:t>
            </a:r>
          </a:p>
        </p:txBody>
      </p:sp>
      <p:sp>
        <p:nvSpPr>
          <p:cNvPr id="35" name="Octagon 34"/>
          <p:cNvSpPr/>
          <p:nvPr/>
        </p:nvSpPr>
        <p:spPr>
          <a:xfrm>
            <a:off x="2557462" y="5825210"/>
            <a:ext cx="414338" cy="324469"/>
          </a:xfrm>
          <a:prstGeom prst="octag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13</a:t>
            </a:r>
          </a:p>
        </p:txBody>
      </p:sp>
      <p:sp>
        <p:nvSpPr>
          <p:cNvPr id="36" name="Round Diagonal Corner Rectangle 35"/>
          <p:cNvSpPr/>
          <p:nvPr/>
        </p:nvSpPr>
        <p:spPr>
          <a:xfrm>
            <a:off x="166429" y="2448306"/>
            <a:ext cx="2662496" cy="32317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Skema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Kerangka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Pikir</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38" name="Octagon 37"/>
          <p:cNvSpPr/>
          <p:nvPr/>
        </p:nvSpPr>
        <p:spPr>
          <a:xfrm>
            <a:off x="2695576" y="2519821"/>
            <a:ext cx="276225"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5</a:t>
            </a:r>
          </a:p>
        </p:txBody>
      </p:sp>
      <p:sp>
        <p:nvSpPr>
          <p:cNvPr id="37" name="Round Diagonal Corner Rectangle 36"/>
          <p:cNvSpPr/>
          <p:nvPr/>
        </p:nvSpPr>
        <p:spPr>
          <a:xfrm>
            <a:off x="76200" y="0"/>
            <a:ext cx="4382811" cy="602974"/>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4400" spc="50" dirty="0" err="1" smtClean="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Kerangka</a:t>
            </a:r>
            <a:r>
              <a:rPr lang="en-US" sz="4400" spc="50" dirty="0" smtClean="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44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Pikir</a:t>
            </a:r>
            <a:endParaRPr lang="en-US" sz="4400" dirty="0">
              <a:solidFill>
                <a:prstClr val="black">
                  <a:lumMod val="95000"/>
                  <a:lumOff val="5000"/>
                </a:prstClr>
              </a:solidFill>
              <a:latin typeface="Matura MT Script Capitals" pitchFamily="66" charset="0"/>
            </a:endParaRPr>
          </a:p>
        </p:txBody>
      </p:sp>
      <p:sp>
        <p:nvSpPr>
          <p:cNvPr id="4" name="Rectangle 3"/>
          <p:cNvSpPr/>
          <p:nvPr/>
        </p:nvSpPr>
        <p:spPr>
          <a:xfrm>
            <a:off x="5110856" y="-217299"/>
            <a:ext cx="2530912" cy="899426"/>
          </a:xfrm>
          <a:prstGeom prst="rect">
            <a:avLst/>
          </a:prstGeom>
          <a:solidFill>
            <a:srgbClr val="FF0000"/>
          </a:solidFill>
          <a:ln w="19050">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b="1" dirty="0" smtClean="0">
              <a:solidFill>
                <a:prstClr val="white"/>
              </a:solidFill>
              <a:latin typeface="Comic Sans MS" pitchFamily="66" charset="0"/>
            </a:endParaRPr>
          </a:p>
          <a:p>
            <a:pPr algn="ctr"/>
            <a:r>
              <a:rPr lang="id-ID" b="1" dirty="0" smtClean="0"/>
              <a:t>PESERTA DIDIK KELAS VII SMP NEGERI 1 POLEWALI</a:t>
            </a:r>
            <a:endParaRPr lang="en-US" dirty="0" smtClean="0"/>
          </a:p>
          <a:p>
            <a:pPr algn="ctr" defTabSz="457200"/>
            <a:endParaRPr lang="en-US" b="1" dirty="0">
              <a:solidFill>
                <a:prstClr val="white"/>
              </a:solidFill>
              <a:latin typeface="Comic Sans MS" pitchFamily="66" charset="0"/>
            </a:endParaRPr>
          </a:p>
        </p:txBody>
      </p:sp>
      <p:sp>
        <p:nvSpPr>
          <p:cNvPr id="40" name="Rectangle 39"/>
          <p:cNvSpPr/>
          <p:nvPr/>
        </p:nvSpPr>
        <p:spPr>
          <a:xfrm>
            <a:off x="7010400" y="2586038"/>
            <a:ext cx="2042529" cy="765834"/>
          </a:xfrm>
          <a:prstGeom prst="rect">
            <a:avLst/>
          </a:prstGeom>
          <a:solidFill>
            <a:srgbClr val="FF0000"/>
          </a:solidFill>
          <a:ln w="19050">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err="1" smtClean="0">
                <a:solidFill>
                  <a:prstClr val="black"/>
                </a:solidFill>
                <a:latin typeface="Comic Sans MS" pitchFamily="66" charset="0"/>
              </a:rPr>
              <a:t>Kelas</a:t>
            </a:r>
            <a:r>
              <a:rPr lang="en-US" dirty="0" smtClean="0">
                <a:solidFill>
                  <a:prstClr val="black"/>
                </a:solidFill>
                <a:latin typeface="Comic Sans MS" pitchFamily="66" charset="0"/>
              </a:rPr>
              <a:t> </a:t>
            </a:r>
            <a:r>
              <a:rPr lang="en-US" dirty="0" err="1" smtClean="0">
                <a:solidFill>
                  <a:prstClr val="black"/>
                </a:solidFill>
                <a:latin typeface="Comic Sans MS" pitchFamily="66" charset="0"/>
              </a:rPr>
              <a:t>Kontrol</a:t>
            </a:r>
            <a:endParaRPr lang="en-US" dirty="0">
              <a:solidFill>
                <a:prstClr val="black"/>
              </a:solidFill>
              <a:latin typeface="Comic Sans MS" pitchFamily="66" charset="0"/>
            </a:endParaRPr>
          </a:p>
        </p:txBody>
      </p:sp>
      <p:sp>
        <p:nvSpPr>
          <p:cNvPr id="45" name="Rectangle 44"/>
          <p:cNvSpPr/>
          <p:nvPr/>
        </p:nvSpPr>
        <p:spPr>
          <a:xfrm>
            <a:off x="3354845" y="3619824"/>
            <a:ext cx="2626844" cy="880746"/>
          </a:xfrm>
          <a:prstGeom prst="rect">
            <a:avLst/>
          </a:prstGeom>
          <a:solidFill>
            <a:srgbClr val="FF0000"/>
          </a:solidFill>
          <a:ln w="19050">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menerapkan model pembelajaran </a:t>
            </a:r>
            <a:r>
              <a:rPr lang="en-US" sz="1600" dirty="0" smtClean="0"/>
              <a:t>K</a:t>
            </a:r>
            <a:r>
              <a:rPr lang="id-ID" sz="1600" dirty="0" smtClean="0"/>
              <a:t>ooperatif</a:t>
            </a:r>
            <a:r>
              <a:rPr lang="en-US" sz="1600" dirty="0" smtClean="0"/>
              <a:t> </a:t>
            </a:r>
            <a:r>
              <a:rPr lang="en-US" sz="1600" dirty="0" err="1" smtClean="0"/>
              <a:t>Tipe</a:t>
            </a:r>
            <a:r>
              <a:rPr lang="en-US" sz="1600" dirty="0" smtClean="0"/>
              <a:t> NHT</a:t>
            </a:r>
            <a:endParaRPr lang="en-US" sz="1600" dirty="0"/>
          </a:p>
        </p:txBody>
      </p:sp>
      <p:sp>
        <p:nvSpPr>
          <p:cNvPr id="47" name="Rectangle 46"/>
          <p:cNvSpPr/>
          <p:nvPr/>
        </p:nvSpPr>
        <p:spPr>
          <a:xfrm>
            <a:off x="5630645" y="4654348"/>
            <a:ext cx="1532155" cy="451052"/>
          </a:xfrm>
          <a:prstGeom prst="rect">
            <a:avLst/>
          </a:prstGeom>
          <a:solidFill>
            <a:srgbClr val="FF0000"/>
          </a:solidFill>
          <a:ln w="19050">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600" dirty="0" smtClean="0">
                <a:solidFill>
                  <a:prstClr val="white"/>
                </a:solidFill>
                <a:latin typeface="Comic Sans MS" pitchFamily="66" charset="0"/>
              </a:rPr>
              <a:t>Post Test</a:t>
            </a:r>
            <a:endParaRPr lang="en-US" sz="1600" dirty="0">
              <a:solidFill>
                <a:prstClr val="white"/>
              </a:solidFill>
              <a:latin typeface="Comic Sans MS" pitchFamily="66" charset="0"/>
            </a:endParaRPr>
          </a:p>
        </p:txBody>
      </p:sp>
      <p:sp>
        <p:nvSpPr>
          <p:cNvPr id="48" name="Rectangle 47"/>
          <p:cNvSpPr/>
          <p:nvPr/>
        </p:nvSpPr>
        <p:spPr>
          <a:xfrm>
            <a:off x="5630645" y="5791200"/>
            <a:ext cx="1532155" cy="451052"/>
          </a:xfrm>
          <a:prstGeom prst="rect">
            <a:avLst/>
          </a:prstGeom>
          <a:solidFill>
            <a:srgbClr val="FF0000"/>
          </a:solidFill>
          <a:ln w="19050">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600" dirty="0" err="1">
                <a:solidFill>
                  <a:prstClr val="white"/>
                </a:solidFill>
                <a:latin typeface="Comic Sans MS" pitchFamily="66" charset="0"/>
              </a:rPr>
              <a:t>Analisis</a:t>
            </a:r>
            <a:r>
              <a:rPr lang="en-US" sz="1600" dirty="0">
                <a:solidFill>
                  <a:prstClr val="white"/>
                </a:solidFill>
                <a:latin typeface="Comic Sans MS" pitchFamily="66" charset="0"/>
              </a:rPr>
              <a:t> Data</a:t>
            </a:r>
          </a:p>
        </p:txBody>
      </p:sp>
      <p:sp>
        <p:nvSpPr>
          <p:cNvPr id="6" name="Rounded Rectangle 5"/>
          <p:cNvSpPr/>
          <p:nvPr/>
        </p:nvSpPr>
        <p:spPr>
          <a:xfrm>
            <a:off x="5638800" y="6361946"/>
            <a:ext cx="1524000" cy="419854"/>
          </a:xfrm>
          <a:prstGeom prst="roundRect">
            <a:avLst>
              <a:gd name="adj" fmla="val 29479"/>
            </a:avLst>
          </a:prstGeom>
          <a:solidFill>
            <a:srgbClr val="FF0000"/>
          </a:solidFill>
          <a:ln>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dirty="0">
                <a:solidFill>
                  <a:prstClr val="white"/>
                </a:solidFill>
                <a:latin typeface="Comic Sans MS" pitchFamily="66" charset="0"/>
              </a:rPr>
              <a:t>KESIMPULAN</a:t>
            </a:r>
          </a:p>
        </p:txBody>
      </p:sp>
      <p:sp>
        <p:nvSpPr>
          <p:cNvPr id="27" name="Bent Arrow 26"/>
          <p:cNvSpPr/>
          <p:nvPr/>
        </p:nvSpPr>
        <p:spPr>
          <a:xfrm rot="10800000">
            <a:off x="5736760" y="2666072"/>
            <a:ext cx="489858" cy="605766"/>
          </a:xfrm>
          <a:prstGeom prst="bentArrow">
            <a:avLst>
              <a:gd name="adj1" fmla="val 38333"/>
              <a:gd name="adj2" fmla="val 41666"/>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black"/>
              </a:solidFill>
            </a:endParaRPr>
          </a:p>
        </p:txBody>
      </p:sp>
      <p:sp>
        <p:nvSpPr>
          <p:cNvPr id="50" name="Bent Arrow 49"/>
          <p:cNvSpPr/>
          <p:nvPr/>
        </p:nvSpPr>
        <p:spPr>
          <a:xfrm rot="10800000" flipH="1">
            <a:off x="6412344" y="2682055"/>
            <a:ext cx="500075" cy="533239"/>
          </a:xfrm>
          <a:prstGeom prst="bentArrow">
            <a:avLst>
              <a:gd name="adj1" fmla="val 38333"/>
              <a:gd name="adj2" fmla="val 41666"/>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black"/>
              </a:solidFill>
            </a:endParaRPr>
          </a:p>
        </p:txBody>
      </p:sp>
      <p:sp>
        <p:nvSpPr>
          <p:cNvPr id="52" name="Down Arrow 51"/>
          <p:cNvSpPr/>
          <p:nvPr/>
        </p:nvSpPr>
        <p:spPr>
          <a:xfrm>
            <a:off x="7952018" y="3475997"/>
            <a:ext cx="353782" cy="167317"/>
          </a:xfrm>
          <a:prstGeom prst="downArrow">
            <a:avLst>
              <a:gd name="adj1" fmla="val 50000"/>
              <a:gd name="adj2" fmla="val 40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53" name="Bent Arrow 52"/>
          <p:cNvSpPr/>
          <p:nvPr/>
        </p:nvSpPr>
        <p:spPr>
          <a:xfrm rot="10800000" flipH="1">
            <a:off x="4561232" y="4480849"/>
            <a:ext cx="620368" cy="591224"/>
          </a:xfrm>
          <a:prstGeom prst="bentArrow">
            <a:avLst>
              <a:gd name="adj1" fmla="val 36349"/>
              <a:gd name="adj2" fmla="val 32736"/>
              <a:gd name="adj3" fmla="val 21031"/>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black"/>
              </a:solidFill>
            </a:endParaRPr>
          </a:p>
        </p:txBody>
      </p:sp>
      <p:sp>
        <p:nvSpPr>
          <p:cNvPr id="54" name="Bent Arrow 53"/>
          <p:cNvSpPr/>
          <p:nvPr/>
        </p:nvSpPr>
        <p:spPr>
          <a:xfrm rot="10800000">
            <a:off x="7467601" y="4191328"/>
            <a:ext cx="649049" cy="880745"/>
          </a:xfrm>
          <a:prstGeom prst="bentArrow">
            <a:avLst>
              <a:gd name="adj1" fmla="val 38333"/>
              <a:gd name="adj2" fmla="val 29919"/>
              <a:gd name="adj3" fmla="val 2319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black"/>
              </a:solidFill>
            </a:endParaRPr>
          </a:p>
        </p:txBody>
      </p:sp>
      <p:sp>
        <p:nvSpPr>
          <p:cNvPr id="56" name="Down Arrow 55"/>
          <p:cNvSpPr/>
          <p:nvPr/>
        </p:nvSpPr>
        <p:spPr>
          <a:xfrm>
            <a:off x="6199409" y="5120568"/>
            <a:ext cx="402781" cy="193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pic>
        <p:nvPicPr>
          <p:cNvPr id="59" name="Picture 5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23088" y="4185557"/>
            <a:ext cx="1200150" cy="1839686"/>
          </a:xfrm>
          <a:prstGeom prst="rect">
            <a:avLst/>
          </a:prstGeom>
        </p:spPr>
      </p:pic>
      <p:pic>
        <p:nvPicPr>
          <p:cNvPr id="60" name="Picture 2" descr="C:\Documents and Settings\Annisa\Local Settings\Temp\CLIP ART GERAK\BIRD\kogera.gif"/>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rot="2424241">
            <a:off x="-73909" y="-297688"/>
            <a:ext cx="472314" cy="779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 name="Picture 3" descr="E:\POTOH ALI\Gambar praktek Macromedia\TOMBOL\exit-2 copy.png">
            <a:extLst>
              <a:ext uri="{FF2B5EF4-FFF2-40B4-BE49-F238E27FC236}">
                <a16:creationId xmlns:a16="http://schemas.microsoft.com/office/drawing/2014/main" xmlns="" id="{D004F876-0282-4715-89C9-CE6D451F34D7}"/>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22936" y="6206836"/>
            <a:ext cx="4572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62" name="Picture 37" descr="backward">
            <a:hlinkClick r:id="rId6" action="ppaction://hlinksldjump"/>
            <a:extLst>
              <a:ext uri="{FF2B5EF4-FFF2-40B4-BE49-F238E27FC236}">
                <a16:creationId xmlns:a16="http://schemas.microsoft.com/office/drawing/2014/main" xmlns="" id="{B6D3216C-5881-4525-8DAB-974820A45F4D}"/>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flipH="1">
            <a:off x="8680137" y="6248400"/>
            <a:ext cx="402745" cy="531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AutoShape 4" descr="Hasil gambar untuk gambar orang berpikir kreatif"/>
          <p:cNvSpPr>
            <a:spLocks noChangeAspect="1" noChangeArrowheads="1"/>
          </p:cNvSpPr>
          <p:nvPr/>
        </p:nvSpPr>
        <p:spPr bwMode="auto">
          <a:xfrm>
            <a:off x="155575" y="-1858963"/>
            <a:ext cx="6880225" cy="3875088"/>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p:nvPr/>
        </p:nvSpPr>
        <p:spPr>
          <a:xfrm>
            <a:off x="3857620" y="857232"/>
            <a:ext cx="4714908" cy="478716"/>
          </a:xfrm>
          <a:prstGeom prst="rect">
            <a:avLst/>
          </a:prstGeom>
          <a:solidFill>
            <a:srgbClr val="FF0000"/>
          </a:solidFill>
          <a:ln w="19050">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Rendahnya Hasil Belajar Peserta Didik</a:t>
            </a:r>
            <a:endParaRPr lang="en-US" dirty="0"/>
          </a:p>
        </p:txBody>
      </p:sp>
      <p:sp>
        <p:nvSpPr>
          <p:cNvPr id="63" name="Down Arrow 62"/>
          <p:cNvSpPr/>
          <p:nvPr/>
        </p:nvSpPr>
        <p:spPr>
          <a:xfrm>
            <a:off x="6150419" y="682127"/>
            <a:ext cx="402781" cy="232273"/>
          </a:xfrm>
          <a:prstGeom prst="downArrow">
            <a:avLst>
              <a:gd name="adj1" fmla="val 50000"/>
              <a:gd name="adj2" fmla="val 40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4" name="Rectangle 63"/>
          <p:cNvSpPr/>
          <p:nvPr/>
        </p:nvSpPr>
        <p:spPr>
          <a:xfrm>
            <a:off x="5110855" y="2087563"/>
            <a:ext cx="2530912" cy="402084"/>
          </a:xfrm>
          <a:prstGeom prst="rect">
            <a:avLst/>
          </a:prstGeom>
          <a:solidFill>
            <a:srgbClr val="FF0000"/>
          </a:solidFill>
          <a:ln w="19050">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dirty="0" smtClean="0">
                <a:ea typeface="Calibri"/>
                <a:cs typeface="Times New Roman"/>
              </a:rPr>
              <a:t>Pre Test</a:t>
            </a:r>
            <a:endParaRPr lang="en-US" sz="1600" dirty="0">
              <a:ea typeface="Calibri"/>
              <a:cs typeface="Times New Roman"/>
            </a:endParaRPr>
          </a:p>
        </p:txBody>
      </p:sp>
      <p:sp>
        <p:nvSpPr>
          <p:cNvPr id="65" name="Down Arrow 64"/>
          <p:cNvSpPr/>
          <p:nvPr/>
        </p:nvSpPr>
        <p:spPr>
          <a:xfrm>
            <a:off x="6172192" y="1928802"/>
            <a:ext cx="402781" cy="232273"/>
          </a:xfrm>
          <a:prstGeom prst="downArrow">
            <a:avLst>
              <a:gd name="adj1" fmla="val 50000"/>
              <a:gd name="adj2" fmla="val 40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6" name="Rectangle 65"/>
          <p:cNvSpPr/>
          <p:nvPr/>
        </p:nvSpPr>
        <p:spPr>
          <a:xfrm>
            <a:off x="3595687" y="2582204"/>
            <a:ext cx="2043113" cy="765834"/>
          </a:xfrm>
          <a:prstGeom prst="rect">
            <a:avLst/>
          </a:prstGeom>
          <a:solidFill>
            <a:srgbClr val="FF0000"/>
          </a:solidFill>
          <a:ln w="19050">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err="1" smtClean="0">
                <a:solidFill>
                  <a:prstClr val="black"/>
                </a:solidFill>
                <a:latin typeface="Comic Sans MS" pitchFamily="66" charset="0"/>
              </a:rPr>
              <a:t>Kelas</a:t>
            </a:r>
            <a:r>
              <a:rPr lang="en-US" dirty="0" smtClean="0">
                <a:solidFill>
                  <a:prstClr val="black"/>
                </a:solidFill>
                <a:latin typeface="Comic Sans MS" pitchFamily="66" charset="0"/>
              </a:rPr>
              <a:t> </a:t>
            </a:r>
            <a:r>
              <a:rPr lang="en-US" dirty="0" err="1" smtClean="0">
                <a:solidFill>
                  <a:prstClr val="black"/>
                </a:solidFill>
                <a:latin typeface="Comic Sans MS" pitchFamily="66" charset="0"/>
              </a:rPr>
              <a:t>eksperimen</a:t>
            </a:r>
            <a:endParaRPr lang="en-US" dirty="0">
              <a:solidFill>
                <a:prstClr val="black"/>
              </a:solidFill>
              <a:latin typeface="Comic Sans MS" pitchFamily="66" charset="0"/>
            </a:endParaRPr>
          </a:p>
        </p:txBody>
      </p:sp>
      <p:sp>
        <p:nvSpPr>
          <p:cNvPr id="67" name="Down Arrow 66"/>
          <p:cNvSpPr/>
          <p:nvPr/>
        </p:nvSpPr>
        <p:spPr>
          <a:xfrm>
            <a:off x="4446818" y="3475997"/>
            <a:ext cx="353782" cy="167317"/>
          </a:xfrm>
          <a:prstGeom prst="downArrow">
            <a:avLst>
              <a:gd name="adj1" fmla="val 50000"/>
              <a:gd name="adj2" fmla="val 40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8" name="Rectangle 67"/>
          <p:cNvSpPr/>
          <p:nvPr/>
        </p:nvSpPr>
        <p:spPr>
          <a:xfrm>
            <a:off x="6705600" y="3619824"/>
            <a:ext cx="2489526" cy="880746"/>
          </a:xfrm>
          <a:prstGeom prst="rect">
            <a:avLst/>
          </a:prstGeom>
          <a:solidFill>
            <a:srgbClr val="FF0000"/>
          </a:solidFill>
          <a:ln w="19050">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pPr>
            <a:r>
              <a:rPr lang="id-ID" dirty="0" smtClean="0"/>
              <a:t>mengnggunakan </a:t>
            </a:r>
            <a:r>
              <a:rPr lang="en-US" dirty="0" smtClean="0"/>
              <a:t>M</a:t>
            </a:r>
            <a:r>
              <a:rPr lang="id-ID" dirty="0" smtClean="0"/>
              <a:t>odel </a:t>
            </a:r>
            <a:r>
              <a:rPr lang="en-US" dirty="0" smtClean="0"/>
              <a:t>K</a:t>
            </a:r>
            <a:r>
              <a:rPr lang="id-ID" dirty="0" smtClean="0"/>
              <a:t>ooperatif</a:t>
            </a:r>
            <a:endParaRPr lang="en-US" dirty="0">
              <a:ea typeface="Calibri"/>
              <a:cs typeface="Times New Roman"/>
            </a:endParaRPr>
          </a:p>
        </p:txBody>
      </p:sp>
      <p:sp>
        <p:nvSpPr>
          <p:cNvPr id="69" name="Rectangle 68"/>
          <p:cNvSpPr/>
          <p:nvPr/>
        </p:nvSpPr>
        <p:spPr>
          <a:xfrm>
            <a:off x="5646266" y="5263948"/>
            <a:ext cx="1532155" cy="451052"/>
          </a:xfrm>
          <a:prstGeom prst="rect">
            <a:avLst/>
          </a:prstGeom>
          <a:solidFill>
            <a:srgbClr val="FF0000"/>
          </a:solidFill>
          <a:ln w="19050">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600" dirty="0" err="1" smtClean="0">
                <a:solidFill>
                  <a:prstClr val="white"/>
                </a:solidFill>
                <a:latin typeface="Comic Sans MS" pitchFamily="66" charset="0"/>
              </a:rPr>
              <a:t>Pengumpulan</a:t>
            </a:r>
            <a:r>
              <a:rPr lang="en-US" sz="1600" dirty="0" smtClean="0">
                <a:solidFill>
                  <a:prstClr val="white"/>
                </a:solidFill>
                <a:latin typeface="Comic Sans MS" pitchFamily="66" charset="0"/>
              </a:rPr>
              <a:t> data</a:t>
            </a:r>
            <a:endParaRPr lang="en-US" sz="1600" dirty="0">
              <a:solidFill>
                <a:prstClr val="white"/>
              </a:solidFill>
              <a:latin typeface="Comic Sans MS" pitchFamily="66" charset="0"/>
            </a:endParaRPr>
          </a:p>
        </p:txBody>
      </p:sp>
      <p:sp>
        <p:nvSpPr>
          <p:cNvPr id="57" name="Rectangle 56"/>
          <p:cNvSpPr/>
          <p:nvPr/>
        </p:nvSpPr>
        <p:spPr>
          <a:xfrm>
            <a:off x="3857620" y="1428736"/>
            <a:ext cx="4714908" cy="478716"/>
          </a:xfrm>
          <a:prstGeom prst="rect">
            <a:avLst/>
          </a:prstGeom>
          <a:solidFill>
            <a:srgbClr val="FF0000"/>
          </a:solidFill>
          <a:ln w="19050">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a:t>
            </a:r>
            <a:r>
              <a:rPr lang="en-US" dirty="0" err="1" smtClean="0"/>
              <a:t>Pembelajaran</a:t>
            </a:r>
            <a:r>
              <a:rPr lang="en-US" dirty="0" smtClean="0"/>
              <a:t> </a:t>
            </a:r>
            <a:r>
              <a:rPr lang="en-US" dirty="0" err="1" smtClean="0"/>
              <a:t>Kooperatif</a:t>
            </a:r>
            <a:r>
              <a:rPr lang="en-US" dirty="0" smtClean="0"/>
              <a:t> </a:t>
            </a:r>
            <a:r>
              <a:rPr lang="en-US" dirty="0" err="1" smtClean="0"/>
              <a:t>Tipe</a:t>
            </a:r>
            <a:r>
              <a:rPr lang="en-US" dirty="0" smtClean="0"/>
              <a:t> Numbered Heads </a:t>
            </a:r>
            <a:r>
              <a:rPr lang="en-US" dirty="0" err="1" smtClean="0"/>
              <a:t>Togedher</a:t>
            </a:r>
            <a:endParaRPr lang="en-US" dirty="0"/>
          </a:p>
        </p:txBody>
      </p:sp>
    </p:spTree>
    <p:extLst>
      <p:ext uri="{BB962C8B-B14F-4D97-AF65-F5344CB8AC3E}">
        <p14:creationId xmlns:p14="http://schemas.microsoft.com/office/powerpoint/2010/main" xmlns="" val="1761983548"/>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2645" y="0"/>
            <a:ext cx="9160606" cy="6903713"/>
          </a:xfrm>
        </p:spPr>
      </p:pic>
      <p:sp>
        <p:nvSpPr>
          <p:cNvPr id="6" name="Rounded Rectangular Callout 5"/>
          <p:cNvSpPr/>
          <p:nvPr/>
        </p:nvSpPr>
        <p:spPr>
          <a:xfrm>
            <a:off x="251520" y="116632"/>
            <a:ext cx="2952328" cy="2232248"/>
          </a:xfrm>
          <a:prstGeom prst="wedgeRoundRectCallout">
            <a:avLst>
              <a:gd name="adj1" fmla="val 45335"/>
              <a:gd name="adj2" fmla="val 73672"/>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a:solidFill>
                  <a:prstClr val="white"/>
                </a:solidFill>
              </a:rPr>
              <a:t>Ada pengaruh kemampuan pemecahan masalah matematis siswa dengan menggunakan model pembelajaran </a:t>
            </a:r>
            <a:r>
              <a:rPr lang="en-ID" dirty="0" err="1" smtClean="0">
                <a:solidFill>
                  <a:prstClr val="white"/>
                </a:solidFill>
              </a:rPr>
              <a:t>kooperatif</a:t>
            </a:r>
            <a:r>
              <a:rPr lang="en-ID" dirty="0" smtClean="0">
                <a:solidFill>
                  <a:prstClr val="white"/>
                </a:solidFill>
              </a:rPr>
              <a:t> </a:t>
            </a:r>
            <a:r>
              <a:rPr lang="en-ID" dirty="0" err="1" smtClean="0">
                <a:solidFill>
                  <a:prstClr val="white"/>
                </a:solidFill>
              </a:rPr>
              <a:t>tipe</a:t>
            </a:r>
            <a:r>
              <a:rPr lang="en-ID" dirty="0" smtClean="0">
                <a:solidFill>
                  <a:prstClr val="white"/>
                </a:solidFill>
              </a:rPr>
              <a:t> NHT </a:t>
            </a:r>
            <a:r>
              <a:rPr lang="id-ID" dirty="0" smtClean="0">
                <a:solidFill>
                  <a:prstClr val="white"/>
                </a:solidFill>
              </a:rPr>
              <a:t>Pada </a:t>
            </a:r>
            <a:r>
              <a:rPr lang="en-ID" dirty="0" err="1" smtClean="0">
                <a:solidFill>
                  <a:prstClr val="white"/>
                </a:solidFill>
              </a:rPr>
              <a:t>kelas</a:t>
            </a:r>
            <a:r>
              <a:rPr lang="en-ID" dirty="0" smtClean="0">
                <a:solidFill>
                  <a:prstClr val="white"/>
                </a:solidFill>
              </a:rPr>
              <a:t> VII </a:t>
            </a:r>
            <a:r>
              <a:rPr lang="en-ID" dirty="0" err="1" smtClean="0">
                <a:solidFill>
                  <a:prstClr val="white"/>
                </a:solidFill>
              </a:rPr>
              <a:t>smpn</a:t>
            </a:r>
            <a:r>
              <a:rPr lang="en-ID" dirty="0" smtClean="0">
                <a:solidFill>
                  <a:prstClr val="white"/>
                </a:solidFill>
              </a:rPr>
              <a:t> 1 </a:t>
            </a:r>
            <a:r>
              <a:rPr lang="en-ID" dirty="0" err="1" smtClean="0">
                <a:solidFill>
                  <a:prstClr val="white"/>
                </a:solidFill>
              </a:rPr>
              <a:t>polewali</a:t>
            </a:r>
            <a:r>
              <a:rPr lang="en-ID" dirty="0" smtClean="0">
                <a:solidFill>
                  <a:prstClr val="white"/>
                </a:solidFill>
              </a:rPr>
              <a:t>.</a:t>
            </a:r>
            <a:endParaRPr lang="id-ID" dirty="0">
              <a:solidFill>
                <a:prstClr val="white"/>
              </a:solidFill>
            </a:endParaRPr>
          </a:p>
        </p:txBody>
      </p:sp>
      <p:sp>
        <p:nvSpPr>
          <p:cNvPr id="7" name="Rounded Rectangular Callout 6"/>
          <p:cNvSpPr/>
          <p:nvPr/>
        </p:nvSpPr>
        <p:spPr>
          <a:xfrm>
            <a:off x="5976245" y="2060848"/>
            <a:ext cx="2772219" cy="1274084"/>
          </a:xfrm>
          <a:prstGeom prst="wedgeRoundRectCallout">
            <a:avLst>
              <a:gd name="adj1" fmla="val -17079"/>
              <a:gd name="adj2" fmla="val 86706"/>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err="1">
                <a:solidFill>
                  <a:prstClr val="white"/>
                </a:solidFill>
              </a:rPr>
              <a:t>Penelitian</a:t>
            </a:r>
            <a:r>
              <a:rPr lang="en-US" sz="2000" b="1" dirty="0">
                <a:solidFill>
                  <a:prstClr val="white"/>
                </a:solidFill>
              </a:rPr>
              <a:t> </a:t>
            </a:r>
            <a:r>
              <a:rPr lang="id-ID" sz="2000" b="1" dirty="0">
                <a:solidFill>
                  <a:prstClr val="white"/>
                </a:solidFill>
              </a:rPr>
              <a:t>Eksperimen</a:t>
            </a:r>
          </a:p>
        </p:txBody>
      </p:sp>
      <p:sp>
        <p:nvSpPr>
          <p:cNvPr id="8" name="Rectangular Callout 7"/>
          <p:cNvSpPr/>
          <p:nvPr/>
        </p:nvSpPr>
        <p:spPr>
          <a:xfrm rot="20934063">
            <a:off x="438799" y="5389692"/>
            <a:ext cx="3375866" cy="1529291"/>
          </a:xfrm>
          <a:custGeom>
            <a:avLst/>
            <a:gdLst>
              <a:gd name="connsiteX0" fmla="*/ 0 w 2664296"/>
              <a:gd name="connsiteY0" fmla="*/ 0 h 1296144"/>
              <a:gd name="connsiteX1" fmla="*/ 1554173 w 2664296"/>
              <a:gd name="connsiteY1" fmla="*/ 0 h 1296144"/>
              <a:gd name="connsiteX2" fmla="*/ 1554173 w 2664296"/>
              <a:gd name="connsiteY2" fmla="*/ 0 h 1296144"/>
              <a:gd name="connsiteX3" fmla="*/ 2220247 w 2664296"/>
              <a:gd name="connsiteY3" fmla="*/ 0 h 1296144"/>
              <a:gd name="connsiteX4" fmla="*/ 2664296 w 2664296"/>
              <a:gd name="connsiteY4" fmla="*/ 0 h 1296144"/>
              <a:gd name="connsiteX5" fmla="*/ 2664296 w 2664296"/>
              <a:gd name="connsiteY5" fmla="*/ 756084 h 1296144"/>
              <a:gd name="connsiteX6" fmla="*/ 4032918 w 2664296"/>
              <a:gd name="connsiteY6" fmla="*/ 682303 h 1296144"/>
              <a:gd name="connsiteX7" fmla="*/ 2664296 w 2664296"/>
              <a:gd name="connsiteY7" fmla="*/ 1080120 h 1296144"/>
              <a:gd name="connsiteX8" fmla="*/ 2664296 w 2664296"/>
              <a:gd name="connsiteY8" fmla="*/ 1296144 h 1296144"/>
              <a:gd name="connsiteX9" fmla="*/ 2220247 w 2664296"/>
              <a:gd name="connsiteY9" fmla="*/ 1296144 h 1296144"/>
              <a:gd name="connsiteX10" fmla="*/ 1554173 w 2664296"/>
              <a:gd name="connsiteY10" fmla="*/ 1296144 h 1296144"/>
              <a:gd name="connsiteX11" fmla="*/ 1554173 w 2664296"/>
              <a:gd name="connsiteY11" fmla="*/ 1296144 h 1296144"/>
              <a:gd name="connsiteX12" fmla="*/ 0 w 2664296"/>
              <a:gd name="connsiteY12" fmla="*/ 1296144 h 1296144"/>
              <a:gd name="connsiteX13" fmla="*/ 0 w 2664296"/>
              <a:gd name="connsiteY13" fmla="*/ 1080120 h 1296144"/>
              <a:gd name="connsiteX14" fmla="*/ 0 w 2664296"/>
              <a:gd name="connsiteY14" fmla="*/ 756084 h 1296144"/>
              <a:gd name="connsiteX15" fmla="*/ 0 w 2664296"/>
              <a:gd name="connsiteY15" fmla="*/ 756084 h 1296144"/>
              <a:gd name="connsiteX16" fmla="*/ 0 w 2664296"/>
              <a:gd name="connsiteY16" fmla="*/ 0 h 1296144"/>
              <a:gd name="connsiteX0" fmla="*/ 0 w 3694659"/>
              <a:gd name="connsiteY0" fmla="*/ 0 h 1296144"/>
              <a:gd name="connsiteX1" fmla="*/ 1554173 w 3694659"/>
              <a:gd name="connsiteY1" fmla="*/ 0 h 1296144"/>
              <a:gd name="connsiteX2" fmla="*/ 1554173 w 3694659"/>
              <a:gd name="connsiteY2" fmla="*/ 0 h 1296144"/>
              <a:gd name="connsiteX3" fmla="*/ 2220247 w 3694659"/>
              <a:gd name="connsiteY3" fmla="*/ 0 h 1296144"/>
              <a:gd name="connsiteX4" fmla="*/ 2664296 w 3694659"/>
              <a:gd name="connsiteY4" fmla="*/ 0 h 1296144"/>
              <a:gd name="connsiteX5" fmla="*/ 2664296 w 3694659"/>
              <a:gd name="connsiteY5" fmla="*/ 756084 h 1296144"/>
              <a:gd name="connsiteX6" fmla="*/ 3694659 w 3694659"/>
              <a:gd name="connsiteY6" fmla="*/ 319456 h 1296144"/>
              <a:gd name="connsiteX7" fmla="*/ 2664296 w 3694659"/>
              <a:gd name="connsiteY7" fmla="*/ 1080120 h 1296144"/>
              <a:gd name="connsiteX8" fmla="*/ 2664296 w 3694659"/>
              <a:gd name="connsiteY8" fmla="*/ 1296144 h 1296144"/>
              <a:gd name="connsiteX9" fmla="*/ 2220247 w 3694659"/>
              <a:gd name="connsiteY9" fmla="*/ 1296144 h 1296144"/>
              <a:gd name="connsiteX10" fmla="*/ 1554173 w 3694659"/>
              <a:gd name="connsiteY10" fmla="*/ 1296144 h 1296144"/>
              <a:gd name="connsiteX11" fmla="*/ 1554173 w 3694659"/>
              <a:gd name="connsiteY11" fmla="*/ 1296144 h 1296144"/>
              <a:gd name="connsiteX12" fmla="*/ 0 w 3694659"/>
              <a:gd name="connsiteY12" fmla="*/ 1296144 h 1296144"/>
              <a:gd name="connsiteX13" fmla="*/ 0 w 3694659"/>
              <a:gd name="connsiteY13" fmla="*/ 1080120 h 1296144"/>
              <a:gd name="connsiteX14" fmla="*/ 0 w 3694659"/>
              <a:gd name="connsiteY14" fmla="*/ 756084 h 1296144"/>
              <a:gd name="connsiteX15" fmla="*/ 0 w 3694659"/>
              <a:gd name="connsiteY15" fmla="*/ 756084 h 1296144"/>
              <a:gd name="connsiteX16" fmla="*/ 0 w 3694659"/>
              <a:gd name="connsiteY16" fmla="*/ 0 h 1296144"/>
              <a:gd name="connsiteX0" fmla="*/ 0 w 3694659"/>
              <a:gd name="connsiteY0" fmla="*/ 0 h 1507815"/>
              <a:gd name="connsiteX1" fmla="*/ 1554173 w 3694659"/>
              <a:gd name="connsiteY1" fmla="*/ 0 h 1507815"/>
              <a:gd name="connsiteX2" fmla="*/ 1554173 w 3694659"/>
              <a:gd name="connsiteY2" fmla="*/ 0 h 1507815"/>
              <a:gd name="connsiteX3" fmla="*/ 2220247 w 3694659"/>
              <a:gd name="connsiteY3" fmla="*/ 0 h 1507815"/>
              <a:gd name="connsiteX4" fmla="*/ 2664296 w 3694659"/>
              <a:gd name="connsiteY4" fmla="*/ 0 h 1507815"/>
              <a:gd name="connsiteX5" fmla="*/ 2664296 w 3694659"/>
              <a:gd name="connsiteY5" fmla="*/ 756084 h 1507815"/>
              <a:gd name="connsiteX6" fmla="*/ 3694659 w 3694659"/>
              <a:gd name="connsiteY6" fmla="*/ 319456 h 1507815"/>
              <a:gd name="connsiteX7" fmla="*/ 2664296 w 3694659"/>
              <a:gd name="connsiteY7" fmla="*/ 1080120 h 1507815"/>
              <a:gd name="connsiteX8" fmla="*/ 2664296 w 3694659"/>
              <a:gd name="connsiteY8" fmla="*/ 1296144 h 1507815"/>
              <a:gd name="connsiteX9" fmla="*/ 2220247 w 3694659"/>
              <a:gd name="connsiteY9" fmla="*/ 1296144 h 1507815"/>
              <a:gd name="connsiteX10" fmla="*/ 1554173 w 3694659"/>
              <a:gd name="connsiteY10" fmla="*/ 1296144 h 1507815"/>
              <a:gd name="connsiteX11" fmla="*/ 1625597 w 3694659"/>
              <a:gd name="connsiteY11" fmla="*/ 1507815 h 1507815"/>
              <a:gd name="connsiteX12" fmla="*/ 0 w 3694659"/>
              <a:gd name="connsiteY12" fmla="*/ 1296144 h 1507815"/>
              <a:gd name="connsiteX13" fmla="*/ 0 w 3694659"/>
              <a:gd name="connsiteY13" fmla="*/ 1080120 h 1507815"/>
              <a:gd name="connsiteX14" fmla="*/ 0 w 3694659"/>
              <a:gd name="connsiteY14" fmla="*/ 756084 h 1507815"/>
              <a:gd name="connsiteX15" fmla="*/ 0 w 3694659"/>
              <a:gd name="connsiteY15" fmla="*/ 756084 h 1507815"/>
              <a:gd name="connsiteX16" fmla="*/ 0 w 3694659"/>
              <a:gd name="connsiteY16" fmla="*/ 0 h 1507815"/>
              <a:gd name="connsiteX0" fmla="*/ 0 w 3694659"/>
              <a:gd name="connsiteY0" fmla="*/ 0 h 1507815"/>
              <a:gd name="connsiteX1" fmla="*/ 1554173 w 3694659"/>
              <a:gd name="connsiteY1" fmla="*/ 0 h 1507815"/>
              <a:gd name="connsiteX2" fmla="*/ 1554173 w 3694659"/>
              <a:gd name="connsiteY2" fmla="*/ 0 h 1507815"/>
              <a:gd name="connsiteX3" fmla="*/ 2220247 w 3694659"/>
              <a:gd name="connsiteY3" fmla="*/ 0 h 1507815"/>
              <a:gd name="connsiteX4" fmla="*/ 2664296 w 3694659"/>
              <a:gd name="connsiteY4" fmla="*/ 0 h 1507815"/>
              <a:gd name="connsiteX5" fmla="*/ 2664296 w 3694659"/>
              <a:gd name="connsiteY5" fmla="*/ 756084 h 1507815"/>
              <a:gd name="connsiteX6" fmla="*/ 3694659 w 3694659"/>
              <a:gd name="connsiteY6" fmla="*/ 319456 h 1507815"/>
              <a:gd name="connsiteX7" fmla="*/ 2664296 w 3694659"/>
              <a:gd name="connsiteY7" fmla="*/ 1080120 h 1507815"/>
              <a:gd name="connsiteX8" fmla="*/ 2664296 w 3694659"/>
              <a:gd name="connsiteY8" fmla="*/ 1296144 h 1507815"/>
              <a:gd name="connsiteX9" fmla="*/ 2677157 w 3694659"/>
              <a:gd name="connsiteY9" fmla="*/ 1414015 h 1507815"/>
              <a:gd name="connsiteX10" fmla="*/ 1554173 w 3694659"/>
              <a:gd name="connsiteY10" fmla="*/ 1296144 h 1507815"/>
              <a:gd name="connsiteX11" fmla="*/ 1625597 w 3694659"/>
              <a:gd name="connsiteY11" fmla="*/ 1507815 h 1507815"/>
              <a:gd name="connsiteX12" fmla="*/ 0 w 3694659"/>
              <a:gd name="connsiteY12" fmla="*/ 1296144 h 1507815"/>
              <a:gd name="connsiteX13" fmla="*/ 0 w 3694659"/>
              <a:gd name="connsiteY13" fmla="*/ 1080120 h 1507815"/>
              <a:gd name="connsiteX14" fmla="*/ 0 w 3694659"/>
              <a:gd name="connsiteY14" fmla="*/ 756084 h 1507815"/>
              <a:gd name="connsiteX15" fmla="*/ 0 w 3694659"/>
              <a:gd name="connsiteY15" fmla="*/ 756084 h 1507815"/>
              <a:gd name="connsiteX16" fmla="*/ 0 w 3694659"/>
              <a:gd name="connsiteY16" fmla="*/ 0 h 1507815"/>
              <a:gd name="connsiteX0" fmla="*/ 0 w 3694659"/>
              <a:gd name="connsiteY0" fmla="*/ 0 h 1680653"/>
              <a:gd name="connsiteX1" fmla="*/ 1554173 w 3694659"/>
              <a:gd name="connsiteY1" fmla="*/ 0 h 1680653"/>
              <a:gd name="connsiteX2" fmla="*/ 1554173 w 3694659"/>
              <a:gd name="connsiteY2" fmla="*/ 0 h 1680653"/>
              <a:gd name="connsiteX3" fmla="*/ 2220247 w 3694659"/>
              <a:gd name="connsiteY3" fmla="*/ 0 h 1680653"/>
              <a:gd name="connsiteX4" fmla="*/ 2664296 w 3694659"/>
              <a:gd name="connsiteY4" fmla="*/ 0 h 1680653"/>
              <a:gd name="connsiteX5" fmla="*/ 2664296 w 3694659"/>
              <a:gd name="connsiteY5" fmla="*/ 756084 h 1680653"/>
              <a:gd name="connsiteX6" fmla="*/ 3694659 w 3694659"/>
              <a:gd name="connsiteY6" fmla="*/ 319456 h 1680653"/>
              <a:gd name="connsiteX7" fmla="*/ 2664296 w 3694659"/>
              <a:gd name="connsiteY7" fmla="*/ 1080120 h 1680653"/>
              <a:gd name="connsiteX8" fmla="*/ 2664296 w 3694659"/>
              <a:gd name="connsiteY8" fmla="*/ 1296144 h 1680653"/>
              <a:gd name="connsiteX9" fmla="*/ 2677157 w 3694659"/>
              <a:gd name="connsiteY9" fmla="*/ 1414015 h 1680653"/>
              <a:gd name="connsiteX10" fmla="*/ 1554173 w 3694659"/>
              <a:gd name="connsiteY10" fmla="*/ 1296144 h 1680653"/>
              <a:gd name="connsiteX11" fmla="*/ 2650587 w 3694659"/>
              <a:gd name="connsiteY11" fmla="*/ 1680653 h 1680653"/>
              <a:gd name="connsiteX12" fmla="*/ 0 w 3694659"/>
              <a:gd name="connsiteY12" fmla="*/ 1296144 h 1680653"/>
              <a:gd name="connsiteX13" fmla="*/ 0 w 3694659"/>
              <a:gd name="connsiteY13" fmla="*/ 1080120 h 1680653"/>
              <a:gd name="connsiteX14" fmla="*/ 0 w 3694659"/>
              <a:gd name="connsiteY14" fmla="*/ 756084 h 1680653"/>
              <a:gd name="connsiteX15" fmla="*/ 0 w 3694659"/>
              <a:gd name="connsiteY15" fmla="*/ 756084 h 1680653"/>
              <a:gd name="connsiteX16" fmla="*/ 0 w 3694659"/>
              <a:gd name="connsiteY16" fmla="*/ 0 h 1680653"/>
              <a:gd name="connsiteX0" fmla="*/ 0 w 3694659"/>
              <a:gd name="connsiteY0" fmla="*/ 0 h 1680653"/>
              <a:gd name="connsiteX1" fmla="*/ 1554173 w 3694659"/>
              <a:gd name="connsiteY1" fmla="*/ 0 h 1680653"/>
              <a:gd name="connsiteX2" fmla="*/ 1554173 w 3694659"/>
              <a:gd name="connsiteY2" fmla="*/ 0 h 1680653"/>
              <a:gd name="connsiteX3" fmla="*/ 2220247 w 3694659"/>
              <a:gd name="connsiteY3" fmla="*/ 0 h 1680653"/>
              <a:gd name="connsiteX4" fmla="*/ 2664296 w 3694659"/>
              <a:gd name="connsiteY4" fmla="*/ 0 h 1680653"/>
              <a:gd name="connsiteX5" fmla="*/ 2664296 w 3694659"/>
              <a:gd name="connsiteY5" fmla="*/ 756084 h 1680653"/>
              <a:gd name="connsiteX6" fmla="*/ 3694659 w 3694659"/>
              <a:gd name="connsiteY6" fmla="*/ 319456 h 1680653"/>
              <a:gd name="connsiteX7" fmla="*/ 2664296 w 3694659"/>
              <a:gd name="connsiteY7" fmla="*/ 1080120 h 1680653"/>
              <a:gd name="connsiteX8" fmla="*/ 2664296 w 3694659"/>
              <a:gd name="connsiteY8" fmla="*/ 1296144 h 1680653"/>
              <a:gd name="connsiteX9" fmla="*/ 2677157 w 3694659"/>
              <a:gd name="connsiteY9" fmla="*/ 1414015 h 1680653"/>
              <a:gd name="connsiteX10" fmla="*/ 2630878 w 3694659"/>
              <a:gd name="connsiteY10" fmla="*/ 1493245 h 1680653"/>
              <a:gd name="connsiteX11" fmla="*/ 2650587 w 3694659"/>
              <a:gd name="connsiteY11" fmla="*/ 1680653 h 1680653"/>
              <a:gd name="connsiteX12" fmla="*/ 0 w 3694659"/>
              <a:gd name="connsiteY12" fmla="*/ 1296144 h 1680653"/>
              <a:gd name="connsiteX13" fmla="*/ 0 w 3694659"/>
              <a:gd name="connsiteY13" fmla="*/ 1080120 h 1680653"/>
              <a:gd name="connsiteX14" fmla="*/ 0 w 3694659"/>
              <a:gd name="connsiteY14" fmla="*/ 756084 h 1680653"/>
              <a:gd name="connsiteX15" fmla="*/ 0 w 3694659"/>
              <a:gd name="connsiteY15" fmla="*/ 756084 h 1680653"/>
              <a:gd name="connsiteX16" fmla="*/ 0 w 3694659"/>
              <a:gd name="connsiteY16" fmla="*/ 0 h 168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4659" h="1680653">
                <a:moveTo>
                  <a:pt x="0" y="0"/>
                </a:moveTo>
                <a:lnTo>
                  <a:pt x="1554173" y="0"/>
                </a:lnTo>
                <a:lnTo>
                  <a:pt x="1554173" y="0"/>
                </a:lnTo>
                <a:lnTo>
                  <a:pt x="2220247" y="0"/>
                </a:lnTo>
                <a:lnTo>
                  <a:pt x="2664296" y="0"/>
                </a:lnTo>
                <a:lnTo>
                  <a:pt x="2664296" y="756084"/>
                </a:lnTo>
                <a:lnTo>
                  <a:pt x="3694659" y="319456"/>
                </a:lnTo>
                <a:lnTo>
                  <a:pt x="2664296" y="1080120"/>
                </a:lnTo>
                <a:lnTo>
                  <a:pt x="2664296" y="1296144"/>
                </a:lnTo>
                <a:lnTo>
                  <a:pt x="2677157" y="1414015"/>
                </a:lnTo>
                <a:lnTo>
                  <a:pt x="2630878" y="1493245"/>
                </a:lnTo>
                <a:lnTo>
                  <a:pt x="2650587" y="1680653"/>
                </a:lnTo>
                <a:lnTo>
                  <a:pt x="0" y="1296144"/>
                </a:lnTo>
                <a:lnTo>
                  <a:pt x="0" y="1080120"/>
                </a:lnTo>
                <a:lnTo>
                  <a:pt x="0" y="756084"/>
                </a:lnTo>
                <a:lnTo>
                  <a:pt x="0" y="756084"/>
                </a:lnTo>
                <a:lnTo>
                  <a:pt x="0"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smtClean="0">
                <a:solidFill>
                  <a:prstClr val="white"/>
                </a:solidFill>
              </a:rPr>
              <a:t>KELAS VII </a:t>
            </a:r>
            <a:endParaRPr lang="en-ID" dirty="0" smtClean="0">
              <a:solidFill>
                <a:prstClr val="white"/>
              </a:solidFill>
            </a:endParaRPr>
          </a:p>
          <a:p>
            <a:r>
              <a:rPr lang="en-ID" dirty="0" smtClean="0">
                <a:solidFill>
                  <a:prstClr val="white"/>
                </a:solidFill>
              </a:rPr>
              <a:t>SMPN </a:t>
            </a:r>
            <a:r>
              <a:rPr lang="en-ID" dirty="0" smtClean="0">
                <a:solidFill>
                  <a:prstClr val="white"/>
                </a:solidFill>
              </a:rPr>
              <a:t>1 POLEWALI</a:t>
            </a:r>
            <a:r>
              <a:rPr lang="en-ID" b="1" dirty="0" smtClean="0"/>
              <a:t>. </a:t>
            </a:r>
            <a:endParaRPr lang="en-ID" b="1" dirty="0" smtClean="0"/>
          </a:p>
          <a:p>
            <a:r>
              <a:rPr lang="id-ID" dirty="0" smtClean="0">
                <a:solidFill>
                  <a:prstClr val="white"/>
                </a:solidFill>
              </a:rPr>
              <a:t>Pada </a:t>
            </a:r>
            <a:r>
              <a:rPr lang="id-ID" dirty="0">
                <a:solidFill>
                  <a:prstClr val="white"/>
                </a:solidFill>
              </a:rPr>
              <a:t>tahun ajaran</a:t>
            </a:r>
          </a:p>
          <a:p>
            <a:pPr algn="ctr"/>
            <a:r>
              <a:rPr lang="id-ID" dirty="0" smtClean="0">
                <a:solidFill>
                  <a:prstClr val="white"/>
                </a:solidFill>
              </a:rPr>
              <a:t>20</a:t>
            </a:r>
            <a:r>
              <a:rPr lang="en-US" dirty="0" smtClean="0">
                <a:solidFill>
                  <a:prstClr val="white"/>
                </a:solidFill>
              </a:rPr>
              <a:t>22</a:t>
            </a:r>
            <a:r>
              <a:rPr lang="id-ID" dirty="0" smtClean="0">
                <a:solidFill>
                  <a:prstClr val="white"/>
                </a:solidFill>
              </a:rPr>
              <a:t>/202</a:t>
            </a:r>
            <a:r>
              <a:rPr lang="en-US" dirty="0" smtClean="0">
                <a:solidFill>
                  <a:prstClr val="white"/>
                </a:solidFill>
              </a:rPr>
              <a:t>3</a:t>
            </a:r>
            <a:endParaRPr lang="id-ID" dirty="0">
              <a:solidFill>
                <a:prstClr val="white"/>
              </a:solidFill>
            </a:endParaRPr>
          </a:p>
        </p:txBody>
      </p:sp>
      <p:sp>
        <p:nvSpPr>
          <p:cNvPr id="10" name="Cube 9"/>
          <p:cNvSpPr/>
          <p:nvPr/>
        </p:nvSpPr>
        <p:spPr>
          <a:xfrm>
            <a:off x="6300192" y="4149080"/>
            <a:ext cx="1800200" cy="1218012"/>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ln>
                  <a:solidFill>
                    <a:prstClr val="black"/>
                  </a:solidFill>
                </a:ln>
                <a:solidFill>
                  <a:prstClr val="black"/>
                </a:solidFill>
              </a:rPr>
              <a:t>Jenis penelitian</a:t>
            </a:r>
          </a:p>
        </p:txBody>
      </p:sp>
      <p:sp>
        <p:nvSpPr>
          <p:cNvPr id="15" name="Cube 14"/>
          <p:cNvSpPr/>
          <p:nvPr/>
        </p:nvSpPr>
        <p:spPr>
          <a:xfrm>
            <a:off x="3059832" y="2348880"/>
            <a:ext cx="1800200" cy="1218012"/>
          </a:xfrm>
          <a:prstGeom prst="cub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ln>
                  <a:solidFill>
                    <a:prstClr val="black"/>
                  </a:solidFill>
                </a:ln>
                <a:solidFill>
                  <a:prstClr val="black"/>
                </a:solidFill>
              </a:rPr>
              <a:t>Hipotesis penelitian</a:t>
            </a:r>
          </a:p>
          <a:p>
            <a:pPr algn="ctr"/>
            <a:endParaRPr lang="id-ID" sz="2000" dirty="0">
              <a:ln>
                <a:solidFill>
                  <a:prstClr val="black"/>
                </a:solidFill>
              </a:ln>
              <a:solidFill>
                <a:prstClr val="black"/>
              </a:solidFill>
            </a:endParaRPr>
          </a:p>
        </p:txBody>
      </p:sp>
      <p:sp>
        <p:nvSpPr>
          <p:cNvPr id="16" name="Cube 15"/>
          <p:cNvSpPr/>
          <p:nvPr/>
        </p:nvSpPr>
        <p:spPr>
          <a:xfrm>
            <a:off x="3419872" y="4155204"/>
            <a:ext cx="1800200" cy="1218012"/>
          </a:xfrm>
          <a:prstGeom prst="cub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ln>
                  <a:solidFill>
                    <a:prstClr val="black"/>
                  </a:solidFill>
                </a:ln>
                <a:solidFill>
                  <a:prstClr val="black"/>
                </a:solidFill>
              </a:rPr>
              <a:t>Tempat dan waktu penelitian</a:t>
            </a:r>
          </a:p>
        </p:txBody>
      </p:sp>
    </p:spTree>
    <p:extLst>
      <p:ext uri="{BB962C8B-B14F-4D97-AF65-F5344CB8AC3E}">
        <p14:creationId xmlns:p14="http://schemas.microsoft.com/office/powerpoint/2010/main" xmlns="" val="2230221110"/>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4093" y="0"/>
            <a:ext cx="9180183" cy="6900643"/>
          </a:xfrm>
        </p:spPr>
      </p:pic>
      <p:sp>
        <p:nvSpPr>
          <p:cNvPr id="8" name="Rounded Rectangular Callout 7"/>
          <p:cNvSpPr/>
          <p:nvPr/>
        </p:nvSpPr>
        <p:spPr>
          <a:xfrm>
            <a:off x="179512" y="188640"/>
            <a:ext cx="3672408" cy="1656184"/>
          </a:xfrm>
          <a:custGeom>
            <a:avLst/>
            <a:gdLst>
              <a:gd name="connsiteX0" fmla="*/ 0 w 2088232"/>
              <a:gd name="connsiteY0" fmla="*/ 204027 h 1224136"/>
              <a:gd name="connsiteX1" fmla="*/ 204027 w 2088232"/>
              <a:gd name="connsiteY1" fmla="*/ 0 h 1224136"/>
              <a:gd name="connsiteX2" fmla="*/ 1218135 w 2088232"/>
              <a:gd name="connsiteY2" fmla="*/ 0 h 1224136"/>
              <a:gd name="connsiteX3" fmla="*/ 1218135 w 2088232"/>
              <a:gd name="connsiteY3" fmla="*/ 0 h 1224136"/>
              <a:gd name="connsiteX4" fmla="*/ 1740193 w 2088232"/>
              <a:gd name="connsiteY4" fmla="*/ 0 h 1224136"/>
              <a:gd name="connsiteX5" fmla="*/ 1884205 w 2088232"/>
              <a:gd name="connsiteY5" fmla="*/ 0 h 1224136"/>
              <a:gd name="connsiteX6" fmla="*/ 2088232 w 2088232"/>
              <a:gd name="connsiteY6" fmla="*/ 204027 h 1224136"/>
              <a:gd name="connsiteX7" fmla="*/ 2088232 w 2088232"/>
              <a:gd name="connsiteY7" fmla="*/ 204023 h 1224136"/>
              <a:gd name="connsiteX8" fmla="*/ 2825796 w 2088232"/>
              <a:gd name="connsiteY8" fmla="*/ 296498 h 1224136"/>
              <a:gd name="connsiteX9" fmla="*/ 2088232 w 2088232"/>
              <a:gd name="connsiteY9" fmla="*/ 510057 h 1224136"/>
              <a:gd name="connsiteX10" fmla="*/ 2088232 w 2088232"/>
              <a:gd name="connsiteY10" fmla="*/ 1020109 h 1224136"/>
              <a:gd name="connsiteX11" fmla="*/ 1884205 w 2088232"/>
              <a:gd name="connsiteY11" fmla="*/ 1224136 h 1224136"/>
              <a:gd name="connsiteX12" fmla="*/ 1740193 w 2088232"/>
              <a:gd name="connsiteY12" fmla="*/ 1224136 h 1224136"/>
              <a:gd name="connsiteX13" fmla="*/ 1218135 w 2088232"/>
              <a:gd name="connsiteY13" fmla="*/ 1224136 h 1224136"/>
              <a:gd name="connsiteX14" fmla="*/ 1218135 w 2088232"/>
              <a:gd name="connsiteY14" fmla="*/ 1224136 h 1224136"/>
              <a:gd name="connsiteX15" fmla="*/ 204027 w 2088232"/>
              <a:gd name="connsiteY15" fmla="*/ 1224136 h 1224136"/>
              <a:gd name="connsiteX16" fmla="*/ 0 w 2088232"/>
              <a:gd name="connsiteY16" fmla="*/ 1020109 h 1224136"/>
              <a:gd name="connsiteX17" fmla="*/ 0 w 2088232"/>
              <a:gd name="connsiteY17" fmla="*/ 510057 h 1224136"/>
              <a:gd name="connsiteX18" fmla="*/ 0 w 2088232"/>
              <a:gd name="connsiteY18" fmla="*/ 204023 h 1224136"/>
              <a:gd name="connsiteX19" fmla="*/ 0 w 2088232"/>
              <a:gd name="connsiteY19" fmla="*/ 204023 h 1224136"/>
              <a:gd name="connsiteX20" fmla="*/ 0 w 2088232"/>
              <a:gd name="connsiteY20" fmla="*/ 204027 h 1224136"/>
              <a:gd name="connsiteX0" fmla="*/ 0 w 3227578"/>
              <a:gd name="connsiteY0" fmla="*/ 204027 h 1224136"/>
              <a:gd name="connsiteX1" fmla="*/ 204027 w 3227578"/>
              <a:gd name="connsiteY1" fmla="*/ 0 h 1224136"/>
              <a:gd name="connsiteX2" fmla="*/ 1218135 w 3227578"/>
              <a:gd name="connsiteY2" fmla="*/ 0 h 1224136"/>
              <a:gd name="connsiteX3" fmla="*/ 1218135 w 3227578"/>
              <a:gd name="connsiteY3" fmla="*/ 0 h 1224136"/>
              <a:gd name="connsiteX4" fmla="*/ 1740193 w 3227578"/>
              <a:gd name="connsiteY4" fmla="*/ 0 h 1224136"/>
              <a:gd name="connsiteX5" fmla="*/ 1884205 w 3227578"/>
              <a:gd name="connsiteY5" fmla="*/ 0 h 1224136"/>
              <a:gd name="connsiteX6" fmla="*/ 2088232 w 3227578"/>
              <a:gd name="connsiteY6" fmla="*/ 204027 h 1224136"/>
              <a:gd name="connsiteX7" fmla="*/ 2088232 w 3227578"/>
              <a:gd name="connsiteY7" fmla="*/ 204023 h 1224136"/>
              <a:gd name="connsiteX8" fmla="*/ 3227578 w 3227578"/>
              <a:gd name="connsiteY8" fmla="*/ 725989 h 1224136"/>
              <a:gd name="connsiteX9" fmla="*/ 2088232 w 3227578"/>
              <a:gd name="connsiteY9" fmla="*/ 510057 h 1224136"/>
              <a:gd name="connsiteX10" fmla="*/ 2088232 w 3227578"/>
              <a:gd name="connsiteY10" fmla="*/ 1020109 h 1224136"/>
              <a:gd name="connsiteX11" fmla="*/ 1884205 w 3227578"/>
              <a:gd name="connsiteY11" fmla="*/ 1224136 h 1224136"/>
              <a:gd name="connsiteX12" fmla="*/ 1740193 w 3227578"/>
              <a:gd name="connsiteY12" fmla="*/ 1224136 h 1224136"/>
              <a:gd name="connsiteX13" fmla="*/ 1218135 w 3227578"/>
              <a:gd name="connsiteY13" fmla="*/ 1224136 h 1224136"/>
              <a:gd name="connsiteX14" fmla="*/ 1218135 w 3227578"/>
              <a:gd name="connsiteY14" fmla="*/ 1224136 h 1224136"/>
              <a:gd name="connsiteX15" fmla="*/ 204027 w 3227578"/>
              <a:gd name="connsiteY15" fmla="*/ 1224136 h 1224136"/>
              <a:gd name="connsiteX16" fmla="*/ 0 w 3227578"/>
              <a:gd name="connsiteY16" fmla="*/ 1020109 h 1224136"/>
              <a:gd name="connsiteX17" fmla="*/ 0 w 3227578"/>
              <a:gd name="connsiteY17" fmla="*/ 510057 h 1224136"/>
              <a:gd name="connsiteX18" fmla="*/ 0 w 3227578"/>
              <a:gd name="connsiteY18" fmla="*/ 204023 h 1224136"/>
              <a:gd name="connsiteX19" fmla="*/ 0 w 3227578"/>
              <a:gd name="connsiteY19" fmla="*/ 204023 h 1224136"/>
              <a:gd name="connsiteX20" fmla="*/ 0 w 3227578"/>
              <a:gd name="connsiteY20" fmla="*/ 204027 h 122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27578" h="1224136">
                <a:moveTo>
                  <a:pt x="0" y="204027"/>
                </a:moveTo>
                <a:cubicBezTo>
                  <a:pt x="0" y="91346"/>
                  <a:pt x="91346" y="0"/>
                  <a:pt x="204027" y="0"/>
                </a:cubicBezTo>
                <a:lnTo>
                  <a:pt x="1218135" y="0"/>
                </a:lnTo>
                <a:lnTo>
                  <a:pt x="1218135" y="0"/>
                </a:lnTo>
                <a:lnTo>
                  <a:pt x="1740193" y="0"/>
                </a:lnTo>
                <a:lnTo>
                  <a:pt x="1884205" y="0"/>
                </a:lnTo>
                <a:cubicBezTo>
                  <a:pt x="1996886" y="0"/>
                  <a:pt x="2088232" y="91346"/>
                  <a:pt x="2088232" y="204027"/>
                </a:cubicBezTo>
                <a:lnTo>
                  <a:pt x="2088232" y="204023"/>
                </a:lnTo>
                <a:lnTo>
                  <a:pt x="3227578" y="725989"/>
                </a:lnTo>
                <a:lnTo>
                  <a:pt x="2088232" y="510057"/>
                </a:lnTo>
                <a:lnTo>
                  <a:pt x="2088232" y="1020109"/>
                </a:lnTo>
                <a:cubicBezTo>
                  <a:pt x="2088232" y="1132790"/>
                  <a:pt x="1996886" y="1224136"/>
                  <a:pt x="1884205" y="1224136"/>
                </a:cubicBezTo>
                <a:lnTo>
                  <a:pt x="1740193" y="1224136"/>
                </a:lnTo>
                <a:lnTo>
                  <a:pt x="1218135" y="1224136"/>
                </a:lnTo>
                <a:lnTo>
                  <a:pt x="1218135" y="1224136"/>
                </a:lnTo>
                <a:lnTo>
                  <a:pt x="204027" y="1224136"/>
                </a:lnTo>
                <a:cubicBezTo>
                  <a:pt x="91346" y="1224136"/>
                  <a:pt x="0" y="1132790"/>
                  <a:pt x="0" y="1020109"/>
                </a:cubicBezTo>
                <a:lnTo>
                  <a:pt x="0" y="510057"/>
                </a:lnTo>
                <a:lnTo>
                  <a:pt x="0" y="204023"/>
                </a:lnTo>
                <a:lnTo>
                  <a:pt x="0" y="204023"/>
                </a:lnTo>
                <a:lnTo>
                  <a:pt x="0" y="204027"/>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prstClr val="white"/>
                </a:solidFill>
              </a:rPr>
              <a:t>S</a:t>
            </a:r>
            <a:r>
              <a:rPr lang="en-US" dirty="0" smtClean="0">
                <a:solidFill>
                  <a:prstClr val="white"/>
                </a:solidFill>
              </a:rPr>
              <a:t>ISWA </a:t>
            </a:r>
            <a:r>
              <a:rPr lang="en-ID" dirty="0" smtClean="0">
                <a:solidFill>
                  <a:prstClr val="white"/>
                </a:solidFill>
              </a:rPr>
              <a:t>KELAS VII </a:t>
            </a:r>
            <a:endParaRPr lang="en-ID" dirty="0" smtClean="0">
              <a:solidFill>
                <a:prstClr val="white"/>
              </a:solidFill>
            </a:endParaRPr>
          </a:p>
          <a:p>
            <a:r>
              <a:rPr lang="en-ID" dirty="0" smtClean="0">
                <a:solidFill>
                  <a:prstClr val="white"/>
                </a:solidFill>
              </a:rPr>
              <a:t>SMPN </a:t>
            </a:r>
            <a:r>
              <a:rPr lang="en-ID" dirty="0" smtClean="0">
                <a:solidFill>
                  <a:prstClr val="white"/>
                </a:solidFill>
              </a:rPr>
              <a:t>1 POLEWALI.</a:t>
            </a:r>
            <a:endParaRPr lang="id-ID" dirty="0">
              <a:solidFill>
                <a:prstClr val="white"/>
              </a:solidFill>
            </a:endParaRPr>
          </a:p>
        </p:txBody>
      </p:sp>
      <p:sp>
        <p:nvSpPr>
          <p:cNvPr id="9" name="Cloud Callout 8"/>
          <p:cNvSpPr/>
          <p:nvPr/>
        </p:nvSpPr>
        <p:spPr>
          <a:xfrm>
            <a:off x="3871066" y="623214"/>
            <a:ext cx="1781054" cy="1008112"/>
          </a:xfrm>
          <a:prstGeom prst="cloudCallout">
            <a:avLst>
              <a:gd name="adj1" fmla="val -14062"/>
              <a:gd name="adj2" fmla="val -109288"/>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prstClr val="black"/>
                </a:solidFill>
              </a:rPr>
              <a:t>POPULASI</a:t>
            </a:r>
          </a:p>
        </p:txBody>
      </p:sp>
      <p:sp>
        <p:nvSpPr>
          <p:cNvPr id="10" name="Rounded Rectangular Callout 9"/>
          <p:cNvSpPr/>
          <p:nvPr/>
        </p:nvSpPr>
        <p:spPr>
          <a:xfrm>
            <a:off x="7020272" y="188640"/>
            <a:ext cx="2083474" cy="1221610"/>
          </a:xfrm>
          <a:prstGeom prst="wedgeRoundRectCallout">
            <a:avLst>
              <a:gd name="adj1" fmla="val -14207"/>
              <a:gd name="adj2" fmla="val 10536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KELAS </a:t>
            </a:r>
            <a:r>
              <a:rPr lang="en-US" dirty="0" smtClean="0">
                <a:solidFill>
                  <a:prstClr val="white"/>
                </a:solidFill>
              </a:rPr>
              <a:t>VII </a:t>
            </a:r>
            <a:r>
              <a:rPr lang="en-US" dirty="0" smtClean="0">
                <a:solidFill>
                  <a:prstClr val="white"/>
                </a:solidFill>
              </a:rPr>
              <a:t>A</a:t>
            </a:r>
            <a:r>
              <a:rPr lang="en-US" dirty="0" smtClean="0">
                <a:solidFill>
                  <a:prstClr val="white"/>
                </a:solidFill>
              </a:rPr>
              <a:t> </a:t>
            </a:r>
            <a:r>
              <a:rPr lang="en-US" dirty="0" smtClean="0">
                <a:solidFill>
                  <a:prstClr val="white"/>
                </a:solidFill>
              </a:rPr>
              <a:t>DAN KELAS </a:t>
            </a:r>
            <a:r>
              <a:rPr lang="en-US" dirty="0" smtClean="0">
                <a:solidFill>
                  <a:prstClr val="white"/>
                </a:solidFill>
              </a:rPr>
              <a:t>VII </a:t>
            </a:r>
            <a:r>
              <a:rPr lang="en-US" b="1" dirty="0" smtClean="0">
                <a:solidFill>
                  <a:prstClr val="white"/>
                </a:solidFill>
              </a:rPr>
              <a:t>B</a:t>
            </a:r>
            <a:endParaRPr lang="id-ID" dirty="0">
              <a:solidFill>
                <a:prstClr val="white"/>
              </a:solidFill>
            </a:endParaRPr>
          </a:p>
          <a:p>
            <a:pPr algn="ctr"/>
            <a:r>
              <a:rPr lang="id-ID" dirty="0" smtClean="0">
                <a:solidFill>
                  <a:prstClr val="white"/>
                </a:solidFill>
              </a:rPr>
              <a:t>YANG DIPILIH </a:t>
            </a:r>
          </a:p>
          <a:p>
            <a:pPr algn="ctr"/>
            <a:r>
              <a:rPr lang="id-ID" dirty="0" smtClean="0">
                <a:solidFill>
                  <a:prstClr val="white"/>
                </a:solidFill>
              </a:rPr>
              <a:t>SECARA RANDOM</a:t>
            </a:r>
            <a:endParaRPr lang="id-ID" dirty="0">
              <a:solidFill>
                <a:prstClr val="white"/>
              </a:solidFill>
            </a:endParaRPr>
          </a:p>
        </p:txBody>
      </p:sp>
      <p:sp>
        <p:nvSpPr>
          <p:cNvPr id="11" name="Cloud Callout 10"/>
          <p:cNvSpPr/>
          <p:nvPr/>
        </p:nvSpPr>
        <p:spPr>
          <a:xfrm>
            <a:off x="7020272" y="2060848"/>
            <a:ext cx="1795442" cy="1224136"/>
          </a:xfrm>
          <a:prstGeom prst="cloudCallout">
            <a:avLst>
              <a:gd name="adj1" fmla="val 70993"/>
              <a:gd name="adj2" fmla="val -8349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prstClr val="black"/>
                </a:solidFill>
              </a:rPr>
              <a:t>SAMPEL</a:t>
            </a:r>
          </a:p>
        </p:txBody>
      </p:sp>
    </p:spTree>
    <p:extLst>
      <p:ext uri="{BB962C8B-B14F-4D97-AF65-F5344CB8AC3E}">
        <p14:creationId xmlns:p14="http://schemas.microsoft.com/office/powerpoint/2010/main" xmlns="" val="1090826353"/>
      </p:ext>
    </p:extLst>
  </p:cSld>
  <p:clrMapOvr>
    <a:masterClrMapping/>
  </p:clrMapOvr>
  <mc:AlternateContent xmlns:mc="http://schemas.openxmlformats.org/markup-compatibility/2006">
    <mc:Choice xmlns:p14="http://schemas.microsoft.com/office/powerpoint/2010/main" xmlns="" Requires="p14">
      <p:transition spd="slow" p14:dur="25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style.rotation</p:attrName>
                                        </p:attrNameLst>
                                      </p:cBhvr>
                                      <p:tavLst>
                                        <p:tav tm="0">
                                          <p:val>
                                            <p:fltVal val="90"/>
                                          </p:val>
                                        </p:tav>
                                        <p:tav tm="100000">
                                          <p:val>
                                            <p:fltVal val="0"/>
                                          </p:val>
                                        </p:tav>
                                      </p:tavLst>
                                    </p:anim>
                                    <p:animEffect transition="in" filter="fade">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 calcmode="lin" valueType="num">
                                      <p:cBhvr>
                                        <p:cTn id="29" dur="1000" fill="hold"/>
                                        <p:tgtEl>
                                          <p:spTgt spid="10"/>
                                        </p:tgtEl>
                                        <p:attrNameLst>
                                          <p:attrName>style.rotation</p:attrName>
                                        </p:attrNameLst>
                                      </p:cBhvr>
                                      <p:tavLst>
                                        <p:tav tm="0">
                                          <p:val>
                                            <p:fltVal val="90"/>
                                          </p:val>
                                        </p:tav>
                                        <p:tav tm="100000">
                                          <p:val>
                                            <p:fltVal val="0"/>
                                          </p:val>
                                        </p:tav>
                                      </p:tavLst>
                                    </p:anim>
                                    <p:animEffect transition="in" filter="fade">
                                      <p:cBhvr>
                                        <p:cTn id="3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21380" y="0"/>
            <a:ext cx="6222620" cy="6853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descr="Gambar terkai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 y="0"/>
            <a:ext cx="284083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2872" y="147487"/>
            <a:ext cx="1781515" cy="612088"/>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askerville Old Face" pitchFamily="18" charset="0"/>
              </a:rPr>
              <a:t>MENU</a:t>
            </a:r>
          </a:p>
        </p:txBody>
      </p:sp>
      <p:sp>
        <p:nvSpPr>
          <p:cNvPr id="8" name="Round Diagonal Corner Rectangle 7"/>
          <p:cNvSpPr/>
          <p:nvPr/>
        </p:nvSpPr>
        <p:spPr>
          <a:xfrm>
            <a:off x="143801" y="884907"/>
            <a:ext cx="2754261" cy="324469"/>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Latar</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Belakang</a:t>
            </a:r>
            <a:endParaRPr lang="en-US" sz="1600" dirty="0">
              <a:solidFill>
                <a:prstClr val="black">
                  <a:lumMod val="95000"/>
                  <a:lumOff val="5000"/>
                </a:prstClr>
              </a:solidFill>
              <a:latin typeface="Matura MT Script Capitals" pitchFamily="66" charset="0"/>
            </a:endParaRPr>
          </a:p>
        </p:txBody>
      </p:sp>
      <p:sp>
        <p:nvSpPr>
          <p:cNvPr id="9" name="Round Diagonal Corner Rectangle 8"/>
          <p:cNvSpPr/>
          <p:nvPr/>
        </p:nvSpPr>
        <p:spPr>
          <a:xfrm>
            <a:off x="147490" y="1273275"/>
            <a:ext cx="2538560" cy="319562"/>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Rumusan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Masalah</a:t>
            </a:r>
            <a:endParaRPr lang="en-US" sz="1600" dirty="0">
              <a:solidFill>
                <a:prstClr val="black">
                  <a:lumMod val="95000"/>
                  <a:lumOff val="5000"/>
                </a:prstClr>
              </a:solidFill>
              <a:latin typeface="Matura MT Script Capitals" pitchFamily="66" charset="0"/>
            </a:endParaRPr>
          </a:p>
        </p:txBody>
      </p:sp>
      <p:sp>
        <p:nvSpPr>
          <p:cNvPr id="10" name="Round Diagonal Corner Rectangle 9"/>
          <p:cNvSpPr/>
          <p:nvPr/>
        </p:nvSpPr>
        <p:spPr>
          <a:xfrm>
            <a:off x="151181" y="1646895"/>
            <a:ext cx="2750571"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Tujuan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1" name="Round Diagonal Corner Rectangle 10"/>
          <p:cNvSpPr/>
          <p:nvPr/>
        </p:nvSpPr>
        <p:spPr>
          <a:xfrm>
            <a:off x="154871" y="2050011"/>
            <a:ext cx="2507367" cy="324480"/>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Tinjauan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Pustaka</a:t>
            </a:r>
            <a:endParaRPr lang="en-US" sz="1600" dirty="0">
              <a:solidFill>
                <a:prstClr val="black">
                  <a:lumMod val="95000"/>
                  <a:lumOff val="5000"/>
                </a:prstClr>
              </a:solidFill>
              <a:latin typeface="Matura MT Script Capitals" pitchFamily="66" charset="0"/>
            </a:endParaRPr>
          </a:p>
        </p:txBody>
      </p:sp>
      <p:sp>
        <p:nvSpPr>
          <p:cNvPr id="12" name="Round Diagonal Corner Rectangle 11"/>
          <p:cNvSpPr/>
          <p:nvPr/>
        </p:nvSpPr>
        <p:spPr>
          <a:xfrm>
            <a:off x="169627" y="2862580"/>
            <a:ext cx="2554529" cy="328009"/>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Jenis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3" name="Round Diagonal Corner Rectangle 12"/>
          <p:cNvSpPr/>
          <p:nvPr/>
        </p:nvSpPr>
        <p:spPr>
          <a:xfrm>
            <a:off x="162253" y="3221972"/>
            <a:ext cx="2666677" cy="435628"/>
          </a:xfrm>
          <a:prstGeom prst="round2DiagRect">
            <a:avLst/>
          </a:prstGeom>
          <a:solidFill>
            <a:srgbClr val="FF00FF"/>
          </a:solidFill>
          <a:ln>
            <a:solidFill>
              <a:srgbClr val="FF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Waktu</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Tempat</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4" name="Round Diagonal Corner Rectangle 13"/>
          <p:cNvSpPr/>
          <p:nvPr/>
        </p:nvSpPr>
        <p:spPr>
          <a:xfrm>
            <a:off x="154880" y="3711948"/>
            <a:ext cx="2507358" cy="329459"/>
          </a:xfrm>
          <a:prstGeom prst="round2DiagRect">
            <a:avLst/>
          </a:prstGeom>
          <a:solidFill>
            <a:srgbClr val="FFFF99"/>
          </a:solidFill>
          <a:ln>
            <a:solidFill>
              <a:srgbClr val="FFFF99"/>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Populasi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dan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Sampel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5" name="Round Diagonal Corner Rectangle 14"/>
          <p:cNvSpPr/>
          <p:nvPr/>
        </p:nvSpPr>
        <p:spPr>
          <a:xfrm>
            <a:off x="158571" y="4161520"/>
            <a:ext cx="2606062" cy="312507"/>
          </a:xfrm>
          <a:prstGeom prst="round2DiagRect">
            <a:avLst/>
          </a:prstGeom>
          <a:solidFill>
            <a:srgbClr val="6600FF"/>
          </a:solidFill>
          <a:ln>
            <a:solidFill>
              <a:srgbClr val="6600FF"/>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6" name="Round Diagonal Corner Rectangle 15"/>
          <p:cNvSpPr/>
          <p:nvPr/>
        </p:nvSpPr>
        <p:spPr>
          <a:xfrm>
            <a:off x="195439" y="4590828"/>
            <a:ext cx="2538241" cy="494911"/>
          </a:xfrm>
          <a:prstGeom prst="round2DiagRect">
            <a:avLst/>
          </a:prstGeom>
          <a:solidFill>
            <a:srgbClr val="993300"/>
          </a:solidFill>
          <a:ln>
            <a:solidFill>
              <a:srgbClr val="993300"/>
            </a:solidFill>
          </a:ln>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Definisi</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operasional</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variabel</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18" name="Round Diagonal Corner Rectangle 17"/>
          <p:cNvSpPr/>
          <p:nvPr/>
        </p:nvSpPr>
        <p:spPr>
          <a:xfrm>
            <a:off x="176992" y="5157010"/>
            <a:ext cx="2547158" cy="329390"/>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defTabSz="457200"/>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Desain</a:t>
            </a:r>
            <a:r>
              <a:rPr lang="en-US" sz="1600" spc="50" dirty="0">
                <a:ln w="11430"/>
                <a:solidFill>
                  <a:prstClr val="black"/>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19" name="Round Diagonal Corner Rectangle 18"/>
          <p:cNvSpPr/>
          <p:nvPr/>
        </p:nvSpPr>
        <p:spPr>
          <a:xfrm>
            <a:off x="180682" y="5638808"/>
            <a:ext cx="2543468" cy="316605"/>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Instrumen</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Penelitian</a:t>
            </a:r>
            <a:endParaRPr lang="en-US" sz="1600" dirty="0">
              <a:solidFill>
                <a:prstClr val="black">
                  <a:lumMod val="95000"/>
                  <a:lumOff val="5000"/>
                </a:prstClr>
              </a:solidFill>
              <a:latin typeface="Matura MT Script Capitals" pitchFamily="66" charset="0"/>
            </a:endParaRPr>
          </a:p>
        </p:txBody>
      </p:sp>
      <p:sp>
        <p:nvSpPr>
          <p:cNvPr id="20" name="Round Diagonal Corner Rectangle 19"/>
          <p:cNvSpPr/>
          <p:nvPr/>
        </p:nvSpPr>
        <p:spPr>
          <a:xfrm>
            <a:off x="195439" y="6071349"/>
            <a:ext cx="2528717" cy="329459"/>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Teknik</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Analisis</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Data</a:t>
            </a:r>
          </a:p>
        </p:txBody>
      </p:sp>
      <p:sp>
        <p:nvSpPr>
          <p:cNvPr id="23" name="Octagon 22"/>
          <p:cNvSpPr/>
          <p:nvPr/>
        </p:nvSpPr>
        <p:spPr>
          <a:xfrm>
            <a:off x="2657477" y="884907"/>
            <a:ext cx="276225" cy="324469"/>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1</a:t>
            </a:r>
          </a:p>
        </p:txBody>
      </p:sp>
      <p:sp>
        <p:nvSpPr>
          <p:cNvPr id="24" name="Octagon 23"/>
          <p:cNvSpPr/>
          <p:nvPr/>
        </p:nvSpPr>
        <p:spPr>
          <a:xfrm>
            <a:off x="2447927" y="1265920"/>
            <a:ext cx="2762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2</a:t>
            </a:r>
          </a:p>
        </p:txBody>
      </p:sp>
      <p:sp>
        <p:nvSpPr>
          <p:cNvPr id="25" name="Octagon 24"/>
          <p:cNvSpPr/>
          <p:nvPr/>
        </p:nvSpPr>
        <p:spPr>
          <a:xfrm>
            <a:off x="2657477" y="1646912"/>
            <a:ext cx="276225" cy="324469"/>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dirty="0">
                <a:solidFill>
                  <a:prstClr val="white"/>
                </a:solidFill>
                <a:latin typeface="Matura MT Script Capitals" pitchFamily="66" charset="0"/>
              </a:rPr>
              <a:t>3</a:t>
            </a:r>
          </a:p>
        </p:txBody>
      </p:sp>
      <p:sp>
        <p:nvSpPr>
          <p:cNvPr id="26" name="Octagon 25"/>
          <p:cNvSpPr/>
          <p:nvPr/>
        </p:nvSpPr>
        <p:spPr>
          <a:xfrm>
            <a:off x="2457452" y="2040620"/>
            <a:ext cx="276225"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4</a:t>
            </a:r>
          </a:p>
        </p:txBody>
      </p:sp>
      <p:sp>
        <p:nvSpPr>
          <p:cNvPr id="28" name="Octagon 27"/>
          <p:cNvSpPr/>
          <p:nvPr/>
        </p:nvSpPr>
        <p:spPr>
          <a:xfrm>
            <a:off x="2495552" y="2866120"/>
            <a:ext cx="33337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6</a:t>
            </a:r>
          </a:p>
        </p:txBody>
      </p:sp>
      <p:sp>
        <p:nvSpPr>
          <p:cNvPr id="29" name="Octagon 28"/>
          <p:cNvSpPr/>
          <p:nvPr/>
        </p:nvSpPr>
        <p:spPr>
          <a:xfrm>
            <a:off x="2600325" y="3297910"/>
            <a:ext cx="3619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7</a:t>
            </a:r>
          </a:p>
        </p:txBody>
      </p:sp>
      <p:sp>
        <p:nvSpPr>
          <p:cNvPr id="30" name="Octagon 29"/>
          <p:cNvSpPr/>
          <p:nvPr/>
        </p:nvSpPr>
        <p:spPr>
          <a:xfrm>
            <a:off x="2438402" y="3729713"/>
            <a:ext cx="352425" cy="324469"/>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8</a:t>
            </a:r>
          </a:p>
        </p:txBody>
      </p:sp>
      <p:sp>
        <p:nvSpPr>
          <p:cNvPr id="31" name="Octagon 30"/>
          <p:cNvSpPr/>
          <p:nvPr/>
        </p:nvSpPr>
        <p:spPr>
          <a:xfrm>
            <a:off x="2605093" y="4161520"/>
            <a:ext cx="347663" cy="324469"/>
          </a:xfrm>
          <a:prstGeom prst="oc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200"/>
            <a:r>
              <a:rPr lang="en-US" dirty="0">
                <a:solidFill>
                  <a:prstClr val="white"/>
                </a:solidFill>
                <a:latin typeface="Matura MT Script Capitals" pitchFamily="66" charset="0"/>
              </a:rPr>
              <a:t>9</a:t>
            </a:r>
          </a:p>
        </p:txBody>
      </p:sp>
      <p:sp>
        <p:nvSpPr>
          <p:cNvPr id="32" name="Octagon 31"/>
          <p:cNvSpPr/>
          <p:nvPr/>
        </p:nvSpPr>
        <p:spPr>
          <a:xfrm>
            <a:off x="2514602" y="4648208"/>
            <a:ext cx="409575" cy="324469"/>
          </a:xfrm>
          <a:prstGeom prst="oct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457200"/>
            <a:r>
              <a:rPr lang="en-US" sz="1600" dirty="0">
                <a:solidFill>
                  <a:prstClr val="white"/>
                </a:solidFill>
                <a:latin typeface="Matura MT Script Capitals" pitchFamily="66" charset="0"/>
              </a:rPr>
              <a:t>10</a:t>
            </a:r>
          </a:p>
        </p:txBody>
      </p:sp>
      <p:sp>
        <p:nvSpPr>
          <p:cNvPr id="33" name="Octagon 32"/>
          <p:cNvSpPr/>
          <p:nvPr/>
        </p:nvSpPr>
        <p:spPr>
          <a:xfrm>
            <a:off x="2576512" y="5085739"/>
            <a:ext cx="395288" cy="324469"/>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dirty="0">
                <a:solidFill>
                  <a:prstClr val="white"/>
                </a:solidFill>
                <a:latin typeface="Matura MT Script Capitals" pitchFamily="66" charset="0"/>
              </a:rPr>
              <a:t>11</a:t>
            </a:r>
          </a:p>
        </p:txBody>
      </p:sp>
      <p:sp>
        <p:nvSpPr>
          <p:cNvPr id="34" name="Octagon 33"/>
          <p:cNvSpPr/>
          <p:nvPr/>
        </p:nvSpPr>
        <p:spPr>
          <a:xfrm>
            <a:off x="2571750" y="5542939"/>
            <a:ext cx="400050"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12</a:t>
            </a:r>
          </a:p>
        </p:txBody>
      </p:sp>
      <p:sp>
        <p:nvSpPr>
          <p:cNvPr id="35" name="Octagon 34"/>
          <p:cNvSpPr/>
          <p:nvPr/>
        </p:nvSpPr>
        <p:spPr>
          <a:xfrm>
            <a:off x="2633662" y="6076339"/>
            <a:ext cx="414338" cy="324469"/>
          </a:xfrm>
          <a:prstGeom prst="octag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457200"/>
            <a:r>
              <a:rPr lang="en-US" dirty="0">
                <a:solidFill>
                  <a:prstClr val="white"/>
                </a:solidFill>
                <a:latin typeface="Matura MT Script Capitals" pitchFamily="66" charset="0"/>
              </a:rPr>
              <a:t>13</a:t>
            </a:r>
          </a:p>
        </p:txBody>
      </p:sp>
      <p:sp>
        <p:nvSpPr>
          <p:cNvPr id="63" name="Round Diagonal Corner Rectangle 62"/>
          <p:cNvSpPr/>
          <p:nvPr/>
        </p:nvSpPr>
        <p:spPr>
          <a:xfrm>
            <a:off x="166430" y="2448316"/>
            <a:ext cx="2731632" cy="31917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Skema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Kerangka</a:t>
            </a:r>
            <a:r>
              <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 </a:t>
            </a:r>
            <a:r>
              <a:rPr lang="en-US" sz="1600" spc="50" dirty="0" err="1">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rPr>
              <a:t>Pikir</a:t>
            </a:r>
            <a:endParaRPr lang="en-US" sz="1600" spc="50" dirty="0">
              <a:ln w="11430"/>
              <a:solidFill>
                <a:prstClr val="black">
                  <a:lumMod val="95000"/>
                  <a:lumOff val="5000"/>
                </a:prstClr>
              </a:solidFill>
              <a:effectLst>
                <a:outerShdw blurRad="76200" dist="50800" dir="5400000" algn="tl" rotWithShape="0">
                  <a:srgbClr val="000000">
                    <a:alpha val="65000"/>
                  </a:srgbClr>
                </a:outerShdw>
              </a:effectLst>
              <a:latin typeface="Matura MT Script Capitals" pitchFamily="66" charset="0"/>
            </a:endParaRPr>
          </a:p>
        </p:txBody>
      </p:sp>
      <p:sp>
        <p:nvSpPr>
          <p:cNvPr id="64" name="Octagon 63"/>
          <p:cNvSpPr/>
          <p:nvPr/>
        </p:nvSpPr>
        <p:spPr>
          <a:xfrm>
            <a:off x="2686052" y="2447020"/>
            <a:ext cx="276225" cy="32446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r>
              <a:rPr lang="en-US" dirty="0">
                <a:solidFill>
                  <a:prstClr val="white"/>
                </a:solidFill>
                <a:latin typeface="Matura MT Script Capitals" pitchFamily="66" charset="0"/>
              </a:rPr>
              <a:t>5</a:t>
            </a:r>
          </a:p>
        </p:txBody>
      </p:sp>
      <p:pic>
        <p:nvPicPr>
          <p:cNvPr id="65" name="Picture 3" descr="E:\POTOH ALI\Gambar praktek Macromedia\TOMBOL\exit-2 copy.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22936" y="6206836"/>
            <a:ext cx="4572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2" descr="C:\Documents and Settings\Annisa\Local Settings\Temp\CLIP ART GERAK\BIRD\kogera.gif"/>
          <p:cNvPicPr>
            <a:picLocks noChangeAspect="1" noChangeArrowheads="1" noCrop="1"/>
          </p:cNvPicPr>
          <p:nvPr/>
        </p:nvPicPr>
        <p:blipFill>
          <a:blip r:embed="rId5">
            <a:extLst>
              <a:ext uri="{28A0092B-C50C-407E-A947-70E740481C1C}">
                <a14:useLocalDpi xmlns:a14="http://schemas.microsoft.com/office/drawing/2010/main" xmlns="" val="0"/>
              </a:ext>
            </a:extLst>
          </a:blip>
          <a:srcRect/>
          <a:stretch>
            <a:fillRect/>
          </a:stretch>
        </p:blipFill>
        <p:spPr bwMode="auto">
          <a:xfrm rot="2845277">
            <a:off x="-92375" y="-139754"/>
            <a:ext cx="756751" cy="702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Picture 37" descr="backward">
            <a:hlinkClick r:id="rId6" action="ppaction://hlinksldjump"/>
            <a:extLst>
              <a:ext uri="{FF2B5EF4-FFF2-40B4-BE49-F238E27FC236}">
                <a16:creationId xmlns:a16="http://schemas.microsoft.com/office/drawing/2014/main" xmlns="" id="{48951DA3-BDA0-4431-8799-623E4A87C4CC}"/>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flipH="1">
            <a:off x="8680142" y="6248400"/>
            <a:ext cx="402745" cy="531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Cube 4"/>
          <p:cNvSpPr/>
          <p:nvPr/>
        </p:nvSpPr>
        <p:spPr>
          <a:xfrm>
            <a:off x="3810000" y="571480"/>
            <a:ext cx="5334000" cy="762005"/>
          </a:xfrm>
          <a:prstGeom prst="cube">
            <a:avLst/>
          </a:prstGeom>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id-ID" b="1" dirty="0" smtClean="0">
                <a:solidFill>
                  <a:schemeClr val="bg1"/>
                </a:solidFill>
              </a:rPr>
              <a:t>Kemampuan </a:t>
            </a:r>
            <a:r>
              <a:rPr lang="en-US" b="1" dirty="0" err="1" smtClean="0">
                <a:solidFill>
                  <a:schemeClr val="bg1"/>
                </a:solidFill>
              </a:rPr>
              <a:t>Hasil</a:t>
            </a:r>
            <a:r>
              <a:rPr lang="en-US" b="1" dirty="0" smtClean="0">
                <a:solidFill>
                  <a:schemeClr val="bg1"/>
                </a:solidFill>
              </a:rPr>
              <a:t> </a:t>
            </a:r>
            <a:r>
              <a:rPr lang="en-US" b="1" dirty="0" err="1" smtClean="0">
                <a:solidFill>
                  <a:schemeClr val="bg1"/>
                </a:solidFill>
              </a:rPr>
              <a:t>belajar</a:t>
            </a:r>
            <a:endParaRPr lang="en-US" b="1" dirty="0">
              <a:solidFill>
                <a:schemeClr val="bg1"/>
              </a:solidFill>
            </a:endParaRPr>
          </a:p>
        </p:txBody>
      </p:sp>
      <p:sp>
        <p:nvSpPr>
          <p:cNvPr id="44" name="Cube 43"/>
          <p:cNvSpPr/>
          <p:nvPr/>
        </p:nvSpPr>
        <p:spPr>
          <a:xfrm>
            <a:off x="3929058" y="2071678"/>
            <a:ext cx="4914834" cy="663265"/>
          </a:xfrm>
          <a:prstGeom prst="cube">
            <a:avLst/>
          </a:prstGeom>
          <a:scene3d>
            <a:camera prst="perspectiveContrastingLeftFacing"/>
            <a:lightRig rig="threePt" dir="t"/>
          </a:scene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id-ID" b="1" dirty="0" smtClean="0">
                <a:solidFill>
                  <a:schemeClr val="tx1"/>
                </a:solidFill>
              </a:rPr>
              <a:t>Aktivitas Peserta Didik</a:t>
            </a:r>
            <a:endParaRPr lang="en-US" b="1" dirty="0">
              <a:solidFill>
                <a:schemeClr val="tx1"/>
              </a:solidFill>
            </a:endParaRPr>
          </a:p>
        </p:txBody>
      </p:sp>
      <p:sp>
        <p:nvSpPr>
          <p:cNvPr id="37" name="Cube 36"/>
          <p:cNvSpPr/>
          <p:nvPr/>
        </p:nvSpPr>
        <p:spPr>
          <a:xfrm>
            <a:off x="3929058" y="3286124"/>
            <a:ext cx="4914834" cy="663265"/>
          </a:xfrm>
          <a:prstGeom prst="cube">
            <a:avLst/>
          </a:prstGeom>
          <a:solidFill>
            <a:srgbClr val="00B050"/>
          </a:solidFill>
          <a:ln>
            <a:solidFill>
              <a:srgbClr val="00B050"/>
            </a:solidFill>
          </a:ln>
          <a:scene3d>
            <a:camera prst="perspectiveContrastingLeftFacing"/>
            <a:lightRig rig="threePt" dir="t"/>
          </a:scene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id-ID" b="1" dirty="0" smtClean="0">
                <a:solidFill>
                  <a:schemeClr val="bg1"/>
                </a:solidFill>
              </a:rPr>
              <a:t>Respon Peserta Didik</a:t>
            </a:r>
            <a:endParaRPr lang="en-US" b="1" dirty="0">
              <a:solidFill>
                <a:schemeClr val="bg1"/>
              </a:solidFill>
            </a:endParaRPr>
          </a:p>
        </p:txBody>
      </p:sp>
      <p:sp>
        <p:nvSpPr>
          <p:cNvPr id="38" name="Cube 37"/>
          <p:cNvSpPr/>
          <p:nvPr/>
        </p:nvSpPr>
        <p:spPr>
          <a:xfrm rot="1051024">
            <a:off x="3414852" y="4224717"/>
            <a:ext cx="4914834" cy="663265"/>
          </a:xfrm>
          <a:prstGeom prst="cube">
            <a:avLst/>
          </a:prstGeom>
          <a:solidFill>
            <a:srgbClr val="7030A0"/>
          </a:solidFill>
          <a:ln>
            <a:solidFill>
              <a:srgbClr val="7030A0"/>
            </a:solidFill>
          </a:ln>
          <a:scene3d>
            <a:camera prst="perspectiveContrastingLeftFacing"/>
            <a:lightRig rig="threePt" dir="t"/>
          </a:scene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id-ID" b="1" dirty="0" smtClean="0">
                <a:solidFill>
                  <a:schemeClr val="bg1"/>
                </a:solidFill>
              </a:rPr>
              <a:t>Respon Peserta Didik</a:t>
            </a:r>
            <a:endParaRPr lang="en-US" b="1" dirty="0">
              <a:solidFill>
                <a:schemeClr val="bg1"/>
              </a:solidFill>
            </a:endParaRPr>
          </a:p>
        </p:txBody>
      </p:sp>
      <p:sp>
        <p:nvSpPr>
          <p:cNvPr id="6" name="Chord 5"/>
          <p:cNvSpPr/>
          <p:nvPr/>
        </p:nvSpPr>
        <p:spPr>
          <a:xfrm rot="19930374" flipH="1">
            <a:off x="2080474" y="1280519"/>
            <a:ext cx="3459179" cy="3103750"/>
          </a:xfrm>
          <a:prstGeom prst="chor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VARIABEL </a:t>
            </a:r>
          </a:p>
          <a:p>
            <a:pPr algn="ctr"/>
            <a:r>
              <a:rPr lang="en-US" sz="2000" b="1" dirty="0" smtClean="0"/>
              <a:t>PENELITIAN</a:t>
            </a:r>
            <a:endParaRPr lang="en-US" sz="2000" b="1" dirty="0"/>
          </a:p>
        </p:txBody>
      </p:sp>
    </p:spTree>
    <p:extLst>
      <p:ext uri="{BB962C8B-B14F-4D97-AF65-F5344CB8AC3E}">
        <p14:creationId xmlns:p14="http://schemas.microsoft.com/office/powerpoint/2010/main" xmlns="" val="170479046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0" nodeType="clickEffect">
                                  <p:stCondLst>
                                    <p:cond delay="0"/>
                                  </p:stCondLst>
                                  <p:childTnLst>
                                    <p:animRot by="21600000">
                                      <p:cBhvr>
                                        <p:cTn id="10" dur="2000" fill="hold"/>
                                        <p:tgtEl>
                                          <p:spTgt spid="4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0" nodeType="clickEffect">
                                  <p:stCondLst>
                                    <p:cond delay="0"/>
                                  </p:stCondLst>
                                  <p:childTnLst>
                                    <p:animRot by="21600000">
                                      <p:cBhvr>
                                        <p:cTn id="14" dur="2000" fill="hold"/>
                                        <p:tgtEl>
                                          <p:spTgt spid="37"/>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0" nodeType="clickEffect">
                                  <p:stCondLst>
                                    <p:cond delay="0"/>
                                  </p:stCondLst>
                                  <p:childTnLst>
                                    <p:animRot by="21600000">
                                      <p:cBhvr>
                                        <p:cTn id="18" dur="2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4" grpId="0" animBg="1"/>
      <p:bldP spid="37" grpId="0" animBg="1"/>
      <p:bldP spid="38"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2791</TotalTime>
  <Words>981</Words>
  <Application>Microsoft Office PowerPoint</Application>
  <PresentationFormat>On-screen Show (4:3)</PresentationFormat>
  <Paragraphs>354</Paragraphs>
  <Slides>14</Slides>
  <Notes>1</Notes>
  <HiddenSlides>0</HiddenSlides>
  <MMClips>0</MMClips>
  <ScaleCrop>false</ScaleCrop>
  <HeadingPairs>
    <vt:vector size="4" baseType="variant">
      <vt:variant>
        <vt:lpstr>Theme</vt:lpstr>
      </vt:variant>
      <vt:variant>
        <vt:i4>6</vt:i4>
      </vt:variant>
      <vt:variant>
        <vt:lpstr>Slide Titles</vt:lpstr>
      </vt:variant>
      <vt:variant>
        <vt:i4>14</vt:i4>
      </vt:variant>
    </vt:vector>
  </HeadingPairs>
  <TitlesOfParts>
    <vt:vector size="20" baseType="lpstr">
      <vt:lpstr>1_Office Theme</vt:lpstr>
      <vt:lpstr>Office Theme</vt:lpstr>
      <vt:lpstr>2_Office Theme</vt:lpstr>
      <vt:lpstr>4_Office Theme</vt:lpstr>
      <vt:lpstr>5_Office Theme</vt:lpstr>
      <vt:lpstr>6_Office Theme</vt:lpstr>
      <vt:lpstr>Terima Kasih</vt:lpstr>
      <vt:lpstr>MENU</vt:lpstr>
      <vt:lpstr>MENU</vt:lpstr>
      <vt:lpstr>MENU</vt:lpstr>
      <vt:lpstr>MENU</vt:lpstr>
      <vt:lpstr>MENU</vt:lpstr>
      <vt:lpstr>Slide 7</vt:lpstr>
      <vt:lpstr>Slide 8</vt:lpstr>
      <vt:lpstr>MENU</vt:lpstr>
      <vt:lpstr>MENU</vt:lpstr>
      <vt:lpstr>MENU</vt:lpstr>
      <vt:lpstr>MENU</vt:lpstr>
      <vt:lpstr>MENU</vt:lpstr>
      <vt:lpstr>Kebodohan Yang Berani Akan Mengalahkan Kepandaian Yang Ragu-Ragu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ASLAM</cp:lastModifiedBy>
  <cp:revision>102</cp:revision>
  <dcterms:created xsi:type="dcterms:W3CDTF">2019-11-01T05:11:58Z</dcterms:created>
  <dcterms:modified xsi:type="dcterms:W3CDTF">2023-01-12T08:19:26Z</dcterms:modified>
</cp:coreProperties>
</file>