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60" r:id="rId5"/>
    <p:sldId id="261" r:id="rId6"/>
    <p:sldId id="267" r:id="rId7"/>
    <p:sldId id="269" r:id="rId8"/>
    <p:sldId id="270" r:id="rId9"/>
    <p:sldId id="27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E6C"/>
    <a:srgbClr val="B0A999"/>
    <a:srgbClr val="848586"/>
    <a:srgbClr val="C8CCBC"/>
    <a:srgbClr val="E9ECE4"/>
    <a:srgbClr val="7E8975"/>
    <a:srgbClr val="275165"/>
    <a:srgbClr val="006666"/>
    <a:srgbClr val="EFF1EB"/>
    <a:srgbClr val="00B4B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5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3E993F-17E4-4F31-A302-F65A165E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56764F-99E8-4B3F-8B60-9B286DBD3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438DF5-2057-4D2B-B2A6-4DCD513F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7C0AF5-3953-44A2-A96F-87193CB5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8772AB-3BEA-45C6-9D22-ED53B94A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81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5F17F-4CBD-40CC-8AA3-DCDD2242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CF9A13-38DA-40A3-BD78-FD8D05C4E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848709-ECF5-4B6F-AF2C-AFA63356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E418E5-2768-473E-A774-E8C86C0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E022E2-F568-4C05-B9AE-5D552343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09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FA7A563-55A5-43E9-818B-911EC404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EDD924-B8D1-42FE-A3CB-AF1F5C2F6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BF9067-43B3-4D06-AF67-AC42DE63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23D4E9-929B-43C9-9E19-2162B550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80F552-F0C9-4F20-8020-1902637B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67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1008D-7437-44D6-BD93-CB862EE5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7847C4-4BC5-4A59-AC05-F23F585D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DEC68A-07DE-4145-B4AE-18C88102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49DDBF-7EC1-4217-BD25-2F594B02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7F7D75-DCCA-4E68-99CC-DE06F5C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53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A835A-C1FA-443E-A6DF-F8DEC2DE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5A900D-F9DB-4151-B605-2B661103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B5B3BC-710B-4C4D-91AA-2455819A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F18243-70E1-4E8D-A508-776EE35D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3726C9-CFCA-4283-A80D-B7E99280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01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B3E82-947E-435D-AAB6-C7340CEB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E4F951-D658-40FF-AC2E-A8A40A6E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59F664-13E3-4512-AB27-60512196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B47A73-2985-4C75-A523-FD7F1F31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A3A7DE-21F4-40C4-9DA2-70BEC022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B97125-E2BD-49A2-94DA-0368BCBC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337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5052D-9ADA-47DE-8CDD-D46B5740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7E8E4A-1AB3-43A7-9FDE-51607681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6273AC-9565-4777-AC12-3C8B4DE2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0F10FB-C81D-4D03-A4E1-FEA423092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8E50A92-9C67-495F-8528-1FC6027CA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62EEB5A-DC4D-482F-A426-1CA65FD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5790B85-6F53-4392-8AC1-DE689874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57A557-66E0-47C5-BAC2-CAC7BA0C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4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2F214-A8FA-48DF-BD45-70AD9CAC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4AAF204-772F-495B-B380-3BF53992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65EAFC-3BBD-4B8C-9F9B-4A0E4F0D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63BF39-65F1-49D0-AC44-49969F3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73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E13A78-41D2-4916-8707-8712D7F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CC2F4DC-BF0C-4B4B-969D-68177450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1D9041-2E0E-4095-BA4E-46A492BA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1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AAE3A-42CF-4174-8FCB-564D7FEB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9D0B7-0346-4E52-BCC0-A780DC48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8E7D4D-E474-4B9C-985E-3D997057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275279-C7CD-4DD6-BA7C-91D128D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0A2B40-93E3-4A84-8EF5-02B7227E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4A7FCB-019C-4212-BA6A-32A3AEF7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70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A3BF06-213E-449A-8449-09A62012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AD421A8-CAF9-4908-9928-E2ABCB631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C76A14-6FBD-40B4-BCC3-D2C7C2B72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7EB9888-40CB-4898-B68F-FC8340EE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139589-10E5-40DF-867B-7258AF3C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E813FB-48D3-47B8-B884-EDC18560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690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518F1AE-7885-4911-B17F-CCD41DAE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205A9D-6BCA-43E6-8AD5-60E84A22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2A1FE1-9B30-4674-8E65-3A14FA1BD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DD3D05-5ACB-4C2A-B4D0-6E53248FF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481A35-B109-4D52-8F83-CD2806055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47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8.xml"/><Relationship Id="rId7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3.xml"/><Relationship Id="rId7" Type="http://schemas.openxmlformats.org/officeDocument/2006/relationships/image" Target="../media/image5.svg"/><Relationship Id="rId12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5.xml"/><Relationship Id="rId10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524435" y="389964"/>
            <a:ext cx="11187954" cy="6158753"/>
          </a:xfrm>
          <a:prstGeom prst="roundRect">
            <a:avLst>
              <a:gd name="adj" fmla="val 6995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F134A3A9-1D52-458A-AC10-98DDDB553F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7885" y="5595432"/>
            <a:ext cx="1420901" cy="1169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43C587-8D1C-42BE-A55D-CAE661D6DBDF}"/>
              </a:ext>
            </a:extLst>
          </p:cNvPr>
          <p:cNvSpPr txBox="1"/>
          <p:nvPr/>
        </p:nvSpPr>
        <p:spPr>
          <a:xfrm>
            <a:off x="2154716" y="992437"/>
            <a:ext cx="7884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IDENTIFIKASI BIJI KAKAO FERMENTASI DAN NON-FERMENTASI DENGAN METODE </a:t>
            </a:r>
            <a:r>
              <a:rPr lang="en-US" sz="2000" b="1" i="1" dirty="0" smtClean="0"/>
              <a:t>HISTOGRAM ORIENTED GRADIENT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82DE50-4E7D-498F-A607-0078DE74AF86}"/>
              </a:ext>
            </a:extLst>
          </p:cNvPr>
          <p:cNvSpPr txBox="1"/>
          <p:nvPr/>
        </p:nvSpPr>
        <p:spPr>
          <a:xfrm>
            <a:off x="4250669" y="3495276"/>
            <a:ext cx="36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Nama : </a:t>
            </a:r>
            <a:r>
              <a:rPr lang="id-ID" dirty="0" smtClean="0">
                <a:latin typeface="Comic Sans MS" panose="030F0702030302020204" pitchFamily="66" charset="0"/>
              </a:rPr>
              <a:t>SAFRIADI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err="1">
                <a:latin typeface="Comic Sans MS" panose="030F0702030302020204" pitchFamily="66" charset="0"/>
              </a:rPr>
              <a:t>Nim</a:t>
            </a:r>
            <a:r>
              <a:rPr lang="en-US" dirty="0">
                <a:latin typeface="Comic Sans MS" panose="030F0702030302020204" pitchFamily="66" charset="0"/>
              </a:rPr>
              <a:t>   : </a:t>
            </a:r>
            <a:r>
              <a:rPr lang="id-ID" dirty="0" smtClean="0">
                <a:latin typeface="Comic Sans MS" panose="030F0702030302020204" pitchFamily="66" charset="0"/>
              </a:rPr>
              <a:t>2019511035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2B5AB4-1E5A-4ACC-B190-745733AE93D5}"/>
              </a:ext>
            </a:extLst>
          </p:cNvPr>
          <p:cNvSpPr txBox="1"/>
          <p:nvPr/>
        </p:nvSpPr>
        <p:spPr>
          <a:xfrm>
            <a:off x="3263495" y="4305238"/>
            <a:ext cx="566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Dosen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Pembimbing</a:t>
            </a:r>
            <a:r>
              <a:rPr lang="en-US" dirty="0" smtClean="0">
                <a:latin typeface="Comic Sans MS" panose="030F0702030302020204" pitchFamily="66" charset="0"/>
              </a:rPr>
              <a:t> I </a:t>
            </a:r>
            <a:r>
              <a:rPr lang="en-US" dirty="0">
                <a:latin typeface="Comic Sans MS" panose="030F0702030302020204" pitchFamily="66" charset="0"/>
              </a:rPr>
              <a:t>: </a:t>
            </a:r>
            <a:r>
              <a:rPr lang="en-US" dirty="0" err="1" smtClean="0">
                <a:latin typeface="Comic Sans MS" panose="030F0702030302020204" pitchFamily="66" charset="0"/>
              </a:rPr>
              <a:t>Basri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</a:t>
            </a:r>
            <a:r>
              <a:rPr lang="en-US" dirty="0" smtClean="0">
                <a:latin typeface="Comic Sans MS" panose="030F0702030302020204" pitchFamily="66" charset="0"/>
              </a:rPr>
              <a:t>., MT</a:t>
            </a:r>
          </a:p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Dosen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Pembimbing</a:t>
            </a:r>
            <a:r>
              <a:rPr lang="en-US" dirty="0" smtClean="0">
                <a:latin typeface="Comic Sans MS" panose="030F0702030302020204" pitchFamily="66" charset="0"/>
              </a:rPr>
              <a:t> I : </a:t>
            </a:r>
            <a:r>
              <a:rPr lang="en-US" dirty="0" err="1" smtClean="0">
                <a:latin typeface="Comic Sans MS" panose="030F0702030302020204" pitchFamily="66" charset="0"/>
              </a:rPr>
              <a:t>Ul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Khairat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S.Kom.,M.Kom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F4FABA-6BA9-4772-9373-D6D550D178BB}"/>
              </a:ext>
            </a:extLst>
          </p:cNvPr>
          <p:cNvSpPr txBox="1"/>
          <p:nvPr/>
        </p:nvSpPr>
        <p:spPr>
          <a:xfrm>
            <a:off x="3457051" y="5237729"/>
            <a:ext cx="527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TEKNIK INFORMATIKA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smtClean="0">
                <a:latin typeface="Comic Sans MS" panose="030F0702030302020204" pitchFamily="66" charset="0"/>
              </a:rPr>
              <a:t>FAKULTAS ILMU KOMPUTER 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smtClean="0">
                <a:latin typeface="Comic Sans MS" panose="030F0702030302020204" pitchFamily="66" charset="0"/>
              </a:rPr>
              <a:t>UNIVERSITAS AL-ASYARIAH MANDAR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896D28D-9075-4498-AFE9-9387F585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484738" y="2017395"/>
            <a:ext cx="1224501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599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524435" y="389964"/>
            <a:ext cx="11187954" cy="6158753"/>
          </a:xfrm>
          <a:prstGeom prst="roundRect">
            <a:avLst>
              <a:gd name="adj" fmla="val 6995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F134A3A9-1D52-458A-AC10-98DDDB553F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7885" y="5595432"/>
            <a:ext cx="1420901" cy="1169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43C587-8D1C-42BE-A55D-CAE661D6DBDF}"/>
              </a:ext>
            </a:extLst>
          </p:cNvPr>
          <p:cNvSpPr txBox="1"/>
          <p:nvPr/>
        </p:nvSpPr>
        <p:spPr>
          <a:xfrm>
            <a:off x="2176140" y="2601839"/>
            <a:ext cx="7884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A5299E4-7B2D-4B51-A56A-3E498915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39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LATAR BELAKANG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8FE899B-B1A9-4D87-8BD7-30498A6A7325}"/>
              </a:ext>
            </a:extLst>
          </p:cNvPr>
          <p:cNvSpPr txBox="1"/>
          <p:nvPr/>
        </p:nvSpPr>
        <p:spPr>
          <a:xfrm>
            <a:off x="1571624" y="1462030"/>
            <a:ext cx="1037272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substrat</a:t>
            </a:r>
            <a:r>
              <a:rPr lang="en-US" dirty="0" smtClean="0"/>
              <a:t> </a:t>
            </a:r>
            <a:r>
              <a:rPr lang="en-US" dirty="0" err="1" smtClean="0"/>
              <a:t>organik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enzim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mikroorganisme</a:t>
            </a:r>
            <a:r>
              <a:rPr lang="en-US" dirty="0" smtClean="0"/>
              <a:t>, </a:t>
            </a:r>
            <a:r>
              <a:rPr lang="en-US" dirty="0" err="1" smtClean="0"/>
              <a:t>Mikroba</a:t>
            </a:r>
            <a:r>
              <a:rPr lang="en-US" dirty="0" smtClean="0"/>
              <a:t> yang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pangan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bakteri</a:t>
            </a:r>
            <a:r>
              <a:rPr lang="en-US" dirty="0" smtClean="0"/>
              <a:t>, </a:t>
            </a:r>
            <a:r>
              <a:rPr lang="en-US" dirty="0" err="1" smtClean="0"/>
              <a:t>khamir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kapang</a:t>
            </a:r>
            <a:r>
              <a:rPr lang="en-US" dirty="0" smtClean="0"/>
              <a:t>. </a:t>
            </a:r>
            <a:r>
              <a:rPr lang="en-US" alt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HOG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vision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video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computer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terkonsentrasi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r>
              <a:rPr lang="en-US" dirty="0" smtClean="0"/>
              <a:t> </a:t>
            </a:r>
            <a:r>
              <a:rPr lang="en-US" dirty="0" err="1" smtClean="0"/>
              <a:t>Kakao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Dan Non-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histogram oriented gradient </a:t>
            </a:r>
            <a:r>
              <a:rPr lang="en-US" dirty="0" err="1" smtClean="0"/>
              <a:t>dimana</a:t>
            </a:r>
            <a:r>
              <a:rPr lang="en-US" dirty="0" smtClean="0"/>
              <a:t> histogram oriented gradient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deep learning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jaringannya</a:t>
            </a:r>
            <a:r>
              <a:rPr lang="en-US" dirty="0" smtClean="0"/>
              <a:t>, Deep learning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machine learning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mengajarkan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selayaknya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mengeditenfikasi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r>
              <a:rPr lang="en-US" dirty="0" smtClean="0"/>
              <a:t> </a:t>
            </a:r>
            <a:r>
              <a:rPr lang="en-US" dirty="0" err="1" smtClean="0"/>
              <a:t>kakao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non </a:t>
            </a:r>
            <a:r>
              <a:rPr lang="en-US" dirty="0" err="1" smtClean="0"/>
              <a:t>fermentasi</a:t>
            </a:r>
            <a:r>
              <a:rPr lang="en-US" dirty="0" smtClean="0"/>
              <a:t>.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tersebutmaka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mengangkat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“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r>
              <a:rPr lang="en-US" dirty="0" smtClean="0"/>
              <a:t> </a:t>
            </a:r>
            <a:r>
              <a:rPr lang="en-US" dirty="0" err="1" smtClean="0"/>
              <a:t>Kakao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Dan Non-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Histogram Oriented Gradient”.</a:t>
            </a:r>
          </a:p>
          <a:p>
            <a:pPr algn="just">
              <a:lnSpc>
                <a:spcPct val="150000"/>
              </a:lnSpc>
            </a:pPr>
            <a:endParaRPr lang="en-US" alt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hlinkClick r:id="rId2" action="ppaction://hlinksldjump"/>
            <a:extLst>
              <a:ext uri="{FF2B5EF4-FFF2-40B4-BE49-F238E27FC236}">
                <a16:creationId xmlns="" xmlns:a16="http://schemas.microsoft.com/office/drawing/2014/main" id="{8634ADA7-6600-4930-8F50-20FA9FEB5ABB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32" name="TextBox 31">
            <a:hlinkClick r:id="rId3" action="ppaction://hlinksldjump"/>
            <a:extLst>
              <a:ext uri="{FF2B5EF4-FFF2-40B4-BE49-F238E27FC236}">
                <a16:creationId xmlns="" xmlns:a16="http://schemas.microsoft.com/office/drawing/2014/main" id="{693D2822-4287-49FC-AF9F-B05CB3B71B23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F6BD3C3D-CDBD-4565-B21C-6F6D54239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34" name="Rectangle: Rounded Corners 21">
            <a:hlinkClick r:id="rId5" action="ppaction://hlinksldjump"/>
            <a:extLst>
              <a:ext uri="{FF2B5EF4-FFF2-40B4-BE49-F238E27FC236}">
                <a16:creationId xmlns=""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6" name="Rectangle: Rounded Corners 22">
            <a:hlinkClick r:id="rId6" action="ppaction://hlinksldjump"/>
            <a:extLst>
              <a:ext uri="{FF2B5EF4-FFF2-40B4-BE49-F238E27FC236}">
                <a16:creationId xmlns=""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7" name="Rectangle: Rounded Corners 23">
            <a:hlinkClick r:id="rId7" action="ppaction://hlinksldjump"/>
            <a:extLst>
              <a:ext uri="{FF2B5EF4-FFF2-40B4-BE49-F238E27FC236}">
                <a16:creationId xmlns=""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8" name="Rectangle: Rounded Corners 24">
            <a:hlinkClick r:id="rId8" action="ppaction://hlinksldjump"/>
            <a:extLst>
              <a:ext uri="{FF2B5EF4-FFF2-40B4-BE49-F238E27FC236}">
                <a16:creationId xmlns=""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55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22026" y="748834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RUMUSAN MASALAH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="" xmlns:a16="http://schemas.microsoft.com/office/drawing/2014/main" id="{3C9992B8-4E57-4F48-BA69-BB752C333F52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>
            <a:off x="7986712" y="3936959"/>
            <a:ext cx="1924618" cy="12779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3E72B4CF-327C-4D4C-AF54-2C2134E90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403860" y="4340565"/>
            <a:ext cx="2220130" cy="2248750"/>
          </a:xfrm>
          <a:prstGeom prst="rect">
            <a:avLst/>
          </a:prstGeom>
        </p:spPr>
      </p:pic>
      <p:sp>
        <p:nvSpPr>
          <p:cNvPr id="26" name="TextBox 25">
            <a:hlinkClick r:id="rId8" action="ppaction://hlinksldjump"/>
            <a:extLst>
              <a:ext uri="{FF2B5EF4-FFF2-40B4-BE49-F238E27FC236}">
                <a16:creationId xmlns="" xmlns:a16="http://schemas.microsoft.com/office/drawing/2014/main" id="{31CB3F07-E764-4CE0-B0B1-E071F0D5D142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7" name="TextBox 26">
            <a:hlinkClick r:id="rId9" action="ppaction://hlinksldjump"/>
            <a:extLst>
              <a:ext uri="{FF2B5EF4-FFF2-40B4-BE49-F238E27FC236}">
                <a16:creationId xmlns="" xmlns:a16="http://schemas.microsoft.com/office/drawing/2014/main" id="{2812CABD-CA6D-4FBD-8873-8D12A13AAE07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896039A7-0C67-4C24-B0B8-90921EACE6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33" name="Rectangle: Rounded Corners 31">
            <a:extLst>
              <a:ext uri="{FF2B5EF4-FFF2-40B4-BE49-F238E27FC236}">
                <a16:creationId xmlns="" xmlns:a16="http://schemas.microsoft.com/office/drawing/2014/main" id="{FF23FBB6-7CC8-448A-8970-C08505079584}"/>
              </a:ext>
            </a:extLst>
          </p:cNvPr>
          <p:cNvSpPr/>
          <p:nvPr/>
        </p:nvSpPr>
        <p:spPr>
          <a:xfrm>
            <a:off x="3070159" y="1973180"/>
            <a:ext cx="4916553" cy="3927558"/>
          </a:xfrm>
          <a:prstGeom prst="roundRect">
            <a:avLst/>
          </a:prstGeom>
          <a:solidFill>
            <a:srgbClr val="C8CCBC"/>
          </a:solidFill>
          <a:ln w="28575"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2">
            <a:extLst>
              <a:ext uri="{FF2B5EF4-FFF2-40B4-BE49-F238E27FC236}">
                <a16:creationId xmlns="" xmlns:a16="http://schemas.microsoft.com/office/drawing/2014/main" id="{7E364CE7-945F-4FCF-9892-35E1CCFCCEF3}"/>
              </a:ext>
            </a:extLst>
          </p:cNvPr>
          <p:cNvSpPr/>
          <p:nvPr/>
        </p:nvSpPr>
        <p:spPr>
          <a:xfrm>
            <a:off x="2991296" y="1877375"/>
            <a:ext cx="4916553" cy="3927558"/>
          </a:xfrm>
          <a:prstGeom prst="roundRect">
            <a:avLst/>
          </a:prstGeom>
          <a:solidFill>
            <a:schemeClr val="bg1"/>
          </a:solidFill>
          <a:ln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id-ID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Oriented Gradient (HOG)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21">
            <a:hlinkClick r:id="rId11" action="ppaction://hlinksldjump"/>
            <a:extLst>
              <a:ext uri="{FF2B5EF4-FFF2-40B4-BE49-F238E27FC236}">
                <a16:creationId xmlns=""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7" name="Rectangle: Rounded Corners 2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8" name="Rectangle: Rounded Corners 23">
            <a:hlinkClick r:id="rId13" action="ppaction://hlinksldjump"/>
            <a:extLst>
              <a:ext uri="{FF2B5EF4-FFF2-40B4-BE49-F238E27FC236}">
                <a16:creationId xmlns=""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39" name="Rectangle: Rounded Corners 24">
            <a:hlinkClick r:id="rId14" action="ppaction://hlinksldjump"/>
            <a:extLst>
              <a:ext uri="{FF2B5EF4-FFF2-40B4-BE49-F238E27FC236}">
                <a16:creationId xmlns=""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54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oper Black" panose="0208090404030B020404" pitchFamily="18" charset="0"/>
              </a:rPr>
              <a:t>BATASAN MASALAH 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22" name="Rectangle: Rounded Corners 21">
            <a:hlinkClick r:id="rId2" action="ppaction://hlinksldjump"/>
            <a:extLst>
              <a:ext uri="{FF2B5EF4-FFF2-40B4-BE49-F238E27FC236}">
                <a16:creationId xmlns=""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3" name="Rectangle: Rounded Corners 22">
            <a:hlinkClick r:id="rId3" action="ppaction://hlinksldjump"/>
            <a:extLst>
              <a:ext uri="{FF2B5EF4-FFF2-40B4-BE49-F238E27FC236}">
                <a16:creationId xmlns=""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=""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=""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BD70A8F8-7FAF-44E9-B7F7-DB0BDC86AEE1}"/>
              </a:ext>
            </a:extLst>
          </p:cNvPr>
          <p:cNvSpPr/>
          <p:nvPr/>
        </p:nvSpPr>
        <p:spPr>
          <a:xfrm>
            <a:off x="2384757" y="2002418"/>
            <a:ext cx="753144" cy="7576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B97AE6A-F49A-4794-B8E9-75BC822510E1}"/>
              </a:ext>
            </a:extLst>
          </p:cNvPr>
          <p:cNvSpPr/>
          <p:nvPr/>
        </p:nvSpPr>
        <p:spPr>
          <a:xfrm>
            <a:off x="2391287" y="4220659"/>
            <a:ext cx="753144" cy="757616"/>
          </a:xfrm>
          <a:prstGeom prst="ellipse">
            <a:avLst/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5760F1FB-9519-4904-9B9A-1562E906EC9C}"/>
              </a:ext>
            </a:extLst>
          </p:cNvPr>
          <p:cNvSpPr/>
          <p:nvPr/>
        </p:nvSpPr>
        <p:spPr>
          <a:xfrm>
            <a:off x="2376681" y="3057196"/>
            <a:ext cx="753144" cy="757616"/>
          </a:xfrm>
          <a:prstGeom prst="ellipse">
            <a:avLst/>
          </a:prstGeom>
          <a:solidFill>
            <a:srgbClr val="C8CCB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9C658FA6-2872-4B99-89D1-EEC8AB00E630}"/>
              </a:ext>
            </a:extLst>
          </p:cNvPr>
          <p:cNvSpPr/>
          <p:nvPr/>
        </p:nvSpPr>
        <p:spPr>
          <a:xfrm>
            <a:off x="3592990" y="2038317"/>
            <a:ext cx="7917692" cy="721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C3DA85E0-12BF-48B4-B055-57B0302A47DA}"/>
              </a:ext>
            </a:extLst>
          </p:cNvPr>
          <p:cNvSpPr/>
          <p:nvPr/>
        </p:nvSpPr>
        <p:spPr>
          <a:xfrm>
            <a:off x="3514127" y="1942511"/>
            <a:ext cx="7917692" cy="7648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Sistem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dapat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mengidentifikasi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biji kakao fermentasi dan non-fermentasi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FF23FBB6-7CC8-448A-8970-C08505079584}"/>
              </a:ext>
            </a:extLst>
          </p:cNvPr>
          <p:cNvSpPr/>
          <p:nvPr/>
        </p:nvSpPr>
        <p:spPr>
          <a:xfrm>
            <a:off x="3613084" y="3144756"/>
            <a:ext cx="7897598" cy="764833"/>
          </a:xfrm>
          <a:prstGeom prst="roundRect">
            <a:avLst/>
          </a:prstGeom>
          <a:solidFill>
            <a:srgbClr val="C8CCBC"/>
          </a:solidFill>
          <a:ln w="28575"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7E364CE7-945F-4FCF-9892-35E1CCFCCEF3}"/>
              </a:ext>
            </a:extLst>
          </p:cNvPr>
          <p:cNvSpPr/>
          <p:nvPr/>
        </p:nvSpPr>
        <p:spPr>
          <a:xfrm>
            <a:off x="3534221" y="3048951"/>
            <a:ext cx="7897598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Metode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digunakan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pada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sistem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ini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menggunakan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metode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HOG ( Histogram Oriented Gradient )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37AF6BC3-0966-4827-88DE-CDAA68EA044D}"/>
              </a:ext>
            </a:extLst>
          </p:cNvPr>
          <p:cNvSpPr/>
          <p:nvPr/>
        </p:nvSpPr>
        <p:spPr>
          <a:xfrm>
            <a:off x="3627690" y="4286957"/>
            <a:ext cx="7882992" cy="764833"/>
          </a:xfrm>
          <a:prstGeom prst="roundRect">
            <a:avLst/>
          </a:prstGeom>
          <a:solidFill>
            <a:srgbClr val="B0A999"/>
          </a:solidFill>
          <a:ln w="28575">
            <a:solidFill>
              <a:srgbClr val="B0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AB71134A-335B-4963-8DD8-36440F0D3A6F}"/>
              </a:ext>
            </a:extLst>
          </p:cNvPr>
          <p:cNvSpPr/>
          <p:nvPr/>
        </p:nvSpPr>
        <p:spPr>
          <a:xfrm>
            <a:off x="3548827" y="4191152"/>
            <a:ext cx="7882992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B0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Menggunakan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Bahasa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Pemrograman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Phyton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>
            <a:hlinkClick r:id="rId6" action="ppaction://hlinksldjump"/>
            <a:extLst>
              <a:ext uri="{FF2B5EF4-FFF2-40B4-BE49-F238E27FC236}">
                <a16:creationId xmlns="" xmlns:a16="http://schemas.microsoft.com/office/drawing/2014/main" id="{9E2AFA1C-7934-4E6E-AED2-1E54B0307E60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39" name="TextBox 38">
            <a:hlinkClick r:id="rId7" action="ppaction://hlinksldjump"/>
            <a:extLst>
              <a:ext uri="{FF2B5EF4-FFF2-40B4-BE49-F238E27FC236}">
                <a16:creationId xmlns="" xmlns:a16="http://schemas.microsoft.com/office/drawing/2014/main" id="{1D074748-B8D6-48D2-972D-0646382B0581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5BD1550C-5C59-49C6-802E-4029468FB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3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50601" y="734547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MANFAAT PENELITIAN</a:t>
            </a: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="" xmlns:a16="http://schemas.microsoft.com/office/drawing/2014/main" id="{1941731E-40FB-4B44-A90A-81381FD38B5D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3F77CE-3A2D-499A-8CCD-5C288A18F55E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cxnSp>
        <p:nvCxnSpPr>
          <p:cNvPr id="89" name="Elbow Connector 10">
            <a:extLst>
              <a:ext uri="{FF2B5EF4-FFF2-40B4-BE49-F238E27FC236}">
                <a16:creationId xmlns="" xmlns:a16="http://schemas.microsoft.com/office/drawing/2014/main" id="{6A4C7B3D-6196-488D-B287-42E8368A16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51217" y="2295739"/>
            <a:ext cx="673900" cy="4829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">
            <a:extLst>
              <a:ext uri="{FF2B5EF4-FFF2-40B4-BE49-F238E27FC236}">
                <a16:creationId xmlns="" xmlns:a16="http://schemas.microsoft.com/office/drawing/2014/main" id="{43A56187-0577-4ED8-A171-C80C97B0B0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3703" y="2807554"/>
            <a:ext cx="786654" cy="456237"/>
          </a:xfrm>
          <a:prstGeom prst="bentConnector3">
            <a:avLst>
              <a:gd name="adj1" fmla="val 9786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3B13CF28-86DC-4E3D-9639-6212D4E79A2A}"/>
              </a:ext>
            </a:extLst>
          </p:cNvPr>
          <p:cNvSpPr txBox="1"/>
          <p:nvPr/>
        </p:nvSpPr>
        <p:spPr>
          <a:xfrm>
            <a:off x="8629370" y="2048841"/>
            <a:ext cx="2784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/>
              <a:t>Pengembangan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identifikasi</a:t>
            </a:r>
            <a:r>
              <a:rPr lang="id-ID" sz="1400" dirty="0" smtClean="0"/>
              <a:t>biji</a:t>
            </a:r>
            <a:r>
              <a:rPr lang="en-US" sz="1400" dirty="0" smtClean="0"/>
              <a:t> </a:t>
            </a:r>
            <a:r>
              <a:rPr lang="en-US" sz="1400" dirty="0" err="1" smtClean="0"/>
              <a:t>kakao</a:t>
            </a:r>
            <a:r>
              <a:rPr lang="en-US" sz="1400" dirty="0" smtClean="0"/>
              <a:t> </a:t>
            </a:r>
            <a:r>
              <a:rPr lang="id-ID" sz="1400" dirty="0" smtClean="0"/>
              <a:t>fermentasi dan non-fermentasi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metode</a:t>
            </a:r>
            <a:r>
              <a:rPr lang="en-US" sz="1400" dirty="0" smtClean="0"/>
              <a:t> </a:t>
            </a:r>
            <a:r>
              <a:rPr lang="id-ID" sz="1400" i="1" dirty="0" smtClean="0"/>
              <a:t>Histogram Oriented Gradient</a:t>
            </a:r>
            <a:r>
              <a:rPr lang="en-US" sz="1400" dirty="0" smtClean="0"/>
              <a:t>. Yang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python. </a:t>
            </a:r>
            <a:endParaRPr 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4D8D8391-BF24-42B9-BE52-6D27B53EA441}"/>
              </a:ext>
            </a:extLst>
          </p:cNvPr>
          <p:cNvSpPr txBox="1"/>
          <p:nvPr/>
        </p:nvSpPr>
        <p:spPr>
          <a:xfrm>
            <a:off x="1937095" y="2459682"/>
            <a:ext cx="27848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/>
              <a:t>Manfaat</a:t>
            </a:r>
            <a:r>
              <a:rPr lang="en-US" sz="1400" dirty="0" smtClean="0"/>
              <a:t> d</a:t>
            </a:r>
            <a:r>
              <a:rPr lang="id-ID" sz="1400" dirty="0" smtClean="0"/>
              <a:t>ari</a:t>
            </a:r>
            <a:r>
              <a:rPr lang="en-US" sz="1400" dirty="0" smtClean="0"/>
              <a:t> </a:t>
            </a:r>
            <a:r>
              <a:rPr lang="en-US" sz="1400" dirty="0" err="1" smtClean="0"/>
              <a:t>penelitian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id-ID" sz="1400" dirty="0" smtClean="0"/>
              <a:t>yaitu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mengidentifikasi</a:t>
            </a:r>
            <a:r>
              <a:rPr lang="en-US" sz="1400" dirty="0" smtClean="0"/>
              <a:t> </a:t>
            </a:r>
            <a:r>
              <a:rPr lang="id-ID" sz="1400" dirty="0" smtClean="0"/>
              <a:t>biji kakao fermentasi dan non-fermentasi melalui pengolahan </a:t>
            </a:r>
            <a:r>
              <a:rPr lang="en-US" sz="1400" dirty="0" err="1" smtClean="0"/>
              <a:t>citra</a:t>
            </a:r>
            <a:r>
              <a:rPr lang="en-US" sz="1400" dirty="0" smtClean="0"/>
              <a:t> </a:t>
            </a:r>
            <a:r>
              <a:rPr lang="id-ID" sz="1400" dirty="0" smtClean="0"/>
              <a:t>biji kakao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dirty="0" err="1" smtClean="0"/>
              <a:t>membantu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petani</a:t>
            </a:r>
            <a:r>
              <a:rPr lang="en-US" sz="1400" dirty="0" smtClean="0"/>
              <a:t> </a:t>
            </a:r>
            <a:r>
              <a:rPr lang="id-ID" sz="1400" dirty="0" smtClean="0"/>
              <a:t>untuk membedakanbiji </a:t>
            </a:r>
            <a:r>
              <a:rPr lang="en-US" sz="1400" dirty="0" smtClean="0"/>
              <a:t>yang </a:t>
            </a:r>
            <a:r>
              <a:rPr lang="id-ID" sz="1400" dirty="0" smtClean="0"/>
              <a:t>difermentasi dan non-fermentasi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id-ID" sz="1400" dirty="0" smtClean="0"/>
              <a:t>biji kakao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104" name="Oval 103">
            <a:extLst>
              <a:ext uri="{FF2B5EF4-FFF2-40B4-BE49-F238E27FC236}">
                <a16:creationId xmlns="" xmlns:a16="http://schemas.microsoft.com/office/drawing/2014/main" id="{1E600485-844D-49E4-89CF-21D3E718F64A}"/>
              </a:ext>
            </a:extLst>
          </p:cNvPr>
          <p:cNvSpPr/>
          <p:nvPr/>
        </p:nvSpPr>
        <p:spPr>
          <a:xfrm>
            <a:off x="4942461" y="3131195"/>
            <a:ext cx="456239" cy="46166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8C84E08B-A187-45AA-B4C9-5902B1466815}"/>
              </a:ext>
            </a:extLst>
          </p:cNvPr>
          <p:cNvSpPr/>
          <p:nvPr/>
        </p:nvSpPr>
        <p:spPr>
          <a:xfrm>
            <a:off x="7904939" y="2767639"/>
            <a:ext cx="456239" cy="461665"/>
          </a:xfrm>
          <a:prstGeom prst="ellipse">
            <a:avLst/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F8FB7065-B3CC-4470-8A6C-52182215B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65" y="3255688"/>
            <a:ext cx="2406678" cy="13920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2F7D28CE-E4B9-4B37-B65A-6D79E07E09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6848" y="5523508"/>
            <a:ext cx="1275151" cy="12522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00205E2-7230-486C-AB23-F7A941A32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1687" y="5386387"/>
            <a:ext cx="41005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membantu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petani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mengidentifikasi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biji kakao fermentasi dan non-fermentasi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warna yang berbeda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biji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kakao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1E600485-844D-49E4-89CF-21D3E718F64A}"/>
              </a:ext>
            </a:extLst>
          </p:cNvPr>
          <p:cNvSpPr/>
          <p:nvPr/>
        </p:nvSpPr>
        <p:spPr>
          <a:xfrm>
            <a:off x="6895086" y="4626620"/>
            <a:ext cx="456239" cy="46166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iscilla" pitchFamily="2" charset="0"/>
            </a:endParaRPr>
          </a:p>
        </p:txBody>
      </p:sp>
      <p:cxnSp>
        <p:nvCxnSpPr>
          <p:cNvPr id="29" name="Elbow Connector 10">
            <a:extLst>
              <a:ext uri="{FF2B5EF4-FFF2-40B4-BE49-F238E27FC236}">
                <a16:creationId xmlns="" xmlns:a16="http://schemas.microsoft.com/office/drawing/2014/main" id="{43A56187-0577-4ED8-A171-C80C97B0B0F6}"/>
              </a:ext>
            </a:extLst>
          </p:cNvPr>
          <p:cNvCxnSpPr>
            <a:cxnSpLocks/>
            <a:stCxn id="13314" idx="3"/>
            <a:endCxn id="28" idx="2"/>
          </p:cNvCxnSpPr>
          <p:nvPr/>
        </p:nvCxnSpPr>
        <p:spPr>
          <a:xfrm flipV="1">
            <a:off x="6172200" y="4857453"/>
            <a:ext cx="722886" cy="10059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21">
            <a:hlinkClick r:id="rId7" action="ppaction://hlinksldjump"/>
            <a:extLst>
              <a:ext uri="{FF2B5EF4-FFF2-40B4-BE49-F238E27FC236}">
                <a16:creationId xmlns=""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35" name="Rectangle: Rounded Corners 22">
            <a:hlinkClick r:id="rId8" action="ppaction://hlinksldjump"/>
            <a:extLst>
              <a:ext uri="{FF2B5EF4-FFF2-40B4-BE49-F238E27FC236}">
                <a16:creationId xmlns=""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6" name="Rectangle: Rounded Corners 23">
            <a:hlinkClick r:id="rId9" action="ppaction://hlinksldjump"/>
            <a:extLst>
              <a:ext uri="{FF2B5EF4-FFF2-40B4-BE49-F238E27FC236}">
                <a16:creationId xmlns=""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7" name="Rectangle: Rounded Corners 24">
            <a:hlinkClick r:id="rId10" action="ppaction://hlinksldjump"/>
            <a:extLst>
              <a:ext uri="{FF2B5EF4-FFF2-40B4-BE49-F238E27FC236}">
                <a16:creationId xmlns=""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0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1" grpId="0"/>
      <p:bldP spid="104" grpId="0" animBg="1"/>
      <p:bldP spid="105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E675EB99-923C-43CF-B036-9D0F2C027C31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3048685 h 6858000"/>
              <a:gd name="connsiteX3" fmla="*/ 749784 w 793376"/>
              <a:gd name="connsiteY3" fmla="*/ 3053047 h 6858000"/>
              <a:gd name="connsiteX4" fmla="*/ 392778 w 793376"/>
              <a:gd name="connsiteY4" fmla="*/ 3487785 h 6858000"/>
              <a:gd name="connsiteX5" fmla="*/ 749784 w 793376"/>
              <a:gd name="connsiteY5" fmla="*/ 3922524 h 6858000"/>
              <a:gd name="connsiteX6" fmla="*/ 793376 w 793376"/>
              <a:gd name="connsiteY6" fmla="*/ 3926885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3048685"/>
                </a:lnTo>
                <a:lnTo>
                  <a:pt x="749784" y="3053047"/>
                </a:lnTo>
                <a:cubicBezTo>
                  <a:pt x="546041" y="3094425"/>
                  <a:pt x="392778" y="3273341"/>
                  <a:pt x="392778" y="3487785"/>
                </a:cubicBezTo>
                <a:cubicBezTo>
                  <a:pt x="392778" y="3702229"/>
                  <a:pt x="546041" y="3881145"/>
                  <a:pt x="749784" y="3922524"/>
                </a:cubicBezTo>
                <a:lnTo>
                  <a:pt x="793376" y="3926885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="" xmlns:a16="http://schemas.microsoft.com/office/drawing/2014/main" id="{CC91FEBB-74C1-4EED-A735-A310E0D5F636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62E6C44E-69A0-4B05-B7B2-5D643029C5CB}"/>
              </a:ext>
            </a:extLst>
          </p:cNvPr>
          <p:cNvSpPr/>
          <p:nvPr/>
        </p:nvSpPr>
        <p:spPr>
          <a:xfrm>
            <a:off x="489722" y="3116268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KERANGKA PIKIR</a:t>
            </a:r>
          </a:p>
        </p:txBody>
      </p:sp>
      <p:sp>
        <p:nvSpPr>
          <p:cNvPr id="27" name="Rectangle: Rounded Corners 26">
            <a:hlinkClick r:id="rId4" action="ppaction://hlinksldjump"/>
            <a:extLst>
              <a:ext uri="{FF2B5EF4-FFF2-40B4-BE49-F238E27FC236}">
                <a16:creationId xmlns=""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9982483" y="219355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Pikir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7109D594-CFA9-48B9-9145-C024C8CE2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pic>
        <p:nvPicPr>
          <p:cNvPr id="37" name="Picture 36" descr="kerangka piki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781" y="1566562"/>
            <a:ext cx="5204304" cy="50914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02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oper Black" panose="0208090404030B020404" pitchFamily="18" charset="0"/>
              </a:rPr>
              <a:t>ALAT DAN BAHAN 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27" name="Rectangle: Rounded Corners 26">
            <a:hlinkClick r:id="rId2" action="ppaction://hlinksldjump"/>
            <a:extLst>
              <a:ext uri="{FF2B5EF4-FFF2-40B4-BE49-F238E27FC236}">
                <a16:creationId xmlns=""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10153933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Sistem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3" action="ppaction://hlinksldjump"/>
            <a:extLst>
              <a:ext uri="{FF2B5EF4-FFF2-40B4-BE49-F238E27FC236}">
                <a16:creationId xmlns="" xmlns:a16="http://schemas.microsoft.com/office/drawing/2014/main" id="{37287FED-EF68-4CAE-89C4-65FC296B7312}"/>
              </a:ext>
            </a:extLst>
          </p:cNvPr>
          <p:cNvSpPr/>
          <p:nvPr/>
        </p:nvSpPr>
        <p:spPr>
          <a:xfrm>
            <a:off x="8174976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Tempat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Waktu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4" action="ppaction://hlinksldjump"/>
            <a:extLst>
              <a:ext uri="{FF2B5EF4-FFF2-40B4-BE49-F238E27FC236}">
                <a16:creationId xmlns="" xmlns:a16="http://schemas.microsoft.com/office/drawing/2014/main" id="{A7336044-B58E-47D2-9E0D-789E1F1F18CA}"/>
              </a:ext>
            </a:extLst>
          </p:cNvPr>
          <p:cNvSpPr/>
          <p:nvPr/>
        </p:nvSpPr>
        <p:spPr>
          <a:xfrm>
            <a:off x="6196019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Alat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Bahan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5B0AE92-26B8-4086-A341-6E7B62EDD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15" name="Rectangle: Rounded Corners 199">
            <a:extLst>
              <a:ext uri="{FF2B5EF4-FFF2-40B4-BE49-F238E27FC236}">
                <a16:creationId xmlns="" xmlns:a16="http://schemas.microsoft.com/office/drawing/2014/main" id="{42C23AC0-E256-4EAB-93C0-0923C122DE47}"/>
              </a:ext>
            </a:extLst>
          </p:cNvPr>
          <p:cNvSpPr/>
          <p:nvPr/>
        </p:nvSpPr>
        <p:spPr>
          <a:xfrm>
            <a:off x="2418576" y="1641497"/>
            <a:ext cx="4531591" cy="3258308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200">
            <a:extLst>
              <a:ext uri="{FF2B5EF4-FFF2-40B4-BE49-F238E27FC236}">
                <a16:creationId xmlns="" xmlns:a16="http://schemas.microsoft.com/office/drawing/2014/main" id="{A8D4E15D-0853-49B6-835D-E4B795A8A6AE}"/>
              </a:ext>
            </a:extLst>
          </p:cNvPr>
          <p:cNvSpPr/>
          <p:nvPr/>
        </p:nvSpPr>
        <p:spPr>
          <a:xfrm>
            <a:off x="2305209" y="1562945"/>
            <a:ext cx="4531591" cy="3174234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Perangkat</a:t>
            </a:r>
            <a:r>
              <a:rPr lang="en-US" sz="28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Keras</a:t>
            </a:r>
            <a:endParaRPr lang="en-US" sz="2800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Leptop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Lenovo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Processor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iCore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RAM 8 GB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Hardisk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500 GB SDD.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Oppo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A5 2020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Kamera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12 MP</a:t>
            </a:r>
          </a:p>
          <a:p>
            <a:pPr algn="ctr"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17" name="Rectangle: Rounded Corners 199">
            <a:extLst>
              <a:ext uri="{FF2B5EF4-FFF2-40B4-BE49-F238E27FC236}">
                <a16:creationId xmlns="" xmlns:a16="http://schemas.microsoft.com/office/drawing/2014/main" id="{42C23AC0-E256-4EAB-93C0-0923C122DE47}"/>
              </a:ext>
            </a:extLst>
          </p:cNvPr>
          <p:cNvSpPr/>
          <p:nvPr/>
        </p:nvSpPr>
        <p:spPr>
          <a:xfrm>
            <a:off x="7315504" y="1742138"/>
            <a:ext cx="4531591" cy="2398541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200">
            <a:extLst>
              <a:ext uri="{FF2B5EF4-FFF2-40B4-BE49-F238E27FC236}">
                <a16:creationId xmlns="" xmlns:a16="http://schemas.microsoft.com/office/drawing/2014/main" id="{A8D4E15D-0853-49B6-835D-E4B795A8A6AE}"/>
              </a:ext>
            </a:extLst>
          </p:cNvPr>
          <p:cNvSpPr/>
          <p:nvPr/>
        </p:nvSpPr>
        <p:spPr>
          <a:xfrm>
            <a:off x="7142824" y="1698092"/>
            <a:ext cx="4531591" cy="2336652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Perangkat</a:t>
            </a:r>
            <a:r>
              <a:rPr lang="en-US" sz="28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Lunak</a:t>
            </a:r>
            <a:endParaRPr lang="en-US" sz="2800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Windows 11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Microsoft Office Word 2010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Python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6822F3C-B466-43FF-9B84-7F3A146EA12A}"/>
              </a:ext>
            </a:extLst>
          </p:cNvPr>
          <p:cNvSpPr/>
          <p:nvPr/>
        </p:nvSpPr>
        <p:spPr>
          <a:xfrm>
            <a:off x="2792611" y="5227608"/>
            <a:ext cx="8061475" cy="1373957"/>
          </a:xfrm>
          <a:prstGeom prst="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Bahan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Penelitian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Sampel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digunakan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penelitian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ini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gambar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biji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kakao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fermentasi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non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fermentasi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.</a:t>
            </a:r>
          </a:p>
          <a:p>
            <a:pPr algn="ctr"/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reeform: Shape 20">
            <a:extLst>
              <a:ext uri="{FF2B5EF4-FFF2-40B4-BE49-F238E27FC236}">
                <a16:creationId xmlns="" xmlns:a16="http://schemas.microsoft.com/office/drawing/2014/main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hlinkClick r:id="rId4" action="ppaction://hlinksldjump"/>
            <a:extLst>
              <a:ext uri="{FF2B5EF4-FFF2-40B4-BE49-F238E27FC236}">
                <a16:creationId xmlns="" xmlns:a16="http://schemas.microsoft.com/office/drawing/2014/main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33" name="TextBox 32">
            <a:hlinkClick r:id="rId6" action="ppaction://hlinksldjump"/>
            <a:extLst>
              <a:ext uri="{FF2B5EF4-FFF2-40B4-BE49-F238E27FC236}">
                <a16:creationId xmlns=""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428490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="" xmlns:a16="http://schemas.microsoft.com/office/drawing/2014/main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F8F628A2-20B4-432C-975C-85D3F68FE530}"/>
              </a:ext>
            </a:extLst>
          </p:cNvPr>
          <p:cNvSpPr/>
          <p:nvPr/>
        </p:nvSpPr>
        <p:spPr>
          <a:xfrm>
            <a:off x="1350589" y="805985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oper Black" panose="0208090404030B020404" pitchFamily="18" charset="0"/>
              </a:rPr>
              <a:t>Tempat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  <a:r>
              <a:rPr lang="en-US" sz="2400" dirty="0" err="1" smtClean="0">
                <a:latin typeface="Cooper Black" panose="0208090404030B020404" pitchFamily="18" charset="0"/>
              </a:rPr>
              <a:t>dan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  <a:r>
              <a:rPr lang="en-US" sz="2400" dirty="0" err="1" smtClean="0">
                <a:latin typeface="Cooper Black" panose="0208090404030B020404" pitchFamily="18" charset="0"/>
              </a:rPr>
              <a:t>Waktu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  <a:r>
              <a:rPr lang="en-US" sz="2400" dirty="0" err="1" smtClean="0">
                <a:latin typeface="Cooper Black" panose="0208090404030B020404" pitchFamily="18" charset="0"/>
              </a:rPr>
              <a:t>Penelitian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28575957-0AFE-4B92-B95E-63704498E048}"/>
              </a:ext>
            </a:extLst>
          </p:cNvPr>
          <p:cNvSpPr/>
          <p:nvPr/>
        </p:nvSpPr>
        <p:spPr>
          <a:xfrm>
            <a:off x="2209806" y="2147062"/>
            <a:ext cx="3105144" cy="39108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Tempat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pelaksanaan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penelitian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dilakukan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diperkebunan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tanaman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kakao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berada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polewali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mandar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waktu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penelitian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dilakukan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selama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melakukan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penelitian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yaitu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februari</a:t>
            </a:r>
            <a:r>
              <a:rPr lang="en-US" sz="1600" dirty="0" smtClean="0">
                <a:solidFill>
                  <a:schemeClr val="tx1"/>
                </a:solidFill>
              </a:rPr>
              <a:t> s/d </a:t>
            </a:r>
            <a:r>
              <a:rPr lang="en-US" sz="1600" dirty="0" err="1" smtClean="0">
                <a:solidFill>
                  <a:schemeClr val="tx1"/>
                </a:solidFill>
              </a:rPr>
              <a:t>juni</a:t>
            </a:r>
            <a:r>
              <a:rPr lang="en-US" sz="1600" dirty="0" smtClean="0">
                <a:solidFill>
                  <a:schemeClr val="tx1"/>
                </a:solidFill>
              </a:rPr>
              <a:t> 2022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0DE0DDE-A7B1-4219-A5AD-D94290727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pic>
        <p:nvPicPr>
          <p:cNvPr id="17" name="Picture 16" descr="sgsdgsdf-removebg-previe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788" y="4605338"/>
            <a:ext cx="1004888" cy="1254860"/>
          </a:xfrm>
          <a:prstGeom prst="rect">
            <a:avLst/>
          </a:prstGeom>
        </p:spPr>
      </p:pic>
      <p:pic>
        <p:nvPicPr>
          <p:cNvPr id="19" name="Picture 18" descr="waktu penelitia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961" y="2123854"/>
            <a:ext cx="5703850" cy="4176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F70BB104-7C4D-43BD-89AB-08420C3F9D1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77" y="1038912"/>
            <a:ext cx="894800" cy="1061351"/>
          </a:xfrm>
          <a:prstGeom prst="rect">
            <a:avLst/>
          </a:prstGeom>
        </p:spPr>
      </p:pic>
      <p:sp>
        <p:nvSpPr>
          <p:cNvPr id="31" name="Rectangle: Rounded Corners 26">
            <a:hlinkClick r:id="rId8" action="ppaction://hlinksldjump"/>
            <a:extLst>
              <a:ext uri="{FF2B5EF4-FFF2-40B4-BE49-F238E27FC236}">
                <a16:creationId xmlns=""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10153933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Sistem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2" name="Rectangle: Rounded Corners 27">
            <a:hlinkClick r:id="rId9" action="ppaction://hlinksldjump"/>
            <a:extLst>
              <a:ext uri="{FF2B5EF4-FFF2-40B4-BE49-F238E27FC236}">
                <a16:creationId xmlns="" xmlns:a16="http://schemas.microsoft.com/office/drawing/2014/main" id="{37287FED-EF68-4CAE-89C4-65FC296B7312}"/>
              </a:ext>
            </a:extLst>
          </p:cNvPr>
          <p:cNvSpPr/>
          <p:nvPr/>
        </p:nvSpPr>
        <p:spPr>
          <a:xfrm>
            <a:off x="8174976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Tempat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Waktu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33" name="Rectangle: Rounded Corners 28">
            <a:hlinkClick r:id="rId2" action="ppaction://hlinksldjump"/>
            <a:extLst>
              <a:ext uri="{FF2B5EF4-FFF2-40B4-BE49-F238E27FC236}">
                <a16:creationId xmlns="" xmlns:a16="http://schemas.microsoft.com/office/drawing/2014/main" id="{A7336044-B58E-47D2-9E0D-789E1F1F18CA}"/>
              </a:ext>
            </a:extLst>
          </p:cNvPr>
          <p:cNvSpPr/>
          <p:nvPr/>
        </p:nvSpPr>
        <p:spPr>
          <a:xfrm>
            <a:off x="6196019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Alat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Bahan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0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="" xmlns:a16="http://schemas.microsoft.com/office/drawing/2014/main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F8F628A2-20B4-432C-975C-85D3F68FE530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oper Black" panose="0208090404030B020404" pitchFamily="18" charset="0"/>
              </a:rPr>
              <a:t>Kerangka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  <a:r>
              <a:rPr lang="en-US" sz="2400" dirty="0" err="1" smtClean="0">
                <a:latin typeface="Cooper Black" panose="0208090404030B020404" pitchFamily="18" charset="0"/>
              </a:rPr>
              <a:t>Sistem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979BE55F-3C36-442A-A4E3-8D07DC0B1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pic>
        <p:nvPicPr>
          <p:cNvPr id="39" name="Picture 38" descr="kerangka siste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626622"/>
            <a:ext cx="6429376" cy="4854541"/>
          </a:xfrm>
          <a:prstGeom prst="rect">
            <a:avLst/>
          </a:prstGeom>
        </p:spPr>
      </p:pic>
      <p:sp>
        <p:nvSpPr>
          <p:cNvPr id="40" name="Rectangle: Rounded Corners 26">
            <a:hlinkClick r:id="rId6" action="ppaction://hlinksldjump"/>
            <a:extLst>
              <a:ext uri="{FF2B5EF4-FFF2-40B4-BE49-F238E27FC236}">
                <a16:creationId xmlns=""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10153933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Sistem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41" name="Rectangle: Rounded Corners 27">
            <a:hlinkClick r:id="rId7" action="ppaction://hlinksldjump"/>
            <a:extLst>
              <a:ext uri="{FF2B5EF4-FFF2-40B4-BE49-F238E27FC236}">
                <a16:creationId xmlns="" xmlns:a16="http://schemas.microsoft.com/office/drawing/2014/main" id="{37287FED-EF68-4CAE-89C4-65FC296B7312}"/>
              </a:ext>
            </a:extLst>
          </p:cNvPr>
          <p:cNvSpPr/>
          <p:nvPr/>
        </p:nvSpPr>
        <p:spPr>
          <a:xfrm>
            <a:off x="8174976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Tempat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Waktu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42" name="Rectangle: Rounded Corners 28">
            <a:hlinkClick r:id="rId2" action="ppaction://hlinksldjump"/>
            <a:extLst>
              <a:ext uri="{FF2B5EF4-FFF2-40B4-BE49-F238E27FC236}">
                <a16:creationId xmlns="" xmlns:a16="http://schemas.microsoft.com/office/drawing/2014/main" id="{A7336044-B58E-47D2-9E0D-789E1F1F18CA}"/>
              </a:ext>
            </a:extLst>
          </p:cNvPr>
          <p:cNvSpPr/>
          <p:nvPr/>
        </p:nvSpPr>
        <p:spPr>
          <a:xfrm>
            <a:off x="6196019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Alat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Bahan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4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440</Words>
  <Application>Microsoft Office PowerPoint</Application>
  <PresentationFormat>Custom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ASLAM</cp:lastModifiedBy>
  <cp:revision>30</cp:revision>
  <dcterms:created xsi:type="dcterms:W3CDTF">2022-04-10T09:01:42Z</dcterms:created>
  <dcterms:modified xsi:type="dcterms:W3CDTF">2023-01-27T03:07:57Z</dcterms:modified>
</cp:coreProperties>
</file>