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5"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1" clrIdx="0">
    <p:extLst>
      <p:ext uri="{19B8F6BF-5375-455C-9EA6-DF929625EA0E}">
        <p15:presenceInfo xmlns:p15="http://schemas.microsoft.com/office/powerpoint/2012/main" userId="ASU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BDDEFF"/>
    <a:srgbClr val="003366"/>
    <a:srgbClr val="E0DFBF"/>
    <a:srgbClr val="666633"/>
    <a:srgbClr val="B0C3E6"/>
    <a:srgbClr val="F3F3F3"/>
    <a:srgbClr val="E2E9F6"/>
    <a:srgbClr val="A2B9E2"/>
    <a:srgbClr val="8FAA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18" y="54"/>
      </p:cViewPr>
      <p:guideLst>
        <p:guide orient="horz" pos="2205"/>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3-08T05:56:16.510" idx="1">
    <p:pos x="10" y="10"/>
    <p:text/>
    <p:extLst>
      <p:ext uri="{C676402C-5697-4E1C-873F-D02D1690AC5C}">
        <p15:threadingInfo xmlns:p15="http://schemas.microsoft.com/office/powerpoint/2012/main" timeZoneBias="-4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id-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36476BF2-3BA6-463A-83D9-DA9B24BA2CB2}" type="datetimeFigureOut">
              <a:rPr lang="id-ID" smtClean="0"/>
              <a:t>29/03/2020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8266D75-2FAF-494D-B312-2E6D6BC6A7CD}" type="slidenum">
              <a:rPr lang="id-ID" smtClean="0"/>
              <a:t>‹#›</a:t>
            </a:fld>
            <a:endParaRPr lang="id-ID"/>
          </a:p>
        </p:txBody>
      </p:sp>
    </p:spTree>
    <p:extLst>
      <p:ext uri="{BB962C8B-B14F-4D97-AF65-F5344CB8AC3E}">
        <p14:creationId xmlns:p14="http://schemas.microsoft.com/office/powerpoint/2010/main" val="3894610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36476BF2-3BA6-463A-83D9-DA9B24BA2CB2}" type="datetimeFigureOut">
              <a:rPr lang="id-ID" smtClean="0"/>
              <a:t>29/03/2020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8266D75-2FAF-494D-B312-2E6D6BC6A7CD}" type="slidenum">
              <a:rPr lang="id-ID" smtClean="0"/>
              <a:t>‹#›</a:t>
            </a:fld>
            <a:endParaRPr lang="id-ID"/>
          </a:p>
        </p:txBody>
      </p:sp>
    </p:spTree>
    <p:extLst>
      <p:ext uri="{BB962C8B-B14F-4D97-AF65-F5344CB8AC3E}">
        <p14:creationId xmlns:p14="http://schemas.microsoft.com/office/powerpoint/2010/main" val="2825926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36476BF2-3BA6-463A-83D9-DA9B24BA2CB2}" type="datetimeFigureOut">
              <a:rPr lang="id-ID" smtClean="0"/>
              <a:t>29/03/2020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8266D75-2FAF-494D-B312-2E6D6BC6A7CD}" type="slidenum">
              <a:rPr lang="id-ID" smtClean="0"/>
              <a:t>‹#›</a:t>
            </a:fld>
            <a:endParaRPr lang="id-ID"/>
          </a:p>
        </p:txBody>
      </p:sp>
    </p:spTree>
    <p:extLst>
      <p:ext uri="{BB962C8B-B14F-4D97-AF65-F5344CB8AC3E}">
        <p14:creationId xmlns:p14="http://schemas.microsoft.com/office/powerpoint/2010/main" val="2164243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36476BF2-3BA6-463A-83D9-DA9B24BA2CB2}" type="datetimeFigureOut">
              <a:rPr lang="id-ID" smtClean="0"/>
              <a:t>29/03/2020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8266D75-2FAF-494D-B312-2E6D6BC6A7CD}" type="slidenum">
              <a:rPr lang="id-ID" smtClean="0"/>
              <a:t>‹#›</a:t>
            </a:fld>
            <a:endParaRPr lang="id-ID"/>
          </a:p>
        </p:txBody>
      </p:sp>
    </p:spTree>
    <p:extLst>
      <p:ext uri="{BB962C8B-B14F-4D97-AF65-F5344CB8AC3E}">
        <p14:creationId xmlns:p14="http://schemas.microsoft.com/office/powerpoint/2010/main" val="338578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id-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476BF2-3BA6-463A-83D9-DA9B24BA2CB2}" type="datetimeFigureOut">
              <a:rPr lang="id-ID" smtClean="0"/>
              <a:t>29/03/2020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8266D75-2FAF-494D-B312-2E6D6BC6A7CD}" type="slidenum">
              <a:rPr lang="id-ID" smtClean="0"/>
              <a:t>‹#›</a:t>
            </a:fld>
            <a:endParaRPr lang="id-ID"/>
          </a:p>
        </p:txBody>
      </p:sp>
    </p:spTree>
    <p:extLst>
      <p:ext uri="{BB962C8B-B14F-4D97-AF65-F5344CB8AC3E}">
        <p14:creationId xmlns:p14="http://schemas.microsoft.com/office/powerpoint/2010/main" val="2748663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36476BF2-3BA6-463A-83D9-DA9B24BA2CB2}" type="datetimeFigureOut">
              <a:rPr lang="id-ID" smtClean="0"/>
              <a:t>29/03/2020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8266D75-2FAF-494D-B312-2E6D6BC6A7CD}" type="slidenum">
              <a:rPr lang="id-ID" smtClean="0"/>
              <a:t>‹#›</a:t>
            </a:fld>
            <a:endParaRPr lang="id-ID"/>
          </a:p>
        </p:txBody>
      </p:sp>
    </p:spTree>
    <p:extLst>
      <p:ext uri="{BB962C8B-B14F-4D97-AF65-F5344CB8AC3E}">
        <p14:creationId xmlns:p14="http://schemas.microsoft.com/office/powerpoint/2010/main" val="3277178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id-ID"/>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36476BF2-3BA6-463A-83D9-DA9B24BA2CB2}" type="datetimeFigureOut">
              <a:rPr lang="id-ID" smtClean="0"/>
              <a:t>29/03/2020</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68266D75-2FAF-494D-B312-2E6D6BC6A7CD}" type="slidenum">
              <a:rPr lang="id-ID" smtClean="0"/>
              <a:t>‹#›</a:t>
            </a:fld>
            <a:endParaRPr lang="id-ID"/>
          </a:p>
        </p:txBody>
      </p:sp>
    </p:spTree>
    <p:extLst>
      <p:ext uri="{BB962C8B-B14F-4D97-AF65-F5344CB8AC3E}">
        <p14:creationId xmlns:p14="http://schemas.microsoft.com/office/powerpoint/2010/main" val="1918474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36476BF2-3BA6-463A-83D9-DA9B24BA2CB2}" type="datetimeFigureOut">
              <a:rPr lang="id-ID" smtClean="0"/>
              <a:t>29/03/2020</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68266D75-2FAF-494D-B312-2E6D6BC6A7CD}" type="slidenum">
              <a:rPr lang="id-ID" smtClean="0"/>
              <a:t>‹#›</a:t>
            </a:fld>
            <a:endParaRPr lang="id-ID"/>
          </a:p>
        </p:txBody>
      </p:sp>
    </p:spTree>
    <p:extLst>
      <p:ext uri="{BB962C8B-B14F-4D97-AF65-F5344CB8AC3E}">
        <p14:creationId xmlns:p14="http://schemas.microsoft.com/office/powerpoint/2010/main" val="2307920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476BF2-3BA6-463A-83D9-DA9B24BA2CB2}" type="datetimeFigureOut">
              <a:rPr lang="id-ID" smtClean="0"/>
              <a:t>29/03/2020</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68266D75-2FAF-494D-B312-2E6D6BC6A7CD}" type="slidenum">
              <a:rPr lang="id-ID" smtClean="0"/>
              <a:t>‹#›</a:t>
            </a:fld>
            <a:endParaRPr lang="id-ID"/>
          </a:p>
        </p:txBody>
      </p:sp>
    </p:spTree>
    <p:extLst>
      <p:ext uri="{BB962C8B-B14F-4D97-AF65-F5344CB8AC3E}">
        <p14:creationId xmlns:p14="http://schemas.microsoft.com/office/powerpoint/2010/main" val="852944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d-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476BF2-3BA6-463A-83D9-DA9B24BA2CB2}" type="datetimeFigureOut">
              <a:rPr lang="id-ID" smtClean="0"/>
              <a:t>29/03/2020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8266D75-2FAF-494D-B312-2E6D6BC6A7CD}" type="slidenum">
              <a:rPr lang="id-ID" smtClean="0"/>
              <a:t>‹#›</a:t>
            </a:fld>
            <a:endParaRPr lang="id-ID"/>
          </a:p>
        </p:txBody>
      </p:sp>
    </p:spTree>
    <p:extLst>
      <p:ext uri="{BB962C8B-B14F-4D97-AF65-F5344CB8AC3E}">
        <p14:creationId xmlns:p14="http://schemas.microsoft.com/office/powerpoint/2010/main" val="810445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d-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476BF2-3BA6-463A-83D9-DA9B24BA2CB2}" type="datetimeFigureOut">
              <a:rPr lang="id-ID" smtClean="0"/>
              <a:t>29/03/2020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8266D75-2FAF-494D-B312-2E6D6BC6A7CD}" type="slidenum">
              <a:rPr lang="id-ID" smtClean="0"/>
              <a:t>‹#›</a:t>
            </a:fld>
            <a:endParaRPr lang="id-ID"/>
          </a:p>
        </p:txBody>
      </p:sp>
    </p:spTree>
    <p:extLst>
      <p:ext uri="{BB962C8B-B14F-4D97-AF65-F5344CB8AC3E}">
        <p14:creationId xmlns:p14="http://schemas.microsoft.com/office/powerpoint/2010/main" val="2025968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0000">
              <a:schemeClr val="bg1"/>
            </a:gs>
            <a:gs pos="0">
              <a:srgbClr val="F3F3F3"/>
            </a:gs>
            <a:gs pos="100000">
              <a:srgbClr val="E2E9F6"/>
            </a:gs>
          </a:gsLst>
          <a:lin ang="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476BF2-3BA6-463A-83D9-DA9B24BA2CB2}" type="datetimeFigureOut">
              <a:rPr lang="id-ID" smtClean="0"/>
              <a:t>29/03/2020</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266D75-2FAF-494D-B312-2E6D6BC6A7CD}" type="slidenum">
              <a:rPr lang="id-ID" smtClean="0"/>
              <a:t>‹#›</a:t>
            </a:fld>
            <a:endParaRPr lang="id-ID"/>
          </a:p>
        </p:txBody>
      </p:sp>
    </p:spTree>
    <p:extLst>
      <p:ext uri="{BB962C8B-B14F-4D97-AF65-F5344CB8AC3E}">
        <p14:creationId xmlns:p14="http://schemas.microsoft.com/office/powerpoint/2010/main" val="3850634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9.emf"/><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Flowchart: Terminator 3"/>
          <p:cNvSpPr/>
          <p:nvPr/>
        </p:nvSpPr>
        <p:spPr>
          <a:xfrm>
            <a:off x="2080659" y="1218886"/>
            <a:ext cx="8030682" cy="45719"/>
          </a:xfrm>
          <a:prstGeom prst="flowChartTerminator">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4685197" y="462299"/>
            <a:ext cx="2821606" cy="646331"/>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none" lIns="91440" tIns="45720" rIns="91440" bIns="45720">
            <a:spAutoFit/>
          </a:bodyPr>
          <a:lstStyle/>
          <a:p>
            <a:pPr algn="ctr"/>
            <a:r>
              <a:rPr lang="id-ID" sz="3600" b="1" cap="none" spc="0" dirty="0" smtClean="0">
                <a:ln w="13462">
                  <a:solidFill>
                    <a:schemeClr val="bg1"/>
                  </a:solidFill>
                  <a:prstDash val="solid"/>
                </a:ln>
                <a:solidFill>
                  <a:schemeClr val="accent5"/>
                </a:solidFill>
                <a:effectLst>
                  <a:outerShdw dist="38100" dir="2700000" algn="bl" rotWithShape="0">
                    <a:schemeClr val="accent5"/>
                  </a:outerShdw>
                </a:effectLst>
              </a:rPr>
              <a:t>TUGAS AKHIR</a:t>
            </a:r>
            <a:endParaRPr lang="en-US" sz="3600" b="1" cap="none" spc="0" dirty="0">
              <a:ln w="13462">
                <a:solidFill>
                  <a:schemeClr val="bg1"/>
                </a:solidFill>
                <a:prstDash val="solid"/>
              </a:ln>
              <a:solidFill>
                <a:schemeClr val="accent5"/>
              </a:solidFill>
              <a:effectLst>
                <a:outerShdw dist="38100" dir="2700000" algn="bl" rotWithShape="0">
                  <a:schemeClr val="accent5"/>
                </a:outerShdw>
              </a:effectLst>
            </a:endParaRPr>
          </a:p>
        </p:txBody>
      </p:sp>
      <p:sp>
        <p:nvSpPr>
          <p:cNvPr id="12" name="TextBox 11"/>
          <p:cNvSpPr txBox="1"/>
          <p:nvPr/>
        </p:nvSpPr>
        <p:spPr>
          <a:xfrm>
            <a:off x="1882585" y="1374861"/>
            <a:ext cx="8426825" cy="1200329"/>
          </a:xfrm>
          <a:prstGeom prst="rect">
            <a:avLst/>
          </a:prstGeom>
          <a:noFill/>
        </p:spPr>
        <p:txBody>
          <a:bodyPr wrap="square" rtlCol="0">
            <a:spAutoFit/>
          </a:bodyPr>
          <a:lstStyle/>
          <a:p>
            <a:pPr algn="ctr"/>
            <a:r>
              <a:rPr lang="id-ID" sz="2400" b="1" dirty="0" smtClean="0">
                <a:latin typeface="Arial" panose="020B0604020202020204" pitchFamily="34" charset="0"/>
                <a:cs typeface="Arial" panose="020B0604020202020204" pitchFamily="34" charset="0"/>
              </a:rPr>
              <a:t>STUDI KELAYAKAN INVESTASI PROYEK PEMBANGUNAN PERUMAHAN DITINJAU DARI ASPEK FINANSIAL</a:t>
            </a:r>
            <a:endParaRPr lang="id-ID" sz="2400" b="1" dirty="0">
              <a:latin typeface="Arial" panose="020B0604020202020204" pitchFamily="34" charset="0"/>
              <a:cs typeface="Arial" panose="020B0604020202020204" pitchFamily="34" charset="0"/>
            </a:endParaRPr>
          </a:p>
        </p:txBody>
      </p:sp>
      <p:pic>
        <p:nvPicPr>
          <p:cNvPr id="1026" name="Picture 2" descr="Hasil gambar untuk logo upi ya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36072" y="3476350"/>
            <a:ext cx="1719856" cy="173665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2909047" y="2668033"/>
            <a:ext cx="6078070" cy="461665"/>
          </a:xfrm>
          <a:prstGeom prst="rect">
            <a:avLst/>
          </a:prstGeom>
          <a:noFill/>
        </p:spPr>
        <p:txBody>
          <a:bodyPr wrap="square" rtlCol="0">
            <a:spAutoFit/>
          </a:bodyPr>
          <a:lstStyle/>
          <a:p>
            <a:pPr algn="ctr"/>
            <a:r>
              <a:rPr lang="id-ID" sz="2400" b="1" i="1" dirty="0" smtClean="0">
                <a:solidFill>
                  <a:schemeClr val="accent2">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Tissa Ayu Aristi	1534290012</a:t>
            </a:r>
            <a:endParaRPr lang="id-ID" sz="2400" b="1" i="1" dirty="0">
              <a:solidFill>
                <a:schemeClr val="accent2">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14" name="TextBox 13"/>
          <p:cNvSpPr txBox="1"/>
          <p:nvPr/>
        </p:nvSpPr>
        <p:spPr>
          <a:xfrm>
            <a:off x="2909047" y="5432612"/>
            <a:ext cx="6306671" cy="1200329"/>
          </a:xfrm>
          <a:prstGeom prst="rect">
            <a:avLst/>
          </a:prstGeom>
          <a:noFill/>
        </p:spPr>
        <p:txBody>
          <a:bodyPr wrap="square" rtlCol="0">
            <a:spAutoFit/>
          </a:bodyPr>
          <a:lstStyle/>
          <a:p>
            <a:pPr algn="ctr"/>
            <a:r>
              <a:rPr lang="id-ID" b="1" dirty="0" smtClean="0"/>
              <a:t>JURUSAN TEKNIK SIPIL</a:t>
            </a:r>
          </a:p>
          <a:p>
            <a:pPr algn="ctr"/>
            <a:r>
              <a:rPr lang="id-ID" b="1" dirty="0" smtClean="0"/>
              <a:t>UNIVERSITAS PERSADA INDONESIA YAI</a:t>
            </a:r>
          </a:p>
          <a:p>
            <a:pPr algn="ctr"/>
            <a:r>
              <a:rPr lang="id-ID" b="1" dirty="0" smtClean="0"/>
              <a:t>JAKARTA 2020</a:t>
            </a:r>
          </a:p>
          <a:p>
            <a:endParaRPr lang="id-ID" dirty="0"/>
          </a:p>
        </p:txBody>
      </p:sp>
    </p:spTree>
    <p:extLst>
      <p:ext uri="{BB962C8B-B14F-4D97-AF65-F5344CB8AC3E}">
        <p14:creationId xmlns:p14="http://schemas.microsoft.com/office/powerpoint/2010/main" val="2027749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6550223"/>
            <a:ext cx="12192000" cy="307777"/>
          </a:xfrm>
          <a:prstGeom prst="rect">
            <a:avLst/>
          </a:prstGeom>
          <a:solidFill>
            <a:schemeClr val="accent5">
              <a:lumMod val="50000"/>
            </a:schemeClr>
          </a:solidFill>
        </p:spPr>
        <p:txBody>
          <a:bodyPr wrap="square" rtlCol="0">
            <a:spAutoFit/>
          </a:bodyPr>
          <a:lstStyle/>
          <a:p>
            <a:r>
              <a:rPr lang="id-ID" sz="1400" b="1" dirty="0" smtClean="0">
                <a:solidFill>
                  <a:schemeClr val="bg1"/>
                </a:solidFill>
              </a:rPr>
              <a:t>Presentasi Proposal Tugas Akhir								Tissa Ayu Aristi                  1534290012	</a:t>
            </a:r>
            <a:endParaRPr lang="id-ID" sz="1400" b="1" dirty="0">
              <a:solidFill>
                <a:schemeClr val="bg1"/>
              </a:solidFill>
            </a:endParaRPr>
          </a:p>
        </p:txBody>
      </p:sp>
      <p:pic>
        <p:nvPicPr>
          <p:cNvPr id="3" name="Picture 5" descr="tb"/>
          <p:cNvPicPr>
            <a:picLocks noChangeAspect="1" noChangeArrowheads="1"/>
          </p:cNvPicPr>
          <p:nvPr/>
        </p:nvPicPr>
        <p:blipFill>
          <a:blip r:embed="rId2"/>
          <a:srcRect/>
          <a:stretch>
            <a:fillRect/>
          </a:stretch>
        </p:blipFill>
        <p:spPr bwMode="auto">
          <a:xfrm>
            <a:off x="6463862" y="0"/>
            <a:ext cx="5728138" cy="677708"/>
          </a:xfrm>
          <a:prstGeom prst="rect">
            <a:avLst/>
          </a:prstGeom>
          <a:noFill/>
        </p:spPr>
      </p:pic>
      <p:sp>
        <p:nvSpPr>
          <p:cNvPr id="4" name="TextBox 3"/>
          <p:cNvSpPr txBox="1"/>
          <p:nvPr/>
        </p:nvSpPr>
        <p:spPr>
          <a:xfrm>
            <a:off x="7254765" y="81082"/>
            <a:ext cx="4146331" cy="461665"/>
          </a:xfrm>
          <a:prstGeom prst="rect">
            <a:avLst/>
          </a:prstGeom>
          <a:noFill/>
        </p:spPr>
        <p:txBody>
          <a:bodyPr wrap="square" rtlCol="0">
            <a:spAutoFit/>
          </a:bodyPr>
          <a:lstStyle/>
          <a:p>
            <a:r>
              <a:rPr lang="id-ID" sz="2400" b="1" dirty="0" smtClean="0">
                <a:solidFill>
                  <a:schemeClr val="bg1"/>
                </a:solidFill>
              </a:rPr>
              <a:t>ANALISA DAN PEMBAHASAN</a:t>
            </a:r>
            <a:endParaRPr lang="id-ID" sz="2400" b="1" dirty="0">
              <a:solidFill>
                <a:schemeClr val="bg1"/>
              </a:solidFill>
            </a:endParaRPr>
          </a:p>
        </p:txBody>
      </p:sp>
      <p:sp>
        <p:nvSpPr>
          <p:cNvPr id="5" name="Rectangle 4"/>
          <p:cNvSpPr/>
          <p:nvPr/>
        </p:nvSpPr>
        <p:spPr>
          <a:xfrm>
            <a:off x="1100958" y="188804"/>
            <a:ext cx="4572000" cy="707886"/>
          </a:xfrm>
          <a:prstGeom prst="rect">
            <a:avLst/>
          </a:prstGeom>
        </p:spPr>
        <p:txBody>
          <a:bodyPr>
            <a:spAutoFit/>
          </a:bodyPr>
          <a:lstStyle/>
          <a:p>
            <a:pPr algn="ctr"/>
            <a:r>
              <a:rPr lang="id-ID" sz="2000" b="1" dirty="0" smtClean="0">
                <a:solidFill>
                  <a:schemeClr val="tx1">
                    <a:lumMod val="75000"/>
                  </a:schemeClr>
                </a:solidFill>
                <a:latin typeface="Times New Roman" pitchFamily="18" charset="0"/>
                <a:cs typeface="Times New Roman" pitchFamily="18" charset="0"/>
              </a:rPr>
              <a:t>Perhitungan Biaya Tetap  Pada Setiap Tipe Rumah</a:t>
            </a:r>
          </a:p>
        </p:txBody>
      </p:sp>
      <p:sp>
        <p:nvSpPr>
          <p:cNvPr id="13" name="Frame 12"/>
          <p:cNvSpPr/>
          <p:nvPr/>
        </p:nvSpPr>
        <p:spPr>
          <a:xfrm>
            <a:off x="309283" y="1923456"/>
            <a:ext cx="3600000" cy="3600000"/>
          </a:xfrm>
          <a:prstGeom prst="frame">
            <a:avLst>
              <a:gd name="adj1" fmla="val 8018"/>
            </a:avLst>
          </a:prstGeom>
          <a:solidFill>
            <a:srgbClr val="E0DFB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14" name="Frame 13"/>
          <p:cNvSpPr/>
          <p:nvPr/>
        </p:nvSpPr>
        <p:spPr>
          <a:xfrm>
            <a:off x="4316506" y="1919628"/>
            <a:ext cx="3600000" cy="3600000"/>
          </a:xfrm>
          <a:prstGeom prst="frame">
            <a:avLst>
              <a:gd name="adj1" fmla="val 8018"/>
            </a:avLst>
          </a:prstGeom>
          <a:solidFill>
            <a:srgbClr val="E0DFB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15" name="Frame 14"/>
          <p:cNvSpPr/>
          <p:nvPr/>
        </p:nvSpPr>
        <p:spPr>
          <a:xfrm>
            <a:off x="8323730" y="1921542"/>
            <a:ext cx="3600000" cy="3600000"/>
          </a:xfrm>
          <a:prstGeom prst="frame">
            <a:avLst>
              <a:gd name="adj1" fmla="val 8018"/>
            </a:avLst>
          </a:prstGeom>
          <a:solidFill>
            <a:srgbClr val="E0DFB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16" name="TextBox 15"/>
          <p:cNvSpPr txBox="1"/>
          <p:nvPr/>
        </p:nvSpPr>
        <p:spPr>
          <a:xfrm>
            <a:off x="830712" y="2256785"/>
            <a:ext cx="2566687" cy="707886"/>
          </a:xfrm>
          <a:prstGeom prst="rect">
            <a:avLst/>
          </a:prstGeom>
          <a:noFill/>
        </p:spPr>
        <p:txBody>
          <a:bodyPr wrap="square" rtlCol="0">
            <a:spAutoFit/>
          </a:bodyPr>
          <a:lstStyle/>
          <a:p>
            <a:pPr algn="ctr"/>
            <a:r>
              <a:rPr lang="id-ID" sz="2000" dirty="0" smtClean="0"/>
              <a:t>Biaya Tetap Perunit Rumah Tipe 40</a:t>
            </a:r>
            <a:endParaRPr lang="id-ID" sz="2000" dirty="0"/>
          </a:p>
        </p:txBody>
      </p:sp>
      <p:sp>
        <p:nvSpPr>
          <p:cNvPr id="17" name="TextBox 16"/>
          <p:cNvSpPr txBox="1"/>
          <p:nvPr/>
        </p:nvSpPr>
        <p:spPr>
          <a:xfrm>
            <a:off x="730957" y="3329536"/>
            <a:ext cx="2756647" cy="1200329"/>
          </a:xfrm>
          <a:prstGeom prst="rect">
            <a:avLst/>
          </a:prstGeom>
          <a:noFill/>
        </p:spPr>
        <p:txBody>
          <a:bodyPr wrap="square" rtlCol="0">
            <a:spAutoFit/>
          </a:bodyPr>
          <a:lstStyle/>
          <a:p>
            <a:r>
              <a:rPr lang="id-ID" dirty="0" smtClean="0"/>
              <a:t>= 66% x Rp 20.585.845.529</a:t>
            </a:r>
          </a:p>
          <a:p>
            <a:endParaRPr lang="id-ID" dirty="0"/>
          </a:p>
          <a:p>
            <a:endParaRPr lang="id-ID" dirty="0" smtClean="0"/>
          </a:p>
          <a:p>
            <a:pPr algn="ctr"/>
            <a:r>
              <a:rPr lang="id-ID" b="1" dirty="0" smtClean="0"/>
              <a:t>Rp 13.629.338.960,86</a:t>
            </a:r>
            <a:endParaRPr lang="id-ID" b="1" dirty="0"/>
          </a:p>
        </p:txBody>
      </p:sp>
      <p:sp>
        <p:nvSpPr>
          <p:cNvPr id="18" name="Minus 17"/>
          <p:cNvSpPr/>
          <p:nvPr/>
        </p:nvSpPr>
        <p:spPr>
          <a:xfrm>
            <a:off x="592396" y="2918952"/>
            <a:ext cx="3083344" cy="45719"/>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TextBox 20"/>
          <p:cNvSpPr txBox="1"/>
          <p:nvPr/>
        </p:nvSpPr>
        <p:spPr>
          <a:xfrm>
            <a:off x="4857948" y="2211066"/>
            <a:ext cx="2566687" cy="707886"/>
          </a:xfrm>
          <a:prstGeom prst="rect">
            <a:avLst/>
          </a:prstGeom>
          <a:noFill/>
        </p:spPr>
        <p:txBody>
          <a:bodyPr wrap="square" rtlCol="0">
            <a:spAutoFit/>
          </a:bodyPr>
          <a:lstStyle/>
          <a:p>
            <a:pPr algn="ctr"/>
            <a:r>
              <a:rPr lang="id-ID" sz="2000" dirty="0" smtClean="0"/>
              <a:t>Biaya Tetap Perunit Rumah Tipe 54</a:t>
            </a:r>
            <a:endParaRPr lang="id-ID" sz="2000" dirty="0"/>
          </a:p>
        </p:txBody>
      </p:sp>
      <p:sp>
        <p:nvSpPr>
          <p:cNvPr id="22" name="TextBox 21"/>
          <p:cNvSpPr txBox="1"/>
          <p:nvPr/>
        </p:nvSpPr>
        <p:spPr>
          <a:xfrm>
            <a:off x="4738183" y="3286098"/>
            <a:ext cx="2756647" cy="1200329"/>
          </a:xfrm>
          <a:prstGeom prst="rect">
            <a:avLst/>
          </a:prstGeom>
          <a:noFill/>
        </p:spPr>
        <p:txBody>
          <a:bodyPr wrap="square" rtlCol="0">
            <a:spAutoFit/>
          </a:bodyPr>
          <a:lstStyle/>
          <a:p>
            <a:r>
              <a:rPr lang="id-ID" dirty="0" smtClean="0"/>
              <a:t>= 16% x Rp 20.585.845.529</a:t>
            </a:r>
          </a:p>
          <a:p>
            <a:endParaRPr lang="id-ID" dirty="0"/>
          </a:p>
          <a:p>
            <a:endParaRPr lang="id-ID" dirty="0" smtClean="0"/>
          </a:p>
          <a:p>
            <a:pPr algn="ctr"/>
            <a:r>
              <a:rPr lang="id-ID" b="1" dirty="0" smtClean="0"/>
              <a:t>Rp 3.248.347.416,60</a:t>
            </a:r>
          </a:p>
        </p:txBody>
      </p:sp>
      <p:sp>
        <p:nvSpPr>
          <p:cNvPr id="23" name="Minus 22"/>
          <p:cNvSpPr/>
          <p:nvPr/>
        </p:nvSpPr>
        <p:spPr>
          <a:xfrm>
            <a:off x="4599620" y="2956806"/>
            <a:ext cx="3083344" cy="45719"/>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TextBox 23"/>
          <p:cNvSpPr txBox="1"/>
          <p:nvPr/>
        </p:nvSpPr>
        <p:spPr>
          <a:xfrm>
            <a:off x="8840388" y="2248920"/>
            <a:ext cx="2566687" cy="707886"/>
          </a:xfrm>
          <a:prstGeom prst="rect">
            <a:avLst/>
          </a:prstGeom>
          <a:noFill/>
        </p:spPr>
        <p:txBody>
          <a:bodyPr wrap="square" rtlCol="0">
            <a:spAutoFit/>
          </a:bodyPr>
          <a:lstStyle/>
          <a:p>
            <a:pPr algn="ctr"/>
            <a:r>
              <a:rPr lang="id-ID" sz="2000" dirty="0" smtClean="0"/>
              <a:t>Biaya Tetap Perunit Rumah Tipe 75</a:t>
            </a:r>
            <a:endParaRPr lang="id-ID" sz="2000" dirty="0"/>
          </a:p>
        </p:txBody>
      </p:sp>
      <p:sp>
        <p:nvSpPr>
          <p:cNvPr id="25" name="TextBox 24"/>
          <p:cNvSpPr txBox="1"/>
          <p:nvPr/>
        </p:nvSpPr>
        <p:spPr>
          <a:xfrm>
            <a:off x="8745407" y="3286098"/>
            <a:ext cx="2756647" cy="1200329"/>
          </a:xfrm>
          <a:prstGeom prst="rect">
            <a:avLst/>
          </a:prstGeom>
          <a:noFill/>
        </p:spPr>
        <p:txBody>
          <a:bodyPr wrap="square" rtlCol="0">
            <a:spAutoFit/>
          </a:bodyPr>
          <a:lstStyle/>
          <a:p>
            <a:r>
              <a:rPr lang="id-ID" dirty="0" smtClean="0"/>
              <a:t>= 18% x Rp 20.585.845.529</a:t>
            </a:r>
          </a:p>
          <a:p>
            <a:endParaRPr lang="id-ID" dirty="0"/>
          </a:p>
          <a:p>
            <a:endParaRPr lang="id-ID" dirty="0" smtClean="0"/>
          </a:p>
          <a:p>
            <a:pPr algn="ctr"/>
            <a:r>
              <a:rPr lang="id-ID" b="1" dirty="0" smtClean="0"/>
              <a:t>Rp 3.708.159.151,37</a:t>
            </a:r>
          </a:p>
        </p:txBody>
      </p:sp>
      <p:sp>
        <p:nvSpPr>
          <p:cNvPr id="26" name="Minus 25"/>
          <p:cNvSpPr/>
          <p:nvPr/>
        </p:nvSpPr>
        <p:spPr>
          <a:xfrm>
            <a:off x="8582058" y="2956806"/>
            <a:ext cx="3083344" cy="45719"/>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209629901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ppt_w</p:attrName>
                                        </p:attrNameLst>
                                      </p:cBhvr>
                                      <p:tavLst>
                                        <p:tav tm="0">
                                          <p:val>
                                            <p:fltVal val="0"/>
                                          </p:val>
                                        </p:tav>
                                        <p:tav tm="100000">
                                          <p:val>
                                            <p:strVal val="#ppt_w"/>
                                          </p:val>
                                        </p:tav>
                                      </p:tavLst>
                                    </p:anim>
                                    <p:anim calcmode="lin" valueType="num">
                                      <p:cBhvr>
                                        <p:cTn id="8" dur="1000" fill="hold"/>
                                        <p:tgtEl>
                                          <p:spTgt spid="17"/>
                                        </p:tgtEl>
                                        <p:attrNameLst>
                                          <p:attrName>ppt_h</p:attrName>
                                        </p:attrNameLst>
                                      </p:cBhvr>
                                      <p:tavLst>
                                        <p:tav tm="0">
                                          <p:val>
                                            <p:fltVal val="0"/>
                                          </p:val>
                                        </p:tav>
                                        <p:tav tm="100000">
                                          <p:val>
                                            <p:strVal val="#ppt_h"/>
                                          </p:val>
                                        </p:tav>
                                      </p:tavLst>
                                    </p:anim>
                                    <p:anim calcmode="lin" valueType="num">
                                      <p:cBhvr>
                                        <p:cTn id="9" dur="1000" fill="hold"/>
                                        <p:tgtEl>
                                          <p:spTgt spid="17"/>
                                        </p:tgtEl>
                                        <p:attrNameLst>
                                          <p:attrName>style.rotation</p:attrName>
                                        </p:attrNameLst>
                                      </p:cBhvr>
                                      <p:tavLst>
                                        <p:tav tm="0">
                                          <p:val>
                                            <p:fltVal val="90"/>
                                          </p:val>
                                        </p:tav>
                                        <p:tav tm="100000">
                                          <p:val>
                                            <p:fltVal val="0"/>
                                          </p:val>
                                        </p:tav>
                                      </p:tavLst>
                                    </p:anim>
                                    <p:animEffect transition="in" filter="fade">
                                      <p:cBhvr>
                                        <p:cTn id="10" dur="1000"/>
                                        <p:tgtEl>
                                          <p:spTgt spid="17"/>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p:cTn id="13" dur="1000" fill="hold"/>
                                        <p:tgtEl>
                                          <p:spTgt spid="13"/>
                                        </p:tgtEl>
                                        <p:attrNameLst>
                                          <p:attrName>ppt_w</p:attrName>
                                        </p:attrNameLst>
                                      </p:cBhvr>
                                      <p:tavLst>
                                        <p:tav tm="0">
                                          <p:val>
                                            <p:fltVal val="0"/>
                                          </p:val>
                                        </p:tav>
                                        <p:tav tm="100000">
                                          <p:val>
                                            <p:strVal val="#ppt_w"/>
                                          </p:val>
                                        </p:tav>
                                      </p:tavLst>
                                    </p:anim>
                                    <p:anim calcmode="lin" valueType="num">
                                      <p:cBhvr>
                                        <p:cTn id="14" dur="1000" fill="hold"/>
                                        <p:tgtEl>
                                          <p:spTgt spid="13"/>
                                        </p:tgtEl>
                                        <p:attrNameLst>
                                          <p:attrName>ppt_h</p:attrName>
                                        </p:attrNameLst>
                                      </p:cBhvr>
                                      <p:tavLst>
                                        <p:tav tm="0">
                                          <p:val>
                                            <p:fltVal val="0"/>
                                          </p:val>
                                        </p:tav>
                                        <p:tav tm="100000">
                                          <p:val>
                                            <p:strVal val="#ppt_h"/>
                                          </p:val>
                                        </p:tav>
                                      </p:tavLst>
                                    </p:anim>
                                    <p:anim calcmode="lin" valueType="num">
                                      <p:cBhvr>
                                        <p:cTn id="15" dur="1000" fill="hold"/>
                                        <p:tgtEl>
                                          <p:spTgt spid="13"/>
                                        </p:tgtEl>
                                        <p:attrNameLst>
                                          <p:attrName>style.rotation</p:attrName>
                                        </p:attrNameLst>
                                      </p:cBhvr>
                                      <p:tavLst>
                                        <p:tav tm="0">
                                          <p:val>
                                            <p:fltVal val="90"/>
                                          </p:val>
                                        </p:tav>
                                        <p:tav tm="100000">
                                          <p:val>
                                            <p:fltVal val="0"/>
                                          </p:val>
                                        </p:tav>
                                      </p:tavLst>
                                    </p:anim>
                                    <p:animEffect transition="in" filter="fade">
                                      <p:cBhvr>
                                        <p:cTn id="16" dur="1000"/>
                                        <p:tgtEl>
                                          <p:spTgt spid="13"/>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p:cTn id="19" dur="1000" fill="hold"/>
                                        <p:tgtEl>
                                          <p:spTgt spid="14"/>
                                        </p:tgtEl>
                                        <p:attrNameLst>
                                          <p:attrName>ppt_w</p:attrName>
                                        </p:attrNameLst>
                                      </p:cBhvr>
                                      <p:tavLst>
                                        <p:tav tm="0">
                                          <p:val>
                                            <p:fltVal val="0"/>
                                          </p:val>
                                        </p:tav>
                                        <p:tav tm="100000">
                                          <p:val>
                                            <p:strVal val="#ppt_w"/>
                                          </p:val>
                                        </p:tav>
                                      </p:tavLst>
                                    </p:anim>
                                    <p:anim calcmode="lin" valueType="num">
                                      <p:cBhvr>
                                        <p:cTn id="20" dur="1000" fill="hold"/>
                                        <p:tgtEl>
                                          <p:spTgt spid="14"/>
                                        </p:tgtEl>
                                        <p:attrNameLst>
                                          <p:attrName>ppt_h</p:attrName>
                                        </p:attrNameLst>
                                      </p:cBhvr>
                                      <p:tavLst>
                                        <p:tav tm="0">
                                          <p:val>
                                            <p:fltVal val="0"/>
                                          </p:val>
                                        </p:tav>
                                        <p:tav tm="100000">
                                          <p:val>
                                            <p:strVal val="#ppt_h"/>
                                          </p:val>
                                        </p:tav>
                                      </p:tavLst>
                                    </p:anim>
                                    <p:anim calcmode="lin" valueType="num">
                                      <p:cBhvr>
                                        <p:cTn id="21" dur="1000" fill="hold"/>
                                        <p:tgtEl>
                                          <p:spTgt spid="14"/>
                                        </p:tgtEl>
                                        <p:attrNameLst>
                                          <p:attrName>style.rotation</p:attrName>
                                        </p:attrNameLst>
                                      </p:cBhvr>
                                      <p:tavLst>
                                        <p:tav tm="0">
                                          <p:val>
                                            <p:fltVal val="90"/>
                                          </p:val>
                                        </p:tav>
                                        <p:tav tm="100000">
                                          <p:val>
                                            <p:fltVal val="0"/>
                                          </p:val>
                                        </p:tav>
                                      </p:tavLst>
                                    </p:anim>
                                    <p:animEffect transition="in" filter="fade">
                                      <p:cBhvr>
                                        <p:cTn id="22" dur="1000"/>
                                        <p:tgtEl>
                                          <p:spTgt spid="14"/>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1000" fill="hold"/>
                                        <p:tgtEl>
                                          <p:spTgt spid="22"/>
                                        </p:tgtEl>
                                        <p:attrNameLst>
                                          <p:attrName>ppt_w</p:attrName>
                                        </p:attrNameLst>
                                      </p:cBhvr>
                                      <p:tavLst>
                                        <p:tav tm="0">
                                          <p:val>
                                            <p:fltVal val="0"/>
                                          </p:val>
                                        </p:tav>
                                        <p:tav tm="100000">
                                          <p:val>
                                            <p:strVal val="#ppt_w"/>
                                          </p:val>
                                        </p:tav>
                                      </p:tavLst>
                                    </p:anim>
                                    <p:anim calcmode="lin" valueType="num">
                                      <p:cBhvr>
                                        <p:cTn id="26" dur="1000" fill="hold"/>
                                        <p:tgtEl>
                                          <p:spTgt spid="22"/>
                                        </p:tgtEl>
                                        <p:attrNameLst>
                                          <p:attrName>ppt_h</p:attrName>
                                        </p:attrNameLst>
                                      </p:cBhvr>
                                      <p:tavLst>
                                        <p:tav tm="0">
                                          <p:val>
                                            <p:fltVal val="0"/>
                                          </p:val>
                                        </p:tav>
                                        <p:tav tm="100000">
                                          <p:val>
                                            <p:strVal val="#ppt_h"/>
                                          </p:val>
                                        </p:tav>
                                      </p:tavLst>
                                    </p:anim>
                                    <p:anim calcmode="lin" valueType="num">
                                      <p:cBhvr>
                                        <p:cTn id="27" dur="1000" fill="hold"/>
                                        <p:tgtEl>
                                          <p:spTgt spid="22"/>
                                        </p:tgtEl>
                                        <p:attrNameLst>
                                          <p:attrName>style.rotation</p:attrName>
                                        </p:attrNameLst>
                                      </p:cBhvr>
                                      <p:tavLst>
                                        <p:tav tm="0">
                                          <p:val>
                                            <p:fltVal val="90"/>
                                          </p:val>
                                        </p:tav>
                                        <p:tav tm="100000">
                                          <p:val>
                                            <p:fltVal val="0"/>
                                          </p:val>
                                        </p:tav>
                                      </p:tavLst>
                                    </p:anim>
                                    <p:animEffect transition="in" filter="fade">
                                      <p:cBhvr>
                                        <p:cTn id="28" dur="1000"/>
                                        <p:tgtEl>
                                          <p:spTgt spid="22"/>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1000" fill="hold"/>
                                        <p:tgtEl>
                                          <p:spTgt spid="18"/>
                                        </p:tgtEl>
                                        <p:attrNameLst>
                                          <p:attrName>ppt_w</p:attrName>
                                        </p:attrNameLst>
                                      </p:cBhvr>
                                      <p:tavLst>
                                        <p:tav tm="0">
                                          <p:val>
                                            <p:fltVal val="0"/>
                                          </p:val>
                                        </p:tav>
                                        <p:tav tm="100000">
                                          <p:val>
                                            <p:strVal val="#ppt_w"/>
                                          </p:val>
                                        </p:tav>
                                      </p:tavLst>
                                    </p:anim>
                                    <p:anim calcmode="lin" valueType="num">
                                      <p:cBhvr>
                                        <p:cTn id="32" dur="1000" fill="hold"/>
                                        <p:tgtEl>
                                          <p:spTgt spid="18"/>
                                        </p:tgtEl>
                                        <p:attrNameLst>
                                          <p:attrName>ppt_h</p:attrName>
                                        </p:attrNameLst>
                                      </p:cBhvr>
                                      <p:tavLst>
                                        <p:tav tm="0">
                                          <p:val>
                                            <p:fltVal val="0"/>
                                          </p:val>
                                        </p:tav>
                                        <p:tav tm="100000">
                                          <p:val>
                                            <p:strVal val="#ppt_h"/>
                                          </p:val>
                                        </p:tav>
                                      </p:tavLst>
                                    </p:anim>
                                    <p:anim calcmode="lin" valueType="num">
                                      <p:cBhvr>
                                        <p:cTn id="33" dur="1000" fill="hold"/>
                                        <p:tgtEl>
                                          <p:spTgt spid="18"/>
                                        </p:tgtEl>
                                        <p:attrNameLst>
                                          <p:attrName>style.rotation</p:attrName>
                                        </p:attrNameLst>
                                      </p:cBhvr>
                                      <p:tavLst>
                                        <p:tav tm="0">
                                          <p:val>
                                            <p:fltVal val="90"/>
                                          </p:val>
                                        </p:tav>
                                        <p:tav tm="100000">
                                          <p:val>
                                            <p:fltVal val="0"/>
                                          </p:val>
                                        </p:tav>
                                      </p:tavLst>
                                    </p:anim>
                                    <p:animEffect transition="in" filter="fade">
                                      <p:cBhvr>
                                        <p:cTn id="34" dur="1000"/>
                                        <p:tgtEl>
                                          <p:spTgt spid="18"/>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p:cTn id="37" dur="1000" fill="hold"/>
                                        <p:tgtEl>
                                          <p:spTgt spid="16"/>
                                        </p:tgtEl>
                                        <p:attrNameLst>
                                          <p:attrName>ppt_w</p:attrName>
                                        </p:attrNameLst>
                                      </p:cBhvr>
                                      <p:tavLst>
                                        <p:tav tm="0">
                                          <p:val>
                                            <p:fltVal val="0"/>
                                          </p:val>
                                        </p:tav>
                                        <p:tav tm="100000">
                                          <p:val>
                                            <p:strVal val="#ppt_w"/>
                                          </p:val>
                                        </p:tav>
                                      </p:tavLst>
                                    </p:anim>
                                    <p:anim calcmode="lin" valueType="num">
                                      <p:cBhvr>
                                        <p:cTn id="38" dur="1000" fill="hold"/>
                                        <p:tgtEl>
                                          <p:spTgt spid="16"/>
                                        </p:tgtEl>
                                        <p:attrNameLst>
                                          <p:attrName>ppt_h</p:attrName>
                                        </p:attrNameLst>
                                      </p:cBhvr>
                                      <p:tavLst>
                                        <p:tav tm="0">
                                          <p:val>
                                            <p:fltVal val="0"/>
                                          </p:val>
                                        </p:tav>
                                        <p:tav tm="100000">
                                          <p:val>
                                            <p:strVal val="#ppt_h"/>
                                          </p:val>
                                        </p:tav>
                                      </p:tavLst>
                                    </p:anim>
                                    <p:anim calcmode="lin" valueType="num">
                                      <p:cBhvr>
                                        <p:cTn id="39" dur="1000" fill="hold"/>
                                        <p:tgtEl>
                                          <p:spTgt spid="16"/>
                                        </p:tgtEl>
                                        <p:attrNameLst>
                                          <p:attrName>style.rotation</p:attrName>
                                        </p:attrNameLst>
                                      </p:cBhvr>
                                      <p:tavLst>
                                        <p:tav tm="0">
                                          <p:val>
                                            <p:fltVal val="90"/>
                                          </p:val>
                                        </p:tav>
                                        <p:tav tm="100000">
                                          <p:val>
                                            <p:fltVal val="0"/>
                                          </p:val>
                                        </p:tav>
                                      </p:tavLst>
                                    </p:anim>
                                    <p:animEffect transition="in" filter="fade">
                                      <p:cBhvr>
                                        <p:cTn id="40" dur="1000"/>
                                        <p:tgtEl>
                                          <p:spTgt spid="16"/>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p:cTn id="43" dur="1000" fill="hold"/>
                                        <p:tgtEl>
                                          <p:spTgt spid="21"/>
                                        </p:tgtEl>
                                        <p:attrNameLst>
                                          <p:attrName>ppt_w</p:attrName>
                                        </p:attrNameLst>
                                      </p:cBhvr>
                                      <p:tavLst>
                                        <p:tav tm="0">
                                          <p:val>
                                            <p:fltVal val="0"/>
                                          </p:val>
                                        </p:tav>
                                        <p:tav tm="100000">
                                          <p:val>
                                            <p:strVal val="#ppt_w"/>
                                          </p:val>
                                        </p:tav>
                                      </p:tavLst>
                                    </p:anim>
                                    <p:anim calcmode="lin" valueType="num">
                                      <p:cBhvr>
                                        <p:cTn id="44" dur="1000" fill="hold"/>
                                        <p:tgtEl>
                                          <p:spTgt spid="21"/>
                                        </p:tgtEl>
                                        <p:attrNameLst>
                                          <p:attrName>ppt_h</p:attrName>
                                        </p:attrNameLst>
                                      </p:cBhvr>
                                      <p:tavLst>
                                        <p:tav tm="0">
                                          <p:val>
                                            <p:fltVal val="0"/>
                                          </p:val>
                                        </p:tav>
                                        <p:tav tm="100000">
                                          <p:val>
                                            <p:strVal val="#ppt_h"/>
                                          </p:val>
                                        </p:tav>
                                      </p:tavLst>
                                    </p:anim>
                                    <p:anim calcmode="lin" valueType="num">
                                      <p:cBhvr>
                                        <p:cTn id="45" dur="1000" fill="hold"/>
                                        <p:tgtEl>
                                          <p:spTgt spid="21"/>
                                        </p:tgtEl>
                                        <p:attrNameLst>
                                          <p:attrName>style.rotation</p:attrName>
                                        </p:attrNameLst>
                                      </p:cBhvr>
                                      <p:tavLst>
                                        <p:tav tm="0">
                                          <p:val>
                                            <p:fltVal val="90"/>
                                          </p:val>
                                        </p:tav>
                                        <p:tav tm="100000">
                                          <p:val>
                                            <p:fltVal val="0"/>
                                          </p:val>
                                        </p:tav>
                                      </p:tavLst>
                                    </p:anim>
                                    <p:animEffect transition="in" filter="fade">
                                      <p:cBhvr>
                                        <p:cTn id="46" dur="1000"/>
                                        <p:tgtEl>
                                          <p:spTgt spid="21"/>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anim calcmode="lin" valueType="num">
                                      <p:cBhvr>
                                        <p:cTn id="49" dur="1000" fill="hold"/>
                                        <p:tgtEl>
                                          <p:spTgt spid="23"/>
                                        </p:tgtEl>
                                        <p:attrNameLst>
                                          <p:attrName>ppt_w</p:attrName>
                                        </p:attrNameLst>
                                      </p:cBhvr>
                                      <p:tavLst>
                                        <p:tav tm="0">
                                          <p:val>
                                            <p:fltVal val="0"/>
                                          </p:val>
                                        </p:tav>
                                        <p:tav tm="100000">
                                          <p:val>
                                            <p:strVal val="#ppt_w"/>
                                          </p:val>
                                        </p:tav>
                                      </p:tavLst>
                                    </p:anim>
                                    <p:anim calcmode="lin" valueType="num">
                                      <p:cBhvr>
                                        <p:cTn id="50" dur="1000" fill="hold"/>
                                        <p:tgtEl>
                                          <p:spTgt spid="23"/>
                                        </p:tgtEl>
                                        <p:attrNameLst>
                                          <p:attrName>ppt_h</p:attrName>
                                        </p:attrNameLst>
                                      </p:cBhvr>
                                      <p:tavLst>
                                        <p:tav tm="0">
                                          <p:val>
                                            <p:fltVal val="0"/>
                                          </p:val>
                                        </p:tav>
                                        <p:tav tm="100000">
                                          <p:val>
                                            <p:strVal val="#ppt_h"/>
                                          </p:val>
                                        </p:tav>
                                      </p:tavLst>
                                    </p:anim>
                                    <p:anim calcmode="lin" valueType="num">
                                      <p:cBhvr>
                                        <p:cTn id="51" dur="1000" fill="hold"/>
                                        <p:tgtEl>
                                          <p:spTgt spid="23"/>
                                        </p:tgtEl>
                                        <p:attrNameLst>
                                          <p:attrName>style.rotation</p:attrName>
                                        </p:attrNameLst>
                                      </p:cBhvr>
                                      <p:tavLst>
                                        <p:tav tm="0">
                                          <p:val>
                                            <p:fltVal val="90"/>
                                          </p:val>
                                        </p:tav>
                                        <p:tav tm="100000">
                                          <p:val>
                                            <p:fltVal val="0"/>
                                          </p:val>
                                        </p:tav>
                                      </p:tavLst>
                                    </p:anim>
                                    <p:animEffect transition="in" filter="fade">
                                      <p:cBhvr>
                                        <p:cTn id="52" dur="1000"/>
                                        <p:tgtEl>
                                          <p:spTgt spid="23"/>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p:cTn id="55" dur="1000" fill="hold"/>
                                        <p:tgtEl>
                                          <p:spTgt spid="15"/>
                                        </p:tgtEl>
                                        <p:attrNameLst>
                                          <p:attrName>ppt_w</p:attrName>
                                        </p:attrNameLst>
                                      </p:cBhvr>
                                      <p:tavLst>
                                        <p:tav tm="0">
                                          <p:val>
                                            <p:fltVal val="0"/>
                                          </p:val>
                                        </p:tav>
                                        <p:tav tm="100000">
                                          <p:val>
                                            <p:strVal val="#ppt_w"/>
                                          </p:val>
                                        </p:tav>
                                      </p:tavLst>
                                    </p:anim>
                                    <p:anim calcmode="lin" valueType="num">
                                      <p:cBhvr>
                                        <p:cTn id="56" dur="1000" fill="hold"/>
                                        <p:tgtEl>
                                          <p:spTgt spid="15"/>
                                        </p:tgtEl>
                                        <p:attrNameLst>
                                          <p:attrName>ppt_h</p:attrName>
                                        </p:attrNameLst>
                                      </p:cBhvr>
                                      <p:tavLst>
                                        <p:tav tm="0">
                                          <p:val>
                                            <p:fltVal val="0"/>
                                          </p:val>
                                        </p:tav>
                                        <p:tav tm="100000">
                                          <p:val>
                                            <p:strVal val="#ppt_h"/>
                                          </p:val>
                                        </p:tav>
                                      </p:tavLst>
                                    </p:anim>
                                    <p:anim calcmode="lin" valueType="num">
                                      <p:cBhvr>
                                        <p:cTn id="57" dur="1000" fill="hold"/>
                                        <p:tgtEl>
                                          <p:spTgt spid="15"/>
                                        </p:tgtEl>
                                        <p:attrNameLst>
                                          <p:attrName>style.rotation</p:attrName>
                                        </p:attrNameLst>
                                      </p:cBhvr>
                                      <p:tavLst>
                                        <p:tav tm="0">
                                          <p:val>
                                            <p:fltVal val="90"/>
                                          </p:val>
                                        </p:tav>
                                        <p:tav tm="100000">
                                          <p:val>
                                            <p:fltVal val="0"/>
                                          </p:val>
                                        </p:tav>
                                      </p:tavLst>
                                    </p:anim>
                                    <p:animEffect transition="in" filter="fade">
                                      <p:cBhvr>
                                        <p:cTn id="58" dur="1000"/>
                                        <p:tgtEl>
                                          <p:spTgt spid="15"/>
                                        </p:tgtEl>
                                      </p:cBhvr>
                                    </p:animEffect>
                                  </p:childTnLst>
                                </p:cTn>
                              </p:par>
                              <p:par>
                                <p:cTn id="59" presetID="31" presetClass="entr" presetSubtype="0" fill="hold" grpId="0" nodeType="withEffect">
                                  <p:stCondLst>
                                    <p:cond delay="0"/>
                                  </p:stCondLst>
                                  <p:childTnLst>
                                    <p:set>
                                      <p:cBhvr>
                                        <p:cTn id="60" dur="1" fill="hold">
                                          <p:stCondLst>
                                            <p:cond delay="0"/>
                                          </p:stCondLst>
                                        </p:cTn>
                                        <p:tgtEl>
                                          <p:spTgt spid="26"/>
                                        </p:tgtEl>
                                        <p:attrNameLst>
                                          <p:attrName>style.visibility</p:attrName>
                                        </p:attrNameLst>
                                      </p:cBhvr>
                                      <p:to>
                                        <p:strVal val="visible"/>
                                      </p:to>
                                    </p:set>
                                    <p:anim calcmode="lin" valueType="num">
                                      <p:cBhvr>
                                        <p:cTn id="61" dur="1000" fill="hold"/>
                                        <p:tgtEl>
                                          <p:spTgt spid="26"/>
                                        </p:tgtEl>
                                        <p:attrNameLst>
                                          <p:attrName>ppt_w</p:attrName>
                                        </p:attrNameLst>
                                      </p:cBhvr>
                                      <p:tavLst>
                                        <p:tav tm="0">
                                          <p:val>
                                            <p:fltVal val="0"/>
                                          </p:val>
                                        </p:tav>
                                        <p:tav tm="100000">
                                          <p:val>
                                            <p:strVal val="#ppt_w"/>
                                          </p:val>
                                        </p:tav>
                                      </p:tavLst>
                                    </p:anim>
                                    <p:anim calcmode="lin" valueType="num">
                                      <p:cBhvr>
                                        <p:cTn id="62" dur="1000" fill="hold"/>
                                        <p:tgtEl>
                                          <p:spTgt spid="26"/>
                                        </p:tgtEl>
                                        <p:attrNameLst>
                                          <p:attrName>ppt_h</p:attrName>
                                        </p:attrNameLst>
                                      </p:cBhvr>
                                      <p:tavLst>
                                        <p:tav tm="0">
                                          <p:val>
                                            <p:fltVal val="0"/>
                                          </p:val>
                                        </p:tav>
                                        <p:tav tm="100000">
                                          <p:val>
                                            <p:strVal val="#ppt_h"/>
                                          </p:val>
                                        </p:tav>
                                      </p:tavLst>
                                    </p:anim>
                                    <p:anim calcmode="lin" valueType="num">
                                      <p:cBhvr>
                                        <p:cTn id="63" dur="1000" fill="hold"/>
                                        <p:tgtEl>
                                          <p:spTgt spid="26"/>
                                        </p:tgtEl>
                                        <p:attrNameLst>
                                          <p:attrName>style.rotation</p:attrName>
                                        </p:attrNameLst>
                                      </p:cBhvr>
                                      <p:tavLst>
                                        <p:tav tm="0">
                                          <p:val>
                                            <p:fltVal val="90"/>
                                          </p:val>
                                        </p:tav>
                                        <p:tav tm="100000">
                                          <p:val>
                                            <p:fltVal val="0"/>
                                          </p:val>
                                        </p:tav>
                                      </p:tavLst>
                                    </p:anim>
                                    <p:animEffect transition="in" filter="fade">
                                      <p:cBhvr>
                                        <p:cTn id="64" dur="1000"/>
                                        <p:tgtEl>
                                          <p:spTgt spid="26"/>
                                        </p:tgtEl>
                                      </p:cBhvr>
                                    </p:animEffect>
                                  </p:childTnLst>
                                </p:cTn>
                              </p:par>
                              <p:par>
                                <p:cTn id="65" presetID="31" presetClass="entr" presetSubtype="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 calcmode="lin" valueType="num">
                                      <p:cBhvr>
                                        <p:cTn id="67" dur="1000" fill="hold"/>
                                        <p:tgtEl>
                                          <p:spTgt spid="24"/>
                                        </p:tgtEl>
                                        <p:attrNameLst>
                                          <p:attrName>ppt_w</p:attrName>
                                        </p:attrNameLst>
                                      </p:cBhvr>
                                      <p:tavLst>
                                        <p:tav tm="0">
                                          <p:val>
                                            <p:fltVal val="0"/>
                                          </p:val>
                                        </p:tav>
                                        <p:tav tm="100000">
                                          <p:val>
                                            <p:strVal val="#ppt_w"/>
                                          </p:val>
                                        </p:tav>
                                      </p:tavLst>
                                    </p:anim>
                                    <p:anim calcmode="lin" valueType="num">
                                      <p:cBhvr>
                                        <p:cTn id="68" dur="1000" fill="hold"/>
                                        <p:tgtEl>
                                          <p:spTgt spid="24"/>
                                        </p:tgtEl>
                                        <p:attrNameLst>
                                          <p:attrName>ppt_h</p:attrName>
                                        </p:attrNameLst>
                                      </p:cBhvr>
                                      <p:tavLst>
                                        <p:tav tm="0">
                                          <p:val>
                                            <p:fltVal val="0"/>
                                          </p:val>
                                        </p:tav>
                                        <p:tav tm="100000">
                                          <p:val>
                                            <p:strVal val="#ppt_h"/>
                                          </p:val>
                                        </p:tav>
                                      </p:tavLst>
                                    </p:anim>
                                    <p:anim calcmode="lin" valueType="num">
                                      <p:cBhvr>
                                        <p:cTn id="69" dur="1000" fill="hold"/>
                                        <p:tgtEl>
                                          <p:spTgt spid="24"/>
                                        </p:tgtEl>
                                        <p:attrNameLst>
                                          <p:attrName>style.rotation</p:attrName>
                                        </p:attrNameLst>
                                      </p:cBhvr>
                                      <p:tavLst>
                                        <p:tav tm="0">
                                          <p:val>
                                            <p:fltVal val="90"/>
                                          </p:val>
                                        </p:tav>
                                        <p:tav tm="100000">
                                          <p:val>
                                            <p:fltVal val="0"/>
                                          </p:val>
                                        </p:tav>
                                      </p:tavLst>
                                    </p:anim>
                                    <p:animEffect transition="in" filter="fade">
                                      <p:cBhvr>
                                        <p:cTn id="70" dur="1000"/>
                                        <p:tgtEl>
                                          <p:spTgt spid="24"/>
                                        </p:tgtEl>
                                      </p:cBhvr>
                                    </p:animEffect>
                                  </p:childTnLst>
                                </p:cTn>
                              </p:par>
                              <p:par>
                                <p:cTn id="71" presetID="31" presetClass="entr" presetSubtype="0" fill="hold" grpId="0" nodeType="withEffect">
                                  <p:stCondLst>
                                    <p:cond delay="0"/>
                                  </p:stCondLst>
                                  <p:childTnLst>
                                    <p:set>
                                      <p:cBhvr>
                                        <p:cTn id="72" dur="1" fill="hold">
                                          <p:stCondLst>
                                            <p:cond delay="0"/>
                                          </p:stCondLst>
                                        </p:cTn>
                                        <p:tgtEl>
                                          <p:spTgt spid="25"/>
                                        </p:tgtEl>
                                        <p:attrNameLst>
                                          <p:attrName>style.visibility</p:attrName>
                                        </p:attrNameLst>
                                      </p:cBhvr>
                                      <p:to>
                                        <p:strVal val="visible"/>
                                      </p:to>
                                    </p:set>
                                    <p:anim calcmode="lin" valueType="num">
                                      <p:cBhvr>
                                        <p:cTn id="73" dur="1000" fill="hold"/>
                                        <p:tgtEl>
                                          <p:spTgt spid="25"/>
                                        </p:tgtEl>
                                        <p:attrNameLst>
                                          <p:attrName>ppt_w</p:attrName>
                                        </p:attrNameLst>
                                      </p:cBhvr>
                                      <p:tavLst>
                                        <p:tav tm="0">
                                          <p:val>
                                            <p:fltVal val="0"/>
                                          </p:val>
                                        </p:tav>
                                        <p:tav tm="100000">
                                          <p:val>
                                            <p:strVal val="#ppt_w"/>
                                          </p:val>
                                        </p:tav>
                                      </p:tavLst>
                                    </p:anim>
                                    <p:anim calcmode="lin" valueType="num">
                                      <p:cBhvr>
                                        <p:cTn id="74" dur="1000" fill="hold"/>
                                        <p:tgtEl>
                                          <p:spTgt spid="25"/>
                                        </p:tgtEl>
                                        <p:attrNameLst>
                                          <p:attrName>ppt_h</p:attrName>
                                        </p:attrNameLst>
                                      </p:cBhvr>
                                      <p:tavLst>
                                        <p:tav tm="0">
                                          <p:val>
                                            <p:fltVal val="0"/>
                                          </p:val>
                                        </p:tav>
                                        <p:tav tm="100000">
                                          <p:val>
                                            <p:strVal val="#ppt_h"/>
                                          </p:val>
                                        </p:tav>
                                      </p:tavLst>
                                    </p:anim>
                                    <p:anim calcmode="lin" valueType="num">
                                      <p:cBhvr>
                                        <p:cTn id="75" dur="1000" fill="hold"/>
                                        <p:tgtEl>
                                          <p:spTgt spid="25"/>
                                        </p:tgtEl>
                                        <p:attrNameLst>
                                          <p:attrName>style.rotation</p:attrName>
                                        </p:attrNameLst>
                                      </p:cBhvr>
                                      <p:tavLst>
                                        <p:tav tm="0">
                                          <p:val>
                                            <p:fltVal val="90"/>
                                          </p:val>
                                        </p:tav>
                                        <p:tav tm="100000">
                                          <p:val>
                                            <p:fltVal val="0"/>
                                          </p:val>
                                        </p:tav>
                                      </p:tavLst>
                                    </p:anim>
                                    <p:animEffect transition="in" filter="fade">
                                      <p:cBhvr>
                                        <p:cTn id="76"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p:bldP spid="17" grpId="0"/>
      <p:bldP spid="18" grpId="0" animBg="1"/>
      <p:bldP spid="21" grpId="0"/>
      <p:bldP spid="22" grpId="0"/>
      <p:bldP spid="23" grpId="0" animBg="1"/>
      <p:bldP spid="24" grpId="0"/>
      <p:bldP spid="25" grpId="0"/>
      <p:bldP spid="2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6550223"/>
            <a:ext cx="12192000" cy="307777"/>
          </a:xfrm>
          <a:prstGeom prst="rect">
            <a:avLst/>
          </a:prstGeom>
          <a:solidFill>
            <a:schemeClr val="accent5">
              <a:lumMod val="50000"/>
            </a:schemeClr>
          </a:solidFill>
        </p:spPr>
        <p:txBody>
          <a:bodyPr wrap="square" rtlCol="0">
            <a:spAutoFit/>
          </a:bodyPr>
          <a:lstStyle/>
          <a:p>
            <a:r>
              <a:rPr lang="id-ID" sz="1400" b="1" dirty="0" smtClean="0">
                <a:solidFill>
                  <a:schemeClr val="bg1"/>
                </a:solidFill>
              </a:rPr>
              <a:t>Presentasi Proposal Tugas Akhir								Tissa Ayu Aristi                  1534290012	</a:t>
            </a:r>
            <a:endParaRPr lang="id-ID" sz="1400" b="1" dirty="0">
              <a:solidFill>
                <a:schemeClr val="bg1"/>
              </a:solidFill>
            </a:endParaRPr>
          </a:p>
        </p:txBody>
      </p:sp>
      <p:pic>
        <p:nvPicPr>
          <p:cNvPr id="3" name="Picture 5" descr="tb"/>
          <p:cNvPicPr>
            <a:picLocks noChangeAspect="1" noChangeArrowheads="1"/>
          </p:cNvPicPr>
          <p:nvPr/>
        </p:nvPicPr>
        <p:blipFill>
          <a:blip r:embed="rId2"/>
          <a:srcRect/>
          <a:stretch>
            <a:fillRect/>
          </a:stretch>
        </p:blipFill>
        <p:spPr bwMode="auto">
          <a:xfrm>
            <a:off x="6463862" y="0"/>
            <a:ext cx="5728138" cy="677708"/>
          </a:xfrm>
          <a:prstGeom prst="rect">
            <a:avLst/>
          </a:prstGeom>
          <a:noFill/>
        </p:spPr>
      </p:pic>
      <p:sp>
        <p:nvSpPr>
          <p:cNvPr id="4" name="TextBox 3"/>
          <p:cNvSpPr txBox="1"/>
          <p:nvPr/>
        </p:nvSpPr>
        <p:spPr>
          <a:xfrm>
            <a:off x="7254765" y="81082"/>
            <a:ext cx="4146331" cy="461665"/>
          </a:xfrm>
          <a:prstGeom prst="rect">
            <a:avLst/>
          </a:prstGeom>
          <a:noFill/>
        </p:spPr>
        <p:txBody>
          <a:bodyPr wrap="square" rtlCol="0">
            <a:spAutoFit/>
          </a:bodyPr>
          <a:lstStyle/>
          <a:p>
            <a:r>
              <a:rPr lang="id-ID" sz="2400" b="1" dirty="0" smtClean="0">
                <a:solidFill>
                  <a:schemeClr val="bg1"/>
                </a:solidFill>
              </a:rPr>
              <a:t>ANALISA DAN PEMBAHASAN</a:t>
            </a:r>
            <a:endParaRPr lang="id-ID" sz="2400" b="1" dirty="0">
              <a:solidFill>
                <a:schemeClr val="bg1"/>
              </a:solidFill>
            </a:endParaRPr>
          </a:p>
        </p:txBody>
      </p:sp>
      <p:sp>
        <p:nvSpPr>
          <p:cNvPr id="5" name="Rectangle 4"/>
          <p:cNvSpPr/>
          <p:nvPr/>
        </p:nvSpPr>
        <p:spPr>
          <a:xfrm>
            <a:off x="1033687" y="277598"/>
            <a:ext cx="3643434" cy="400110"/>
          </a:xfrm>
          <a:prstGeom prst="rect">
            <a:avLst/>
          </a:prstGeom>
        </p:spPr>
        <p:txBody>
          <a:bodyPr wrap="none">
            <a:spAutoFit/>
          </a:bodyPr>
          <a:lstStyle/>
          <a:p>
            <a:pPr algn="ctr"/>
            <a:r>
              <a:rPr lang="id-ID" sz="2000" b="1" dirty="0" smtClean="0">
                <a:solidFill>
                  <a:schemeClr val="tx1">
                    <a:lumMod val="75000"/>
                  </a:schemeClr>
                </a:solidFill>
                <a:latin typeface="Times New Roman" pitchFamily="18" charset="0"/>
                <a:cs typeface="Times New Roman" pitchFamily="18" charset="0"/>
              </a:rPr>
              <a:t>Rekapitulasi Biaya Tidak</a:t>
            </a:r>
            <a:r>
              <a:rPr lang="id-ID" sz="2000" b="1" dirty="0" smtClean="0">
                <a:solidFill>
                  <a:schemeClr val="bg1"/>
                </a:solidFill>
                <a:latin typeface="Times New Roman" pitchFamily="18" charset="0"/>
                <a:cs typeface="Times New Roman" pitchFamily="18" charset="0"/>
              </a:rPr>
              <a:t> </a:t>
            </a:r>
            <a:r>
              <a:rPr lang="id-ID" sz="2000" b="1" dirty="0" smtClean="0">
                <a:latin typeface="Times New Roman" pitchFamily="18" charset="0"/>
                <a:cs typeface="Times New Roman" pitchFamily="18" charset="0"/>
              </a:rPr>
              <a:t>Tetap</a:t>
            </a:r>
          </a:p>
        </p:txBody>
      </p:sp>
      <p:graphicFrame>
        <p:nvGraphicFramePr>
          <p:cNvPr id="7" name="Table 6"/>
          <p:cNvGraphicFramePr>
            <a:graphicFrameLocks noGrp="1"/>
          </p:cNvGraphicFramePr>
          <p:nvPr>
            <p:extLst>
              <p:ext uri="{D42A27DB-BD31-4B8C-83A1-F6EECF244321}">
                <p14:modId xmlns:p14="http://schemas.microsoft.com/office/powerpoint/2010/main" val="782057859"/>
              </p:ext>
            </p:extLst>
          </p:nvPr>
        </p:nvGraphicFramePr>
        <p:xfrm>
          <a:off x="1900518" y="2528047"/>
          <a:ext cx="8390964" cy="1801906"/>
        </p:xfrm>
        <a:graphic>
          <a:graphicData uri="http://schemas.openxmlformats.org/drawingml/2006/table">
            <a:tbl>
              <a:tblPr/>
              <a:tblGrid>
                <a:gridCol w="1333665"/>
                <a:gridCol w="4695604"/>
                <a:gridCol w="2361695"/>
              </a:tblGrid>
              <a:tr h="510989">
                <a:tc>
                  <a:txBody>
                    <a:bodyPr/>
                    <a:lstStyle/>
                    <a:p>
                      <a:pPr algn="ctr" fontAlgn="b"/>
                      <a:r>
                        <a:rPr lang="id-ID" sz="2000" b="1" i="0" u="none" strike="noStrike" dirty="0">
                          <a:solidFill>
                            <a:srgbClr val="000000"/>
                          </a:solidFill>
                          <a:latin typeface="Calibri"/>
                        </a:rPr>
                        <a:t>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d-ID" sz="2000" b="1" i="0" u="none" strike="noStrike" dirty="0">
                          <a:solidFill>
                            <a:srgbClr val="000000"/>
                          </a:solidFill>
                          <a:latin typeface="Calibri"/>
                        </a:rPr>
                        <a:t>Tipe Rumah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d-ID" sz="2000" b="1" i="0" u="none" strike="noStrike" dirty="0">
                          <a:solidFill>
                            <a:srgbClr val="000000"/>
                          </a:solidFill>
                          <a:latin typeface="Calibri"/>
                        </a:rPr>
                        <a:t>Biaya Tidak Tetap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70647">
                <a:tc>
                  <a:txBody>
                    <a:bodyPr/>
                    <a:lstStyle/>
                    <a:p>
                      <a:pPr algn="ctr" fontAlgn="b"/>
                      <a:r>
                        <a:rPr lang="id-ID" sz="2000" b="0" i="0" u="none" strike="noStrike" dirty="0">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d-ID" sz="2000" b="0" i="0" u="none" strike="noStrike" dirty="0">
                          <a:solidFill>
                            <a:srgbClr val="000000"/>
                          </a:solidFill>
                          <a:latin typeface="Calibri"/>
                        </a:rPr>
                        <a:t>Tipe </a:t>
                      </a:r>
                      <a:r>
                        <a:rPr lang="id-ID" sz="2000" b="0" i="0" u="none" strike="noStrike" dirty="0" smtClean="0">
                          <a:solidFill>
                            <a:srgbClr val="000000"/>
                          </a:solidFill>
                          <a:latin typeface="Calibri"/>
                        </a:rPr>
                        <a:t>40</a:t>
                      </a:r>
                      <a:endParaRPr lang="id-ID" sz="20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d-ID" sz="2000" b="0" i="0" u="none" strike="noStrike" dirty="0">
                          <a:solidFill>
                            <a:srgbClr val="000000"/>
                          </a:solidFill>
                          <a:latin typeface="Calibri"/>
                        </a:rPr>
                        <a:t> Rp     </a:t>
                      </a:r>
                      <a:r>
                        <a:rPr lang="id-ID" sz="2000" b="0" i="0" u="none" strike="noStrike" dirty="0" smtClean="0">
                          <a:solidFill>
                            <a:srgbClr val="000000"/>
                          </a:solidFill>
                          <a:latin typeface="Calibri"/>
                        </a:rPr>
                        <a:t>266.749.069,00</a:t>
                      </a:r>
                      <a:endParaRPr lang="id-ID" sz="20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6859">
                <a:tc>
                  <a:txBody>
                    <a:bodyPr/>
                    <a:lstStyle/>
                    <a:p>
                      <a:pPr algn="ctr" fontAlgn="b"/>
                      <a:r>
                        <a:rPr lang="id-ID" sz="2000" b="0" i="0" u="none" strike="noStrike" dirty="0">
                          <a:solidFill>
                            <a:srgbClr val="0000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d-ID" sz="2000" b="0" i="0" u="none" strike="noStrike" dirty="0">
                          <a:solidFill>
                            <a:srgbClr val="000000"/>
                          </a:solidFill>
                          <a:latin typeface="Calibri"/>
                        </a:rPr>
                        <a:t>Tipe </a:t>
                      </a:r>
                      <a:r>
                        <a:rPr lang="id-ID" sz="2000" b="0" i="0" u="none" strike="noStrike" dirty="0" smtClean="0">
                          <a:solidFill>
                            <a:srgbClr val="000000"/>
                          </a:solidFill>
                          <a:latin typeface="Calibri"/>
                        </a:rPr>
                        <a:t>54</a:t>
                      </a:r>
                      <a:endParaRPr lang="id-ID" sz="20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d-ID" sz="2000" b="0" i="0" u="none" strike="noStrike" dirty="0">
                          <a:solidFill>
                            <a:srgbClr val="000000"/>
                          </a:solidFill>
                          <a:latin typeface="Calibri"/>
                        </a:rPr>
                        <a:t> Rp     </a:t>
                      </a:r>
                      <a:r>
                        <a:rPr lang="id-ID" sz="2000" b="0" i="0" u="none" strike="noStrike" dirty="0" smtClean="0">
                          <a:solidFill>
                            <a:srgbClr val="000000"/>
                          </a:solidFill>
                          <a:latin typeface="Calibri"/>
                        </a:rPr>
                        <a:t>332.925.945,00</a:t>
                      </a:r>
                      <a:endParaRPr lang="id-ID" sz="20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03411">
                <a:tc>
                  <a:txBody>
                    <a:bodyPr/>
                    <a:lstStyle/>
                    <a:p>
                      <a:pPr algn="ctr" fontAlgn="b"/>
                      <a:r>
                        <a:rPr lang="id-ID" sz="2000" b="0" i="0" u="none" strike="noStrike" dirty="0">
                          <a:solidFill>
                            <a:srgbClr val="000000"/>
                          </a:solidFill>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d-ID" sz="2000" b="0" i="0" u="none" strike="noStrike" dirty="0">
                          <a:solidFill>
                            <a:srgbClr val="000000"/>
                          </a:solidFill>
                          <a:latin typeface="Calibri"/>
                        </a:rPr>
                        <a:t>Tipe </a:t>
                      </a:r>
                      <a:r>
                        <a:rPr lang="id-ID" sz="2000" b="0" i="0" u="none" strike="noStrike" dirty="0" smtClean="0">
                          <a:solidFill>
                            <a:srgbClr val="000000"/>
                          </a:solidFill>
                          <a:latin typeface="Calibri"/>
                        </a:rPr>
                        <a:t>75</a:t>
                      </a:r>
                      <a:endParaRPr lang="id-ID" sz="20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d-ID" sz="2000" b="0" i="0" u="none" strike="noStrike" dirty="0">
                          <a:solidFill>
                            <a:srgbClr val="000000"/>
                          </a:solidFill>
                          <a:latin typeface="Calibri"/>
                        </a:rPr>
                        <a:t> Rp     </a:t>
                      </a:r>
                      <a:r>
                        <a:rPr lang="id-ID" sz="2000" b="0" i="0" u="none" strike="noStrike" dirty="0" smtClean="0">
                          <a:solidFill>
                            <a:srgbClr val="000000"/>
                          </a:solidFill>
                          <a:latin typeface="Calibri"/>
                        </a:rPr>
                        <a:t>603.138.100,00</a:t>
                      </a:r>
                      <a:endParaRPr lang="id-ID" sz="20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5012205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6550223"/>
            <a:ext cx="12192000" cy="307777"/>
          </a:xfrm>
          <a:prstGeom prst="rect">
            <a:avLst/>
          </a:prstGeom>
          <a:solidFill>
            <a:schemeClr val="accent5">
              <a:lumMod val="50000"/>
            </a:schemeClr>
          </a:solidFill>
        </p:spPr>
        <p:txBody>
          <a:bodyPr wrap="square" rtlCol="0">
            <a:spAutoFit/>
          </a:bodyPr>
          <a:lstStyle/>
          <a:p>
            <a:r>
              <a:rPr lang="id-ID" sz="1400" b="1" dirty="0" smtClean="0">
                <a:solidFill>
                  <a:schemeClr val="bg1"/>
                </a:solidFill>
              </a:rPr>
              <a:t>Presentasi Proposal Tugas Akhir								Tissa Ayu Aristi                  1534290012	</a:t>
            </a:r>
            <a:endParaRPr lang="id-ID" sz="1400" b="1" dirty="0">
              <a:solidFill>
                <a:schemeClr val="bg1"/>
              </a:solidFill>
            </a:endParaRPr>
          </a:p>
        </p:txBody>
      </p:sp>
      <p:pic>
        <p:nvPicPr>
          <p:cNvPr id="3" name="Picture 5" descr="tb"/>
          <p:cNvPicPr>
            <a:picLocks noChangeAspect="1" noChangeArrowheads="1"/>
          </p:cNvPicPr>
          <p:nvPr/>
        </p:nvPicPr>
        <p:blipFill>
          <a:blip r:embed="rId2"/>
          <a:srcRect/>
          <a:stretch>
            <a:fillRect/>
          </a:stretch>
        </p:blipFill>
        <p:spPr bwMode="auto">
          <a:xfrm>
            <a:off x="6463862" y="0"/>
            <a:ext cx="5728138" cy="677708"/>
          </a:xfrm>
          <a:prstGeom prst="rect">
            <a:avLst/>
          </a:prstGeom>
          <a:noFill/>
        </p:spPr>
      </p:pic>
      <p:sp>
        <p:nvSpPr>
          <p:cNvPr id="4" name="TextBox 3"/>
          <p:cNvSpPr txBox="1"/>
          <p:nvPr/>
        </p:nvSpPr>
        <p:spPr>
          <a:xfrm>
            <a:off x="7254765" y="81082"/>
            <a:ext cx="4146331" cy="461665"/>
          </a:xfrm>
          <a:prstGeom prst="rect">
            <a:avLst/>
          </a:prstGeom>
          <a:noFill/>
        </p:spPr>
        <p:txBody>
          <a:bodyPr wrap="square" rtlCol="0">
            <a:spAutoFit/>
          </a:bodyPr>
          <a:lstStyle/>
          <a:p>
            <a:r>
              <a:rPr lang="id-ID" sz="2400" b="1" dirty="0" smtClean="0">
                <a:solidFill>
                  <a:schemeClr val="bg1"/>
                </a:solidFill>
              </a:rPr>
              <a:t>ANALISA DAN PEMBAHASAN</a:t>
            </a:r>
            <a:endParaRPr lang="id-ID" sz="2400" b="1" dirty="0">
              <a:solidFill>
                <a:schemeClr val="bg1"/>
              </a:solidFill>
            </a:endParaRPr>
          </a:p>
        </p:txBody>
      </p:sp>
      <p:sp>
        <p:nvSpPr>
          <p:cNvPr id="5" name="Rectangle 4"/>
          <p:cNvSpPr/>
          <p:nvPr/>
        </p:nvSpPr>
        <p:spPr>
          <a:xfrm>
            <a:off x="317579" y="0"/>
            <a:ext cx="6096000" cy="707886"/>
          </a:xfrm>
          <a:prstGeom prst="rect">
            <a:avLst/>
          </a:prstGeom>
        </p:spPr>
        <p:txBody>
          <a:bodyPr>
            <a:spAutoFit/>
          </a:bodyPr>
          <a:lstStyle/>
          <a:p>
            <a:pPr algn="ctr"/>
            <a:r>
              <a:rPr lang="id-ID" sz="2000" b="1" dirty="0">
                <a:latin typeface="Times New Roman" pitchFamily="18" charset="0"/>
                <a:cs typeface="Times New Roman" pitchFamily="18" charset="0"/>
              </a:rPr>
              <a:t>Perhitungan Harga Produksi Dan Harga Jual Unit Rumah Pada Setiap Tipe Rumah</a:t>
            </a:r>
          </a:p>
        </p:txBody>
      </p:sp>
      <p:sp>
        <p:nvSpPr>
          <p:cNvPr id="23" name="Freeform 22"/>
          <p:cNvSpPr/>
          <p:nvPr/>
        </p:nvSpPr>
        <p:spPr>
          <a:xfrm>
            <a:off x="3161667" y="1050790"/>
            <a:ext cx="2481747" cy="720000"/>
          </a:xfrm>
          <a:custGeom>
            <a:avLst/>
            <a:gdLst>
              <a:gd name="connsiteX0" fmla="*/ 344002 w 2481747"/>
              <a:gd name="connsiteY0" fmla="*/ 0 h 720000"/>
              <a:gd name="connsiteX1" fmla="*/ 2481747 w 2481747"/>
              <a:gd name="connsiteY1" fmla="*/ 0 h 720000"/>
              <a:gd name="connsiteX2" fmla="*/ 2457431 w 2481747"/>
              <a:gd name="connsiteY2" fmla="*/ 11714 h 720000"/>
              <a:gd name="connsiteX3" fmla="*/ 1897723 w 2481747"/>
              <a:gd name="connsiteY3" fmla="*/ 692579 h 720000"/>
              <a:gd name="connsiteX4" fmla="*/ 1890672 w 2481747"/>
              <a:gd name="connsiteY4" fmla="*/ 720000 h 720000"/>
              <a:gd name="connsiteX5" fmla="*/ 344002 w 2481747"/>
              <a:gd name="connsiteY5" fmla="*/ 720000 h 720000"/>
              <a:gd name="connsiteX6" fmla="*/ 0 w 2481747"/>
              <a:gd name="connsiteY6" fmla="*/ 375998 h 720000"/>
              <a:gd name="connsiteX7" fmla="*/ 0 w 2481747"/>
              <a:gd name="connsiteY7" fmla="*/ 344002 h 720000"/>
              <a:gd name="connsiteX8" fmla="*/ 344002 w 2481747"/>
              <a:gd name="connsiteY8" fmla="*/ 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1747" h="720000">
                <a:moveTo>
                  <a:pt x="344002" y="0"/>
                </a:moveTo>
                <a:lnTo>
                  <a:pt x="2481747" y="0"/>
                </a:lnTo>
                <a:lnTo>
                  <a:pt x="2457431" y="11714"/>
                </a:lnTo>
                <a:cubicBezTo>
                  <a:pt x="2192181" y="155806"/>
                  <a:pt x="1988883" y="399489"/>
                  <a:pt x="1897723" y="692579"/>
                </a:cubicBezTo>
                <a:lnTo>
                  <a:pt x="1890672" y="720000"/>
                </a:lnTo>
                <a:lnTo>
                  <a:pt x="344002" y="720000"/>
                </a:lnTo>
                <a:cubicBezTo>
                  <a:pt x="154015" y="720000"/>
                  <a:pt x="0" y="565985"/>
                  <a:pt x="0" y="375998"/>
                </a:cubicBezTo>
                <a:lnTo>
                  <a:pt x="0" y="344002"/>
                </a:lnTo>
                <a:cubicBezTo>
                  <a:pt x="0" y="154015"/>
                  <a:pt x="154015" y="0"/>
                  <a:pt x="344002" y="0"/>
                </a:cubicBezTo>
                <a:close/>
              </a:path>
            </a:pathLst>
          </a:custGeom>
          <a:solidFill>
            <a:schemeClr val="tx2">
              <a:lumMod val="60000"/>
              <a:lumOff val="4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Freeform 21"/>
          <p:cNvSpPr/>
          <p:nvPr/>
        </p:nvSpPr>
        <p:spPr>
          <a:xfrm>
            <a:off x="6710162" y="1050790"/>
            <a:ext cx="2481748" cy="720000"/>
          </a:xfrm>
          <a:custGeom>
            <a:avLst/>
            <a:gdLst>
              <a:gd name="connsiteX0" fmla="*/ 0 w 2481748"/>
              <a:gd name="connsiteY0" fmla="*/ 0 h 720000"/>
              <a:gd name="connsiteX1" fmla="*/ 2137746 w 2481748"/>
              <a:gd name="connsiteY1" fmla="*/ 0 h 720000"/>
              <a:gd name="connsiteX2" fmla="*/ 2481748 w 2481748"/>
              <a:gd name="connsiteY2" fmla="*/ 344002 h 720000"/>
              <a:gd name="connsiteX3" fmla="*/ 2481748 w 2481748"/>
              <a:gd name="connsiteY3" fmla="*/ 375998 h 720000"/>
              <a:gd name="connsiteX4" fmla="*/ 2137746 w 2481748"/>
              <a:gd name="connsiteY4" fmla="*/ 720000 h 720000"/>
              <a:gd name="connsiteX5" fmla="*/ 591076 w 2481748"/>
              <a:gd name="connsiteY5" fmla="*/ 720000 h 720000"/>
              <a:gd name="connsiteX6" fmla="*/ 584025 w 2481748"/>
              <a:gd name="connsiteY6" fmla="*/ 692579 h 720000"/>
              <a:gd name="connsiteX7" fmla="*/ 24317 w 2481748"/>
              <a:gd name="connsiteY7" fmla="*/ 11714 h 720000"/>
              <a:gd name="connsiteX8" fmla="*/ 0 w 2481748"/>
              <a:gd name="connsiteY8" fmla="*/ 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1748" h="720000">
                <a:moveTo>
                  <a:pt x="0" y="0"/>
                </a:moveTo>
                <a:lnTo>
                  <a:pt x="2137746" y="0"/>
                </a:lnTo>
                <a:cubicBezTo>
                  <a:pt x="2327733" y="0"/>
                  <a:pt x="2481748" y="154015"/>
                  <a:pt x="2481748" y="344002"/>
                </a:cubicBezTo>
                <a:lnTo>
                  <a:pt x="2481748" y="375998"/>
                </a:lnTo>
                <a:cubicBezTo>
                  <a:pt x="2481748" y="565985"/>
                  <a:pt x="2327733" y="720000"/>
                  <a:pt x="2137746" y="720000"/>
                </a:cubicBezTo>
                <a:lnTo>
                  <a:pt x="591076" y="720000"/>
                </a:lnTo>
                <a:lnTo>
                  <a:pt x="584025" y="692579"/>
                </a:lnTo>
                <a:cubicBezTo>
                  <a:pt x="492865" y="399489"/>
                  <a:pt x="289567" y="155806"/>
                  <a:pt x="24317" y="11714"/>
                </a:cubicBezTo>
                <a:lnTo>
                  <a:pt x="0" y="0"/>
                </a:lnTo>
                <a:close/>
              </a:path>
            </a:pathLst>
          </a:custGeom>
          <a:solidFill>
            <a:schemeClr val="tx2">
              <a:lumMod val="60000"/>
              <a:lumOff val="4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Freeform 20"/>
          <p:cNvSpPr/>
          <p:nvPr/>
        </p:nvSpPr>
        <p:spPr>
          <a:xfrm>
            <a:off x="2644228" y="2379572"/>
            <a:ext cx="2785353" cy="720000"/>
          </a:xfrm>
          <a:custGeom>
            <a:avLst/>
            <a:gdLst>
              <a:gd name="connsiteX0" fmla="*/ 344002 w 2785353"/>
              <a:gd name="connsiteY0" fmla="*/ 0 h 720000"/>
              <a:gd name="connsiteX1" fmla="*/ 2399826 w 2785353"/>
              <a:gd name="connsiteY1" fmla="*/ 0 h 720000"/>
              <a:gd name="connsiteX2" fmla="*/ 2415162 w 2785353"/>
              <a:gd name="connsiteY2" fmla="*/ 59641 h 720000"/>
              <a:gd name="connsiteX3" fmla="*/ 2705246 w 2785353"/>
              <a:gd name="connsiteY3" fmla="*/ 539034 h 720000"/>
              <a:gd name="connsiteX4" fmla="*/ 2785353 w 2785353"/>
              <a:gd name="connsiteY4" fmla="*/ 611841 h 720000"/>
              <a:gd name="connsiteX5" fmla="*/ 2779244 w 2785353"/>
              <a:gd name="connsiteY5" fmla="*/ 619244 h 720000"/>
              <a:gd name="connsiteX6" fmla="*/ 2535998 w 2785353"/>
              <a:gd name="connsiteY6" fmla="*/ 720000 h 720000"/>
              <a:gd name="connsiteX7" fmla="*/ 344002 w 2785353"/>
              <a:gd name="connsiteY7" fmla="*/ 720000 h 720000"/>
              <a:gd name="connsiteX8" fmla="*/ 0 w 2785353"/>
              <a:gd name="connsiteY8" fmla="*/ 375998 h 720000"/>
              <a:gd name="connsiteX9" fmla="*/ 0 w 2785353"/>
              <a:gd name="connsiteY9" fmla="*/ 344002 h 720000"/>
              <a:gd name="connsiteX10" fmla="*/ 344002 w 2785353"/>
              <a:gd name="connsiteY10" fmla="*/ 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85353" h="720000">
                <a:moveTo>
                  <a:pt x="344002" y="0"/>
                </a:moveTo>
                <a:lnTo>
                  <a:pt x="2399826" y="0"/>
                </a:lnTo>
                <a:lnTo>
                  <a:pt x="2415162" y="59641"/>
                </a:lnTo>
                <a:cubicBezTo>
                  <a:pt x="2472137" y="242822"/>
                  <a:pt x="2572916" y="406704"/>
                  <a:pt x="2705246" y="539034"/>
                </a:cubicBezTo>
                <a:lnTo>
                  <a:pt x="2785353" y="611841"/>
                </a:lnTo>
                <a:lnTo>
                  <a:pt x="2779244" y="619244"/>
                </a:lnTo>
                <a:cubicBezTo>
                  <a:pt x="2716992" y="681496"/>
                  <a:pt x="2630991" y="720000"/>
                  <a:pt x="2535998" y="720000"/>
                </a:cubicBezTo>
                <a:lnTo>
                  <a:pt x="344002" y="720000"/>
                </a:lnTo>
                <a:cubicBezTo>
                  <a:pt x="154015" y="720000"/>
                  <a:pt x="0" y="565985"/>
                  <a:pt x="0" y="375998"/>
                </a:cubicBezTo>
                <a:lnTo>
                  <a:pt x="0" y="344002"/>
                </a:lnTo>
                <a:cubicBezTo>
                  <a:pt x="0" y="154015"/>
                  <a:pt x="154015" y="0"/>
                  <a:pt x="344002" y="0"/>
                </a:cubicBezTo>
                <a:close/>
              </a:path>
            </a:pathLst>
          </a:custGeom>
          <a:solidFill>
            <a:schemeClr val="tx2">
              <a:lumMod val="60000"/>
              <a:lumOff val="4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Freeform 19"/>
          <p:cNvSpPr/>
          <p:nvPr/>
        </p:nvSpPr>
        <p:spPr>
          <a:xfrm>
            <a:off x="6898374" y="2379572"/>
            <a:ext cx="2764414" cy="720000"/>
          </a:xfrm>
          <a:custGeom>
            <a:avLst/>
            <a:gdLst>
              <a:gd name="connsiteX0" fmla="*/ 411149 w 2764414"/>
              <a:gd name="connsiteY0" fmla="*/ 0 h 720000"/>
              <a:gd name="connsiteX1" fmla="*/ 2420412 w 2764414"/>
              <a:gd name="connsiteY1" fmla="*/ 0 h 720000"/>
              <a:gd name="connsiteX2" fmla="*/ 2764414 w 2764414"/>
              <a:gd name="connsiteY2" fmla="*/ 344002 h 720000"/>
              <a:gd name="connsiteX3" fmla="*/ 2764414 w 2764414"/>
              <a:gd name="connsiteY3" fmla="*/ 375998 h 720000"/>
              <a:gd name="connsiteX4" fmla="*/ 2420412 w 2764414"/>
              <a:gd name="connsiteY4" fmla="*/ 720000 h 720000"/>
              <a:gd name="connsiteX5" fmla="*/ 228416 w 2764414"/>
              <a:gd name="connsiteY5" fmla="*/ 720000 h 720000"/>
              <a:gd name="connsiteX6" fmla="*/ 36081 w 2764414"/>
              <a:gd name="connsiteY6" fmla="*/ 661250 h 720000"/>
              <a:gd name="connsiteX7" fmla="*/ 0 w 2764414"/>
              <a:gd name="connsiteY7" fmla="*/ 631480 h 720000"/>
              <a:gd name="connsiteX8" fmla="*/ 22643 w 2764414"/>
              <a:gd name="connsiteY8" fmla="*/ 614548 h 720000"/>
              <a:gd name="connsiteX9" fmla="*/ 395813 w 2764414"/>
              <a:gd name="connsiteY9" fmla="*/ 59641 h 720000"/>
              <a:gd name="connsiteX10" fmla="*/ 411149 w 2764414"/>
              <a:gd name="connsiteY10" fmla="*/ 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64414" h="720000">
                <a:moveTo>
                  <a:pt x="411149" y="0"/>
                </a:moveTo>
                <a:lnTo>
                  <a:pt x="2420412" y="0"/>
                </a:lnTo>
                <a:cubicBezTo>
                  <a:pt x="2610399" y="0"/>
                  <a:pt x="2764414" y="154015"/>
                  <a:pt x="2764414" y="344002"/>
                </a:cubicBezTo>
                <a:lnTo>
                  <a:pt x="2764414" y="375998"/>
                </a:lnTo>
                <a:cubicBezTo>
                  <a:pt x="2764414" y="565985"/>
                  <a:pt x="2610399" y="720000"/>
                  <a:pt x="2420412" y="720000"/>
                </a:cubicBezTo>
                <a:lnTo>
                  <a:pt x="228416" y="720000"/>
                </a:lnTo>
                <a:cubicBezTo>
                  <a:pt x="157171" y="720000"/>
                  <a:pt x="90985" y="698342"/>
                  <a:pt x="36081" y="661250"/>
                </a:cubicBezTo>
                <a:lnTo>
                  <a:pt x="0" y="631480"/>
                </a:lnTo>
                <a:lnTo>
                  <a:pt x="22643" y="614548"/>
                </a:lnTo>
                <a:cubicBezTo>
                  <a:pt x="195996" y="471484"/>
                  <a:pt x="327443" y="279458"/>
                  <a:pt x="395813" y="59641"/>
                </a:cubicBezTo>
                <a:lnTo>
                  <a:pt x="411149" y="0"/>
                </a:lnTo>
                <a:close/>
              </a:path>
            </a:pathLst>
          </a:custGeom>
          <a:solidFill>
            <a:schemeClr val="tx2">
              <a:lumMod val="60000"/>
              <a:lumOff val="4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mc:AlternateContent xmlns:mc="http://schemas.openxmlformats.org/markup-compatibility/2006" xmlns:a14="http://schemas.microsoft.com/office/drawing/2010/main">
        <mc:Choice Requires="a14">
          <p:sp>
            <p:nvSpPr>
              <p:cNvPr id="29" name="TextBox 28"/>
              <p:cNvSpPr txBox="1"/>
              <p:nvPr/>
            </p:nvSpPr>
            <p:spPr>
              <a:xfrm>
                <a:off x="5254687" y="1673701"/>
                <a:ext cx="1682626" cy="9933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d-ID" sz="2000" i="1">
                          <a:latin typeface="Cambria Math" panose="02040503050406030204" pitchFamily="18" charset="0"/>
                        </a:rPr>
                        <m:t>𝑃</m:t>
                      </m:r>
                      <m:r>
                        <a:rPr lang="id-ID" sz="2000" i="1">
                          <a:latin typeface="Cambria Math" panose="02040503050406030204" pitchFamily="18" charset="0"/>
                        </a:rPr>
                        <m:t>=</m:t>
                      </m:r>
                      <m:r>
                        <a:rPr lang="id-ID" sz="2000" i="1">
                          <a:latin typeface="Cambria Math" panose="02040503050406030204" pitchFamily="18" charset="0"/>
                        </a:rPr>
                        <m:t>𝑉𝐶</m:t>
                      </m:r>
                      <m:r>
                        <a:rPr lang="id-ID" sz="2000" i="1">
                          <a:latin typeface="Cambria Math" panose="02040503050406030204" pitchFamily="18" charset="0"/>
                        </a:rPr>
                        <m:t>+</m:t>
                      </m:r>
                      <m:f>
                        <m:fPr>
                          <m:ctrlPr>
                            <a:rPr lang="id-ID" sz="2000" i="1">
                              <a:latin typeface="Cambria Math" panose="02040503050406030204" pitchFamily="18" charset="0"/>
                            </a:rPr>
                          </m:ctrlPr>
                        </m:fPr>
                        <m:num>
                          <m:r>
                            <a:rPr lang="id-ID" sz="2000" i="1">
                              <a:latin typeface="Cambria Math" panose="02040503050406030204" pitchFamily="18" charset="0"/>
                            </a:rPr>
                            <m:t>𝐹𝐶</m:t>
                          </m:r>
                        </m:num>
                        <m:den>
                          <m:r>
                            <a:rPr lang="id-ID" sz="2000" i="1">
                              <a:latin typeface="Cambria Math" panose="02040503050406030204" pitchFamily="18" charset="0"/>
                            </a:rPr>
                            <m:t>𝑄</m:t>
                          </m:r>
                        </m:den>
                      </m:f>
                    </m:oMath>
                  </m:oMathPara>
                </a14:m>
                <a:endParaRPr lang="id-ID" dirty="0"/>
              </a:p>
              <a:p>
                <a:endParaRPr lang="id-ID" dirty="0"/>
              </a:p>
            </p:txBody>
          </p:sp>
        </mc:Choice>
        <mc:Fallback xmlns="">
          <p:sp>
            <p:nvSpPr>
              <p:cNvPr id="29" name="TextBox 28"/>
              <p:cNvSpPr txBox="1">
                <a:spLocks noRot="1" noChangeAspect="1" noMove="1" noResize="1" noEditPoints="1" noAdjustHandles="1" noChangeArrowheads="1" noChangeShapeType="1" noTextEdit="1"/>
              </p:cNvSpPr>
              <p:nvPr/>
            </p:nvSpPr>
            <p:spPr>
              <a:xfrm>
                <a:off x="5254687" y="1673701"/>
                <a:ext cx="1682626" cy="993349"/>
              </a:xfrm>
              <a:prstGeom prst="rect">
                <a:avLst/>
              </a:prstGeom>
              <a:blipFill rotWithShape="0">
                <a:blip r:embed="rId3"/>
                <a:stretch>
                  <a:fillRect/>
                </a:stretch>
              </a:blipFill>
            </p:spPr>
            <p:txBody>
              <a:bodyPr/>
              <a:lstStyle/>
              <a:p>
                <a:r>
                  <a:rPr lang="id-ID">
                    <a:noFill/>
                  </a:rPr>
                  <a:t> </a:t>
                </a:r>
              </a:p>
            </p:txBody>
          </p:sp>
        </mc:Fallback>
      </mc:AlternateContent>
      <p:sp>
        <p:nvSpPr>
          <p:cNvPr id="30" name="TextBox 29"/>
          <p:cNvSpPr txBox="1"/>
          <p:nvPr/>
        </p:nvSpPr>
        <p:spPr>
          <a:xfrm>
            <a:off x="3365579" y="1050790"/>
            <a:ext cx="1596571" cy="646331"/>
          </a:xfrm>
          <a:prstGeom prst="rect">
            <a:avLst/>
          </a:prstGeom>
          <a:noFill/>
        </p:spPr>
        <p:txBody>
          <a:bodyPr wrap="square" rtlCol="0">
            <a:spAutoFit/>
          </a:bodyPr>
          <a:lstStyle/>
          <a:p>
            <a:r>
              <a:rPr lang="id-ID" dirty="0"/>
              <a:t>P = Harga </a:t>
            </a:r>
            <a:r>
              <a:rPr lang="id-ID" dirty="0" smtClean="0"/>
              <a:t>Pokok </a:t>
            </a:r>
            <a:r>
              <a:rPr lang="id-ID" dirty="0"/>
              <a:t>Produksi</a:t>
            </a:r>
          </a:p>
        </p:txBody>
      </p:sp>
      <p:sp>
        <p:nvSpPr>
          <p:cNvPr id="31" name="TextBox 30"/>
          <p:cNvSpPr txBox="1"/>
          <p:nvPr/>
        </p:nvSpPr>
        <p:spPr>
          <a:xfrm>
            <a:off x="2381766" y="2547211"/>
            <a:ext cx="2872921" cy="369332"/>
          </a:xfrm>
          <a:prstGeom prst="rect">
            <a:avLst/>
          </a:prstGeom>
          <a:noFill/>
        </p:spPr>
        <p:txBody>
          <a:bodyPr wrap="square" rtlCol="0">
            <a:spAutoFit/>
          </a:bodyPr>
          <a:lstStyle/>
          <a:p>
            <a:pPr lvl="1"/>
            <a:r>
              <a:rPr lang="id-ID" dirty="0" smtClean="0"/>
              <a:t>VC = Biaya Tidak Tetap</a:t>
            </a:r>
            <a:endParaRPr lang="id-ID" dirty="0"/>
          </a:p>
        </p:txBody>
      </p:sp>
      <p:sp>
        <p:nvSpPr>
          <p:cNvPr id="32" name="TextBox 31"/>
          <p:cNvSpPr txBox="1"/>
          <p:nvPr/>
        </p:nvSpPr>
        <p:spPr>
          <a:xfrm>
            <a:off x="6833409" y="2513979"/>
            <a:ext cx="2872921" cy="369332"/>
          </a:xfrm>
          <a:prstGeom prst="rect">
            <a:avLst/>
          </a:prstGeom>
          <a:noFill/>
        </p:spPr>
        <p:txBody>
          <a:bodyPr wrap="square" rtlCol="0">
            <a:spAutoFit/>
          </a:bodyPr>
          <a:lstStyle/>
          <a:p>
            <a:pPr lvl="1"/>
            <a:r>
              <a:rPr lang="id-ID" dirty="0" smtClean="0"/>
              <a:t>Q = Jumlah Unit Rumah</a:t>
            </a:r>
            <a:endParaRPr lang="id-ID" dirty="0"/>
          </a:p>
        </p:txBody>
      </p:sp>
      <p:sp>
        <p:nvSpPr>
          <p:cNvPr id="33" name="TextBox 32"/>
          <p:cNvSpPr txBox="1"/>
          <p:nvPr/>
        </p:nvSpPr>
        <p:spPr>
          <a:xfrm>
            <a:off x="6789867" y="1205741"/>
            <a:ext cx="2872921" cy="369332"/>
          </a:xfrm>
          <a:prstGeom prst="rect">
            <a:avLst/>
          </a:prstGeom>
          <a:noFill/>
        </p:spPr>
        <p:txBody>
          <a:bodyPr wrap="square" rtlCol="0">
            <a:spAutoFit/>
          </a:bodyPr>
          <a:lstStyle/>
          <a:p>
            <a:pPr lvl="1"/>
            <a:r>
              <a:rPr lang="id-ID" dirty="0" smtClean="0"/>
              <a:t>FC = Biaya Tetap</a:t>
            </a:r>
            <a:endParaRPr lang="id-ID" dirty="0"/>
          </a:p>
        </p:txBody>
      </p:sp>
      <p:graphicFrame>
        <p:nvGraphicFramePr>
          <p:cNvPr id="35" name="Table 34"/>
          <p:cNvGraphicFramePr>
            <a:graphicFrameLocks noGrp="1"/>
          </p:cNvGraphicFramePr>
          <p:nvPr>
            <p:extLst>
              <p:ext uri="{D42A27DB-BD31-4B8C-83A1-F6EECF244321}">
                <p14:modId xmlns:p14="http://schemas.microsoft.com/office/powerpoint/2010/main" val="109434798"/>
              </p:ext>
            </p:extLst>
          </p:nvPr>
        </p:nvGraphicFramePr>
        <p:xfrm>
          <a:off x="1129238" y="3500438"/>
          <a:ext cx="9933524" cy="2872248"/>
        </p:xfrm>
        <a:graphic>
          <a:graphicData uri="http://schemas.openxmlformats.org/drawingml/2006/table">
            <a:tbl>
              <a:tblPr firstRow="1" firstCol="1" bandRow="1"/>
              <a:tblGrid>
                <a:gridCol w="1494424"/>
                <a:gridCol w="2725126"/>
                <a:gridCol w="2869294"/>
                <a:gridCol w="2844680"/>
              </a:tblGrid>
              <a:tr h="554994">
                <a:tc>
                  <a:txBody>
                    <a:bodyPr/>
                    <a:lstStyle/>
                    <a:p>
                      <a:pPr algn="ctr">
                        <a:lnSpc>
                          <a:spcPct val="107000"/>
                        </a:lnSpc>
                        <a:spcAft>
                          <a:spcPts val="0"/>
                        </a:spcAft>
                      </a:pPr>
                      <a:r>
                        <a:rPr lang="id-ID" sz="2000" b="1" dirty="0">
                          <a:effectLst/>
                          <a:latin typeface="Calibri" panose="020F0502020204030204" pitchFamily="34" charset="0"/>
                          <a:ea typeface="Times New Roman" panose="02020603050405020304" pitchFamily="18" charset="0"/>
                          <a:cs typeface="Calibri" panose="020F0502020204030204" pitchFamily="34" charset="0"/>
                        </a:rPr>
                        <a:t>Tipe Rumah</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CDB"/>
                    </a:solidFill>
                  </a:tcPr>
                </a:tc>
                <a:tc>
                  <a:txBody>
                    <a:bodyPr/>
                    <a:lstStyle/>
                    <a:p>
                      <a:pPr algn="ctr">
                        <a:lnSpc>
                          <a:spcPct val="107000"/>
                        </a:lnSpc>
                        <a:spcAft>
                          <a:spcPts val="0"/>
                        </a:spcAft>
                      </a:pPr>
                      <a:r>
                        <a:rPr lang="id-ID" sz="2000" b="1" dirty="0">
                          <a:effectLst/>
                          <a:latin typeface="Calibri" panose="020F0502020204030204" pitchFamily="34" charset="0"/>
                          <a:ea typeface="Times New Roman" panose="02020603050405020304" pitchFamily="18" charset="0"/>
                          <a:cs typeface="Calibri" panose="020F0502020204030204" pitchFamily="34" charset="0"/>
                        </a:rPr>
                        <a:t> Harga Pokok Produksi per Unit </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CDB"/>
                    </a:solidFill>
                  </a:tcPr>
                </a:tc>
                <a:tc>
                  <a:txBody>
                    <a:bodyPr/>
                    <a:lstStyle/>
                    <a:p>
                      <a:pPr algn="ctr">
                        <a:lnSpc>
                          <a:spcPct val="107000"/>
                        </a:lnSpc>
                        <a:spcAft>
                          <a:spcPts val="0"/>
                        </a:spcAft>
                      </a:pPr>
                      <a:r>
                        <a:rPr lang="id-ID" sz="2000" b="1" dirty="0">
                          <a:effectLst/>
                          <a:latin typeface="Calibri" panose="020F0502020204030204" pitchFamily="34" charset="0"/>
                          <a:ea typeface="Times New Roman" panose="02020603050405020304" pitchFamily="18" charset="0"/>
                          <a:cs typeface="Calibri" panose="020F0502020204030204" pitchFamily="34" charset="0"/>
                        </a:rPr>
                        <a:t>Profit 20%</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CDB"/>
                    </a:solidFill>
                  </a:tcPr>
                </a:tc>
                <a:tc>
                  <a:txBody>
                    <a:bodyPr/>
                    <a:lstStyle/>
                    <a:p>
                      <a:pPr algn="ctr">
                        <a:lnSpc>
                          <a:spcPct val="107000"/>
                        </a:lnSpc>
                        <a:spcAft>
                          <a:spcPts val="0"/>
                        </a:spcAft>
                      </a:pPr>
                      <a:r>
                        <a:rPr lang="id-ID" sz="2000" b="1" dirty="0">
                          <a:effectLst/>
                          <a:latin typeface="Calibri" panose="020F0502020204030204" pitchFamily="34" charset="0"/>
                          <a:ea typeface="Times New Roman" panose="02020603050405020304" pitchFamily="18" charset="0"/>
                          <a:cs typeface="Calibri" panose="020F0502020204030204" pitchFamily="34" charset="0"/>
                        </a:rPr>
                        <a:t> Harga Jual Optimal per Unit </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CDB"/>
                    </a:solidFill>
                  </a:tcPr>
                </a:tc>
              </a:tr>
              <a:tr h="554994">
                <a:tc>
                  <a:txBody>
                    <a:bodyPr/>
                    <a:lstStyle/>
                    <a:p>
                      <a:pPr algn="ctr">
                        <a:lnSpc>
                          <a:spcPct val="107000"/>
                        </a:lnSpc>
                        <a:spcAft>
                          <a:spcPts val="0"/>
                        </a:spcAft>
                      </a:pPr>
                      <a:r>
                        <a:rPr lang="id-ID" sz="2000" dirty="0">
                          <a:effectLst/>
                          <a:latin typeface="Calibri" panose="020F0502020204030204" pitchFamily="34" charset="0"/>
                          <a:ea typeface="Times New Roman" panose="02020603050405020304" pitchFamily="18" charset="0"/>
                          <a:cs typeface="Calibri" panose="020F0502020204030204" pitchFamily="34" charset="0"/>
                        </a:rPr>
                        <a:t>Tipe 40</a:t>
                      </a:r>
                      <a:endParaRPr lang="id-ID"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0"/>
                        </a:spcAft>
                      </a:pPr>
                      <a:r>
                        <a:rPr lang="id-ID" sz="2000" dirty="0">
                          <a:effectLst/>
                          <a:latin typeface="Calibri" panose="020F0502020204030204" pitchFamily="34" charset="0"/>
                          <a:ea typeface="Times New Roman" panose="02020603050405020304" pitchFamily="18" charset="0"/>
                          <a:cs typeface="Calibri" panose="020F0502020204030204" pitchFamily="34" charset="0"/>
                        </a:rPr>
                        <a:t> Rp     401.693.019,11 </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id-ID" sz="2000" dirty="0">
                          <a:effectLst/>
                          <a:latin typeface="Calibri" panose="020F0502020204030204" pitchFamily="34" charset="0"/>
                          <a:ea typeface="Times New Roman" panose="02020603050405020304" pitchFamily="18" charset="0"/>
                          <a:cs typeface="Calibri" panose="020F0502020204030204" pitchFamily="34" charset="0"/>
                        </a:rPr>
                        <a:t> Rp         80.338.603,82 </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id-ID" sz="2000" dirty="0">
                          <a:effectLst/>
                          <a:latin typeface="Calibri" panose="020F0502020204030204" pitchFamily="34" charset="0"/>
                          <a:ea typeface="Times New Roman" panose="02020603050405020304" pitchFamily="18" charset="0"/>
                          <a:cs typeface="Calibri" panose="020F0502020204030204" pitchFamily="34" charset="0"/>
                        </a:rPr>
                        <a:t> Rp      482.031.622,93 </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4994">
                <a:tc>
                  <a:txBody>
                    <a:bodyPr/>
                    <a:lstStyle/>
                    <a:p>
                      <a:pPr algn="ctr">
                        <a:lnSpc>
                          <a:spcPct val="107000"/>
                        </a:lnSpc>
                        <a:spcAft>
                          <a:spcPts val="0"/>
                        </a:spcAft>
                      </a:pPr>
                      <a:r>
                        <a:rPr lang="id-ID" sz="2000" dirty="0">
                          <a:effectLst/>
                          <a:latin typeface="Calibri" panose="020F0502020204030204" pitchFamily="34" charset="0"/>
                          <a:ea typeface="Times New Roman" panose="02020603050405020304" pitchFamily="18" charset="0"/>
                          <a:cs typeface="Calibri" panose="020F0502020204030204" pitchFamily="34" charset="0"/>
                        </a:rPr>
                        <a:t>Tipe 54</a:t>
                      </a:r>
                      <a:endParaRPr lang="id-ID"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0"/>
                        </a:spcAft>
                      </a:pPr>
                      <a:r>
                        <a:rPr lang="id-ID" sz="2000" dirty="0">
                          <a:effectLst/>
                          <a:latin typeface="Calibri" panose="020F0502020204030204" pitchFamily="34" charset="0"/>
                          <a:ea typeface="Times New Roman" panose="02020603050405020304" pitchFamily="18" charset="0"/>
                          <a:cs typeface="Calibri" panose="020F0502020204030204" pitchFamily="34" charset="0"/>
                        </a:rPr>
                        <a:t> Rp     657.760.686,66 </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id-ID" sz="2000" dirty="0">
                          <a:effectLst/>
                          <a:latin typeface="Calibri" panose="020F0502020204030204" pitchFamily="34" charset="0"/>
                          <a:ea typeface="Times New Roman" panose="02020603050405020304" pitchFamily="18" charset="0"/>
                          <a:cs typeface="Calibri" panose="020F0502020204030204" pitchFamily="34" charset="0"/>
                        </a:rPr>
                        <a:t> Rp       131.552.137,33 </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id-ID" sz="2000" dirty="0">
                          <a:effectLst/>
                          <a:latin typeface="Calibri" panose="020F0502020204030204" pitchFamily="34" charset="0"/>
                          <a:ea typeface="Times New Roman" panose="02020603050405020304" pitchFamily="18" charset="0"/>
                          <a:cs typeface="Calibri" panose="020F0502020204030204" pitchFamily="34" charset="0"/>
                        </a:rPr>
                        <a:t> Rp      789.312.823,99 </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4994">
                <a:tc>
                  <a:txBody>
                    <a:bodyPr/>
                    <a:lstStyle/>
                    <a:p>
                      <a:pPr algn="ctr">
                        <a:lnSpc>
                          <a:spcPct val="107000"/>
                        </a:lnSpc>
                        <a:spcAft>
                          <a:spcPts val="0"/>
                        </a:spcAft>
                      </a:pPr>
                      <a:r>
                        <a:rPr lang="id-ID" sz="2000" dirty="0">
                          <a:effectLst/>
                          <a:latin typeface="Calibri" panose="020F0502020204030204" pitchFamily="34" charset="0"/>
                          <a:ea typeface="Times New Roman" panose="02020603050405020304" pitchFamily="18" charset="0"/>
                          <a:cs typeface="Calibri" panose="020F0502020204030204" pitchFamily="34" charset="0"/>
                        </a:rPr>
                        <a:t>Tipe 75</a:t>
                      </a:r>
                      <a:endParaRPr lang="id-ID"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0"/>
                        </a:spcAft>
                      </a:pPr>
                      <a:r>
                        <a:rPr lang="id-ID" sz="2000">
                          <a:effectLst/>
                          <a:latin typeface="Calibri" panose="020F0502020204030204" pitchFamily="34" charset="0"/>
                          <a:ea typeface="Times New Roman" panose="02020603050405020304" pitchFamily="18" charset="0"/>
                          <a:cs typeface="Calibri" panose="020F0502020204030204" pitchFamily="34" charset="0"/>
                        </a:rPr>
                        <a:t> Rp     888.381.111,64 </a:t>
                      </a:r>
                      <a:endParaRPr lang="id-ID"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id-ID" sz="2000" dirty="0">
                          <a:effectLst/>
                          <a:latin typeface="Calibri" panose="020F0502020204030204" pitchFamily="34" charset="0"/>
                          <a:ea typeface="Times New Roman" panose="02020603050405020304" pitchFamily="18" charset="0"/>
                          <a:cs typeface="Calibri" panose="020F0502020204030204" pitchFamily="34" charset="0"/>
                        </a:rPr>
                        <a:t> Rp       177.676.222,33 </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id-ID" sz="2000" dirty="0">
                          <a:effectLst/>
                          <a:latin typeface="Calibri" panose="020F0502020204030204" pitchFamily="34" charset="0"/>
                          <a:ea typeface="Times New Roman" panose="02020603050405020304" pitchFamily="18" charset="0"/>
                          <a:cs typeface="Calibri" panose="020F0502020204030204" pitchFamily="34" charset="0"/>
                        </a:rPr>
                        <a:t> Rp   1.066.057.333,97 </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4994">
                <a:tc>
                  <a:txBody>
                    <a:bodyPr/>
                    <a:lstStyle/>
                    <a:p>
                      <a:pPr algn="ctr">
                        <a:lnSpc>
                          <a:spcPct val="107000"/>
                        </a:lnSpc>
                        <a:spcAft>
                          <a:spcPts val="0"/>
                        </a:spcAft>
                      </a:pPr>
                      <a:r>
                        <a:rPr lang="id-ID" sz="2000" b="1" dirty="0">
                          <a:effectLst/>
                          <a:latin typeface="Calibri" panose="020F0502020204030204" pitchFamily="34" charset="0"/>
                          <a:ea typeface="Times New Roman" panose="02020603050405020304" pitchFamily="18" charset="0"/>
                          <a:cs typeface="Calibri" panose="020F0502020204030204" pitchFamily="34" charset="0"/>
                        </a:rPr>
                        <a:t>Jumlah</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ctr">
                        <a:lnSpc>
                          <a:spcPct val="107000"/>
                        </a:lnSpc>
                        <a:spcAft>
                          <a:spcPts val="0"/>
                        </a:spcAft>
                      </a:pPr>
                      <a:r>
                        <a:rPr lang="id-ID" sz="2000" b="1" dirty="0">
                          <a:effectLst/>
                          <a:latin typeface="Calibri" panose="020F0502020204030204" pitchFamily="34" charset="0"/>
                          <a:ea typeface="Times New Roman" panose="02020603050405020304" pitchFamily="18" charset="0"/>
                          <a:cs typeface="Calibri" panose="020F0502020204030204" pitchFamily="34" charset="0"/>
                        </a:rPr>
                        <a:t> Rp 1.947.834.817,41 </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ctr">
                        <a:lnSpc>
                          <a:spcPct val="107000"/>
                        </a:lnSpc>
                        <a:spcAft>
                          <a:spcPts val="0"/>
                        </a:spcAft>
                      </a:pPr>
                      <a:r>
                        <a:rPr lang="id-ID" sz="2000" b="1" dirty="0">
                          <a:effectLst/>
                          <a:latin typeface="Calibri" panose="020F0502020204030204" pitchFamily="34" charset="0"/>
                          <a:ea typeface="Times New Roman" panose="02020603050405020304" pitchFamily="18" charset="0"/>
                          <a:cs typeface="Calibri" panose="020F0502020204030204" pitchFamily="34" charset="0"/>
                        </a:rPr>
                        <a:t> Rp      389.566.963,48 </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ctr">
                        <a:lnSpc>
                          <a:spcPct val="107000"/>
                        </a:lnSpc>
                        <a:spcAft>
                          <a:spcPts val="0"/>
                        </a:spcAft>
                      </a:pPr>
                      <a:r>
                        <a:rPr lang="id-ID" sz="2000" b="1" dirty="0">
                          <a:effectLst/>
                          <a:latin typeface="Calibri" panose="020F0502020204030204" pitchFamily="34" charset="0"/>
                          <a:ea typeface="Times New Roman" panose="02020603050405020304" pitchFamily="18" charset="0"/>
                          <a:cs typeface="Calibri" panose="020F0502020204030204" pitchFamily="34" charset="0"/>
                        </a:rPr>
                        <a:t> Rp   2.337.401.780,89 </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r>
            </a:tbl>
          </a:graphicData>
        </a:graphic>
      </p:graphicFrame>
    </p:spTree>
    <p:extLst>
      <p:ext uri="{BB962C8B-B14F-4D97-AF65-F5344CB8AC3E}">
        <p14:creationId xmlns:p14="http://schemas.microsoft.com/office/powerpoint/2010/main" val="196094203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heel(1)">
                                      <p:cBhvr>
                                        <p:cTn id="7" dur="2000"/>
                                        <p:tgtEl>
                                          <p:spTgt spid="29"/>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heel(1)">
                                      <p:cBhvr>
                                        <p:cTn id="10" dur="2000"/>
                                        <p:tgtEl>
                                          <p:spTgt spid="23"/>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wheel(1)">
                                      <p:cBhvr>
                                        <p:cTn id="13" dur="2000"/>
                                        <p:tgtEl>
                                          <p:spTgt spid="30"/>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wheel(1)">
                                      <p:cBhvr>
                                        <p:cTn id="16" dur="2000"/>
                                        <p:tgtEl>
                                          <p:spTgt spid="31"/>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heel(1)">
                                      <p:cBhvr>
                                        <p:cTn id="19" dur="2000"/>
                                        <p:tgtEl>
                                          <p:spTgt spid="21"/>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heel(1)">
                                      <p:cBhvr>
                                        <p:cTn id="22" dur="2000"/>
                                        <p:tgtEl>
                                          <p:spTgt spid="22"/>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wheel(1)">
                                      <p:cBhvr>
                                        <p:cTn id="25" dur="2000"/>
                                        <p:tgtEl>
                                          <p:spTgt spid="33"/>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wheel(1)">
                                      <p:cBhvr>
                                        <p:cTn id="28" dur="2000"/>
                                        <p:tgtEl>
                                          <p:spTgt spid="32"/>
                                        </p:tgtEl>
                                      </p:cBhvr>
                                    </p:animEffect>
                                  </p:childTnLst>
                                </p:cTn>
                              </p:par>
                              <p:par>
                                <p:cTn id="29" presetID="21" presetClass="entr" presetSubtype="1"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heel(1)">
                                      <p:cBhvr>
                                        <p:cTn id="31" dur="2000"/>
                                        <p:tgtEl>
                                          <p:spTgt spid="20"/>
                                        </p:tgtEl>
                                      </p:cBhvr>
                                    </p:animEffect>
                                  </p:childTnLst>
                                </p:cTn>
                              </p:par>
                              <p:par>
                                <p:cTn id="32" presetID="21" presetClass="entr" presetSubtype="1" fill="hold" nodeType="with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wheel(1)">
                                      <p:cBhvr>
                                        <p:cTn id="34" dur="2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2" grpId="0" animBg="1"/>
      <p:bldP spid="21" grpId="0" animBg="1"/>
      <p:bldP spid="20" grpId="0" animBg="1"/>
      <p:bldP spid="29" grpId="0"/>
      <p:bldP spid="30" grpId="0"/>
      <p:bldP spid="31" grpId="0"/>
      <p:bldP spid="32" grpId="0"/>
      <p:bldP spid="3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6550223"/>
            <a:ext cx="12192000" cy="307777"/>
          </a:xfrm>
          <a:prstGeom prst="rect">
            <a:avLst/>
          </a:prstGeom>
          <a:solidFill>
            <a:schemeClr val="accent5">
              <a:lumMod val="50000"/>
            </a:schemeClr>
          </a:solidFill>
        </p:spPr>
        <p:txBody>
          <a:bodyPr wrap="square" rtlCol="0">
            <a:spAutoFit/>
          </a:bodyPr>
          <a:lstStyle/>
          <a:p>
            <a:r>
              <a:rPr lang="id-ID" sz="1400" b="1" dirty="0" smtClean="0">
                <a:solidFill>
                  <a:schemeClr val="bg1"/>
                </a:solidFill>
              </a:rPr>
              <a:t>Presentasi Proposal Tugas Akhir								Tissa Ayu Aristi                  1534290012	</a:t>
            </a:r>
            <a:endParaRPr lang="id-ID" sz="1400" b="1" dirty="0">
              <a:solidFill>
                <a:schemeClr val="bg1"/>
              </a:solidFill>
            </a:endParaRPr>
          </a:p>
        </p:txBody>
      </p:sp>
      <p:pic>
        <p:nvPicPr>
          <p:cNvPr id="3" name="Picture 5" descr="tb"/>
          <p:cNvPicPr>
            <a:picLocks noChangeAspect="1" noChangeArrowheads="1"/>
          </p:cNvPicPr>
          <p:nvPr/>
        </p:nvPicPr>
        <p:blipFill>
          <a:blip r:embed="rId2"/>
          <a:srcRect/>
          <a:stretch>
            <a:fillRect/>
          </a:stretch>
        </p:blipFill>
        <p:spPr bwMode="auto">
          <a:xfrm>
            <a:off x="6463862" y="0"/>
            <a:ext cx="5728138" cy="677708"/>
          </a:xfrm>
          <a:prstGeom prst="rect">
            <a:avLst/>
          </a:prstGeom>
          <a:noFill/>
        </p:spPr>
      </p:pic>
      <p:sp>
        <p:nvSpPr>
          <p:cNvPr id="4" name="TextBox 3"/>
          <p:cNvSpPr txBox="1"/>
          <p:nvPr/>
        </p:nvSpPr>
        <p:spPr>
          <a:xfrm>
            <a:off x="7254765" y="81082"/>
            <a:ext cx="4146331" cy="461665"/>
          </a:xfrm>
          <a:prstGeom prst="rect">
            <a:avLst/>
          </a:prstGeom>
          <a:noFill/>
        </p:spPr>
        <p:txBody>
          <a:bodyPr wrap="square" rtlCol="0">
            <a:spAutoFit/>
          </a:bodyPr>
          <a:lstStyle/>
          <a:p>
            <a:r>
              <a:rPr lang="id-ID" sz="2400" b="1" dirty="0" smtClean="0">
                <a:solidFill>
                  <a:schemeClr val="bg1"/>
                </a:solidFill>
              </a:rPr>
              <a:t>ANALISA DAN PEMBAHASAN</a:t>
            </a:r>
            <a:endParaRPr lang="id-ID" sz="2400" b="1" dirty="0">
              <a:solidFill>
                <a:schemeClr val="bg1"/>
              </a:solidFill>
            </a:endParaRPr>
          </a:p>
        </p:txBody>
      </p:sp>
      <p:sp>
        <p:nvSpPr>
          <p:cNvPr id="5" name="Rectangle 4"/>
          <p:cNvSpPr/>
          <p:nvPr/>
        </p:nvSpPr>
        <p:spPr>
          <a:xfrm>
            <a:off x="1369961" y="277598"/>
            <a:ext cx="3007747" cy="400110"/>
          </a:xfrm>
          <a:prstGeom prst="rect">
            <a:avLst/>
          </a:prstGeom>
        </p:spPr>
        <p:txBody>
          <a:bodyPr wrap="none">
            <a:spAutoFit/>
          </a:bodyPr>
          <a:lstStyle/>
          <a:p>
            <a:pPr algn="ctr"/>
            <a:r>
              <a:rPr lang="id-ID" sz="2000" b="1" dirty="0" smtClean="0">
                <a:solidFill>
                  <a:schemeClr val="tx1">
                    <a:lumMod val="75000"/>
                  </a:schemeClr>
                </a:solidFill>
                <a:latin typeface="Times New Roman" pitchFamily="18" charset="0"/>
                <a:cs typeface="Times New Roman" pitchFamily="18" charset="0"/>
              </a:rPr>
              <a:t>Analisa Break Even Point</a:t>
            </a:r>
            <a:endParaRPr lang="id-ID" sz="2000" b="1" dirty="0">
              <a:latin typeface="Times New Roman" pitchFamily="18" charset="0"/>
              <a:cs typeface="Times New Roman" pitchFamily="18" charset="0"/>
            </a:endParaRPr>
          </a:p>
        </p:txBody>
      </p:sp>
      <p:sp>
        <p:nvSpPr>
          <p:cNvPr id="7" name="Donut 6"/>
          <p:cNvSpPr/>
          <p:nvPr/>
        </p:nvSpPr>
        <p:spPr>
          <a:xfrm>
            <a:off x="1956000" y="1342391"/>
            <a:ext cx="2520000" cy="2520000"/>
          </a:xfrm>
          <a:prstGeom prst="donut">
            <a:avLst>
              <a:gd name="adj" fmla="val 662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9" name="Oval 8"/>
          <p:cNvSpPr/>
          <p:nvPr/>
        </p:nvSpPr>
        <p:spPr>
          <a:xfrm>
            <a:off x="111836" y="1657455"/>
            <a:ext cx="1620000" cy="1620000"/>
          </a:xfrm>
          <a:prstGeom prst="ellipse">
            <a:avLst/>
          </a:pr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Oval 9"/>
          <p:cNvSpPr/>
          <p:nvPr/>
        </p:nvSpPr>
        <p:spPr>
          <a:xfrm>
            <a:off x="1263873" y="3902789"/>
            <a:ext cx="1620000" cy="1620000"/>
          </a:xfrm>
          <a:prstGeom prst="ellipse">
            <a:avLst/>
          </a:pr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Oval 10"/>
          <p:cNvSpPr/>
          <p:nvPr/>
        </p:nvSpPr>
        <p:spPr>
          <a:xfrm>
            <a:off x="4296706" y="3052391"/>
            <a:ext cx="1620000" cy="1620000"/>
          </a:xfrm>
          <a:prstGeom prst="ellipse">
            <a:avLst/>
          </a:pr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mc:AlternateContent xmlns:mc="http://schemas.openxmlformats.org/markup-compatibility/2006" xmlns:a14="http://schemas.microsoft.com/office/drawing/2010/main">
        <mc:Choice Requires="a14">
          <p:sp>
            <p:nvSpPr>
              <p:cNvPr id="12" name="TextBox 11"/>
              <p:cNvSpPr txBox="1"/>
              <p:nvPr/>
            </p:nvSpPr>
            <p:spPr>
              <a:xfrm>
                <a:off x="2073873" y="2208451"/>
                <a:ext cx="2284253" cy="8897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id-ID">
                          <a:latin typeface="Cambria Math" panose="02040503050406030204" pitchFamily="18" charset="0"/>
                        </a:rPr>
                        <m:t>BEP</m:t>
                      </m:r>
                      <m:r>
                        <a:rPr lang="id-ID">
                          <a:latin typeface="Cambria Math" panose="02040503050406030204" pitchFamily="18" charset="0"/>
                        </a:rPr>
                        <m:t> (</m:t>
                      </m:r>
                      <m:r>
                        <m:rPr>
                          <m:sty m:val="p"/>
                        </m:rPr>
                        <a:rPr lang="id-ID">
                          <a:latin typeface="Cambria Math" panose="02040503050406030204" pitchFamily="18" charset="0"/>
                        </a:rPr>
                        <m:t>unit</m:t>
                      </m:r>
                      <m:r>
                        <a:rPr lang="id-ID">
                          <a:latin typeface="Cambria Math" panose="02040503050406030204" pitchFamily="18" charset="0"/>
                        </a:rPr>
                        <m:t>)=</m:t>
                      </m:r>
                      <m:f>
                        <m:fPr>
                          <m:ctrlPr>
                            <a:rPr lang="id-ID" i="1">
                              <a:latin typeface="Cambria Math" panose="02040503050406030204" pitchFamily="18" charset="0"/>
                            </a:rPr>
                          </m:ctrlPr>
                        </m:fPr>
                        <m:num>
                          <m:r>
                            <m:rPr>
                              <m:sty m:val="p"/>
                            </m:rPr>
                            <a:rPr lang="id-ID">
                              <a:latin typeface="Cambria Math" panose="02040503050406030204" pitchFamily="18" charset="0"/>
                            </a:rPr>
                            <m:t>FC</m:t>
                          </m:r>
                        </m:num>
                        <m:den>
                          <m:r>
                            <m:rPr>
                              <m:sty m:val="p"/>
                            </m:rPr>
                            <a:rPr lang="id-ID">
                              <a:latin typeface="Cambria Math" panose="02040503050406030204" pitchFamily="18" charset="0"/>
                            </a:rPr>
                            <m:t>P</m:t>
                          </m:r>
                          <m:r>
                            <a:rPr lang="id-ID" i="1">
                              <a:latin typeface="Cambria Math" panose="02040503050406030204" pitchFamily="18" charset="0"/>
                            </a:rPr>
                            <m:t>−</m:t>
                          </m:r>
                          <m:r>
                            <m:rPr>
                              <m:sty m:val="p"/>
                            </m:rPr>
                            <a:rPr lang="id-ID">
                              <a:latin typeface="Cambria Math" panose="02040503050406030204" pitchFamily="18" charset="0"/>
                            </a:rPr>
                            <m:t>VC</m:t>
                          </m:r>
                        </m:den>
                      </m:f>
                    </m:oMath>
                  </m:oMathPara>
                </a14:m>
                <a:endParaRPr lang="id-ID" dirty="0"/>
              </a:p>
              <a:p>
                <a:endParaRPr lang="id-ID" dirty="0"/>
              </a:p>
            </p:txBody>
          </p:sp>
        </mc:Choice>
        <mc:Fallback xmlns="">
          <p:sp>
            <p:nvSpPr>
              <p:cNvPr id="12" name="TextBox 11"/>
              <p:cNvSpPr txBox="1">
                <a:spLocks noRot="1" noChangeAspect="1" noMove="1" noResize="1" noEditPoints="1" noAdjustHandles="1" noChangeArrowheads="1" noChangeShapeType="1" noTextEdit="1"/>
              </p:cNvSpPr>
              <p:nvPr/>
            </p:nvSpPr>
            <p:spPr>
              <a:xfrm>
                <a:off x="2073873" y="2208451"/>
                <a:ext cx="2284253" cy="889795"/>
              </a:xfrm>
              <a:prstGeom prst="rect">
                <a:avLst/>
              </a:prstGeom>
              <a:blipFill rotWithShape="0">
                <a:blip r:embed="rId3"/>
                <a:stretch>
                  <a:fillRect/>
                </a:stretch>
              </a:blipFill>
            </p:spPr>
            <p:txBody>
              <a:bodyPr/>
              <a:lstStyle/>
              <a:p>
                <a:r>
                  <a:rPr lang="id-ID">
                    <a:noFill/>
                  </a:rPr>
                  <a:t> </a:t>
                </a:r>
              </a:p>
            </p:txBody>
          </p:sp>
        </mc:Fallback>
      </mc:AlternateContent>
      <p:sp>
        <p:nvSpPr>
          <p:cNvPr id="13" name="TextBox 12"/>
          <p:cNvSpPr txBox="1"/>
          <p:nvPr/>
        </p:nvSpPr>
        <p:spPr>
          <a:xfrm>
            <a:off x="178223" y="2282789"/>
            <a:ext cx="1675486" cy="369332"/>
          </a:xfrm>
          <a:prstGeom prst="rect">
            <a:avLst/>
          </a:prstGeom>
          <a:noFill/>
        </p:spPr>
        <p:txBody>
          <a:bodyPr wrap="square" rtlCol="0">
            <a:spAutoFit/>
          </a:bodyPr>
          <a:lstStyle/>
          <a:p>
            <a:r>
              <a:rPr lang="id-ID" dirty="0" smtClean="0"/>
              <a:t>P = Harga Jual</a:t>
            </a:r>
            <a:endParaRPr lang="id-ID" dirty="0"/>
          </a:p>
        </p:txBody>
      </p:sp>
      <p:sp>
        <p:nvSpPr>
          <p:cNvPr id="14" name="TextBox 13"/>
          <p:cNvSpPr txBox="1"/>
          <p:nvPr/>
        </p:nvSpPr>
        <p:spPr>
          <a:xfrm>
            <a:off x="1408243" y="4389603"/>
            <a:ext cx="1331259" cy="646331"/>
          </a:xfrm>
          <a:prstGeom prst="rect">
            <a:avLst/>
          </a:prstGeom>
          <a:noFill/>
        </p:spPr>
        <p:txBody>
          <a:bodyPr wrap="square" rtlCol="0">
            <a:spAutoFit/>
          </a:bodyPr>
          <a:lstStyle/>
          <a:p>
            <a:r>
              <a:rPr lang="id-ID" dirty="0" smtClean="0"/>
              <a:t>VC = </a:t>
            </a:r>
            <a:r>
              <a:rPr lang="id-ID" dirty="0"/>
              <a:t>Biaya Tidak Tetap</a:t>
            </a:r>
          </a:p>
        </p:txBody>
      </p:sp>
      <p:sp>
        <p:nvSpPr>
          <p:cNvPr id="15" name="TextBox 14"/>
          <p:cNvSpPr txBox="1"/>
          <p:nvPr/>
        </p:nvSpPr>
        <p:spPr>
          <a:xfrm>
            <a:off x="4296706" y="3616015"/>
            <a:ext cx="1721224" cy="369332"/>
          </a:xfrm>
          <a:prstGeom prst="rect">
            <a:avLst/>
          </a:prstGeom>
          <a:noFill/>
        </p:spPr>
        <p:txBody>
          <a:bodyPr wrap="square" rtlCol="0">
            <a:spAutoFit/>
          </a:bodyPr>
          <a:lstStyle/>
          <a:p>
            <a:r>
              <a:rPr lang="id-ID" dirty="0" smtClean="0"/>
              <a:t>FC = Biaya </a:t>
            </a:r>
            <a:r>
              <a:rPr lang="id-ID" dirty="0"/>
              <a:t>Tetap </a:t>
            </a:r>
          </a:p>
        </p:txBody>
      </p:sp>
      <mc:AlternateContent xmlns:mc="http://schemas.openxmlformats.org/markup-compatibility/2006" xmlns:a14="http://schemas.microsoft.com/office/drawing/2010/main">
        <mc:Choice Requires="a14">
          <p:sp>
            <p:nvSpPr>
              <p:cNvPr id="17" name="TextBox 16"/>
              <p:cNvSpPr txBox="1"/>
              <p:nvPr/>
            </p:nvSpPr>
            <p:spPr>
              <a:xfrm>
                <a:off x="5888833" y="973067"/>
                <a:ext cx="6303167" cy="5442195"/>
              </a:xfrm>
              <a:prstGeom prst="rect">
                <a:avLst/>
              </a:prstGeom>
              <a:noFill/>
            </p:spPr>
            <p:txBody>
              <a:bodyPr wrap="square" rtlCol="0">
                <a:spAutoFit/>
              </a:bodyPr>
              <a:lstStyle/>
              <a:p>
                <a:pPr marL="285750" lvl="0" indent="-285750">
                  <a:lnSpc>
                    <a:spcPct val="150000"/>
                  </a:lnSpc>
                  <a:buFont typeface="Wingdings" panose="05000000000000000000" pitchFamily="2" charset="2"/>
                  <a:buChar char="Ø"/>
                </a:pPr>
                <a:r>
                  <a:rPr lang="id-ID" dirty="0" smtClean="0"/>
                  <a:t>Perhitungan </a:t>
                </a:r>
                <a:r>
                  <a:rPr lang="id-ID" i="1" dirty="0"/>
                  <a:t>Break Even Point</a:t>
                </a:r>
                <a:r>
                  <a:rPr lang="id-ID" dirty="0"/>
                  <a:t> Rumah Tipe 40</a:t>
                </a:r>
              </a:p>
              <a:p>
                <a:pPr>
                  <a:lnSpc>
                    <a:spcPct val="150000"/>
                  </a:lnSpc>
                </a:pPr>
                <a14:m>
                  <m:oMathPara xmlns:m="http://schemas.openxmlformats.org/officeDocument/2006/math">
                    <m:oMathParaPr>
                      <m:jc m:val="centerGroup"/>
                    </m:oMathParaPr>
                    <m:oMath xmlns:m="http://schemas.openxmlformats.org/officeDocument/2006/math">
                      <m:r>
                        <m:rPr>
                          <m:sty m:val="p"/>
                        </m:rPr>
                        <a:rPr lang="id-ID">
                          <a:latin typeface="Cambria Math" panose="02040503050406030204" pitchFamily="18" charset="0"/>
                        </a:rPr>
                        <m:t>BEP</m:t>
                      </m:r>
                      <m:r>
                        <a:rPr lang="id-ID">
                          <a:latin typeface="Cambria Math" panose="02040503050406030204" pitchFamily="18" charset="0"/>
                        </a:rPr>
                        <m:t> </m:t>
                      </m:r>
                      <m:d>
                        <m:dPr>
                          <m:ctrlPr>
                            <a:rPr lang="id-ID" i="1">
                              <a:latin typeface="Cambria Math" panose="02040503050406030204" pitchFamily="18" charset="0"/>
                            </a:rPr>
                          </m:ctrlPr>
                        </m:dPr>
                        <m:e>
                          <m:r>
                            <m:rPr>
                              <m:sty m:val="p"/>
                            </m:rPr>
                            <a:rPr lang="id-ID">
                              <a:latin typeface="Cambria Math" panose="02040503050406030204" pitchFamily="18" charset="0"/>
                            </a:rPr>
                            <m:t>unit</m:t>
                          </m:r>
                        </m:e>
                      </m:d>
                      <m:r>
                        <a:rPr lang="id-ID">
                          <a:latin typeface="Cambria Math" panose="02040503050406030204" pitchFamily="18" charset="0"/>
                        </a:rPr>
                        <m:t> =</m:t>
                      </m:r>
                      <m:f>
                        <m:fPr>
                          <m:ctrlPr>
                            <a:rPr lang="id-ID" i="1">
                              <a:latin typeface="Cambria Math" panose="02040503050406030204" pitchFamily="18" charset="0"/>
                            </a:rPr>
                          </m:ctrlPr>
                        </m:fPr>
                        <m:num>
                          <m:r>
                            <a:rPr lang="id-ID" i="1">
                              <a:latin typeface="Cambria Math" panose="02040503050406030204" pitchFamily="18" charset="0"/>
                            </a:rPr>
                            <m:t>𝑅𝑝</m:t>
                          </m:r>
                          <m:r>
                            <a:rPr lang="id-ID" i="1">
                              <a:latin typeface="Cambria Math" panose="02040503050406030204" pitchFamily="18" charset="0"/>
                            </a:rPr>
                            <m:t>13.629.338.960,86</m:t>
                          </m:r>
                        </m:num>
                        <m:den>
                          <m:r>
                            <a:rPr lang="id-ID">
                              <a:latin typeface="Cambria Math" panose="02040503050406030204" pitchFamily="18" charset="0"/>
                            </a:rPr>
                            <m:t>( </m:t>
                          </m:r>
                          <m:r>
                            <m:rPr>
                              <m:sty m:val="p"/>
                            </m:rPr>
                            <a:rPr lang="id-ID">
                              <a:latin typeface="Cambria Math" panose="02040503050406030204" pitchFamily="18" charset="0"/>
                            </a:rPr>
                            <m:t>Rp</m:t>
                          </m:r>
                          <m:r>
                            <a:rPr lang="id-ID">
                              <a:latin typeface="Cambria Math" panose="02040503050406030204" pitchFamily="18" charset="0"/>
                            </a:rPr>
                            <m:t>482.031.622,93 </m:t>
                          </m:r>
                          <m:r>
                            <a:rPr lang="id-ID" i="1">
                              <a:latin typeface="Cambria Math" panose="02040503050406030204" pitchFamily="18" charset="0"/>
                            </a:rPr>
                            <m:t>−</m:t>
                          </m:r>
                          <m:r>
                            <m:rPr>
                              <m:sty m:val="p"/>
                            </m:rPr>
                            <a:rPr lang="id-ID">
                              <a:latin typeface="Cambria Math" panose="02040503050406030204" pitchFamily="18" charset="0"/>
                            </a:rPr>
                            <m:t>Rp</m:t>
                          </m:r>
                          <m:r>
                            <a:rPr lang="id-ID" i="1">
                              <a:latin typeface="Cambria Math" panose="02040503050406030204" pitchFamily="18" charset="0"/>
                            </a:rPr>
                            <m:t>266.749.069,00</m:t>
                          </m:r>
                          <m:r>
                            <a:rPr lang="id-ID">
                              <a:latin typeface="Cambria Math" panose="02040503050406030204" pitchFamily="18" charset="0"/>
                            </a:rPr>
                            <m:t>)</m:t>
                          </m:r>
                        </m:den>
                      </m:f>
                    </m:oMath>
                  </m:oMathPara>
                </a14:m>
                <a:endParaRPr lang="id-ID" dirty="0" smtClean="0"/>
              </a:p>
              <a:p>
                <a:pPr>
                  <a:lnSpc>
                    <a:spcPct val="150000"/>
                  </a:lnSpc>
                </a:pPr>
                <a14:m>
                  <m:oMathPara xmlns:m="http://schemas.openxmlformats.org/officeDocument/2006/math">
                    <m:oMathParaPr>
                      <m:jc m:val="centerGroup"/>
                    </m:oMathParaPr>
                    <m:oMath xmlns:m="http://schemas.openxmlformats.org/officeDocument/2006/math">
                      <m:r>
                        <a:rPr lang="id-ID">
                          <a:latin typeface="Cambria Math" panose="02040503050406030204" pitchFamily="18" charset="0"/>
                        </a:rPr>
                        <m:t>=63.31</m:t>
                      </m:r>
                      <m:r>
                        <a:rPr lang="id-ID" b="0" i="0" smtClean="0">
                          <a:latin typeface="Cambria Math" panose="02040503050406030204" pitchFamily="18" charset="0"/>
                        </a:rPr>
                        <m:t>=63 </m:t>
                      </m:r>
                      <m:r>
                        <m:rPr>
                          <m:sty m:val="p"/>
                        </m:rPr>
                        <a:rPr lang="id-ID" b="0" i="0" smtClean="0">
                          <a:latin typeface="Cambria Math" panose="02040503050406030204" pitchFamily="18" charset="0"/>
                        </a:rPr>
                        <m:t>Unit</m:t>
                      </m:r>
                    </m:oMath>
                  </m:oMathPara>
                </a14:m>
                <a:endParaRPr lang="id-ID" dirty="0"/>
              </a:p>
              <a:p>
                <a:pPr marL="285750" lvl="0" indent="-285750" algn="just">
                  <a:lnSpc>
                    <a:spcPct val="150000"/>
                  </a:lnSpc>
                  <a:spcAft>
                    <a:spcPts val="0"/>
                  </a:spcAft>
                  <a:buFont typeface="Wingdings" panose="05000000000000000000" pitchFamily="2" charset="2"/>
                  <a:buChar char="Ø"/>
                </a:pPr>
                <a:r>
                  <a:rPr lang="id-ID" dirty="0">
                    <a:latin typeface="Times New Roman" panose="02020603050405020304" pitchFamily="18" charset="0"/>
                    <a:ea typeface="Calibri" panose="020F0502020204030204" pitchFamily="34" charset="0"/>
                    <a:cs typeface="Times New Roman" panose="02020603050405020304" pitchFamily="18" charset="0"/>
                  </a:rPr>
                  <a:t>Perhitungan </a:t>
                </a:r>
                <a:r>
                  <a:rPr lang="id-ID" i="1" dirty="0">
                    <a:effectLst/>
                    <a:latin typeface="Times New Roman" panose="02020603050405020304" pitchFamily="18" charset="0"/>
                    <a:ea typeface="Calibri" panose="020F0502020204030204" pitchFamily="34" charset="0"/>
                    <a:cs typeface="Times New Roman" panose="02020603050405020304" pitchFamily="18" charset="0"/>
                  </a:rPr>
                  <a:t>Break Even Point</a:t>
                </a:r>
                <a:r>
                  <a:rPr lang="id-ID" dirty="0">
                    <a:effectLst/>
                    <a:latin typeface="Times New Roman" panose="02020603050405020304" pitchFamily="18" charset="0"/>
                    <a:ea typeface="Calibri" panose="020F0502020204030204" pitchFamily="34" charset="0"/>
                    <a:cs typeface="Times New Roman" panose="02020603050405020304" pitchFamily="18" charset="0"/>
                  </a:rPr>
                  <a:t> Rumah Tipe 54</a:t>
                </a:r>
                <a:endParaRPr lang="id-ID"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spcAft>
                    <a:spcPts val="0"/>
                  </a:spcAft>
                </a:pPr>
                <a14:m>
                  <m:oMathPara xmlns:m="http://schemas.openxmlformats.org/officeDocument/2006/math">
                    <m:oMathParaPr>
                      <m:jc m:val="centerGroup"/>
                    </m:oMathParaPr>
                    <m:oMath xmlns:m="http://schemas.openxmlformats.org/officeDocument/2006/math">
                      <m:r>
                        <m:rPr>
                          <m:sty m:val="p"/>
                        </m:rPr>
                        <a:rPr lang="id-ID">
                          <a:effectLst/>
                          <a:latin typeface="Cambria Math" panose="02040503050406030204" pitchFamily="18" charset="0"/>
                          <a:ea typeface="Calibri" panose="020F0502020204030204" pitchFamily="34" charset="0"/>
                          <a:cs typeface="Times New Roman" panose="02020603050405020304" pitchFamily="18" charset="0"/>
                        </a:rPr>
                        <m:t>BEP</m:t>
                      </m:r>
                      <m:r>
                        <a:rPr lang="id-ID">
                          <a:effectLst/>
                          <a:latin typeface="Cambria Math" panose="02040503050406030204" pitchFamily="18" charset="0"/>
                          <a:ea typeface="Calibri" panose="020F0502020204030204" pitchFamily="34" charset="0"/>
                          <a:cs typeface="Times New Roman" panose="02020603050405020304" pitchFamily="18" charset="0"/>
                        </a:rPr>
                        <m:t> </m:t>
                      </m:r>
                      <m:d>
                        <m:dPr>
                          <m:ctrlPr>
                            <a:rPr lang="id-ID" i="1">
                              <a:effectLst/>
                              <a:latin typeface="Cambria Math" panose="02040503050406030204" pitchFamily="18" charset="0"/>
                              <a:ea typeface="Calibri" panose="020F0502020204030204" pitchFamily="34" charset="0"/>
                              <a:cs typeface="Times New Roman" panose="02020603050405020304" pitchFamily="18" charset="0"/>
                            </a:rPr>
                          </m:ctrlPr>
                        </m:dPr>
                        <m:e>
                          <m:r>
                            <m:rPr>
                              <m:sty m:val="p"/>
                            </m:rPr>
                            <a:rPr lang="id-ID">
                              <a:effectLst/>
                              <a:latin typeface="Cambria Math" panose="02040503050406030204" pitchFamily="18" charset="0"/>
                              <a:ea typeface="Calibri" panose="020F0502020204030204" pitchFamily="34" charset="0"/>
                              <a:cs typeface="Times New Roman" panose="02020603050405020304" pitchFamily="18" charset="0"/>
                            </a:rPr>
                            <m:t>unit</m:t>
                          </m:r>
                        </m:e>
                      </m:d>
                      <m:r>
                        <a:rPr lang="id-ID">
                          <a:effectLst/>
                          <a:latin typeface="Cambria Math" panose="02040503050406030204" pitchFamily="18" charset="0"/>
                          <a:ea typeface="Calibri" panose="020F0502020204030204" pitchFamily="34" charset="0"/>
                          <a:cs typeface="Times New Roman" panose="02020603050405020304" pitchFamily="18" charset="0"/>
                        </a:rPr>
                        <m:t> =</m:t>
                      </m:r>
                      <m:f>
                        <m:fPr>
                          <m:ctrlPr>
                            <a:rPr lang="id-ID" i="1">
                              <a:effectLst/>
                              <a:latin typeface="Cambria Math" panose="02040503050406030204" pitchFamily="18" charset="0"/>
                              <a:ea typeface="Calibri" panose="020F0502020204030204" pitchFamily="34" charset="0"/>
                              <a:cs typeface="Times New Roman" panose="02020603050405020304" pitchFamily="18" charset="0"/>
                            </a:rPr>
                          </m:ctrlPr>
                        </m:fPr>
                        <m:num>
                          <m:r>
                            <a:rPr lang="id-ID" i="1">
                              <a:effectLst/>
                              <a:latin typeface="Cambria Math" panose="02040503050406030204" pitchFamily="18" charset="0"/>
                              <a:ea typeface="Calibri" panose="020F0502020204030204" pitchFamily="34" charset="0"/>
                              <a:cs typeface="Times New Roman" panose="02020603050405020304" pitchFamily="18" charset="0"/>
                            </a:rPr>
                            <m:t>𝑅𝑝</m:t>
                          </m:r>
                          <m:r>
                            <a:rPr lang="id-ID" i="1">
                              <a:effectLst/>
                              <a:latin typeface="Cambria Math" panose="02040503050406030204" pitchFamily="18" charset="0"/>
                              <a:ea typeface="Calibri" panose="020F0502020204030204" pitchFamily="34" charset="0"/>
                              <a:cs typeface="Times New Roman" panose="02020603050405020304" pitchFamily="18" charset="0"/>
                            </a:rPr>
                            <m:t>3.708.159.151,37</m:t>
                          </m:r>
                        </m:num>
                        <m:den>
                          <m:r>
                            <a:rPr lang="id-ID">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id-ID">
                              <a:effectLst/>
                              <a:latin typeface="Cambria Math" panose="02040503050406030204" pitchFamily="18" charset="0"/>
                              <a:ea typeface="Calibri" panose="020F0502020204030204" pitchFamily="34" charset="0"/>
                              <a:cs typeface="Times New Roman" panose="02020603050405020304" pitchFamily="18" charset="0"/>
                            </a:rPr>
                            <m:t>Rp</m:t>
                          </m:r>
                          <m:r>
                            <a:rPr lang="id-ID">
                              <a:effectLst/>
                              <a:latin typeface="Cambria Math" panose="02040503050406030204" pitchFamily="18" charset="0"/>
                              <a:ea typeface="Calibri" panose="020F0502020204030204" pitchFamily="34" charset="0"/>
                              <a:cs typeface="Times New Roman" panose="02020603050405020304" pitchFamily="18" charset="0"/>
                            </a:rPr>
                            <m:t>789.312.823,99 </m:t>
                          </m:r>
                          <m:r>
                            <a:rPr lang="id-ID" i="1">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id-ID">
                              <a:effectLst/>
                              <a:latin typeface="Cambria Math" panose="02040503050406030204" pitchFamily="18" charset="0"/>
                              <a:ea typeface="Calibri" panose="020F0502020204030204" pitchFamily="34" charset="0"/>
                              <a:cs typeface="Times New Roman" panose="02020603050405020304" pitchFamily="18" charset="0"/>
                            </a:rPr>
                            <m:t>Rp</m:t>
                          </m:r>
                          <m:r>
                            <a:rPr lang="id-ID" i="1">
                              <a:effectLst/>
                              <a:latin typeface="Cambria Math" panose="02040503050406030204" pitchFamily="18" charset="0"/>
                              <a:ea typeface="Calibri" panose="020F0502020204030204" pitchFamily="34" charset="0"/>
                              <a:cs typeface="Times New Roman" panose="02020603050405020304" pitchFamily="18" charset="0"/>
                            </a:rPr>
                            <m:t> 332.925.945,00</m:t>
                          </m:r>
                          <m:r>
                            <a:rPr lang="id-ID">
                              <a:effectLst/>
                              <a:latin typeface="Cambria Math" panose="02040503050406030204" pitchFamily="18" charset="0"/>
                              <a:ea typeface="Calibri" panose="020F0502020204030204" pitchFamily="34" charset="0"/>
                              <a:cs typeface="Times New Roman" panose="02020603050405020304" pitchFamily="18" charset="0"/>
                            </a:rPr>
                            <m:t>)</m:t>
                          </m:r>
                        </m:den>
                      </m:f>
                    </m:oMath>
                  </m:oMathPara>
                </a14:m>
                <a:endParaRPr lang="id-ID" dirty="0">
                  <a:effectLst/>
                  <a:latin typeface="Calibri" panose="020F0502020204030204" pitchFamily="34" charset="0"/>
                  <a:ea typeface="Calibri" panose="020F0502020204030204" pitchFamily="34" charset="0"/>
                  <a:cs typeface="Times New Roman" panose="02020603050405020304" pitchFamily="18" charset="0"/>
                </a:endParaRPr>
              </a:p>
              <a:p>
                <a:pPr marL="1170305" indent="-713105" algn="just">
                  <a:lnSpc>
                    <a:spcPct val="150000"/>
                  </a:lnSpc>
                  <a:spcAft>
                    <a:spcPts val="0"/>
                  </a:spcAft>
                </a:pPr>
                <a:r>
                  <a:rPr lang="id-ID" dirty="0" smtClean="0">
                    <a:effectLst/>
                    <a:ea typeface="Calibri" panose="020F0502020204030204" pitchFamily="34" charset="0"/>
                    <a:cs typeface="Times New Roman" panose="02020603050405020304" pitchFamily="18" charset="0"/>
                  </a:rPr>
                  <a:t>		      </a:t>
                </a:r>
                <a14:m>
                  <m:oMath xmlns:m="http://schemas.openxmlformats.org/officeDocument/2006/math">
                    <m:r>
                      <a:rPr lang="id-ID">
                        <a:effectLst/>
                        <a:latin typeface="Cambria Math" panose="02040503050406030204" pitchFamily="18" charset="0"/>
                        <a:ea typeface="Calibri" panose="020F0502020204030204" pitchFamily="34" charset="0"/>
                        <a:cs typeface="Times New Roman" panose="02020603050405020304" pitchFamily="18" charset="0"/>
                      </a:rPr>
                      <m:t>=7.12</m:t>
                    </m:r>
                    <m:r>
                      <a:rPr lang="id-ID" b="0" i="0" smtClean="0">
                        <a:effectLst/>
                        <a:latin typeface="Cambria Math" panose="02040503050406030204" pitchFamily="18" charset="0"/>
                        <a:ea typeface="Calibri" panose="020F0502020204030204" pitchFamily="34" charset="0"/>
                        <a:cs typeface="Times New Roman" panose="02020603050405020304" pitchFamily="18" charset="0"/>
                      </a:rPr>
                      <m:t>=</m:t>
                    </m:r>
                    <m:r>
                      <a:rPr lang="id-ID">
                        <a:effectLst/>
                        <a:latin typeface="Cambria Math" panose="02040503050406030204" pitchFamily="18" charset="0"/>
                        <a:ea typeface="Calibri" panose="020F0502020204030204" pitchFamily="34" charset="0"/>
                        <a:cs typeface="Times New Roman" panose="02020603050405020304" pitchFamily="18" charset="0"/>
                      </a:rPr>
                      <m:t>7 </m:t>
                    </m:r>
                    <m:r>
                      <m:rPr>
                        <m:sty m:val="p"/>
                      </m:rPr>
                      <a:rPr lang="id-ID">
                        <a:effectLst/>
                        <a:latin typeface="Cambria Math" panose="02040503050406030204" pitchFamily="18" charset="0"/>
                        <a:ea typeface="Calibri" panose="020F0502020204030204" pitchFamily="34" charset="0"/>
                        <a:cs typeface="Times New Roman" panose="02020603050405020304" pitchFamily="18" charset="0"/>
                      </a:rPr>
                      <m:t>Unit</m:t>
                    </m:r>
                  </m:oMath>
                </a14:m>
                <a:endParaRPr lang="id-ID" dirty="0" smtClean="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50000"/>
                  </a:lnSpc>
                  <a:buFont typeface="Wingdings" panose="05000000000000000000" pitchFamily="2" charset="2"/>
                  <a:buChar char="Ø"/>
                </a:pPr>
                <a:r>
                  <a:rPr lang="id-ID" dirty="0"/>
                  <a:t>Perhitungan </a:t>
                </a:r>
                <a:r>
                  <a:rPr lang="id-ID" i="1" dirty="0"/>
                  <a:t>Break Even Point</a:t>
                </a:r>
                <a:r>
                  <a:rPr lang="id-ID" dirty="0"/>
                  <a:t> Rumah Tipe 75</a:t>
                </a:r>
              </a:p>
              <a:p>
                <a:pPr>
                  <a:lnSpc>
                    <a:spcPct val="150000"/>
                  </a:lnSpc>
                </a:pPr>
                <a14:m>
                  <m:oMathPara xmlns:m="http://schemas.openxmlformats.org/officeDocument/2006/math">
                    <m:oMathParaPr>
                      <m:jc m:val="centerGroup"/>
                    </m:oMathParaPr>
                    <m:oMath xmlns:m="http://schemas.openxmlformats.org/officeDocument/2006/math">
                      <m:r>
                        <m:rPr>
                          <m:sty m:val="p"/>
                        </m:rPr>
                        <a:rPr lang="id-ID">
                          <a:latin typeface="Cambria Math" panose="02040503050406030204" pitchFamily="18" charset="0"/>
                        </a:rPr>
                        <m:t>BEP</m:t>
                      </m:r>
                      <m:r>
                        <a:rPr lang="id-ID">
                          <a:latin typeface="Cambria Math" panose="02040503050406030204" pitchFamily="18" charset="0"/>
                        </a:rPr>
                        <m:t> </m:t>
                      </m:r>
                      <m:d>
                        <m:dPr>
                          <m:ctrlPr>
                            <a:rPr lang="id-ID" i="1">
                              <a:latin typeface="Cambria Math" panose="02040503050406030204" pitchFamily="18" charset="0"/>
                            </a:rPr>
                          </m:ctrlPr>
                        </m:dPr>
                        <m:e>
                          <m:r>
                            <m:rPr>
                              <m:sty m:val="p"/>
                            </m:rPr>
                            <a:rPr lang="id-ID">
                              <a:latin typeface="Cambria Math" panose="02040503050406030204" pitchFamily="18" charset="0"/>
                            </a:rPr>
                            <m:t>unit</m:t>
                          </m:r>
                        </m:e>
                      </m:d>
                      <m:r>
                        <a:rPr lang="id-ID">
                          <a:latin typeface="Cambria Math" panose="02040503050406030204" pitchFamily="18" charset="0"/>
                        </a:rPr>
                        <m:t> =</m:t>
                      </m:r>
                      <m:f>
                        <m:fPr>
                          <m:ctrlPr>
                            <a:rPr lang="id-ID" i="1">
                              <a:latin typeface="Cambria Math" panose="02040503050406030204" pitchFamily="18" charset="0"/>
                            </a:rPr>
                          </m:ctrlPr>
                        </m:fPr>
                        <m:num>
                          <m:r>
                            <a:rPr lang="id-ID">
                              <a:latin typeface="Cambria Math" panose="02040503050406030204" pitchFamily="18" charset="0"/>
                            </a:rPr>
                            <m:t> </m:t>
                          </m:r>
                          <m:r>
                            <a:rPr lang="id-ID" i="1">
                              <a:latin typeface="Cambria Math" panose="02040503050406030204" pitchFamily="18" charset="0"/>
                            </a:rPr>
                            <m:t>𝑅𝑝</m:t>
                          </m:r>
                          <m:r>
                            <a:rPr lang="id-ID" i="1">
                              <a:latin typeface="Cambria Math" panose="02040503050406030204" pitchFamily="18" charset="0"/>
                            </a:rPr>
                            <m:t>3.708.159.151,37</m:t>
                          </m:r>
                        </m:num>
                        <m:den>
                          <m:r>
                            <a:rPr lang="id-ID">
                              <a:latin typeface="Cambria Math" panose="02040503050406030204" pitchFamily="18" charset="0"/>
                            </a:rPr>
                            <m:t>( </m:t>
                          </m:r>
                          <m:r>
                            <m:rPr>
                              <m:sty m:val="p"/>
                            </m:rPr>
                            <a:rPr lang="id-ID">
                              <a:latin typeface="Cambria Math" panose="02040503050406030204" pitchFamily="18" charset="0"/>
                            </a:rPr>
                            <m:t>Rp</m:t>
                          </m:r>
                          <m:r>
                            <a:rPr lang="id-ID">
                              <a:latin typeface="Cambria Math" panose="02040503050406030204" pitchFamily="18" charset="0"/>
                            </a:rPr>
                            <m:t>1.066.057.333,97 </m:t>
                          </m:r>
                          <m:r>
                            <a:rPr lang="id-ID" i="1">
                              <a:latin typeface="Cambria Math" panose="02040503050406030204" pitchFamily="18" charset="0"/>
                            </a:rPr>
                            <m:t>−603.138.100,00</m:t>
                          </m:r>
                          <m:r>
                            <a:rPr lang="id-ID">
                              <a:latin typeface="Cambria Math" panose="02040503050406030204" pitchFamily="18" charset="0"/>
                            </a:rPr>
                            <m:t>)</m:t>
                          </m:r>
                        </m:den>
                      </m:f>
                    </m:oMath>
                  </m:oMathPara>
                </a14:m>
                <a:endParaRPr lang="id-ID" dirty="0"/>
              </a:p>
              <a:p>
                <a:pPr>
                  <a:lnSpc>
                    <a:spcPct val="150000"/>
                  </a:lnSpc>
                </a:pPr>
                <a14:m>
                  <m:oMathPara xmlns:m="http://schemas.openxmlformats.org/officeDocument/2006/math">
                    <m:oMathParaPr>
                      <m:jc m:val="centerGroup"/>
                    </m:oMathParaPr>
                    <m:oMath xmlns:m="http://schemas.openxmlformats.org/officeDocument/2006/math">
                      <m:r>
                        <a:rPr lang="id-ID">
                          <a:latin typeface="Cambria Math" panose="02040503050406030204" pitchFamily="18" charset="0"/>
                        </a:rPr>
                        <m:t>=8,01</m:t>
                      </m:r>
                      <m:r>
                        <a:rPr lang="id-ID" b="0" i="0" smtClean="0">
                          <a:latin typeface="Cambria Math" panose="02040503050406030204" pitchFamily="18" charset="0"/>
                        </a:rPr>
                        <m:t>=8 </m:t>
                      </m:r>
                      <m:r>
                        <m:rPr>
                          <m:sty m:val="p"/>
                        </m:rPr>
                        <a:rPr lang="id-ID" b="0" i="0" smtClean="0">
                          <a:latin typeface="Cambria Math" panose="02040503050406030204" pitchFamily="18" charset="0"/>
                        </a:rPr>
                        <m:t>Unit</m:t>
                      </m:r>
                    </m:oMath>
                  </m:oMathPara>
                </a14:m>
                <a:endParaRPr lang="id-ID"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endParaRPr lang="id-ID" dirty="0"/>
              </a:p>
            </p:txBody>
          </p:sp>
        </mc:Choice>
        <mc:Fallback xmlns="">
          <p:sp>
            <p:nvSpPr>
              <p:cNvPr id="17" name="TextBox 16"/>
              <p:cNvSpPr txBox="1">
                <a:spLocks noRot="1" noChangeAspect="1" noMove="1" noResize="1" noEditPoints="1" noAdjustHandles="1" noChangeArrowheads="1" noChangeShapeType="1" noTextEdit="1"/>
              </p:cNvSpPr>
              <p:nvPr/>
            </p:nvSpPr>
            <p:spPr>
              <a:xfrm>
                <a:off x="5888833" y="973067"/>
                <a:ext cx="6303167" cy="5442195"/>
              </a:xfrm>
              <a:prstGeom prst="rect">
                <a:avLst/>
              </a:prstGeom>
              <a:blipFill rotWithShape="0">
                <a:blip r:embed="rId4"/>
                <a:stretch>
                  <a:fillRect l="-580"/>
                </a:stretch>
              </a:blipFill>
            </p:spPr>
            <p:txBody>
              <a:bodyPr/>
              <a:lstStyle/>
              <a:p>
                <a:r>
                  <a:rPr lang="id-ID">
                    <a:noFill/>
                  </a:rPr>
                  <a:t> </a:t>
                </a:r>
              </a:p>
            </p:txBody>
          </p:sp>
        </mc:Fallback>
      </mc:AlternateContent>
    </p:spTree>
    <p:extLst>
      <p:ext uri="{BB962C8B-B14F-4D97-AF65-F5344CB8AC3E}">
        <p14:creationId xmlns:p14="http://schemas.microsoft.com/office/powerpoint/2010/main" val="356011710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1000"/>
                                        <p:tgtEl>
                                          <p:spTgt spid="14"/>
                                        </p:tgtEl>
                                      </p:cBhvr>
                                    </p:animEffect>
                                    <p:anim calcmode="lin" valueType="num">
                                      <p:cBhvr>
                                        <p:cTn id="33" dur="1000" fill="hold"/>
                                        <p:tgtEl>
                                          <p:spTgt spid="14"/>
                                        </p:tgtEl>
                                        <p:attrNameLst>
                                          <p:attrName>ppt_x</p:attrName>
                                        </p:attrNameLst>
                                      </p:cBhvr>
                                      <p:tavLst>
                                        <p:tav tm="0">
                                          <p:val>
                                            <p:strVal val="#ppt_x"/>
                                          </p:val>
                                        </p:tav>
                                        <p:tav tm="100000">
                                          <p:val>
                                            <p:strVal val="#ppt_x"/>
                                          </p:val>
                                        </p:tav>
                                      </p:tavLst>
                                    </p:anim>
                                    <p:anim calcmode="lin" valueType="num">
                                      <p:cBhvr>
                                        <p:cTn id="34" dur="1000" fill="hold"/>
                                        <p:tgtEl>
                                          <p:spTgt spid="14"/>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1000"/>
                                        <p:tgtEl>
                                          <p:spTgt spid="11"/>
                                        </p:tgtEl>
                                      </p:cBhvr>
                                    </p:animEffect>
                                    <p:anim calcmode="lin" valueType="num">
                                      <p:cBhvr>
                                        <p:cTn id="38" dur="1000" fill="hold"/>
                                        <p:tgtEl>
                                          <p:spTgt spid="11"/>
                                        </p:tgtEl>
                                        <p:attrNameLst>
                                          <p:attrName>ppt_x</p:attrName>
                                        </p:attrNameLst>
                                      </p:cBhvr>
                                      <p:tavLst>
                                        <p:tav tm="0">
                                          <p:val>
                                            <p:strVal val="#ppt_x"/>
                                          </p:val>
                                        </p:tav>
                                        <p:tav tm="100000">
                                          <p:val>
                                            <p:strVal val="#ppt_x"/>
                                          </p:val>
                                        </p:tav>
                                      </p:tavLst>
                                    </p:anim>
                                    <p:anim calcmode="lin" valueType="num">
                                      <p:cBhvr>
                                        <p:cTn id="39" dur="1000" fill="hold"/>
                                        <p:tgtEl>
                                          <p:spTgt spid="11"/>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1000"/>
                                        <p:tgtEl>
                                          <p:spTgt spid="15"/>
                                        </p:tgtEl>
                                      </p:cBhvr>
                                    </p:animEffect>
                                    <p:anim calcmode="lin" valueType="num">
                                      <p:cBhvr>
                                        <p:cTn id="43" dur="1000" fill="hold"/>
                                        <p:tgtEl>
                                          <p:spTgt spid="15"/>
                                        </p:tgtEl>
                                        <p:attrNameLst>
                                          <p:attrName>ppt_x</p:attrName>
                                        </p:attrNameLst>
                                      </p:cBhvr>
                                      <p:tavLst>
                                        <p:tav tm="0">
                                          <p:val>
                                            <p:strVal val="#ppt_x"/>
                                          </p:val>
                                        </p:tav>
                                        <p:tav tm="100000">
                                          <p:val>
                                            <p:strVal val="#ppt_x"/>
                                          </p:val>
                                        </p:tav>
                                      </p:tavLst>
                                    </p:anim>
                                    <p:anim calcmode="lin" valueType="num">
                                      <p:cBhvr>
                                        <p:cTn id="44" dur="1000" fill="hold"/>
                                        <p:tgtEl>
                                          <p:spTgt spid="15"/>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1000"/>
                                        <p:tgtEl>
                                          <p:spTgt spid="17"/>
                                        </p:tgtEl>
                                      </p:cBhvr>
                                    </p:animEffect>
                                    <p:anim calcmode="lin" valueType="num">
                                      <p:cBhvr>
                                        <p:cTn id="48" dur="1000" fill="hold"/>
                                        <p:tgtEl>
                                          <p:spTgt spid="17"/>
                                        </p:tgtEl>
                                        <p:attrNameLst>
                                          <p:attrName>ppt_x</p:attrName>
                                        </p:attrNameLst>
                                      </p:cBhvr>
                                      <p:tavLst>
                                        <p:tav tm="0">
                                          <p:val>
                                            <p:strVal val="#ppt_x"/>
                                          </p:val>
                                        </p:tav>
                                        <p:tav tm="100000">
                                          <p:val>
                                            <p:strVal val="#ppt_x"/>
                                          </p:val>
                                        </p:tav>
                                      </p:tavLst>
                                    </p:anim>
                                    <p:anim calcmode="lin" valueType="num">
                                      <p:cBhvr>
                                        <p:cTn id="4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P spid="12" grpId="0"/>
      <p:bldP spid="13" grpId="0"/>
      <p:bldP spid="14" grpId="0"/>
      <p:bldP spid="15" grpId="0"/>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6550223"/>
            <a:ext cx="12192000" cy="307777"/>
          </a:xfrm>
          <a:prstGeom prst="rect">
            <a:avLst/>
          </a:prstGeom>
          <a:solidFill>
            <a:schemeClr val="accent5">
              <a:lumMod val="50000"/>
            </a:schemeClr>
          </a:solidFill>
        </p:spPr>
        <p:txBody>
          <a:bodyPr wrap="square" rtlCol="0">
            <a:spAutoFit/>
          </a:bodyPr>
          <a:lstStyle/>
          <a:p>
            <a:r>
              <a:rPr lang="id-ID" sz="1400" b="1" dirty="0" smtClean="0">
                <a:solidFill>
                  <a:schemeClr val="bg1"/>
                </a:solidFill>
              </a:rPr>
              <a:t>Presentasi Proposal Tugas Akhir								Tissa Ayu Aristi                  1534290012	</a:t>
            </a:r>
            <a:endParaRPr lang="id-ID" sz="1400" b="1" dirty="0">
              <a:solidFill>
                <a:schemeClr val="bg1"/>
              </a:solidFill>
            </a:endParaRPr>
          </a:p>
        </p:txBody>
      </p:sp>
      <p:pic>
        <p:nvPicPr>
          <p:cNvPr id="3" name="Picture 5" descr="tb"/>
          <p:cNvPicPr>
            <a:picLocks noChangeAspect="1" noChangeArrowheads="1"/>
          </p:cNvPicPr>
          <p:nvPr/>
        </p:nvPicPr>
        <p:blipFill>
          <a:blip r:embed="rId2"/>
          <a:srcRect/>
          <a:stretch>
            <a:fillRect/>
          </a:stretch>
        </p:blipFill>
        <p:spPr bwMode="auto">
          <a:xfrm>
            <a:off x="6463862" y="0"/>
            <a:ext cx="5728138" cy="677708"/>
          </a:xfrm>
          <a:prstGeom prst="rect">
            <a:avLst/>
          </a:prstGeom>
          <a:noFill/>
        </p:spPr>
      </p:pic>
      <p:sp>
        <p:nvSpPr>
          <p:cNvPr id="4" name="TextBox 3"/>
          <p:cNvSpPr txBox="1"/>
          <p:nvPr/>
        </p:nvSpPr>
        <p:spPr>
          <a:xfrm>
            <a:off x="7254765" y="81082"/>
            <a:ext cx="4146331" cy="461665"/>
          </a:xfrm>
          <a:prstGeom prst="rect">
            <a:avLst/>
          </a:prstGeom>
          <a:noFill/>
        </p:spPr>
        <p:txBody>
          <a:bodyPr wrap="square" rtlCol="0">
            <a:spAutoFit/>
          </a:bodyPr>
          <a:lstStyle/>
          <a:p>
            <a:r>
              <a:rPr lang="id-ID" sz="2400" b="1" dirty="0" smtClean="0">
                <a:solidFill>
                  <a:schemeClr val="bg1"/>
                </a:solidFill>
              </a:rPr>
              <a:t>ANALISA DAN PEMBAHASAN</a:t>
            </a:r>
            <a:endParaRPr lang="id-ID" sz="2400" b="1" dirty="0">
              <a:solidFill>
                <a:schemeClr val="bg1"/>
              </a:solidFill>
            </a:endParaRPr>
          </a:p>
        </p:txBody>
      </p:sp>
      <p:sp>
        <p:nvSpPr>
          <p:cNvPr id="5" name="Rectangle 4"/>
          <p:cNvSpPr/>
          <p:nvPr/>
        </p:nvSpPr>
        <p:spPr>
          <a:xfrm>
            <a:off x="192336" y="277598"/>
            <a:ext cx="6271525" cy="400110"/>
          </a:xfrm>
          <a:prstGeom prst="rect">
            <a:avLst/>
          </a:prstGeom>
        </p:spPr>
        <p:txBody>
          <a:bodyPr wrap="none">
            <a:spAutoFit/>
          </a:bodyPr>
          <a:lstStyle/>
          <a:p>
            <a:pPr algn="ctr"/>
            <a:r>
              <a:rPr lang="id-ID" sz="2000" b="1" dirty="0" smtClean="0">
                <a:solidFill>
                  <a:schemeClr val="tx1">
                    <a:lumMod val="75000"/>
                  </a:schemeClr>
                </a:solidFill>
                <a:latin typeface="Times New Roman" pitchFamily="18" charset="0"/>
                <a:cs typeface="Times New Roman" pitchFamily="18" charset="0"/>
              </a:rPr>
              <a:t>Perhitungan Cashflow dan Analisa Kelayakan Investasi</a:t>
            </a:r>
            <a:endParaRPr lang="id-ID" sz="2000" b="1"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6" name="Rectangle 5"/>
              <p:cNvSpPr/>
              <p:nvPr/>
            </p:nvSpPr>
            <p:spPr>
              <a:xfrm>
                <a:off x="144152" y="1541166"/>
                <a:ext cx="4184287" cy="5933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id-ID" sz="1600" i="1">
                          <a:latin typeface="Cambria Math" panose="02040503050406030204" pitchFamily="18" charset="0"/>
                        </a:rPr>
                        <m:t>𝑁𝑃𝑉</m:t>
                      </m:r>
                      <m:r>
                        <a:rPr lang="id-ID" sz="1600" i="0">
                          <a:latin typeface="Cambria Math" panose="02040503050406030204" pitchFamily="18" charset="0"/>
                        </a:rPr>
                        <m:t>    =</m:t>
                      </m:r>
                      <m:nary>
                        <m:naryPr>
                          <m:chr m:val="∑"/>
                          <m:limLoc m:val="subSup"/>
                          <m:grow m:val="on"/>
                          <m:ctrlPr>
                            <a:rPr lang="id-ID" sz="1600" i="1">
                              <a:latin typeface="Cambria Math" panose="02040503050406030204" pitchFamily="18" charset="0"/>
                            </a:rPr>
                          </m:ctrlPr>
                        </m:naryPr>
                        <m:sub>
                          <m:r>
                            <a:rPr lang="id-ID" sz="1600" i="1">
                              <a:latin typeface="Cambria Math" panose="02040503050406030204" pitchFamily="18" charset="0"/>
                            </a:rPr>
                            <m:t>𝑡</m:t>
                          </m:r>
                          <m:r>
                            <a:rPr lang="id-ID" sz="1600" i="0">
                              <a:latin typeface="Cambria Math" panose="02040503050406030204" pitchFamily="18" charset="0"/>
                            </a:rPr>
                            <m:t>=0</m:t>
                          </m:r>
                        </m:sub>
                        <m:sup>
                          <m:r>
                            <a:rPr lang="id-ID" sz="1600" i="1">
                              <a:latin typeface="Cambria Math" panose="02040503050406030204" pitchFamily="18" charset="0"/>
                            </a:rPr>
                            <m:t>𝑡</m:t>
                          </m:r>
                          <m:r>
                            <a:rPr lang="id-ID" sz="1600" i="0">
                              <a:latin typeface="Cambria Math" panose="02040503050406030204" pitchFamily="18" charset="0"/>
                            </a:rPr>
                            <m:t>=</m:t>
                          </m:r>
                          <m:r>
                            <a:rPr lang="id-ID" sz="1600" i="1">
                              <a:latin typeface="Cambria Math" panose="02040503050406030204" pitchFamily="18" charset="0"/>
                            </a:rPr>
                            <m:t>𝑛</m:t>
                          </m:r>
                        </m:sup>
                        <m:e>
                          <m:r>
                            <a:rPr lang="id-ID" sz="1600" i="1">
                              <a:latin typeface="Cambria Math" panose="02040503050406030204" pitchFamily="18" charset="0"/>
                            </a:rPr>
                            <m:t>𝑃𝑉</m:t>
                          </m:r>
                          <m:r>
                            <a:rPr lang="id-ID" sz="1600" i="0">
                              <a:latin typeface="Cambria Math" panose="02040503050406030204" pitchFamily="18" charset="0"/>
                            </a:rPr>
                            <m:t> </m:t>
                          </m:r>
                          <m:r>
                            <a:rPr lang="id-ID" sz="1600" i="1">
                              <a:latin typeface="Cambria Math" panose="02040503050406030204" pitchFamily="18" charset="0"/>
                            </a:rPr>
                            <m:t>𝐵𝑒𝑛𝑒𝑓𝑖𝑡</m:t>
                          </m:r>
                        </m:e>
                      </m:nary>
                      <m:r>
                        <a:rPr lang="id-ID" sz="1600" i="0">
                          <a:latin typeface="Cambria Math" panose="02040503050406030204" pitchFamily="18" charset="0"/>
                        </a:rPr>
                        <m:t>−</m:t>
                      </m:r>
                      <m:nary>
                        <m:naryPr>
                          <m:chr m:val="∑"/>
                          <m:limLoc m:val="subSup"/>
                          <m:grow m:val="on"/>
                          <m:ctrlPr>
                            <a:rPr lang="id-ID" sz="1600" i="1">
                              <a:latin typeface="Cambria Math" panose="02040503050406030204" pitchFamily="18" charset="0"/>
                            </a:rPr>
                          </m:ctrlPr>
                        </m:naryPr>
                        <m:sub>
                          <m:r>
                            <a:rPr lang="id-ID" sz="1600" i="1">
                              <a:latin typeface="Cambria Math" panose="02040503050406030204" pitchFamily="18" charset="0"/>
                            </a:rPr>
                            <m:t>𝑡</m:t>
                          </m:r>
                          <m:r>
                            <a:rPr lang="id-ID" sz="1600" i="0">
                              <a:latin typeface="Cambria Math" panose="02040503050406030204" pitchFamily="18" charset="0"/>
                            </a:rPr>
                            <m:t>=0</m:t>
                          </m:r>
                        </m:sub>
                        <m:sup>
                          <m:r>
                            <a:rPr lang="id-ID" sz="1600" i="1">
                              <a:latin typeface="Cambria Math" panose="02040503050406030204" pitchFamily="18" charset="0"/>
                            </a:rPr>
                            <m:t>𝑡</m:t>
                          </m:r>
                          <m:r>
                            <a:rPr lang="id-ID" sz="1600" i="0">
                              <a:latin typeface="Cambria Math" panose="02040503050406030204" pitchFamily="18" charset="0"/>
                            </a:rPr>
                            <m:t>=</m:t>
                          </m:r>
                          <m:r>
                            <a:rPr lang="id-ID" sz="1600" i="1">
                              <a:latin typeface="Cambria Math" panose="02040503050406030204" pitchFamily="18" charset="0"/>
                            </a:rPr>
                            <m:t>𝑛</m:t>
                          </m:r>
                        </m:sup>
                        <m:e>
                          <m:r>
                            <a:rPr lang="id-ID" sz="1600" i="1">
                              <a:latin typeface="Cambria Math" panose="02040503050406030204" pitchFamily="18" charset="0"/>
                            </a:rPr>
                            <m:t>𝑃𝑉</m:t>
                          </m:r>
                          <m:r>
                            <a:rPr lang="id-ID" sz="1600" i="0">
                              <a:latin typeface="Cambria Math" panose="02040503050406030204" pitchFamily="18" charset="0"/>
                            </a:rPr>
                            <m:t> </m:t>
                          </m:r>
                          <m:r>
                            <a:rPr lang="id-ID" sz="1600" i="1">
                              <a:latin typeface="Cambria Math" panose="02040503050406030204" pitchFamily="18" charset="0"/>
                            </a:rPr>
                            <m:t>𝐶𝑜𝑠𝑡</m:t>
                          </m:r>
                        </m:e>
                      </m:nary>
                    </m:oMath>
                  </m:oMathPara>
                </a14:m>
                <a:endParaRPr lang="id-ID" sz="1600" dirty="0"/>
              </a:p>
            </p:txBody>
          </p:sp>
        </mc:Choice>
        <mc:Fallback xmlns="">
          <p:sp>
            <p:nvSpPr>
              <p:cNvPr id="6" name="Rectangle 5"/>
              <p:cNvSpPr>
                <a:spLocks noRot="1" noChangeAspect="1" noMove="1" noResize="1" noEditPoints="1" noAdjustHandles="1" noChangeArrowheads="1" noChangeShapeType="1" noTextEdit="1"/>
              </p:cNvSpPr>
              <p:nvPr/>
            </p:nvSpPr>
            <p:spPr>
              <a:xfrm>
                <a:off x="144152" y="1541166"/>
                <a:ext cx="4184287" cy="593304"/>
              </a:xfrm>
              <a:prstGeom prst="rect">
                <a:avLst/>
              </a:prstGeom>
              <a:blipFill rotWithShape="0">
                <a:blip r:embed="rId3"/>
                <a:stretch>
                  <a:fillRect/>
                </a:stretch>
              </a:blipFill>
            </p:spPr>
            <p:txBody>
              <a:bodyPr/>
              <a:lstStyle/>
              <a:p>
                <a:r>
                  <a:rPr lang="id-ID">
                    <a:noFill/>
                  </a:rPr>
                  <a:t> </a:t>
                </a:r>
              </a:p>
            </p:txBody>
          </p:sp>
        </mc:Fallback>
      </mc:AlternateContent>
      <p:sp>
        <p:nvSpPr>
          <p:cNvPr id="7" name="TextBox 6"/>
          <p:cNvSpPr txBox="1"/>
          <p:nvPr/>
        </p:nvSpPr>
        <p:spPr>
          <a:xfrm>
            <a:off x="232677" y="881586"/>
            <a:ext cx="1963270" cy="369332"/>
          </a:xfrm>
          <a:prstGeom prst="rect">
            <a:avLst/>
          </a:prstGeom>
          <a:noFill/>
        </p:spPr>
        <p:txBody>
          <a:bodyPr wrap="square" rtlCol="0">
            <a:spAutoFit/>
          </a:bodyPr>
          <a:lstStyle/>
          <a:p>
            <a:pPr marL="285750" indent="-285750">
              <a:buFont typeface="Wingdings" panose="05000000000000000000" pitchFamily="2" charset="2"/>
              <a:buChar char="q"/>
            </a:pPr>
            <a:r>
              <a:rPr lang="id-ID" b="1" dirty="0" smtClean="0"/>
              <a:t>Cashflow</a:t>
            </a:r>
            <a:endParaRPr lang="id-ID" b="1" dirty="0"/>
          </a:p>
        </p:txBody>
      </p:sp>
      <p:sp>
        <p:nvSpPr>
          <p:cNvPr id="8" name="TextBox 7"/>
          <p:cNvSpPr txBox="1"/>
          <p:nvPr/>
        </p:nvSpPr>
        <p:spPr>
          <a:xfrm>
            <a:off x="53789" y="2409831"/>
            <a:ext cx="5257800" cy="4293483"/>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id-ID" sz="1600" dirty="0" smtClean="0"/>
              <a:t>NPV 1 = </a:t>
            </a:r>
            <a:r>
              <a:rPr lang="id-ID" sz="1600" dirty="0"/>
              <a:t>Rp 40.711.756.212,71 –  Rp </a:t>
            </a:r>
            <a:r>
              <a:rPr lang="id-ID" sz="1600" dirty="0" smtClean="0"/>
              <a:t>28.895.241.632,71</a:t>
            </a:r>
          </a:p>
          <a:p>
            <a:pPr>
              <a:lnSpc>
                <a:spcPct val="150000"/>
              </a:lnSpc>
            </a:pPr>
            <a:r>
              <a:rPr lang="id-ID" sz="1600" dirty="0"/>
              <a:t>	</a:t>
            </a:r>
            <a:r>
              <a:rPr lang="id-ID" sz="1600" dirty="0" smtClean="0"/>
              <a:t>= </a:t>
            </a:r>
            <a:r>
              <a:rPr lang="id-ID" sz="1600" dirty="0"/>
              <a:t>Rp </a:t>
            </a:r>
            <a:r>
              <a:rPr lang="id-ID" sz="1600" dirty="0" smtClean="0"/>
              <a:t>11.816.514.580</a:t>
            </a:r>
          </a:p>
          <a:p>
            <a:pPr>
              <a:lnSpc>
                <a:spcPct val="150000"/>
              </a:lnSpc>
            </a:pPr>
            <a:r>
              <a:rPr lang="id-ID" sz="1600" dirty="0"/>
              <a:t>Nilai </a:t>
            </a:r>
            <a:r>
              <a:rPr lang="id-ID" sz="1600" i="1" dirty="0"/>
              <a:t>Net Present Value</a:t>
            </a:r>
            <a:r>
              <a:rPr lang="id-ID" sz="1600" dirty="0"/>
              <a:t> (NPV) dengan suku bunga 0% </a:t>
            </a:r>
            <a:r>
              <a:rPr lang="id-ID" sz="1600" dirty="0" smtClean="0"/>
              <a:t>adalah</a:t>
            </a:r>
          </a:p>
          <a:p>
            <a:pPr marL="285750" indent="-285750">
              <a:lnSpc>
                <a:spcPct val="150000"/>
              </a:lnSpc>
              <a:buFont typeface="Arial" panose="020B0604020202020204" pitchFamily="34" charset="0"/>
              <a:buChar char="•"/>
            </a:pPr>
            <a:r>
              <a:rPr lang="id-ID" sz="1600" dirty="0" smtClean="0"/>
              <a:t>NPV 2</a:t>
            </a:r>
            <a:r>
              <a:rPr lang="id-ID" sz="1600" dirty="0"/>
              <a:t>	= </a:t>
            </a:r>
            <a:r>
              <a:rPr lang="id-ID" sz="1600" i="1" dirty="0"/>
              <a:t>Present Value Benefit – Present Value Cost</a:t>
            </a:r>
            <a:endParaRPr lang="id-ID" sz="1600" dirty="0"/>
          </a:p>
          <a:p>
            <a:pPr>
              <a:lnSpc>
                <a:spcPct val="150000"/>
              </a:lnSpc>
            </a:pPr>
            <a:r>
              <a:rPr lang="id-ID" sz="1600" dirty="0"/>
              <a:t>	</a:t>
            </a:r>
            <a:r>
              <a:rPr lang="id-ID" sz="1600" dirty="0" smtClean="0"/>
              <a:t>= </a:t>
            </a:r>
            <a:r>
              <a:rPr lang="id-ID" sz="1600" dirty="0"/>
              <a:t>Rp 19.192.122.704,68 – Rp 19.280.742.103,77 </a:t>
            </a:r>
          </a:p>
          <a:p>
            <a:pPr>
              <a:lnSpc>
                <a:spcPct val="150000"/>
              </a:lnSpc>
            </a:pPr>
            <a:r>
              <a:rPr lang="id-ID" sz="1600" dirty="0"/>
              <a:t>	</a:t>
            </a:r>
            <a:r>
              <a:rPr lang="id-ID" sz="1600" dirty="0" smtClean="0"/>
              <a:t>= </a:t>
            </a:r>
            <a:r>
              <a:rPr lang="id-ID" sz="1600" dirty="0"/>
              <a:t>- Rp </a:t>
            </a:r>
            <a:r>
              <a:rPr lang="id-ID" sz="1600" dirty="0" smtClean="0"/>
              <a:t>88.619.399,09</a:t>
            </a:r>
            <a:endParaRPr lang="id-ID" sz="1600" dirty="0"/>
          </a:p>
          <a:p>
            <a:pPr>
              <a:lnSpc>
                <a:spcPct val="150000"/>
              </a:lnSpc>
            </a:pPr>
            <a:r>
              <a:rPr lang="id-ID" sz="1600" dirty="0"/>
              <a:t>Sehingga untuk mencari nilai NPV = 0 </a:t>
            </a:r>
          </a:p>
          <a:p>
            <a:pPr>
              <a:lnSpc>
                <a:spcPct val="150000"/>
              </a:lnSpc>
            </a:pPr>
            <a:r>
              <a:rPr lang="id-ID" sz="1600" dirty="0"/>
              <a:t>NPV 1 = 11%		: Rp 11.816.514.580</a:t>
            </a:r>
          </a:p>
          <a:p>
            <a:pPr>
              <a:lnSpc>
                <a:spcPct val="150000"/>
              </a:lnSpc>
            </a:pPr>
            <a:r>
              <a:rPr lang="id-ID" sz="1600" dirty="0"/>
              <a:t>NPV 2 = 31%		: - Rp 88.619.399,09</a:t>
            </a:r>
          </a:p>
          <a:p>
            <a:pPr marL="285750" indent="-285750">
              <a:lnSpc>
                <a:spcPct val="150000"/>
              </a:lnSpc>
              <a:buFont typeface="Arial" panose="020B0604020202020204" pitchFamily="34" charset="0"/>
              <a:buChar char="•"/>
            </a:pPr>
            <a:endParaRPr lang="id-ID" sz="1600" dirty="0"/>
          </a:p>
          <a:p>
            <a:pPr>
              <a:lnSpc>
                <a:spcPct val="150000"/>
              </a:lnSpc>
            </a:pPr>
            <a:endParaRPr lang="id-ID" sz="1600" dirty="0"/>
          </a:p>
        </p:txBody>
      </p:sp>
      <p:sp>
        <p:nvSpPr>
          <p:cNvPr id="13" name="Rectangle 5"/>
          <p:cNvSpPr>
            <a:spLocks noChangeArrowheads="1"/>
          </p:cNvSpPr>
          <p:nvPr/>
        </p:nvSpPr>
        <p:spPr bwMode="auto">
          <a:xfrm>
            <a:off x="6096000" y="2017088"/>
            <a:ext cx="174933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id-ID"/>
          </a:p>
        </p:txBody>
      </p:sp>
      <p:pic>
        <p:nvPicPr>
          <p:cNvPr id="1028"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1589" y="878190"/>
            <a:ext cx="3303489" cy="262224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p:cNvPicPr>
            <a:picLocks noChangeAspect="1"/>
          </p:cNvPicPr>
          <p:nvPr/>
        </p:nvPicPr>
        <p:blipFill>
          <a:blip r:embed="rId5"/>
          <a:stretch>
            <a:fillRect/>
          </a:stretch>
        </p:blipFill>
        <p:spPr>
          <a:xfrm>
            <a:off x="8714778" y="878190"/>
            <a:ext cx="3368426" cy="2622248"/>
          </a:xfrm>
          <a:prstGeom prst="rect">
            <a:avLst/>
          </a:prstGeom>
        </p:spPr>
      </p:pic>
      <p:pic>
        <p:nvPicPr>
          <p:cNvPr id="23" name="Picture 22"/>
          <p:cNvPicPr/>
          <p:nvPr/>
        </p:nvPicPr>
        <p:blipFill>
          <a:blip r:embed="rId6">
            <a:extLst>
              <a:ext uri="{28A0092B-C50C-407E-A947-70E740481C1C}">
                <a14:useLocalDpi xmlns:a14="http://schemas.microsoft.com/office/drawing/2010/main" val="0"/>
              </a:ext>
            </a:extLst>
          </a:blip>
          <a:srcRect/>
          <a:stretch>
            <a:fillRect/>
          </a:stretch>
        </p:blipFill>
        <p:spPr bwMode="auto">
          <a:xfrm>
            <a:off x="5311589" y="3711602"/>
            <a:ext cx="3260974" cy="2627457"/>
          </a:xfrm>
          <a:prstGeom prst="rect">
            <a:avLst/>
          </a:prstGeom>
          <a:noFill/>
          <a:ln>
            <a:noFill/>
          </a:ln>
        </p:spPr>
      </p:pic>
      <p:pic>
        <p:nvPicPr>
          <p:cNvPr id="24" name="Picture 23"/>
          <p:cNvPicPr/>
          <p:nvPr/>
        </p:nvPicPr>
        <p:blipFill>
          <a:blip r:embed="rId7">
            <a:extLst>
              <a:ext uri="{28A0092B-C50C-407E-A947-70E740481C1C}">
                <a14:useLocalDpi xmlns:a14="http://schemas.microsoft.com/office/drawing/2010/main" val="0"/>
              </a:ext>
            </a:extLst>
          </a:blip>
          <a:srcRect/>
          <a:stretch>
            <a:fillRect/>
          </a:stretch>
        </p:blipFill>
        <p:spPr bwMode="auto">
          <a:xfrm>
            <a:off x="8714778" y="3691878"/>
            <a:ext cx="3368426" cy="2647181"/>
          </a:xfrm>
          <a:prstGeom prst="rect">
            <a:avLst/>
          </a:prstGeom>
          <a:noFill/>
          <a:ln>
            <a:noFill/>
          </a:ln>
        </p:spPr>
      </p:pic>
    </p:spTree>
    <p:extLst>
      <p:ext uri="{BB962C8B-B14F-4D97-AF65-F5344CB8AC3E}">
        <p14:creationId xmlns:p14="http://schemas.microsoft.com/office/powerpoint/2010/main" val="245910754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ircle(in)">
                                      <p:cBhvr>
                                        <p:cTn id="10" dur="2000"/>
                                        <p:tgtEl>
                                          <p:spTgt spid="6"/>
                                        </p:tgtEl>
                                      </p:cBhvr>
                                    </p:animEffect>
                                  </p:childTnLst>
                                </p:cTn>
                              </p:par>
                              <p:par>
                                <p:cTn id="11" presetID="6" presetClass="entr" presetSubtype="16" fill="hold" nodeType="withEffect">
                                  <p:stCondLst>
                                    <p:cond delay="0"/>
                                  </p:stCondLst>
                                  <p:childTnLst>
                                    <p:set>
                                      <p:cBhvr>
                                        <p:cTn id="12" dur="1" fill="hold">
                                          <p:stCondLst>
                                            <p:cond delay="0"/>
                                          </p:stCondLst>
                                        </p:cTn>
                                        <p:tgtEl>
                                          <p:spTgt spid="1028"/>
                                        </p:tgtEl>
                                        <p:attrNameLst>
                                          <p:attrName>style.visibility</p:attrName>
                                        </p:attrNameLst>
                                      </p:cBhvr>
                                      <p:to>
                                        <p:strVal val="visible"/>
                                      </p:to>
                                    </p:set>
                                    <p:animEffect transition="in" filter="circle(in)">
                                      <p:cBhvr>
                                        <p:cTn id="13" dur="2000"/>
                                        <p:tgtEl>
                                          <p:spTgt spid="1028"/>
                                        </p:tgtEl>
                                      </p:cBhvr>
                                    </p:animEffect>
                                  </p:childTnLst>
                                </p:cTn>
                              </p:par>
                              <p:par>
                                <p:cTn id="14" presetID="6" presetClass="entr" presetSubtype="16"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circle(in)">
                                      <p:cBhvr>
                                        <p:cTn id="16" dur="2000"/>
                                        <p:tgtEl>
                                          <p:spTgt spid="20"/>
                                        </p:tgtEl>
                                      </p:cBhvr>
                                    </p:animEffect>
                                  </p:childTnLst>
                                </p:cTn>
                              </p:par>
                              <p:par>
                                <p:cTn id="17" presetID="6" presetClass="entr" presetSubtype="16"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circle(in)">
                                      <p:cBhvr>
                                        <p:cTn id="19" dur="2000"/>
                                        <p:tgtEl>
                                          <p:spTgt spid="24"/>
                                        </p:tgtEl>
                                      </p:cBhvr>
                                    </p:animEffect>
                                  </p:childTnLst>
                                </p:cTn>
                              </p:par>
                              <p:par>
                                <p:cTn id="20" presetID="6" presetClass="entr" presetSubtype="16" fill="hold"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circle(in)">
                                      <p:cBhvr>
                                        <p:cTn id="22"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6550223"/>
            <a:ext cx="12192000" cy="307777"/>
          </a:xfrm>
          <a:prstGeom prst="rect">
            <a:avLst/>
          </a:prstGeom>
          <a:solidFill>
            <a:schemeClr val="accent5">
              <a:lumMod val="50000"/>
            </a:schemeClr>
          </a:solidFill>
        </p:spPr>
        <p:txBody>
          <a:bodyPr wrap="square" rtlCol="0">
            <a:spAutoFit/>
          </a:bodyPr>
          <a:lstStyle/>
          <a:p>
            <a:r>
              <a:rPr lang="id-ID" sz="1400" b="1" dirty="0" smtClean="0">
                <a:solidFill>
                  <a:schemeClr val="bg1"/>
                </a:solidFill>
              </a:rPr>
              <a:t>Presentasi Proposal Tugas Akhir								Tissa Ayu Aristi                  1534290012	</a:t>
            </a:r>
            <a:endParaRPr lang="id-ID" sz="1400" b="1" dirty="0">
              <a:solidFill>
                <a:schemeClr val="bg1"/>
              </a:solidFill>
            </a:endParaRPr>
          </a:p>
        </p:txBody>
      </p:sp>
      <p:pic>
        <p:nvPicPr>
          <p:cNvPr id="3" name="Picture 5" descr="tb"/>
          <p:cNvPicPr>
            <a:picLocks noChangeAspect="1" noChangeArrowheads="1"/>
          </p:cNvPicPr>
          <p:nvPr/>
        </p:nvPicPr>
        <p:blipFill>
          <a:blip r:embed="rId2"/>
          <a:srcRect/>
          <a:stretch>
            <a:fillRect/>
          </a:stretch>
        </p:blipFill>
        <p:spPr bwMode="auto">
          <a:xfrm>
            <a:off x="6463862" y="0"/>
            <a:ext cx="5728138" cy="677708"/>
          </a:xfrm>
          <a:prstGeom prst="rect">
            <a:avLst/>
          </a:prstGeom>
          <a:noFill/>
        </p:spPr>
      </p:pic>
      <p:sp>
        <p:nvSpPr>
          <p:cNvPr id="4" name="TextBox 3"/>
          <p:cNvSpPr txBox="1"/>
          <p:nvPr/>
        </p:nvSpPr>
        <p:spPr>
          <a:xfrm>
            <a:off x="7254765" y="81082"/>
            <a:ext cx="4146331" cy="461665"/>
          </a:xfrm>
          <a:prstGeom prst="rect">
            <a:avLst/>
          </a:prstGeom>
          <a:noFill/>
        </p:spPr>
        <p:txBody>
          <a:bodyPr wrap="square" rtlCol="0">
            <a:spAutoFit/>
          </a:bodyPr>
          <a:lstStyle/>
          <a:p>
            <a:r>
              <a:rPr lang="id-ID" sz="2400" b="1" dirty="0" smtClean="0">
                <a:solidFill>
                  <a:schemeClr val="bg1"/>
                </a:solidFill>
              </a:rPr>
              <a:t>ANALISA DAN PEMBAHASAN</a:t>
            </a:r>
            <a:endParaRPr lang="id-ID" sz="2400" b="1" dirty="0">
              <a:solidFill>
                <a:schemeClr val="bg1"/>
              </a:solidFill>
            </a:endParaRPr>
          </a:p>
        </p:txBody>
      </p:sp>
      <mc:AlternateContent xmlns:mc="http://schemas.openxmlformats.org/markup-compatibility/2006" xmlns:a14="http://schemas.microsoft.com/office/drawing/2010/main">
        <mc:Choice Requires="a14">
          <p:sp>
            <p:nvSpPr>
              <p:cNvPr id="5" name="Rectangle 4"/>
              <p:cNvSpPr/>
              <p:nvPr/>
            </p:nvSpPr>
            <p:spPr>
              <a:xfrm>
                <a:off x="183775" y="762027"/>
                <a:ext cx="6526306" cy="2631746"/>
              </a:xfrm>
              <a:prstGeom prst="rect">
                <a:avLst/>
              </a:prstGeom>
            </p:spPr>
            <p:txBody>
              <a:bodyPr wrap="square">
                <a:spAutoFit/>
              </a:bodyPr>
              <a:lstStyle/>
              <a:p>
                <a:pPr marL="285750" indent="-285750">
                  <a:lnSpc>
                    <a:spcPct val="150000"/>
                  </a:lnSpc>
                  <a:buFont typeface="Arial" panose="020B0604020202020204" pitchFamily="34" charset="0"/>
                  <a:buChar char="•"/>
                </a:pPr>
                <a:r>
                  <a:rPr lang="id-ID" dirty="0" smtClean="0"/>
                  <a:t>IRR = </a:t>
                </a:r>
                <a:r>
                  <a:rPr lang="id-ID" dirty="0"/>
                  <a:t>i₁ + </a:t>
                </a:r>
                <a14:m>
                  <m:oMath xmlns:m="http://schemas.openxmlformats.org/officeDocument/2006/math">
                    <m:f>
                      <m:fPr>
                        <m:ctrlPr>
                          <a:rPr lang="id-ID" i="1">
                            <a:latin typeface="Cambria Math" panose="02040503050406030204" pitchFamily="18" charset="0"/>
                          </a:rPr>
                        </m:ctrlPr>
                      </m:fPr>
                      <m:num>
                        <m:r>
                          <a:rPr lang="id-ID" i="1">
                            <a:latin typeface="Cambria Math" panose="02040503050406030204" pitchFamily="18" charset="0"/>
                          </a:rPr>
                          <m:t>𝑁𝑃𝑉</m:t>
                        </m:r>
                        <m:r>
                          <a:rPr lang="id-ID" i="1">
                            <a:latin typeface="Cambria Math" panose="02040503050406030204" pitchFamily="18" charset="0"/>
                          </a:rPr>
                          <m:t>₁</m:t>
                        </m:r>
                      </m:num>
                      <m:den>
                        <m:r>
                          <a:rPr lang="id-ID" i="1">
                            <a:latin typeface="Cambria Math" panose="02040503050406030204" pitchFamily="18" charset="0"/>
                          </a:rPr>
                          <m:t>𝑁𝑃𝑉</m:t>
                        </m:r>
                        <m:r>
                          <a:rPr lang="id-ID" i="1">
                            <a:latin typeface="Cambria Math" panose="02040503050406030204" pitchFamily="18" charset="0"/>
                          </a:rPr>
                          <m:t>₁− </m:t>
                        </m:r>
                        <m:r>
                          <a:rPr lang="id-ID" i="1">
                            <a:latin typeface="Cambria Math" panose="02040503050406030204" pitchFamily="18" charset="0"/>
                          </a:rPr>
                          <m:t>𝑁𝑃𝑉</m:t>
                        </m:r>
                        <m:r>
                          <a:rPr lang="id-ID" i="1">
                            <a:latin typeface="Cambria Math" panose="02040503050406030204" pitchFamily="18" charset="0"/>
                          </a:rPr>
                          <m:t>₂</m:t>
                        </m:r>
                      </m:den>
                    </m:f>
                  </m:oMath>
                </a14:m>
                <a:r>
                  <a:rPr lang="id-ID" dirty="0"/>
                  <a:t> x ( i₂ - i₁ )</a:t>
                </a:r>
              </a:p>
              <a:p>
                <a:pPr>
                  <a:lnSpc>
                    <a:spcPct val="150000"/>
                  </a:lnSpc>
                </a:pPr>
                <a:r>
                  <a:rPr lang="id-ID" dirty="0"/>
                  <a:t> </a:t>
                </a:r>
                <a:r>
                  <a:rPr lang="id-ID" dirty="0" smtClean="0"/>
                  <a:t>           = </a:t>
                </a:r>
                <a:r>
                  <a:rPr lang="id-ID" dirty="0"/>
                  <a:t>11% + </a:t>
                </a:r>
                <a14:m>
                  <m:oMath xmlns:m="http://schemas.openxmlformats.org/officeDocument/2006/math">
                    <m:f>
                      <m:fPr>
                        <m:ctrlPr>
                          <a:rPr lang="id-ID" i="1">
                            <a:latin typeface="Cambria Math" panose="02040503050406030204" pitchFamily="18" charset="0"/>
                          </a:rPr>
                        </m:ctrlPr>
                      </m:fPr>
                      <m:num>
                        <m:r>
                          <m:rPr>
                            <m:sty m:val="p"/>
                          </m:rPr>
                          <a:rPr lang="id-ID">
                            <a:latin typeface="Cambria Math" panose="02040503050406030204" pitchFamily="18" charset="0"/>
                          </a:rPr>
                          <m:t>Rp</m:t>
                        </m:r>
                        <m:r>
                          <a:rPr lang="id-ID">
                            <a:latin typeface="Cambria Math" panose="02040503050406030204" pitchFamily="18" charset="0"/>
                          </a:rPr>
                          <m:t> 11.816.514.580</m:t>
                        </m:r>
                      </m:num>
                      <m:den>
                        <m:r>
                          <m:rPr>
                            <m:sty m:val="p"/>
                          </m:rPr>
                          <a:rPr lang="id-ID">
                            <a:latin typeface="Cambria Math" panose="02040503050406030204" pitchFamily="18" charset="0"/>
                          </a:rPr>
                          <m:t>Rp</m:t>
                        </m:r>
                        <m:r>
                          <a:rPr lang="id-ID">
                            <a:latin typeface="Cambria Math" panose="02040503050406030204" pitchFamily="18" charset="0"/>
                          </a:rPr>
                          <m:t> 11.816.514.580 </m:t>
                        </m:r>
                        <m:r>
                          <a:rPr lang="id-ID" i="1">
                            <a:latin typeface="Cambria Math" panose="02040503050406030204" pitchFamily="18" charset="0"/>
                          </a:rPr>
                          <m:t>−</m:t>
                        </m:r>
                        <m:r>
                          <a:rPr lang="id-ID">
                            <a:latin typeface="Cambria Math" panose="02040503050406030204" pitchFamily="18" charset="0"/>
                          </a:rPr>
                          <m:t> (</m:t>
                        </m:r>
                        <m:r>
                          <a:rPr lang="id-ID" i="1">
                            <a:latin typeface="Cambria Math" panose="02040503050406030204" pitchFamily="18" charset="0"/>
                          </a:rPr>
                          <m:t>−</m:t>
                        </m:r>
                        <m:r>
                          <m:rPr>
                            <m:sty m:val="p"/>
                          </m:rPr>
                          <a:rPr lang="id-ID">
                            <a:latin typeface="Cambria Math" panose="02040503050406030204" pitchFamily="18" charset="0"/>
                          </a:rPr>
                          <m:t>Rp</m:t>
                        </m:r>
                        <m:r>
                          <a:rPr lang="id-ID">
                            <a:latin typeface="Cambria Math" panose="02040503050406030204" pitchFamily="18" charset="0"/>
                          </a:rPr>
                          <m:t> 88.619.399,09)</m:t>
                        </m:r>
                      </m:den>
                    </m:f>
                  </m:oMath>
                </a14:m>
                <a:r>
                  <a:rPr lang="id-ID" dirty="0"/>
                  <a:t> x (31% - 11%)</a:t>
                </a:r>
              </a:p>
              <a:p>
                <a:pPr>
                  <a:lnSpc>
                    <a:spcPct val="150000"/>
                  </a:lnSpc>
                </a:pPr>
                <a:r>
                  <a:rPr lang="id-ID" dirty="0"/>
                  <a:t> </a:t>
                </a:r>
                <a:r>
                  <a:rPr lang="id-ID" dirty="0" smtClean="0"/>
                  <a:t>           = </a:t>
                </a:r>
                <a:r>
                  <a:rPr lang="id-ID" dirty="0"/>
                  <a:t>30,85%</a:t>
                </a:r>
              </a:p>
              <a:p>
                <a:pPr>
                  <a:lnSpc>
                    <a:spcPct val="150000"/>
                  </a:lnSpc>
                </a:pPr>
                <a:r>
                  <a:rPr lang="id-ID" dirty="0" smtClean="0"/>
                  <a:t>Hasil </a:t>
                </a:r>
                <a:r>
                  <a:rPr lang="id-ID" dirty="0"/>
                  <a:t>IRR = 30,85% &gt; 11%, maka investasi perumahan Royale Residence 2 layak.</a:t>
                </a:r>
              </a:p>
            </p:txBody>
          </p:sp>
        </mc:Choice>
        <mc:Fallback xmlns="">
          <p:sp>
            <p:nvSpPr>
              <p:cNvPr id="5" name="Rectangle 4"/>
              <p:cNvSpPr>
                <a:spLocks noRot="1" noChangeAspect="1" noMove="1" noResize="1" noEditPoints="1" noAdjustHandles="1" noChangeArrowheads="1" noChangeShapeType="1" noTextEdit="1"/>
              </p:cNvSpPr>
              <p:nvPr/>
            </p:nvSpPr>
            <p:spPr>
              <a:xfrm>
                <a:off x="183775" y="762027"/>
                <a:ext cx="6526306" cy="2631746"/>
              </a:xfrm>
              <a:prstGeom prst="rect">
                <a:avLst/>
              </a:prstGeom>
              <a:blipFill rotWithShape="0">
                <a:blip r:embed="rId3"/>
                <a:stretch>
                  <a:fillRect l="-747" b="-1157"/>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853732" y="3227188"/>
                <a:ext cx="5186391" cy="2751074"/>
              </a:xfrm>
              <a:prstGeom prst="rect">
                <a:avLst/>
              </a:prstGeom>
              <a:noFill/>
            </p:spPr>
            <p:txBody>
              <a:bodyPr wrap="square" rtlCol="0">
                <a:spAutoFit/>
              </a:bodyPr>
              <a:lstStyle/>
              <a:p>
                <a:r>
                  <a:rPr lang="id-ID" dirty="0" smtClean="0"/>
                  <a:t> </a:t>
                </a:r>
              </a:p>
              <a:p>
                <a:r>
                  <a:rPr lang="id-ID" i="1" dirty="0" smtClean="0"/>
                  <a:t>Profitability </a:t>
                </a:r>
                <a:r>
                  <a:rPr lang="id-ID" i="1" dirty="0"/>
                  <a:t>Index </a:t>
                </a:r>
                <a:r>
                  <a:rPr lang="id-ID" dirty="0"/>
                  <a:t>(PI) = </a:t>
                </a:r>
                <a14:m>
                  <m:oMath xmlns:m="http://schemas.openxmlformats.org/officeDocument/2006/math">
                    <m:f>
                      <m:fPr>
                        <m:ctrlPr>
                          <a:rPr lang="id-ID" i="1">
                            <a:latin typeface="Cambria Math" panose="02040503050406030204" pitchFamily="18" charset="0"/>
                          </a:rPr>
                        </m:ctrlPr>
                      </m:fPr>
                      <m:num>
                        <m:r>
                          <a:rPr lang="id-ID" i="1">
                            <a:latin typeface="Cambria Math" panose="02040503050406030204" pitchFamily="18" charset="0"/>
                          </a:rPr>
                          <m:t>𝑃𝑟𝑒𝑠𝑒𝑛𝑡</m:t>
                        </m:r>
                        <m:r>
                          <a:rPr lang="id-ID" i="1">
                            <a:latin typeface="Cambria Math" panose="02040503050406030204" pitchFamily="18" charset="0"/>
                          </a:rPr>
                          <m:t> </m:t>
                        </m:r>
                        <m:r>
                          <a:rPr lang="id-ID" i="1">
                            <a:latin typeface="Cambria Math" panose="02040503050406030204" pitchFamily="18" charset="0"/>
                          </a:rPr>
                          <m:t>𝑉𝑎𝑙𝑢𝑒</m:t>
                        </m:r>
                        <m:r>
                          <a:rPr lang="id-ID" i="1">
                            <a:latin typeface="Cambria Math" panose="02040503050406030204" pitchFamily="18" charset="0"/>
                          </a:rPr>
                          <m:t> </m:t>
                        </m:r>
                        <m:r>
                          <a:rPr lang="id-ID" i="1">
                            <a:latin typeface="Cambria Math" panose="02040503050406030204" pitchFamily="18" charset="0"/>
                          </a:rPr>
                          <m:t>𝐵𝑒𝑛𝑒𝑓𝑖𝑡</m:t>
                        </m:r>
                      </m:num>
                      <m:den>
                        <m:r>
                          <a:rPr lang="id-ID" i="1">
                            <a:latin typeface="Cambria Math" panose="02040503050406030204" pitchFamily="18" charset="0"/>
                          </a:rPr>
                          <m:t>𝑃𝑟𝑒𝑠𝑒𝑛𝑡</m:t>
                        </m:r>
                        <m:r>
                          <a:rPr lang="id-ID" i="1">
                            <a:latin typeface="Cambria Math" panose="02040503050406030204" pitchFamily="18" charset="0"/>
                          </a:rPr>
                          <m:t> </m:t>
                        </m:r>
                        <m:r>
                          <a:rPr lang="id-ID" i="1">
                            <a:latin typeface="Cambria Math" panose="02040503050406030204" pitchFamily="18" charset="0"/>
                          </a:rPr>
                          <m:t>𝑉𝑎𝑙𝑢𝑒</m:t>
                        </m:r>
                        <m:r>
                          <a:rPr lang="id-ID" i="1">
                            <a:latin typeface="Cambria Math" panose="02040503050406030204" pitchFamily="18" charset="0"/>
                          </a:rPr>
                          <m:t> </m:t>
                        </m:r>
                        <m:r>
                          <a:rPr lang="id-ID" i="1">
                            <a:latin typeface="Cambria Math" panose="02040503050406030204" pitchFamily="18" charset="0"/>
                          </a:rPr>
                          <m:t>𝐶𝑜𝑠𝑡</m:t>
                        </m:r>
                      </m:den>
                    </m:f>
                  </m:oMath>
                </a14:m>
                <a:endParaRPr lang="id-ID" dirty="0" smtClean="0"/>
              </a:p>
              <a:p>
                <a:endParaRPr lang="id-ID" dirty="0"/>
              </a:p>
              <a:p>
                <a:pPr>
                  <a:lnSpc>
                    <a:spcPct val="150000"/>
                  </a:lnSpc>
                </a:pPr>
                <a:r>
                  <a:rPr lang="id-ID" i="1" dirty="0"/>
                  <a:t>Profitability Index </a:t>
                </a:r>
                <a:r>
                  <a:rPr lang="id-ID" dirty="0"/>
                  <a:t>(PI</a:t>
                </a:r>
                <a:r>
                  <a:rPr lang="id-ID" dirty="0" smtClean="0"/>
                  <a:t>) = </a:t>
                </a:r>
                <a14:m>
                  <m:oMath xmlns:m="http://schemas.openxmlformats.org/officeDocument/2006/math">
                    <m:f>
                      <m:fPr>
                        <m:ctrlPr>
                          <a:rPr lang="id-ID" sz="2000" i="1">
                            <a:latin typeface="Cambria Math" panose="02040503050406030204" pitchFamily="18" charset="0"/>
                          </a:rPr>
                        </m:ctrlPr>
                      </m:fPr>
                      <m:num>
                        <m:r>
                          <a:rPr lang="id-ID" sz="2000" i="1">
                            <a:latin typeface="Cambria Math" panose="02040503050406030204" pitchFamily="18" charset="0"/>
                          </a:rPr>
                          <m:t>𝑅𝑝</m:t>
                        </m:r>
                        <m:r>
                          <a:rPr lang="id-ID" sz="2000" i="1">
                            <a:latin typeface="Cambria Math" panose="02040503050406030204" pitchFamily="18" charset="0"/>
                          </a:rPr>
                          <m:t> 40.711.756.211,71</m:t>
                        </m:r>
                      </m:num>
                      <m:den>
                        <m:r>
                          <a:rPr lang="id-ID" sz="2000" i="1">
                            <a:latin typeface="Cambria Math" panose="02040503050406030204" pitchFamily="18" charset="0"/>
                          </a:rPr>
                          <m:t>𝑅𝑝</m:t>
                        </m:r>
                        <m:r>
                          <a:rPr lang="id-ID" sz="2000" i="1">
                            <a:latin typeface="Cambria Math" panose="02040503050406030204" pitchFamily="18" charset="0"/>
                          </a:rPr>
                          <m:t> 28.895.241.632,71</m:t>
                        </m:r>
                      </m:den>
                    </m:f>
                  </m:oMath>
                </a14:m>
                <a:r>
                  <a:rPr lang="id-ID" dirty="0"/>
                  <a:t> </a:t>
                </a:r>
              </a:p>
              <a:p>
                <a:pPr>
                  <a:lnSpc>
                    <a:spcPct val="150000"/>
                  </a:lnSpc>
                </a:pPr>
                <a:r>
                  <a:rPr lang="id-ID" dirty="0" smtClean="0"/>
                  <a:t>		    = </a:t>
                </a:r>
                <a:r>
                  <a:rPr lang="id-ID" dirty="0"/>
                  <a:t>1,41</a:t>
                </a:r>
              </a:p>
              <a:p>
                <a:endParaRPr lang="id-ID" dirty="0"/>
              </a:p>
              <a:p>
                <a:endParaRPr lang="id-ID" dirty="0"/>
              </a:p>
            </p:txBody>
          </p:sp>
        </mc:Choice>
        <mc:Fallback xmlns="">
          <p:sp>
            <p:nvSpPr>
              <p:cNvPr id="6" name="TextBox 5"/>
              <p:cNvSpPr txBox="1">
                <a:spLocks noRot="1" noChangeAspect="1" noMove="1" noResize="1" noEditPoints="1" noAdjustHandles="1" noChangeArrowheads="1" noChangeShapeType="1" noTextEdit="1"/>
              </p:cNvSpPr>
              <p:nvPr/>
            </p:nvSpPr>
            <p:spPr>
              <a:xfrm>
                <a:off x="853732" y="3227188"/>
                <a:ext cx="5186391" cy="2751074"/>
              </a:xfrm>
              <a:prstGeom prst="rect">
                <a:avLst/>
              </a:prstGeom>
              <a:blipFill rotWithShape="0">
                <a:blip r:embed="rId4"/>
                <a:stretch>
                  <a:fillRect l="-940"/>
                </a:stretch>
              </a:blipFill>
            </p:spPr>
            <p:txBody>
              <a:bodyPr/>
              <a:lstStyle/>
              <a:p>
                <a:r>
                  <a:rPr lang="id-ID">
                    <a:noFill/>
                  </a:rPr>
                  <a:t> </a:t>
                </a:r>
              </a:p>
            </p:txBody>
          </p:sp>
        </mc:Fallback>
      </mc:AlternateContent>
      <p:sp>
        <p:nvSpPr>
          <p:cNvPr id="8" name="TextBox 7"/>
          <p:cNvSpPr txBox="1"/>
          <p:nvPr/>
        </p:nvSpPr>
        <p:spPr>
          <a:xfrm>
            <a:off x="183775" y="3604804"/>
            <a:ext cx="878542" cy="369332"/>
          </a:xfrm>
          <a:prstGeom prst="rect">
            <a:avLst/>
          </a:prstGeom>
          <a:noFill/>
        </p:spPr>
        <p:txBody>
          <a:bodyPr wrap="square" rtlCol="0">
            <a:spAutoFit/>
          </a:bodyPr>
          <a:lstStyle/>
          <a:p>
            <a:pPr marL="285750" indent="-285750">
              <a:buFont typeface="Arial" panose="020B0604020202020204" pitchFamily="34" charset="0"/>
              <a:buChar char="•"/>
            </a:pPr>
            <a:r>
              <a:rPr lang="id-ID" dirty="0" smtClean="0"/>
              <a:t>PI =</a:t>
            </a:r>
            <a:endParaRPr lang="id-ID" dirty="0"/>
          </a:p>
        </p:txBody>
      </p:sp>
      <p:sp>
        <p:nvSpPr>
          <p:cNvPr id="10" name="Rectangle 9"/>
          <p:cNvSpPr/>
          <p:nvPr/>
        </p:nvSpPr>
        <p:spPr>
          <a:xfrm>
            <a:off x="183775" y="5604427"/>
            <a:ext cx="6122895" cy="646331"/>
          </a:xfrm>
          <a:prstGeom prst="rect">
            <a:avLst/>
          </a:prstGeom>
        </p:spPr>
        <p:txBody>
          <a:bodyPr wrap="square">
            <a:spAutoFit/>
          </a:bodyPr>
          <a:lstStyle/>
          <a:p>
            <a:r>
              <a:rPr lang="id-ID" dirty="0" smtClean="0">
                <a:latin typeface="Times New Roman" panose="02020603050405020304" pitchFamily="18" charset="0"/>
                <a:ea typeface="Calibri" panose="020F0502020204030204" pitchFamily="34" charset="0"/>
              </a:rPr>
              <a:t>Hasil </a:t>
            </a:r>
            <a:r>
              <a:rPr lang="id-ID" dirty="0">
                <a:latin typeface="Times New Roman" panose="02020603050405020304" pitchFamily="18" charset="0"/>
                <a:ea typeface="Calibri" panose="020F0502020204030204" pitchFamily="34" charset="0"/>
              </a:rPr>
              <a:t>PI = </a:t>
            </a:r>
            <a:r>
              <a:rPr lang="id-ID" dirty="0" smtClean="0">
                <a:latin typeface="Times New Roman" panose="02020603050405020304" pitchFamily="18" charset="0"/>
                <a:ea typeface="Calibri" panose="020F0502020204030204" pitchFamily="34" charset="0"/>
              </a:rPr>
              <a:t>1,41 </a:t>
            </a:r>
            <a:r>
              <a:rPr lang="id-ID" dirty="0">
                <a:latin typeface="Times New Roman" panose="02020603050405020304" pitchFamily="18" charset="0"/>
                <a:ea typeface="Calibri" panose="020F0502020204030204" pitchFamily="34" charset="0"/>
              </a:rPr>
              <a:t>&gt; 1, maka investasi proyek perumahan Royale Residence 2  layak.</a:t>
            </a:r>
            <a:endParaRPr lang="id-ID" dirty="0"/>
          </a:p>
        </p:txBody>
      </p:sp>
      <p:pic>
        <p:nvPicPr>
          <p:cNvPr id="14" name="Picture 13"/>
          <p:cNvPicPr>
            <a:picLocks noChangeAspect="1"/>
          </p:cNvPicPr>
          <p:nvPr/>
        </p:nvPicPr>
        <p:blipFill>
          <a:blip r:embed="rId5"/>
          <a:stretch>
            <a:fillRect/>
          </a:stretch>
        </p:blipFill>
        <p:spPr>
          <a:xfrm>
            <a:off x="7297345" y="849557"/>
            <a:ext cx="4921625" cy="775253"/>
          </a:xfrm>
          <a:prstGeom prst="rect">
            <a:avLst/>
          </a:prstGeom>
        </p:spPr>
      </p:pic>
      <p:sp>
        <p:nvSpPr>
          <p:cNvPr id="15" name="TextBox 14"/>
          <p:cNvSpPr txBox="1"/>
          <p:nvPr/>
        </p:nvSpPr>
        <p:spPr>
          <a:xfrm>
            <a:off x="6710081" y="977173"/>
            <a:ext cx="1936376" cy="369332"/>
          </a:xfrm>
          <a:prstGeom prst="rect">
            <a:avLst/>
          </a:prstGeom>
          <a:noFill/>
        </p:spPr>
        <p:txBody>
          <a:bodyPr wrap="square" rtlCol="0">
            <a:spAutoFit/>
          </a:bodyPr>
          <a:lstStyle/>
          <a:p>
            <a:pPr marL="285750" indent="-285750">
              <a:buFont typeface="Arial" panose="020B0604020202020204" pitchFamily="34" charset="0"/>
              <a:buChar char="•"/>
            </a:pPr>
            <a:r>
              <a:rPr lang="id-ID" dirty="0" smtClean="0"/>
              <a:t>Payback Period</a:t>
            </a:r>
            <a:endParaRPr lang="id-ID" dirty="0"/>
          </a:p>
        </p:txBody>
      </p:sp>
      <p:sp>
        <p:nvSpPr>
          <p:cNvPr id="16" name="Rectangle 5"/>
          <p:cNvSpPr>
            <a:spLocks noChangeArrowheads="1"/>
          </p:cNvSpPr>
          <p:nvPr/>
        </p:nvSpPr>
        <p:spPr bwMode="auto">
          <a:xfrm>
            <a:off x="7165504" y="17447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pic>
        <p:nvPicPr>
          <p:cNvPr id="205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65504" y="1744763"/>
            <a:ext cx="4572000" cy="301942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7" name="Rectangle 16"/>
              <p:cNvSpPr/>
              <p:nvPr/>
            </p:nvSpPr>
            <p:spPr>
              <a:xfrm>
                <a:off x="6040123" y="4785189"/>
                <a:ext cx="7736695" cy="1535036"/>
              </a:xfrm>
              <a:prstGeom prst="rect">
                <a:avLst/>
              </a:prstGeom>
            </p:spPr>
            <p:txBody>
              <a:bodyPr wrap="square">
                <a:spAutoFit/>
              </a:bodyPr>
              <a:lstStyle/>
              <a:p>
                <a:pPr marL="457200" algn="just">
                  <a:lnSpc>
                    <a:spcPct val="200000"/>
                  </a:lnSpc>
                  <a:spcAft>
                    <a:spcPts val="0"/>
                  </a:spcAft>
                </a:pPr>
                <a:r>
                  <a:rPr lang="id-ID" sz="1600" i="1" dirty="0">
                    <a:latin typeface="Times New Roman" panose="02020603050405020304" pitchFamily="18" charset="0"/>
                    <a:ea typeface="Calibri" panose="020F0502020204030204" pitchFamily="34" charset="0"/>
                    <a:cs typeface="Times New Roman" panose="02020603050405020304" pitchFamily="18" charset="0"/>
                  </a:rPr>
                  <a:t>Payback Period</a:t>
                </a:r>
                <a:r>
                  <a:rPr lang="id-ID" sz="1600" dirty="0">
                    <a:effectLst/>
                    <a:latin typeface="Times New Roman" panose="02020603050405020304" pitchFamily="18" charset="0"/>
                    <a:ea typeface="Calibri" panose="020F0502020204030204" pitchFamily="34" charset="0"/>
                    <a:cs typeface="Times New Roman" panose="02020603050405020304" pitchFamily="18" charset="0"/>
                  </a:rPr>
                  <a:t> = 6 +</a:t>
                </a:r>
                <a14:m>
                  <m:oMath xmlns:m="http://schemas.openxmlformats.org/officeDocument/2006/math">
                    <m:f>
                      <m:fPr>
                        <m:ctrlPr>
                          <a:rPr lang="id-ID"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id-ID" sz="2000" i="1">
                            <a:effectLst/>
                            <a:latin typeface="Cambria Math" panose="02040503050406030204" pitchFamily="18" charset="0"/>
                            <a:ea typeface="Calibri" panose="020F0502020204030204" pitchFamily="34" charset="0"/>
                            <a:cs typeface="Times New Roman" panose="02020603050405020304" pitchFamily="18" charset="0"/>
                          </a:rPr>
                          <m:t>𝑅𝑝</m:t>
                        </m:r>
                        <m:r>
                          <a:rPr lang="id-ID" sz="2000" i="1">
                            <a:effectLst/>
                            <a:latin typeface="Cambria Math" panose="02040503050406030204" pitchFamily="18" charset="0"/>
                            <a:ea typeface="Calibri" panose="020F0502020204030204" pitchFamily="34" charset="0"/>
                            <a:cs typeface="Times New Roman" panose="02020603050405020304" pitchFamily="18" charset="0"/>
                          </a:rPr>
                          <m:t> 18.247.474.520 − </m:t>
                        </m:r>
                        <m:r>
                          <a:rPr lang="id-ID" sz="2000" i="1">
                            <a:effectLst/>
                            <a:latin typeface="Cambria Math" panose="02040503050406030204" pitchFamily="18" charset="0"/>
                            <a:ea typeface="Calibri" panose="020F0502020204030204" pitchFamily="34" charset="0"/>
                            <a:cs typeface="Times New Roman" panose="02020603050405020304" pitchFamily="18" charset="0"/>
                          </a:rPr>
                          <m:t>𝑅𝑝</m:t>
                        </m:r>
                        <m:r>
                          <a:rPr lang="id-ID" sz="2000" i="1">
                            <a:effectLst/>
                            <a:latin typeface="Cambria Math" panose="02040503050406030204" pitchFamily="18" charset="0"/>
                            <a:ea typeface="Calibri" panose="020F0502020204030204" pitchFamily="34" charset="0"/>
                            <a:cs typeface="Times New Roman" panose="02020603050405020304" pitchFamily="18" charset="0"/>
                          </a:rPr>
                          <m:t> 26.070.873.140</m:t>
                        </m:r>
                      </m:num>
                      <m:den>
                        <m:r>
                          <a:rPr lang="id-ID" sz="2000" i="1">
                            <a:effectLst/>
                            <a:latin typeface="Cambria Math" panose="02040503050406030204" pitchFamily="18" charset="0"/>
                            <a:ea typeface="Calibri" panose="020F0502020204030204" pitchFamily="34" charset="0"/>
                            <a:cs typeface="Times New Roman" panose="02020603050405020304" pitchFamily="18" charset="0"/>
                          </a:rPr>
                          <m:t>𝑅𝑝</m:t>
                        </m:r>
                        <m:r>
                          <a:rPr lang="id-ID" sz="2000" i="1">
                            <a:effectLst/>
                            <a:latin typeface="Cambria Math" panose="02040503050406030204" pitchFamily="18" charset="0"/>
                            <a:ea typeface="Calibri" panose="020F0502020204030204" pitchFamily="34" charset="0"/>
                            <a:cs typeface="Times New Roman" panose="02020603050405020304" pitchFamily="18" charset="0"/>
                          </a:rPr>
                          <m:t> 35.053.424.617 −</m:t>
                        </m:r>
                        <m:r>
                          <a:rPr lang="id-ID" sz="2000" i="1">
                            <a:effectLst/>
                            <a:latin typeface="Cambria Math" panose="02040503050406030204" pitchFamily="18" charset="0"/>
                            <a:ea typeface="Calibri" panose="020F0502020204030204" pitchFamily="34" charset="0"/>
                            <a:cs typeface="Times New Roman" panose="02020603050405020304" pitchFamily="18" charset="0"/>
                          </a:rPr>
                          <m:t>𝑅𝑝</m:t>
                        </m:r>
                        <m:r>
                          <a:rPr lang="id-ID" sz="2000" i="1">
                            <a:effectLst/>
                            <a:latin typeface="Cambria Math" panose="02040503050406030204" pitchFamily="18" charset="0"/>
                            <a:ea typeface="Calibri" panose="020F0502020204030204" pitchFamily="34" charset="0"/>
                            <a:cs typeface="Times New Roman" panose="02020603050405020304" pitchFamily="18" charset="0"/>
                          </a:rPr>
                          <m:t> 26.070.873.140</m:t>
                        </m:r>
                      </m:den>
                    </m:f>
                  </m:oMath>
                </a14:m>
                <a:r>
                  <a:rPr lang="id-ID"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id-ID" sz="1100" dirty="0">
                    <a:effectLst/>
                    <a:latin typeface="Times New Roman" panose="02020603050405020304" pitchFamily="18" charset="0"/>
                    <a:ea typeface="Calibri" panose="020F0502020204030204" pitchFamily="34" charset="0"/>
                    <a:cs typeface="Times New Roman" panose="02020603050405020304" pitchFamily="18" charset="0"/>
                  </a:rPr>
                  <a:t>X </a:t>
                </a:r>
                <a:r>
                  <a:rPr lang="id-ID" sz="1600" dirty="0">
                    <a:effectLst/>
                    <a:latin typeface="Times New Roman" panose="02020603050405020304" pitchFamily="18" charset="0"/>
                    <a:ea typeface="Calibri" panose="020F0502020204030204" pitchFamily="34" charset="0"/>
                    <a:cs typeface="Times New Roman" panose="02020603050405020304" pitchFamily="18" charset="0"/>
                  </a:rPr>
                  <a:t>1 </a:t>
                </a:r>
                <a:endParaRPr lang="id-ID"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200000"/>
                  </a:lnSpc>
                  <a:spcAft>
                    <a:spcPts val="0"/>
                  </a:spcAft>
                </a:pPr>
                <a:r>
                  <a:rPr lang="id-ID" sz="1600" dirty="0">
                    <a:effectLst/>
                    <a:latin typeface="Times New Roman" panose="02020603050405020304" pitchFamily="18" charset="0"/>
                    <a:ea typeface="Calibri" panose="020F0502020204030204" pitchFamily="34" charset="0"/>
                    <a:cs typeface="Times New Roman" panose="02020603050405020304" pitchFamily="18" charset="0"/>
                  </a:rPr>
                  <a:t>		    = 5,1 bulan 	</a:t>
                </a:r>
                <a:endParaRPr lang="id-ID" sz="1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7" name="Rectangle 16"/>
              <p:cNvSpPr>
                <a:spLocks noRot="1" noChangeAspect="1" noMove="1" noResize="1" noEditPoints="1" noAdjustHandles="1" noChangeArrowheads="1" noChangeShapeType="1" noTextEdit="1"/>
              </p:cNvSpPr>
              <p:nvPr/>
            </p:nvSpPr>
            <p:spPr>
              <a:xfrm>
                <a:off x="6040123" y="4785189"/>
                <a:ext cx="7736695" cy="1535036"/>
              </a:xfrm>
              <a:prstGeom prst="rect">
                <a:avLst/>
              </a:prstGeom>
              <a:blipFill rotWithShape="0">
                <a:blip r:embed="rId7"/>
                <a:stretch>
                  <a:fillRect/>
                </a:stretch>
              </a:blipFill>
            </p:spPr>
            <p:txBody>
              <a:bodyPr/>
              <a:lstStyle/>
              <a:p>
                <a:r>
                  <a:rPr lang="id-ID">
                    <a:noFill/>
                  </a:rPr>
                  <a:t> </a:t>
                </a:r>
              </a:p>
            </p:txBody>
          </p:sp>
        </mc:Fallback>
      </mc:AlternateContent>
    </p:spTree>
    <p:extLst>
      <p:ext uri="{BB962C8B-B14F-4D97-AF65-F5344CB8AC3E}">
        <p14:creationId xmlns:p14="http://schemas.microsoft.com/office/powerpoint/2010/main" val="324045850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arn(inVertical)">
                                      <p:cBhvr>
                                        <p:cTn id="16" dur="500"/>
                                        <p:tgtEl>
                                          <p:spTgt spid="10"/>
                                        </p:tgtEl>
                                      </p:cBhvr>
                                    </p:animEffect>
                                  </p:childTnLst>
                                </p:cTn>
                              </p:par>
                              <p:par>
                                <p:cTn id="17" presetID="16" presetClass="entr" presetSubtype="21"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barn(inVertical)">
                                      <p:cBhvr>
                                        <p:cTn id="19" dur="500"/>
                                        <p:tgtEl>
                                          <p:spTgt spid="14"/>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arn(inVertical)">
                                      <p:cBhvr>
                                        <p:cTn id="22" dur="500"/>
                                        <p:tgtEl>
                                          <p:spTgt spid="15"/>
                                        </p:tgtEl>
                                      </p:cBhvr>
                                    </p:animEffect>
                                  </p:childTnLst>
                                </p:cTn>
                              </p:par>
                              <p:par>
                                <p:cTn id="23" presetID="16" presetClass="entr" presetSubtype="21" fill="hold" nodeType="withEffect">
                                  <p:stCondLst>
                                    <p:cond delay="0"/>
                                  </p:stCondLst>
                                  <p:childTnLst>
                                    <p:set>
                                      <p:cBhvr>
                                        <p:cTn id="24" dur="1" fill="hold">
                                          <p:stCondLst>
                                            <p:cond delay="0"/>
                                          </p:stCondLst>
                                        </p:cTn>
                                        <p:tgtEl>
                                          <p:spTgt spid="2052"/>
                                        </p:tgtEl>
                                        <p:attrNameLst>
                                          <p:attrName>style.visibility</p:attrName>
                                        </p:attrNameLst>
                                      </p:cBhvr>
                                      <p:to>
                                        <p:strVal val="visible"/>
                                      </p:to>
                                    </p:set>
                                    <p:animEffect transition="in" filter="barn(inVertical)">
                                      <p:cBhvr>
                                        <p:cTn id="25" dur="500"/>
                                        <p:tgtEl>
                                          <p:spTgt spid="2052"/>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barn(inVertical)">
                                      <p:cBhvr>
                                        <p:cTn id="2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10" grpId="0"/>
      <p:bldP spid="15" grpId="0"/>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6550223"/>
            <a:ext cx="12192000" cy="307777"/>
          </a:xfrm>
          <a:prstGeom prst="rect">
            <a:avLst/>
          </a:prstGeom>
          <a:solidFill>
            <a:schemeClr val="accent5">
              <a:lumMod val="50000"/>
            </a:schemeClr>
          </a:solidFill>
        </p:spPr>
        <p:txBody>
          <a:bodyPr wrap="square" rtlCol="0">
            <a:spAutoFit/>
          </a:bodyPr>
          <a:lstStyle/>
          <a:p>
            <a:r>
              <a:rPr lang="id-ID" sz="1400" b="1" dirty="0" smtClean="0">
                <a:solidFill>
                  <a:schemeClr val="bg1"/>
                </a:solidFill>
              </a:rPr>
              <a:t>Presentasi Proposal Tugas Akhir								Tissa Ayu Aristi                  1534290012	</a:t>
            </a:r>
            <a:endParaRPr lang="id-ID" sz="1400" b="1" dirty="0">
              <a:solidFill>
                <a:schemeClr val="bg1"/>
              </a:solidFill>
            </a:endParaRPr>
          </a:p>
        </p:txBody>
      </p:sp>
      <p:pic>
        <p:nvPicPr>
          <p:cNvPr id="3" name="Picture 5" descr="tb"/>
          <p:cNvPicPr>
            <a:picLocks noChangeAspect="1" noChangeArrowheads="1"/>
          </p:cNvPicPr>
          <p:nvPr/>
        </p:nvPicPr>
        <p:blipFill>
          <a:blip r:embed="rId2"/>
          <a:srcRect/>
          <a:stretch>
            <a:fillRect/>
          </a:stretch>
        </p:blipFill>
        <p:spPr bwMode="auto">
          <a:xfrm>
            <a:off x="6463862" y="0"/>
            <a:ext cx="5728138" cy="677708"/>
          </a:xfrm>
          <a:prstGeom prst="rect">
            <a:avLst/>
          </a:prstGeom>
          <a:noFill/>
        </p:spPr>
      </p:pic>
      <p:sp>
        <p:nvSpPr>
          <p:cNvPr id="4" name="TextBox 3"/>
          <p:cNvSpPr txBox="1"/>
          <p:nvPr/>
        </p:nvSpPr>
        <p:spPr>
          <a:xfrm>
            <a:off x="8626365" y="108021"/>
            <a:ext cx="4146331" cy="461665"/>
          </a:xfrm>
          <a:prstGeom prst="rect">
            <a:avLst/>
          </a:prstGeom>
          <a:noFill/>
        </p:spPr>
        <p:txBody>
          <a:bodyPr wrap="square" rtlCol="0">
            <a:spAutoFit/>
          </a:bodyPr>
          <a:lstStyle/>
          <a:p>
            <a:r>
              <a:rPr lang="id-ID" sz="2400" b="1" dirty="0" smtClean="0">
                <a:solidFill>
                  <a:schemeClr val="bg1"/>
                </a:solidFill>
              </a:rPr>
              <a:t>PENUTUP</a:t>
            </a:r>
            <a:endParaRPr lang="id-ID" sz="2400" b="1" dirty="0">
              <a:solidFill>
                <a:schemeClr val="bg1"/>
              </a:solidFill>
            </a:endParaRPr>
          </a:p>
        </p:txBody>
      </p:sp>
      <mc:AlternateContent xmlns:mc="http://schemas.openxmlformats.org/markup-compatibility/2006">
        <mc:Choice xmlns:a14="http://schemas.microsoft.com/office/drawing/2010/main" Requires="a14">
          <p:sp>
            <p:nvSpPr>
              <p:cNvPr id="5" name="Rectangle 4"/>
              <p:cNvSpPr/>
              <p:nvPr/>
            </p:nvSpPr>
            <p:spPr>
              <a:xfrm>
                <a:off x="614236" y="709950"/>
                <a:ext cx="10085294" cy="2862322"/>
              </a:xfrm>
              <a:prstGeom prst="rect">
                <a:avLst/>
              </a:prstGeom>
            </p:spPr>
            <p:txBody>
              <a:bodyPr wrap="square">
                <a:spAutoFit/>
              </a:bodyPr>
              <a:lstStyle/>
              <a:p>
                <a:pPr marL="342900" indent="-342900" algn="just">
                  <a:buFont typeface="Arial" panose="020B0604020202020204" pitchFamily="34" charset="0"/>
                  <a:buChar char="•"/>
                </a:pPr>
                <a:r>
                  <a:rPr lang="id-ID" dirty="0" smtClean="0"/>
                  <a:t>Dana </a:t>
                </a:r>
                <a:r>
                  <a:rPr lang="id-ID" dirty="0"/>
                  <a:t>Investasi awal yang dibutuhkan untuk membangun perumahan </a:t>
                </a:r>
                <a:r>
                  <a:rPr lang="id-ID" dirty="0" smtClean="0"/>
                  <a:t>Royale Residence 2 </a:t>
                </a:r>
                <a:r>
                  <a:rPr lang="id-ID" dirty="0"/>
                  <a:t>sebesar Rp </a:t>
                </a:r>
                <a:r>
                  <a:rPr lang="id-ID" dirty="0" smtClean="0"/>
                  <a:t>18,247,474,519.</a:t>
                </a:r>
              </a:p>
              <a:p>
                <a:pPr algn="just"/>
                <a:endParaRPr lang="id-ID" dirty="0"/>
              </a:p>
              <a:p>
                <a:pPr marL="342900" lvl="0" indent="-342900" algn="just">
                  <a:buFont typeface="Arial" panose="020B0604020202020204" pitchFamily="34" charset="0"/>
                  <a:buChar char="•"/>
                </a:pPr>
                <a:r>
                  <a:rPr lang="id-ID" dirty="0" smtClean="0"/>
                  <a:t>Hasil </a:t>
                </a:r>
                <a:r>
                  <a:rPr lang="id-ID" dirty="0"/>
                  <a:t>penilaian kelayakan investasi dari aspek </a:t>
                </a:r>
                <a:r>
                  <a:rPr lang="id-ID" i="1" dirty="0"/>
                  <a:t>financial</a:t>
                </a:r>
                <a:r>
                  <a:rPr lang="id-ID" dirty="0"/>
                  <a:t> diperoleh bahwa investasi pada perumahan Royale Residence 2 layak untuk dilaksanakan, dengan </a:t>
                </a:r>
                <a:r>
                  <a:rPr lang="id-ID" i="1" dirty="0"/>
                  <a:t>Net Present Value</a:t>
                </a:r>
                <a:r>
                  <a:rPr lang="id-ID" dirty="0"/>
                  <a:t> (NPV) menghasilkan nilai positif sebesar </a:t>
                </a:r>
                <a14:m>
                  <m:oMath xmlns:m="http://schemas.openxmlformats.org/officeDocument/2006/math">
                    <m:r>
                      <m:rPr>
                        <m:sty m:val="p"/>
                      </m:rPr>
                      <a:rPr lang="id-ID"/>
                      <m:t>Rp</m:t>
                    </m:r>
                    <m:r>
                      <a:rPr lang="id-ID"/>
                      <m:t>11.816.514.580</m:t>
                    </m:r>
                  </m:oMath>
                </a14:m>
                <a:r>
                  <a:rPr lang="id-ID" dirty="0"/>
                  <a:t> </a:t>
                </a:r>
                <a:r>
                  <a:rPr lang="id-ID" i="1" dirty="0"/>
                  <a:t>Internal Rate of Return</a:t>
                </a:r>
                <a:r>
                  <a:rPr lang="id-ID" dirty="0"/>
                  <a:t> (IRR) sebesar 30,85% lebih besar </a:t>
                </a:r>
                <a:r>
                  <a:rPr lang="id-ID" i="1" dirty="0"/>
                  <a:t>i</a:t>
                </a:r>
                <a:r>
                  <a:rPr lang="id-ID" dirty="0"/>
                  <a:t> pada tingkat pengembalian yang diharapkan (IRR&gt;11%), </a:t>
                </a:r>
                <a:r>
                  <a:rPr lang="id-ID" i="1" dirty="0"/>
                  <a:t>Indeks Profitability</a:t>
                </a:r>
                <a:r>
                  <a:rPr lang="id-ID" dirty="0"/>
                  <a:t> (PI) memberikan nilai sebesar 1,41 lebih besar dari nilai yang disyaratkan yaitu PI &gt; 1, dan </a:t>
                </a:r>
                <a:r>
                  <a:rPr lang="id-ID" i="1" dirty="0"/>
                  <a:t>Payback Period</a:t>
                </a:r>
                <a:r>
                  <a:rPr lang="id-ID" dirty="0"/>
                  <a:t> (PP) akan kembali pada waktu 5 bulan  lebih cepat dari waktu umur proyek yaitu 1 tahun.</a:t>
                </a:r>
              </a:p>
              <a:p>
                <a:pPr algn="just"/>
                <a:endParaRPr lang="id-ID" dirty="0"/>
              </a:p>
            </p:txBody>
          </p:sp>
        </mc:Choice>
        <mc:Fallback>
          <p:sp>
            <p:nvSpPr>
              <p:cNvPr id="5" name="Rectangle 4"/>
              <p:cNvSpPr>
                <a:spLocks noRot="1" noChangeAspect="1" noMove="1" noResize="1" noEditPoints="1" noAdjustHandles="1" noChangeArrowheads="1" noChangeShapeType="1" noTextEdit="1"/>
              </p:cNvSpPr>
              <p:nvPr/>
            </p:nvSpPr>
            <p:spPr>
              <a:xfrm>
                <a:off x="614236" y="709950"/>
                <a:ext cx="10085294" cy="2862322"/>
              </a:xfrm>
              <a:prstGeom prst="rect">
                <a:avLst/>
              </a:prstGeom>
              <a:blipFill rotWithShape="0">
                <a:blip r:embed="rId3"/>
                <a:stretch>
                  <a:fillRect l="-423" t="-1064" r="-484"/>
                </a:stretch>
              </a:blipFill>
            </p:spPr>
            <p:txBody>
              <a:bodyPr/>
              <a:lstStyle/>
              <a:p>
                <a:r>
                  <a:rPr lang="id-ID">
                    <a:noFill/>
                  </a:rPr>
                  <a:t> </a:t>
                </a:r>
              </a:p>
            </p:txBody>
          </p:sp>
        </mc:Fallback>
      </mc:AlternateContent>
      <p:sp>
        <p:nvSpPr>
          <p:cNvPr id="6" name="Rectangle 5"/>
          <p:cNvSpPr/>
          <p:nvPr/>
        </p:nvSpPr>
        <p:spPr>
          <a:xfrm>
            <a:off x="1413937" y="3241625"/>
            <a:ext cx="840295" cy="400110"/>
          </a:xfrm>
          <a:prstGeom prst="rect">
            <a:avLst/>
          </a:prstGeom>
        </p:spPr>
        <p:txBody>
          <a:bodyPr wrap="none">
            <a:spAutoFit/>
          </a:bodyPr>
          <a:lstStyle/>
          <a:p>
            <a:pPr algn="ctr"/>
            <a:r>
              <a:rPr lang="id-ID" sz="2000" b="1" dirty="0" smtClean="0">
                <a:solidFill>
                  <a:schemeClr val="tx1">
                    <a:lumMod val="75000"/>
                  </a:schemeClr>
                </a:solidFill>
                <a:latin typeface="Times New Roman" pitchFamily="18" charset="0"/>
                <a:cs typeface="Times New Roman" pitchFamily="18" charset="0"/>
              </a:rPr>
              <a:t>Saran</a:t>
            </a:r>
            <a:endParaRPr lang="id-ID" sz="2000" b="1" dirty="0" smtClean="0">
              <a:latin typeface="Times New Roman" pitchFamily="18" charset="0"/>
              <a:cs typeface="Times New Roman" pitchFamily="18" charset="0"/>
            </a:endParaRPr>
          </a:p>
        </p:txBody>
      </p:sp>
      <p:sp>
        <p:nvSpPr>
          <p:cNvPr id="7" name="Rectangle 6"/>
          <p:cNvSpPr/>
          <p:nvPr/>
        </p:nvSpPr>
        <p:spPr>
          <a:xfrm>
            <a:off x="614236" y="3572974"/>
            <a:ext cx="11461378" cy="3416320"/>
          </a:xfrm>
          <a:prstGeom prst="rect">
            <a:avLst/>
          </a:prstGeom>
        </p:spPr>
        <p:txBody>
          <a:bodyPr wrap="square">
            <a:spAutoFit/>
          </a:bodyPr>
          <a:lstStyle/>
          <a:p>
            <a:pPr algn="just"/>
            <a:r>
              <a:rPr lang="id-ID" dirty="0" smtClean="0"/>
              <a:t>Dari kesimpulan yang telah disampaikan diatas, maka penulis mempunyai beberapa saran yang dimana dapat dijadikan bahan pertimbangan juga bagi pihak pengembang yang akan mengembangkan perumahan, yaitu antara lain :</a:t>
            </a:r>
          </a:p>
          <a:p>
            <a:pPr marL="285750" lvl="0" indent="-285750" algn="just">
              <a:buFont typeface="Arial" panose="020B0604020202020204" pitchFamily="34" charset="0"/>
              <a:buChar char="•"/>
            </a:pPr>
            <a:r>
              <a:rPr lang="id-ID" dirty="0" smtClean="0"/>
              <a:t>Penelitian </a:t>
            </a:r>
            <a:r>
              <a:rPr lang="id-ID" dirty="0"/>
              <a:t>ini hanya membahas aspek finansial sehingga diperlukan penelitian lebih lanjut yang membahas aspek-aspek lain dari studi kelayakan yaitu aspek pasar, aspek legalitas, aspek teknik, aspek organisasi dan aspek manajemen untuk mendapatkan keakuratan dari penilaian kelayakan suatu proyek.</a:t>
            </a:r>
          </a:p>
          <a:p>
            <a:pPr marL="285750" lvl="0" indent="-285750" algn="just">
              <a:buFont typeface="Arial" panose="020B0604020202020204" pitchFamily="34" charset="0"/>
              <a:buChar char="•"/>
            </a:pPr>
            <a:r>
              <a:rPr lang="id-ID" dirty="0"/>
              <a:t>Penyusunan arus dana (cash flow) sangat menentukan perhitungan, untuk itu diharapkan ketelitian dalam mengestimasi pendapatan dan biaya proyek serta ketelitian dalam melakukan analisa perhitungan uji kelayakan investasi.</a:t>
            </a:r>
          </a:p>
          <a:p>
            <a:pPr marL="285750" lvl="0" indent="-285750" algn="just">
              <a:buFont typeface="Arial" panose="020B0604020202020204" pitchFamily="34" charset="0"/>
              <a:buChar char="•"/>
            </a:pPr>
            <a:r>
              <a:rPr lang="id-ID" dirty="0"/>
              <a:t>Dalam membuat target penjualan pihak Developer harus lebih cermat karena target penjualan yang gagal akan mengakibatkan harga produksi yang meningkat</a:t>
            </a:r>
          </a:p>
          <a:p>
            <a:pPr algn="just"/>
            <a:r>
              <a:rPr lang="id-ID" dirty="0"/>
              <a:t> </a:t>
            </a:r>
          </a:p>
          <a:p>
            <a:endParaRPr lang="id-ID" dirty="0"/>
          </a:p>
        </p:txBody>
      </p:sp>
      <p:sp>
        <p:nvSpPr>
          <p:cNvPr id="8" name="Rectangle 7"/>
          <p:cNvSpPr/>
          <p:nvPr/>
        </p:nvSpPr>
        <p:spPr>
          <a:xfrm>
            <a:off x="1080513" y="239963"/>
            <a:ext cx="1507144" cy="400110"/>
          </a:xfrm>
          <a:prstGeom prst="rect">
            <a:avLst/>
          </a:prstGeom>
        </p:spPr>
        <p:txBody>
          <a:bodyPr wrap="none">
            <a:spAutoFit/>
          </a:bodyPr>
          <a:lstStyle/>
          <a:p>
            <a:pPr algn="ctr"/>
            <a:r>
              <a:rPr lang="id-ID" sz="2000" b="1" dirty="0" smtClean="0">
                <a:solidFill>
                  <a:schemeClr val="tx1">
                    <a:lumMod val="75000"/>
                  </a:schemeClr>
                </a:solidFill>
                <a:latin typeface="Times New Roman" pitchFamily="18" charset="0"/>
                <a:cs typeface="Times New Roman" pitchFamily="18" charset="0"/>
              </a:rPr>
              <a:t>Kesimpulan</a:t>
            </a:r>
            <a:endParaRPr lang="id-ID" sz="2000" b="1"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80337725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ircle(in)">
                                      <p:cBhvr>
                                        <p:cTn id="10"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tb"/>
          <p:cNvPicPr>
            <a:picLocks noChangeAspect="1" noChangeArrowheads="1"/>
          </p:cNvPicPr>
          <p:nvPr/>
        </p:nvPicPr>
        <p:blipFill>
          <a:blip r:embed="rId2"/>
          <a:srcRect/>
          <a:stretch>
            <a:fillRect/>
          </a:stretch>
        </p:blipFill>
        <p:spPr bwMode="auto">
          <a:xfrm>
            <a:off x="6463862" y="0"/>
            <a:ext cx="5728138" cy="677708"/>
          </a:xfrm>
          <a:prstGeom prst="rect">
            <a:avLst/>
          </a:prstGeom>
          <a:noFill/>
        </p:spPr>
      </p:pic>
      <p:sp>
        <p:nvSpPr>
          <p:cNvPr id="6" name="TextBox 5"/>
          <p:cNvSpPr txBox="1"/>
          <p:nvPr/>
        </p:nvSpPr>
        <p:spPr>
          <a:xfrm>
            <a:off x="8626365" y="108021"/>
            <a:ext cx="4146331" cy="461665"/>
          </a:xfrm>
          <a:prstGeom prst="rect">
            <a:avLst/>
          </a:prstGeom>
          <a:noFill/>
        </p:spPr>
        <p:txBody>
          <a:bodyPr wrap="square" rtlCol="0">
            <a:spAutoFit/>
          </a:bodyPr>
          <a:lstStyle/>
          <a:p>
            <a:r>
              <a:rPr lang="id-ID" sz="2400" b="1" dirty="0" smtClean="0">
                <a:solidFill>
                  <a:schemeClr val="bg1"/>
                </a:solidFill>
              </a:rPr>
              <a:t>PENUTUP</a:t>
            </a:r>
            <a:endParaRPr lang="id-ID" sz="2400" b="1" dirty="0">
              <a:solidFill>
                <a:schemeClr val="bg1"/>
              </a:solidFill>
            </a:endParaRPr>
          </a:p>
        </p:txBody>
      </p:sp>
      <p:sp>
        <p:nvSpPr>
          <p:cNvPr id="9" name="TextBox 8"/>
          <p:cNvSpPr txBox="1"/>
          <p:nvPr/>
        </p:nvSpPr>
        <p:spPr>
          <a:xfrm>
            <a:off x="0" y="6550223"/>
            <a:ext cx="12192000" cy="307777"/>
          </a:xfrm>
          <a:prstGeom prst="rect">
            <a:avLst/>
          </a:prstGeom>
          <a:solidFill>
            <a:schemeClr val="accent5">
              <a:lumMod val="50000"/>
            </a:schemeClr>
          </a:solidFill>
        </p:spPr>
        <p:txBody>
          <a:bodyPr wrap="square" rtlCol="0">
            <a:spAutoFit/>
          </a:bodyPr>
          <a:lstStyle/>
          <a:p>
            <a:r>
              <a:rPr lang="id-ID" sz="1400" b="1" dirty="0" smtClean="0">
                <a:solidFill>
                  <a:schemeClr val="bg1"/>
                </a:solidFill>
              </a:rPr>
              <a:t>Presentasi Proposal Tugas Akhir								Tissa Ayu Aristi                  1534290012	</a:t>
            </a:r>
            <a:endParaRPr lang="id-ID" sz="1400" b="1" dirty="0">
              <a:solidFill>
                <a:schemeClr val="bg1"/>
              </a:solidFill>
            </a:endParaRPr>
          </a:p>
        </p:txBody>
      </p:sp>
      <p:sp>
        <p:nvSpPr>
          <p:cNvPr id="10" name="TextBox 9"/>
          <p:cNvSpPr txBox="1"/>
          <p:nvPr/>
        </p:nvSpPr>
        <p:spPr>
          <a:xfrm>
            <a:off x="3307976" y="2946440"/>
            <a:ext cx="7274859" cy="1107996"/>
          </a:xfrm>
          <a:prstGeom prst="rect">
            <a:avLst/>
          </a:prstGeom>
          <a:noFill/>
        </p:spPr>
        <p:txBody>
          <a:bodyPr wrap="square" rtlCol="0">
            <a:spAutoFit/>
          </a:bodyPr>
          <a:lstStyle/>
          <a:p>
            <a:r>
              <a:rPr lang="id-ID" sz="6600" dirty="0" smtClean="0"/>
              <a:t>TERIMAKASIH </a:t>
            </a:r>
            <a:r>
              <a:rPr lang="id-ID" sz="6600" dirty="0" smtClean="0">
                <a:sym typeface="Wingdings" panose="05000000000000000000" pitchFamily="2" charset="2"/>
              </a:rPr>
              <a:t> </a:t>
            </a:r>
            <a:endParaRPr lang="id-ID" sz="6600" dirty="0"/>
          </a:p>
        </p:txBody>
      </p:sp>
    </p:spTree>
    <p:extLst>
      <p:ext uri="{BB962C8B-B14F-4D97-AF65-F5344CB8AC3E}">
        <p14:creationId xmlns:p14="http://schemas.microsoft.com/office/powerpoint/2010/main" val="168968127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entagon 1"/>
          <p:cNvSpPr/>
          <p:nvPr/>
        </p:nvSpPr>
        <p:spPr>
          <a:xfrm>
            <a:off x="0" y="0"/>
            <a:ext cx="6463862" cy="6858000"/>
          </a:xfrm>
          <a:prstGeom prst="homePlate">
            <a:avLst>
              <a:gd name="adj" fmla="val 31470"/>
            </a:avLst>
          </a:prstGeom>
          <a:blipFill dpi="0" rotWithShape="1">
            <a:blip r:embed="rId2"/>
            <a:srcRect/>
            <a:stretch>
              <a:fillRect b="-15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000"/>
          </a:p>
        </p:txBody>
      </p:sp>
      <p:sp>
        <p:nvSpPr>
          <p:cNvPr id="4" name="Pentagon 3"/>
          <p:cNvSpPr/>
          <p:nvPr/>
        </p:nvSpPr>
        <p:spPr>
          <a:xfrm>
            <a:off x="1" y="0"/>
            <a:ext cx="6059487" cy="6857999"/>
          </a:xfrm>
          <a:prstGeom prst="homePlate">
            <a:avLst>
              <a:gd name="adj" fmla="val 31470"/>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000"/>
          </a:p>
        </p:txBody>
      </p:sp>
      <p:pic>
        <p:nvPicPr>
          <p:cNvPr id="5" name="Picture 5" descr="tb"/>
          <p:cNvPicPr>
            <a:picLocks noChangeAspect="1" noChangeArrowheads="1"/>
          </p:cNvPicPr>
          <p:nvPr/>
        </p:nvPicPr>
        <p:blipFill>
          <a:blip r:embed="rId3"/>
          <a:srcRect/>
          <a:stretch>
            <a:fillRect/>
          </a:stretch>
        </p:blipFill>
        <p:spPr bwMode="auto">
          <a:xfrm>
            <a:off x="6463862" y="0"/>
            <a:ext cx="5728138" cy="677708"/>
          </a:xfrm>
          <a:prstGeom prst="rect">
            <a:avLst/>
          </a:prstGeom>
          <a:noFill/>
        </p:spPr>
      </p:pic>
      <p:sp>
        <p:nvSpPr>
          <p:cNvPr id="6" name="TextBox 5"/>
          <p:cNvSpPr txBox="1"/>
          <p:nvPr/>
        </p:nvSpPr>
        <p:spPr>
          <a:xfrm>
            <a:off x="7267902" y="15688"/>
            <a:ext cx="4146331" cy="646331"/>
          </a:xfrm>
          <a:prstGeom prst="rect">
            <a:avLst/>
          </a:prstGeom>
          <a:noFill/>
        </p:spPr>
        <p:txBody>
          <a:bodyPr wrap="square" rtlCol="0">
            <a:spAutoFit/>
          </a:bodyPr>
          <a:lstStyle/>
          <a:p>
            <a:pPr algn="ctr"/>
            <a:r>
              <a:rPr lang="id-ID" sz="3600" b="1" dirty="0" smtClean="0">
                <a:solidFill>
                  <a:schemeClr val="bg1"/>
                </a:solidFill>
              </a:rPr>
              <a:t>PENDAHULUAN</a:t>
            </a:r>
            <a:endParaRPr lang="id-ID" sz="3600" b="1" dirty="0">
              <a:solidFill>
                <a:schemeClr val="bg1"/>
              </a:solidFill>
            </a:endParaRPr>
          </a:p>
        </p:txBody>
      </p:sp>
      <p:sp>
        <p:nvSpPr>
          <p:cNvPr id="7" name="TextBox 6"/>
          <p:cNvSpPr txBox="1"/>
          <p:nvPr/>
        </p:nvSpPr>
        <p:spPr>
          <a:xfrm>
            <a:off x="6621516" y="828889"/>
            <a:ext cx="4650828" cy="646331"/>
          </a:xfrm>
          <a:prstGeom prst="rect">
            <a:avLst/>
          </a:prstGeom>
          <a:noFill/>
        </p:spPr>
        <p:txBody>
          <a:bodyPr wrap="square" rtlCol="0">
            <a:spAutoFit/>
          </a:bodyPr>
          <a:lstStyle/>
          <a:p>
            <a:r>
              <a:rPr lang="id-ID" sz="3600" dirty="0" smtClean="0"/>
              <a:t>LATAR BELAKANG</a:t>
            </a:r>
            <a:endParaRPr lang="id-ID" sz="3600" dirty="0"/>
          </a:p>
        </p:txBody>
      </p:sp>
      <p:sp>
        <p:nvSpPr>
          <p:cNvPr id="8" name="TextBox 7"/>
          <p:cNvSpPr txBox="1"/>
          <p:nvPr/>
        </p:nvSpPr>
        <p:spPr>
          <a:xfrm>
            <a:off x="6621516" y="1529255"/>
            <a:ext cx="5570483" cy="2862322"/>
          </a:xfrm>
          <a:prstGeom prst="rect">
            <a:avLst/>
          </a:prstGeom>
          <a:noFill/>
        </p:spPr>
        <p:txBody>
          <a:bodyPr wrap="square" rtlCol="0">
            <a:spAutoFit/>
          </a:bodyPr>
          <a:lstStyle/>
          <a:p>
            <a:r>
              <a:rPr lang="id-ID" dirty="0" smtClean="0"/>
              <a:t>Kabupaten </a:t>
            </a:r>
            <a:r>
              <a:rPr lang="id-ID" dirty="0"/>
              <a:t>Bekasi merupakan kota yang mulai berkembang dalam beberapa bidang, Seiring dengan pertambahan jumlah penduduk yang sangat pesat baik yang bekerja di Jakarta maupun yang bekerja di kota Bekasi itu sendiri serta semakin meningkatnya taraf hidup, mengakibatkan kebutuhan rumah tinggal semakin tinggi. Maka pemerintah memfasilitasi dan mendorong developer sebagai penyedia atau pengembang perumahan mengantisipasi hal ini dengan melakukan pembangunan perumahan. </a:t>
            </a:r>
          </a:p>
        </p:txBody>
      </p:sp>
      <p:sp>
        <p:nvSpPr>
          <p:cNvPr id="9" name="TextBox 8"/>
          <p:cNvSpPr txBox="1"/>
          <p:nvPr/>
        </p:nvSpPr>
        <p:spPr>
          <a:xfrm>
            <a:off x="6621516" y="4542758"/>
            <a:ext cx="5439104" cy="1477328"/>
          </a:xfrm>
          <a:prstGeom prst="rect">
            <a:avLst/>
          </a:prstGeom>
          <a:noFill/>
        </p:spPr>
        <p:txBody>
          <a:bodyPr wrap="square" rtlCol="0">
            <a:spAutoFit/>
          </a:bodyPr>
          <a:lstStyle/>
          <a:p>
            <a:r>
              <a:rPr lang="id-ID" dirty="0"/>
              <a:t>Setiap pertambahan penduduk menghendaki pertambahan rumah. Salah satu proyek perumahan yang sedang dilaksanakan di Bekasi adalah proyek Pembangunan Perumahan Royale Residence 2, yang berlokasi di Jalan Tarumajaya, Kabupaten Bekasi.</a:t>
            </a:r>
          </a:p>
        </p:txBody>
      </p:sp>
    </p:spTree>
    <p:extLst>
      <p:ext uri="{BB962C8B-B14F-4D97-AF65-F5344CB8AC3E}">
        <p14:creationId xmlns:p14="http://schemas.microsoft.com/office/powerpoint/2010/main" val="17714712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arn(inVertic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barn(inVertical)">
                                      <p:cBhvr>
                                        <p:cTn id="1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entagon 1"/>
          <p:cNvSpPr/>
          <p:nvPr/>
        </p:nvSpPr>
        <p:spPr>
          <a:xfrm>
            <a:off x="0" y="0"/>
            <a:ext cx="6463862" cy="6858000"/>
          </a:xfrm>
          <a:prstGeom prst="homePlate">
            <a:avLst>
              <a:gd name="adj" fmla="val 31470"/>
            </a:avLst>
          </a:prstGeom>
          <a:blipFill dpi="0" rotWithShape="1">
            <a:blip r:embed="rId2"/>
            <a:srcRect/>
            <a:stretch>
              <a:fillRect b="-15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000"/>
          </a:p>
        </p:txBody>
      </p:sp>
      <p:sp>
        <p:nvSpPr>
          <p:cNvPr id="3" name="Pentagon 2"/>
          <p:cNvSpPr/>
          <p:nvPr/>
        </p:nvSpPr>
        <p:spPr>
          <a:xfrm>
            <a:off x="1" y="0"/>
            <a:ext cx="6059487" cy="6857999"/>
          </a:xfrm>
          <a:prstGeom prst="homePlate">
            <a:avLst>
              <a:gd name="adj" fmla="val 31470"/>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000"/>
          </a:p>
        </p:txBody>
      </p:sp>
      <p:pic>
        <p:nvPicPr>
          <p:cNvPr id="4" name="Picture 5" descr="tb"/>
          <p:cNvPicPr>
            <a:picLocks noChangeAspect="1" noChangeArrowheads="1"/>
          </p:cNvPicPr>
          <p:nvPr/>
        </p:nvPicPr>
        <p:blipFill>
          <a:blip r:embed="rId3"/>
          <a:srcRect/>
          <a:stretch>
            <a:fillRect/>
          </a:stretch>
        </p:blipFill>
        <p:spPr bwMode="auto">
          <a:xfrm>
            <a:off x="6463862" y="0"/>
            <a:ext cx="5728138" cy="677708"/>
          </a:xfrm>
          <a:prstGeom prst="rect">
            <a:avLst/>
          </a:prstGeom>
          <a:noFill/>
        </p:spPr>
      </p:pic>
      <p:sp>
        <p:nvSpPr>
          <p:cNvPr id="5" name="TextBox 4"/>
          <p:cNvSpPr txBox="1"/>
          <p:nvPr/>
        </p:nvSpPr>
        <p:spPr>
          <a:xfrm>
            <a:off x="7793420" y="0"/>
            <a:ext cx="4146331" cy="646331"/>
          </a:xfrm>
          <a:prstGeom prst="rect">
            <a:avLst/>
          </a:prstGeom>
          <a:noFill/>
        </p:spPr>
        <p:txBody>
          <a:bodyPr wrap="square" rtlCol="0">
            <a:spAutoFit/>
          </a:bodyPr>
          <a:lstStyle/>
          <a:p>
            <a:r>
              <a:rPr lang="id-ID" sz="3600" b="1" dirty="0" smtClean="0">
                <a:solidFill>
                  <a:schemeClr val="bg1"/>
                </a:solidFill>
              </a:rPr>
              <a:t>PENDAHULUAN</a:t>
            </a:r>
            <a:endParaRPr lang="id-ID" sz="3600" b="1" dirty="0">
              <a:solidFill>
                <a:schemeClr val="bg1"/>
              </a:solidFill>
            </a:endParaRPr>
          </a:p>
        </p:txBody>
      </p:sp>
      <p:sp>
        <p:nvSpPr>
          <p:cNvPr id="6" name="TextBox 5"/>
          <p:cNvSpPr txBox="1"/>
          <p:nvPr/>
        </p:nvSpPr>
        <p:spPr>
          <a:xfrm>
            <a:off x="6621516" y="828889"/>
            <a:ext cx="4650828" cy="646331"/>
          </a:xfrm>
          <a:prstGeom prst="rect">
            <a:avLst/>
          </a:prstGeom>
          <a:noFill/>
        </p:spPr>
        <p:txBody>
          <a:bodyPr wrap="square" rtlCol="0">
            <a:spAutoFit/>
          </a:bodyPr>
          <a:lstStyle/>
          <a:p>
            <a:r>
              <a:rPr lang="id-ID" sz="3600" dirty="0" smtClean="0"/>
              <a:t>TUJUAN</a:t>
            </a:r>
            <a:endParaRPr lang="id-ID" sz="3600" dirty="0"/>
          </a:p>
        </p:txBody>
      </p:sp>
      <p:sp>
        <p:nvSpPr>
          <p:cNvPr id="7" name="TextBox 6"/>
          <p:cNvSpPr txBox="1"/>
          <p:nvPr/>
        </p:nvSpPr>
        <p:spPr>
          <a:xfrm>
            <a:off x="6621516" y="1923393"/>
            <a:ext cx="4650828" cy="1200329"/>
          </a:xfrm>
          <a:prstGeom prst="rect">
            <a:avLst/>
          </a:prstGeom>
          <a:noFill/>
        </p:spPr>
        <p:txBody>
          <a:bodyPr wrap="square" rtlCol="0">
            <a:spAutoFit/>
          </a:bodyPr>
          <a:lstStyle/>
          <a:p>
            <a:pPr marL="285750" lvl="0" indent="-285750">
              <a:buFont typeface="Arial" panose="020B0604020202020204" pitchFamily="34" charset="0"/>
              <a:buChar char="•"/>
            </a:pPr>
            <a:r>
              <a:rPr lang="id-ID" dirty="0"/>
              <a:t>Mengetahui besarnya biaya investasi pada perencanaan investasi pembangunan di Perumahan Royale Residence 2.</a:t>
            </a:r>
            <a:endParaRPr lang="id-ID" dirty="0" smtClean="0">
              <a:effectLst/>
            </a:endParaRPr>
          </a:p>
          <a:p>
            <a:endParaRPr lang="id-ID" dirty="0"/>
          </a:p>
        </p:txBody>
      </p:sp>
      <p:sp>
        <p:nvSpPr>
          <p:cNvPr id="8" name="TextBox 7"/>
          <p:cNvSpPr txBox="1"/>
          <p:nvPr/>
        </p:nvSpPr>
        <p:spPr>
          <a:xfrm>
            <a:off x="6621515" y="3115839"/>
            <a:ext cx="4966139" cy="1200329"/>
          </a:xfrm>
          <a:prstGeom prst="rect">
            <a:avLst/>
          </a:prstGeom>
          <a:noFill/>
        </p:spPr>
        <p:txBody>
          <a:bodyPr wrap="square" rtlCol="0">
            <a:spAutoFit/>
          </a:bodyPr>
          <a:lstStyle/>
          <a:p>
            <a:pPr marL="285750" lvl="0" indent="-285750">
              <a:buFont typeface="Arial" panose="020B0604020202020204" pitchFamily="34" charset="0"/>
              <a:buChar char="•"/>
            </a:pPr>
            <a:r>
              <a:rPr lang="id-ID" dirty="0"/>
              <a:t>Mengetahui bagaimana perencanaan Anggaran Biaya pada proyek pembangunan Perumahan Royale Residence 2.</a:t>
            </a:r>
            <a:endParaRPr lang="id-ID" dirty="0" smtClean="0">
              <a:effectLst/>
            </a:endParaRPr>
          </a:p>
          <a:p>
            <a:endParaRPr lang="id-ID" dirty="0"/>
          </a:p>
        </p:txBody>
      </p:sp>
      <p:sp>
        <p:nvSpPr>
          <p:cNvPr id="9" name="TextBox 8"/>
          <p:cNvSpPr txBox="1"/>
          <p:nvPr/>
        </p:nvSpPr>
        <p:spPr>
          <a:xfrm>
            <a:off x="6621514" y="4296819"/>
            <a:ext cx="5207875" cy="2031325"/>
          </a:xfrm>
          <a:prstGeom prst="rect">
            <a:avLst/>
          </a:prstGeom>
          <a:noFill/>
        </p:spPr>
        <p:txBody>
          <a:bodyPr wrap="square" rtlCol="0">
            <a:spAutoFit/>
          </a:bodyPr>
          <a:lstStyle/>
          <a:p>
            <a:pPr marL="285750" lvl="0" indent="-285750">
              <a:buFont typeface="Arial" panose="020B0604020202020204" pitchFamily="34" charset="0"/>
              <a:buChar char="•"/>
            </a:pPr>
            <a:r>
              <a:rPr lang="id-ID" dirty="0"/>
              <a:t>M</a:t>
            </a:r>
            <a:r>
              <a:rPr lang="id-ID" dirty="0" smtClean="0"/>
              <a:t>engetahui </a:t>
            </a:r>
            <a:r>
              <a:rPr lang="id-ID" dirty="0"/>
              <a:t>kelayakan proyek pembangunan perumahan Royale Residence 2 dengan menghitung biaya investasi yang dikeluarkan, serta menghitung besaran-besaran dalam kriteria investasi, sehingga dapat diketahui apakah proyek ini layak dilaksanakan.</a:t>
            </a:r>
            <a:endParaRPr lang="id-ID" dirty="0" smtClean="0">
              <a:effectLst/>
            </a:endParaRPr>
          </a:p>
          <a:p>
            <a:pPr marL="285750" indent="-285750">
              <a:buFont typeface="Arial" panose="020B0604020202020204" pitchFamily="34" charset="0"/>
              <a:buChar char="•"/>
            </a:pPr>
            <a:endParaRPr lang="id-ID" dirty="0"/>
          </a:p>
        </p:txBody>
      </p:sp>
    </p:spTree>
    <p:extLst>
      <p:ext uri="{BB962C8B-B14F-4D97-AF65-F5344CB8AC3E}">
        <p14:creationId xmlns:p14="http://schemas.microsoft.com/office/powerpoint/2010/main" val="240043705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 calcmode="lin" valueType="num">
                                      <p:cBhvr additive="base">
                                        <p:cTn id="13"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 calcmode="lin" valueType="num">
                                      <p:cBhvr additive="base">
                                        <p:cTn id="19"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5" descr="tb"/>
          <p:cNvPicPr>
            <a:picLocks noChangeAspect="1" noChangeArrowheads="1"/>
          </p:cNvPicPr>
          <p:nvPr/>
        </p:nvPicPr>
        <p:blipFill>
          <a:blip r:embed="rId2"/>
          <a:srcRect/>
          <a:stretch>
            <a:fillRect/>
          </a:stretch>
        </p:blipFill>
        <p:spPr bwMode="auto">
          <a:xfrm>
            <a:off x="6463862" y="0"/>
            <a:ext cx="5728138" cy="677708"/>
          </a:xfrm>
          <a:prstGeom prst="rect">
            <a:avLst/>
          </a:prstGeom>
          <a:noFill/>
        </p:spPr>
      </p:pic>
      <p:sp>
        <p:nvSpPr>
          <p:cNvPr id="3" name="TextBox 2"/>
          <p:cNvSpPr txBox="1"/>
          <p:nvPr/>
        </p:nvSpPr>
        <p:spPr>
          <a:xfrm>
            <a:off x="7254765" y="77244"/>
            <a:ext cx="4146331" cy="523220"/>
          </a:xfrm>
          <a:prstGeom prst="rect">
            <a:avLst/>
          </a:prstGeom>
          <a:noFill/>
        </p:spPr>
        <p:txBody>
          <a:bodyPr wrap="square" rtlCol="0">
            <a:spAutoFit/>
          </a:bodyPr>
          <a:lstStyle/>
          <a:p>
            <a:r>
              <a:rPr lang="id-ID" sz="2800" b="1" dirty="0" smtClean="0">
                <a:solidFill>
                  <a:schemeClr val="bg1"/>
                </a:solidFill>
              </a:rPr>
              <a:t>METODOLOGI PENELITIAN</a:t>
            </a:r>
            <a:endParaRPr lang="id-ID" sz="2800" b="1" dirty="0">
              <a:solidFill>
                <a:schemeClr val="bg1"/>
              </a:solidFill>
            </a:endParaRPr>
          </a:p>
        </p:txBody>
      </p:sp>
      <p:sp>
        <p:nvSpPr>
          <p:cNvPr id="4" name="Rounded Rectangle 3"/>
          <p:cNvSpPr/>
          <p:nvPr/>
        </p:nvSpPr>
        <p:spPr>
          <a:xfrm>
            <a:off x="8356395" y="847733"/>
            <a:ext cx="1352550" cy="39052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id-ID" dirty="0" smtClean="0"/>
              <a:t>START</a:t>
            </a:r>
            <a:endParaRPr lang="id-ID" dirty="0"/>
          </a:p>
        </p:txBody>
      </p:sp>
      <p:sp>
        <p:nvSpPr>
          <p:cNvPr id="5" name="Rounded Rectangle 4"/>
          <p:cNvSpPr/>
          <p:nvPr/>
        </p:nvSpPr>
        <p:spPr>
          <a:xfrm>
            <a:off x="8347855" y="1481145"/>
            <a:ext cx="1504950" cy="80010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id-ID" sz="1100" dirty="0">
                <a:effectLst/>
                <a:ea typeface="Calibri" panose="020F0502020204030204" pitchFamily="34" charset="0"/>
                <a:cs typeface="Times New Roman" panose="02020603050405020304" pitchFamily="18" charset="0"/>
              </a:rPr>
              <a:t>Input :</a:t>
            </a:r>
          </a:p>
          <a:p>
            <a:pPr algn="ctr">
              <a:lnSpc>
                <a:spcPct val="107000"/>
              </a:lnSpc>
              <a:spcAft>
                <a:spcPts val="800"/>
              </a:spcAft>
            </a:pPr>
            <a:r>
              <a:rPr lang="id-ID" sz="1100" dirty="0">
                <a:effectLst/>
                <a:ea typeface="Calibri" panose="020F0502020204030204" pitchFamily="34" charset="0"/>
                <a:cs typeface="Times New Roman" panose="02020603050405020304" pitchFamily="18" charset="0"/>
              </a:rPr>
              <a:t>Permasalahan Teori &amp; Tinjauan Pustaka</a:t>
            </a:r>
          </a:p>
        </p:txBody>
      </p:sp>
      <p:sp>
        <p:nvSpPr>
          <p:cNvPr id="6" name="Rounded Rectangle 5"/>
          <p:cNvSpPr/>
          <p:nvPr/>
        </p:nvSpPr>
        <p:spPr>
          <a:xfrm>
            <a:off x="8152592" y="2509845"/>
            <a:ext cx="1895475" cy="107632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0"/>
              </a:spcAft>
            </a:pPr>
            <a:r>
              <a:rPr lang="id-ID" sz="1100">
                <a:effectLst/>
                <a:ea typeface="Calibri" panose="020F0502020204030204" pitchFamily="34" charset="0"/>
                <a:cs typeface="Times New Roman" panose="02020603050405020304" pitchFamily="18" charset="0"/>
              </a:rPr>
              <a:t>PROSES</a:t>
            </a:r>
          </a:p>
          <a:p>
            <a:pPr algn="ctr">
              <a:lnSpc>
                <a:spcPct val="107000"/>
              </a:lnSpc>
              <a:spcAft>
                <a:spcPts val="0"/>
              </a:spcAft>
            </a:pPr>
            <a:r>
              <a:rPr lang="id-ID" sz="1100">
                <a:effectLst/>
                <a:ea typeface="Calibri" panose="020F0502020204030204" pitchFamily="34" charset="0"/>
                <a:cs typeface="Times New Roman" panose="02020603050405020304" pitchFamily="18" charset="0"/>
              </a:rPr>
              <a:t> </a:t>
            </a:r>
          </a:p>
          <a:p>
            <a:pPr algn="ctr">
              <a:lnSpc>
                <a:spcPct val="107000"/>
              </a:lnSpc>
              <a:spcAft>
                <a:spcPts val="0"/>
              </a:spcAft>
            </a:pPr>
            <a:r>
              <a:rPr lang="id-ID" sz="1100">
                <a:effectLst/>
                <a:ea typeface="Calibri" panose="020F0502020204030204" pitchFamily="34" charset="0"/>
                <a:cs typeface="Times New Roman" panose="02020603050405020304" pitchFamily="18" charset="0"/>
              </a:rPr>
              <a:t>Analisis Keuangan</a:t>
            </a:r>
          </a:p>
          <a:p>
            <a:pPr algn="ctr">
              <a:lnSpc>
                <a:spcPct val="107000"/>
              </a:lnSpc>
              <a:spcAft>
                <a:spcPts val="0"/>
              </a:spcAft>
            </a:pPr>
            <a:r>
              <a:rPr lang="id-ID" sz="1100">
                <a:effectLst/>
                <a:ea typeface="Calibri" panose="020F0502020204030204" pitchFamily="34" charset="0"/>
                <a:cs typeface="Times New Roman" panose="02020603050405020304" pitchFamily="18" charset="0"/>
              </a:rPr>
              <a:t>Analisis Teknis</a:t>
            </a:r>
          </a:p>
          <a:p>
            <a:pPr algn="ctr">
              <a:lnSpc>
                <a:spcPct val="107000"/>
              </a:lnSpc>
              <a:spcAft>
                <a:spcPts val="0"/>
              </a:spcAft>
            </a:pPr>
            <a:r>
              <a:rPr lang="id-ID" sz="1100">
                <a:effectLst/>
                <a:ea typeface="Calibri" panose="020F0502020204030204" pitchFamily="34" charset="0"/>
                <a:cs typeface="Times New Roman" panose="02020603050405020304" pitchFamily="18" charset="0"/>
              </a:rPr>
              <a:t>Analisi Pasar</a:t>
            </a:r>
          </a:p>
        </p:txBody>
      </p:sp>
      <p:sp>
        <p:nvSpPr>
          <p:cNvPr id="7" name="Diamond 6"/>
          <p:cNvSpPr/>
          <p:nvPr/>
        </p:nvSpPr>
        <p:spPr>
          <a:xfrm>
            <a:off x="8188601" y="3814770"/>
            <a:ext cx="1866900" cy="1571625"/>
          </a:xfrm>
          <a:prstGeom prst="diamond">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id-ID" sz="1100">
                <a:effectLst/>
                <a:ea typeface="Calibri" panose="020F0502020204030204" pitchFamily="34" charset="0"/>
                <a:cs typeface="Times New Roman" panose="02020603050405020304" pitchFamily="18" charset="0"/>
              </a:rPr>
              <a:t>Keuntungan lebih Besar dari Bunga Bank</a:t>
            </a:r>
          </a:p>
        </p:txBody>
      </p:sp>
      <p:sp>
        <p:nvSpPr>
          <p:cNvPr id="8" name="Flowchart: Preparation 7"/>
          <p:cNvSpPr/>
          <p:nvPr/>
        </p:nvSpPr>
        <p:spPr>
          <a:xfrm>
            <a:off x="8336238" y="5626293"/>
            <a:ext cx="1571625" cy="419100"/>
          </a:xfrm>
          <a:prstGeom prst="flowChartPreparation">
            <a:avLst/>
          </a:prstGeom>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id-ID" sz="1100">
                <a:effectLst/>
                <a:ea typeface="Calibri" panose="020F0502020204030204" pitchFamily="34" charset="0"/>
                <a:cs typeface="Times New Roman" panose="02020603050405020304" pitchFamily="18" charset="0"/>
              </a:rPr>
              <a:t>Layak Investasi</a:t>
            </a:r>
          </a:p>
        </p:txBody>
      </p:sp>
      <p:cxnSp>
        <p:nvCxnSpPr>
          <p:cNvPr id="9" name="Straight Arrow Connector 8"/>
          <p:cNvCxnSpPr/>
          <p:nvPr/>
        </p:nvCxnSpPr>
        <p:spPr>
          <a:xfrm>
            <a:off x="9122051" y="1252545"/>
            <a:ext cx="0" cy="228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a:off x="9122051" y="2281245"/>
            <a:ext cx="0" cy="228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a:off x="9122051" y="3586170"/>
            <a:ext cx="0" cy="228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a:off x="9128007" y="5386395"/>
            <a:ext cx="0" cy="228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Oval 12"/>
          <p:cNvSpPr/>
          <p:nvPr/>
        </p:nvSpPr>
        <p:spPr>
          <a:xfrm>
            <a:off x="10343877" y="4303083"/>
            <a:ext cx="1259205" cy="59499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id-ID" sz="1100" dirty="0">
                <a:effectLst/>
                <a:ea typeface="Calibri" panose="020F0502020204030204" pitchFamily="34" charset="0"/>
                <a:cs typeface="Times New Roman" panose="02020603050405020304" pitchFamily="18" charset="0"/>
              </a:rPr>
              <a:t>Tidak Layak Investasi</a:t>
            </a:r>
          </a:p>
        </p:txBody>
      </p:sp>
      <p:cxnSp>
        <p:nvCxnSpPr>
          <p:cNvPr id="14" name="Straight Arrow Connector 13"/>
          <p:cNvCxnSpPr/>
          <p:nvPr/>
        </p:nvCxnSpPr>
        <p:spPr>
          <a:xfrm>
            <a:off x="10055501" y="4600581"/>
            <a:ext cx="2857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Flowchart: Terminator 15"/>
          <p:cNvSpPr/>
          <p:nvPr/>
        </p:nvSpPr>
        <p:spPr>
          <a:xfrm>
            <a:off x="8328804" y="6237994"/>
            <a:ext cx="1543050" cy="371475"/>
          </a:xfrm>
          <a:prstGeom prst="flowChartTerminator">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id-ID" sz="1200">
                <a:effectLst/>
                <a:latin typeface="Times New Roman" panose="02020603050405020304" pitchFamily="18" charset="0"/>
                <a:ea typeface="Calibri" panose="020F0502020204030204" pitchFamily="34" charset="0"/>
                <a:cs typeface="Times New Roman" panose="02020603050405020304" pitchFamily="18" charset="0"/>
              </a:rPr>
              <a:t>FINISH</a:t>
            </a:r>
            <a:endParaRPr lang="id-ID" sz="1100">
              <a:effectLst/>
              <a:ea typeface="Calibri" panose="020F0502020204030204" pitchFamily="34" charset="0"/>
              <a:cs typeface="Times New Roman" panose="02020603050405020304" pitchFamily="18" charset="0"/>
            </a:endParaRPr>
          </a:p>
        </p:txBody>
      </p:sp>
      <p:cxnSp>
        <p:nvCxnSpPr>
          <p:cNvPr id="17" name="Straight Arrow Connector 16"/>
          <p:cNvCxnSpPr/>
          <p:nvPr/>
        </p:nvCxnSpPr>
        <p:spPr>
          <a:xfrm>
            <a:off x="9122050" y="6045393"/>
            <a:ext cx="0" cy="228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Rectangle 15"/>
          <p:cNvSpPr>
            <a:spLocks noChangeArrowheads="1"/>
          </p:cNvSpPr>
          <p:nvPr/>
        </p:nvSpPr>
        <p:spPr bwMode="auto">
          <a:xfrm>
            <a:off x="0" y="-3153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
        <p:nvSpPr>
          <p:cNvPr id="19" name="Rectangle 21"/>
          <p:cNvSpPr>
            <a:spLocks noChangeArrowheads="1"/>
          </p:cNvSpPr>
          <p:nvPr/>
        </p:nvSpPr>
        <p:spPr bwMode="auto">
          <a:xfrm>
            <a:off x="319088" y="154131"/>
            <a:ext cx="723275" cy="1000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3352800" algn="l"/>
              </a:tabLst>
              <a:defRPr>
                <a:solidFill>
                  <a:schemeClr val="tx1"/>
                </a:solidFill>
                <a:latin typeface="Arial" panose="020B0604020202020204" pitchFamily="34" charset="0"/>
              </a:defRPr>
            </a:lvl1pPr>
            <a:lvl2pPr eaLnBrk="0" fontAlgn="base" hangingPunct="0">
              <a:spcBef>
                <a:spcPct val="0"/>
              </a:spcBef>
              <a:spcAft>
                <a:spcPct val="0"/>
              </a:spcAft>
              <a:tabLst>
                <a:tab pos="3352800" algn="l"/>
              </a:tabLst>
              <a:defRPr>
                <a:solidFill>
                  <a:schemeClr val="tx1"/>
                </a:solidFill>
                <a:latin typeface="Arial" panose="020B0604020202020204" pitchFamily="34" charset="0"/>
              </a:defRPr>
            </a:lvl2pPr>
            <a:lvl3pPr eaLnBrk="0" fontAlgn="base" hangingPunct="0">
              <a:spcBef>
                <a:spcPct val="0"/>
              </a:spcBef>
              <a:spcAft>
                <a:spcPct val="0"/>
              </a:spcAft>
              <a:tabLst>
                <a:tab pos="3352800" algn="l"/>
              </a:tabLst>
              <a:defRPr>
                <a:solidFill>
                  <a:schemeClr val="tx1"/>
                </a:solidFill>
                <a:latin typeface="Arial" panose="020B0604020202020204" pitchFamily="34" charset="0"/>
              </a:defRPr>
            </a:lvl3pPr>
            <a:lvl4pPr eaLnBrk="0" fontAlgn="base" hangingPunct="0">
              <a:spcBef>
                <a:spcPct val="0"/>
              </a:spcBef>
              <a:spcAft>
                <a:spcPct val="0"/>
              </a:spcAft>
              <a:tabLst>
                <a:tab pos="3352800" algn="l"/>
              </a:tabLst>
              <a:defRPr>
                <a:solidFill>
                  <a:schemeClr val="tx1"/>
                </a:solidFill>
                <a:latin typeface="Arial" panose="020B0604020202020204" pitchFamily="34" charset="0"/>
              </a:defRPr>
            </a:lvl4pPr>
            <a:lvl5pPr eaLnBrk="0" fontAlgn="base" hangingPunct="0">
              <a:spcBef>
                <a:spcPct val="0"/>
              </a:spcBef>
              <a:spcAft>
                <a:spcPct val="0"/>
              </a:spcAft>
              <a:tabLst>
                <a:tab pos="3352800" algn="l"/>
              </a:tabLst>
              <a:defRPr>
                <a:solidFill>
                  <a:schemeClr val="tx1"/>
                </a:solidFill>
                <a:latin typeface="Arial" panose="020B0604020202020204" pitchFamily="34" charset="0"/>
              </a:defRPr>
            </a:lvl5pPr>
            <a:lvl6pPr eaLnBrk="0" fontAlgn="base" hangingPunct="0">
              <a:spcBef>
                <a:spcPct val="0"/>
              </a:spcBef>
              <a:spcAft>
                <a:spcPct val="0"/>
              </a:spcAft>
              <a:tabLst>
                <a:tab pos="3352800" algn="l"/>
              </a:tabLst>
              <a:defRPr>
                <a:solidFill>
                  <a:schemeClr val="tx1"/>
                </a:solidFill>
                <a:latin typeface="Arial" panose="020B0604020202020204" pitchFamily="34" charset="0"/>
              </a:defRPr>
            </a:lvl6pPr>
            <a:lvl7pPr eaLnBrk="0" fontAlgn="base" hangingPunct="0">
              <a:spcBef>
                <a:spcPct val="0"/>
              </a:spcBef>
              <a:spcAft>
                <a:spcPct val="0"/>
              </a:spcAft>
              <a:tabLst>
                <a:tab pos="3352800" algn="l"/>
              </a:tabLst>
              <a:defRPr>
                <a:solidFill>
                  <a:schemeClr val="tx1"/>
                </a:solidFill>
                <a:latin typeface="Arial" panose="020B0604020202020204" pitchFamily="34" charset="0"/>
              </a:defRPr>
            </a:lvl7pPr>
            <a:lvl8pPr eaLnBrk="0" fontAlgn="base" hangingPunct="0">
              <a:spcBef>
                <a:spcPct val="0"/>
              </a:spcBef>
              <a:spcAft>
                <a:spcPct val="0"/>
              </a:spcAft>
              <a:tabLst>
                <a:tab pos="3352800" algn="l"/>
              </a:tabLst>
              <a:defRPr>
                <a:solidFill>
                  <a:schemeClr val="tx1"/>
                </a:solidFill>
                <a:latin typeface="Arial" panose="020B0604020202020204" pitchFamily="34" charset="0"/>
              </a:defRPr>
            </a:lvl8pPr>
            <a:lvl9pPr eaLnBrk="0" fontAlgn="base" hangingPunct="0">
              <a:spcBef>
                <a:spcPct val="0"/>
              </a:spcBef>
              <a:spcAft>
                <a:spcPct val="0"/>
              </a:spcAft>
              <a:tabLst>
                <a:tab pos="33528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352800" algn="l"/>
              </a:tabLst>
            </a:pPr>
            <a:endParaRPr kumimoji="0" lang="id-ID"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352800" algn="l"/>
              </a:tabLst>
            </a:pPr>
            <a:r>
              <a:rPr kumimoji="0" lang="id-ID" sz="1800" b="0" i="0" u="none" strike="noStrike" cap="none" normalizeH="0" baseline="0" dirty="0" smtClean="0">
                <a:ln>
                  <a:noFill/>
                </a:ln>
                <a:solidFill>
                  <a:schemeClr val="tx1"/>
                </a:solidFill>
                <a:effectLst/>
                <a:latin typeface="Arial" panose="020B0604020202020204" pitchFamily="34" charset="0"/>
              </a:rPr>
              <a:t/>
            </a:r>
            <a:br>
              <a:rPr kumimoji="0" lang="id-ID" sz="1800" b="0" i="0" u="none" strike="noStrike" cap="none" normalizeH="0" baseline="0" dirty="0" smtClean="0">
                <a:ln>
                  <a:noFill/>
                </a:ln>
                <a:solidFill>
                  <a:schemeClr val="tx1"/>
                </a:solidFill>
                <a:effectLst/>
                <a:latin typeface="Arial" panose="020B0604020202020204" pitchFamily="34" charset="0"/>
              </a:rPr>
            </a:br>
            <a:endParaRPr kumimoji="0" lang="id-ID"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352800" algn="l"/>
              </a:tabLst>
            </a:pPr>
            <a:r>
              <a:rPr kumimoji="0" lang="id-ID" sz="12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id-ID"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22"/>
          <p:cNvSpPr>
            <a:spLocks noChangeArrowheads="1"/>
          </p:cNvSpPr>
          <p:nvPr/>
        </p:nvSpPr>
        <p:spPr bwMode="auto">
          <a:xfrm>
            <a:off x="319088" y="557470"/>
            <a:ext cx="2339102"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d-ID"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d-ID"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sz="12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id-ID"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d-ID" sz="1800" b="0" i="0" u="none" strike="noStrike" cap="none" normalizeH="0" baseline="0" dirty="0" smtClean="0">
              <a:ln>
                <a:noFill/>
              </a:ln>
              <a:solidFill>
                <a:schemeClr val="tx1"/>
              </a:solidFill>
              <a:effectLst/>
              <a:latin typeface="Arial" panose="020B0604020202020204" pitchFamily="34" charset="0"/>
            </a:endParaRPr>
          </a:p>
        </p:txBody>
      </p:sp>
      <p:sp>
        <p:nvSpPr>
          <p:cNvPr id="24" name="Pentagon 23"/>
          <p:cNvSpPr/>
          <p:nvPr/>
        </p:nvSpPr>
        <p:spPr>
          <a:xfrm>
            <a:off x="0" y="0"/>
            <a:ext cx="6463862" cy="6858000"/>
          </a:xfrm>
          <a:prstGeom prst="homePlate">
            <a:avLst>
              <a:gd name="adj" fmla="val 31470"/>
            </a:avLst>
          </a:prstGeom>
          <a:blipFill dpi="0" rotWithShape="1">
            <a:blip r:embed="rId3"/>
            <a:srcRect/>
            <a:stretch>
              <a:fillRect b="-15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000"/>
          </a:p>
        </p:txBody>
      </p:sp>
      <p:sp>
        <p:nvSpPr>
          <p:cNvPr id="25" name="Pentagon 24"/>
          <p:cNvSpPr/>
          <p:nvPr/>
        </p:nvSpPr>
        <p:spPr>
          <a:xfrm>
            <a:off x="1" y="0"/>
            <a:ext cx="6059487" cy="6857999"/>
          </a:xfrm>
          <a:prstGeom prst="homePlate">
            <a:avLst>
              <a:gd name="adj" fmla="val 31470"/>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000"/>
          </a:p>
        </p:txBody>
      </p:sp>
      <p:sp>
        <p:nvSpPr>
          <p:cNvPr id="26" name="TextBox 25"/>
          <p:cNvSpPr txBox="1"/>
          <p:nvPr/>
        </p:nvSpPr>
        <p:spPr>
          <a:xfrm>
            <a:off x="5515397" y="795665"/>
            <a:ext cx="2535104" cy="954107"/>
          </a:xfrm>
          <a:prstGeom prst="rect">
            <a:avLst/>
          </a:prstGeom>
          <a:noFill/>
        </p:spPr>
        <p:txBody>
          <a:bodyPr wrap="square" rtlCol="0">
            <a:spAutoFit/>
          </a:bodyPr>
          <a:lstStyle/>
          <a:p>
            <a:pPr algn="ctr"/>
            <a:r>
              <a:rPr lang="id-ID" sz="2800" dirty="0" smtClean="0"/>
              <a:t>DIAGRAM ALIR PENELITIAN</a:t>
            </a:r>
            <a:endParaRPr lang="id-ID" sz="2800" dirty="0"/>
          </a:p>
        </p:txBody>
      </p:sp>
    </p:spTree>
    <p:extLst>
      <p:ext uri="{BB962C8B-B14F-4D97-AF65-F5344CB8AC3E}">
        <p14:creationId xmlns:p14="http://schemas.microsoft.com/office/powerpoint/2010/main" val="418389133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anim calcmode="lin" valueType="num">
                                      <p:cBhvr>
                                        <p:cTn id="33" dur="1000" fill="hold"/>
                                        <p:tgtEl>
                                          <p:spTgt spid="9"/>
                                        </p:tgtEl>
                                        <p:attrNameLst>
                                          <p:attrName>ppt_x</p:attrName>
                                        </p:attrNameLst>
                                      </p:cBhvr>
                                      <p:tavLst>
                                        <p:tav tm="0">
                                          <p:val>
                                            <p:strVal val="#ppt_x"/>
                                          </p:val>
                                        </p:tav>
                                        <p:tav tm="100000">
                                          <p:val>
                                            <p:strVal val="#ppt_x"/>
                                          </p:val>
                                        </p:tav>
                                      </p:tavLst>
                                    </p:anim>
                                    <p:anim calcmode="lin" valueType="num">
                                      <p:cBhvr>
                                        <p:cTn id="34" dur="1000" fill="hold"/>
                                        <p:tgtEl>
                                          <p:spTgt spid="9"/>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1000"/>
                                        <p:tgtEl>
                                          <p:spTgt spid="10"/>
                                        </p:tgtEl>
                                      </p:cBhvr>
                                    </p:animEffect>
                                    <p:anim calcmode="lin" valueType="num">
                                      <p:cBhvr>
                                        <p:cTn id="38" dur="1000" fill="hold"/>
                                        <p:tgtEl>
                                          <p:spTgt spid="10"/>
                                        </p:tgtEl>
                                        <p:attrNameLst>
                                          <p:attrName>ppt_x</p:attrName>
                                        </p:attrNameLst>
                                      </p:cBhvr>
                                      <p:tavLst>
                                        <p:tav tm="0">
                                          <p:val>
                                            <p:strVal val="#ppt_x"/>
                                          </p:val>
                                        </p:tav>
                                        <p:tav tm="100000">
                                          <p:val>
                                            <p:strVal val="#ppt_x"/>
                                          </p:val>
                                        </p:tav>
                                      </p:tavLst>
                                    </p:anim>
                                    <p:anim calcmode="lin" valueType="num">
                                      <p:cBhvr>
                                        <p:cTn id="39" dur="1000" fill="hold"/>
                                        <p:tgtEl>
                                          <p:spTgt spid="10"/>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1000"/>
                                        <p:tgtEl>
                                          <p:spTgt spid="12"/>
                                        </p:tgtEl>
                                      </p:cBhvr>
                                    </p:animEffect>
                                    <p:anim calcmode="lin" valueType="num">
                                      <p:cBhvr>
                                        <p:cTn id="48" dur="1000" fill="hold"/>
                                        <p:tgtEl>
                                          <p:spTgt spid="12"/>
                                        </p:tgtEl>
                                        <p:attrNameLst>
                                          <p:attrName>ppt_x</p:attrName>
                                        </p:attrNameLst>
                                      </p:cBhvr>
                                      <p:tavLst>
                                        <p:tav tm="0">
                                          <p:val>
                                            <p:strVal val="#ppt_x"/>
                                          </p:val>
                                        </p:tav>
                                        <p:tav tm="100000">
                                          <p:val>
                                            <p:strVal val="#ppt_x"/>
                                          </p:val>
                                        </p:tav>
                                      </p:tavLst>
                                    </p:anim>
                                    <p:anim calcmode="lin" valueType="num">
                                      <p:cBhvr>
                                        <p:cTn id="49" dur="1000" fill="hold"/>
                                        <p:tgtEl>
                                          <p:spTgt spid="12"/>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1000"/>
                                        <p:tgtEl>
                                          <p:spTgt spid="13"/>
                                        </p:tgtEl>
                                      </p:cBhvr>
                                    </p:animEffect>
                                    <p:anim calcmode="lin" valueType="num">
                                      <p:cBhvr>
                                        <p:cTn id="53" dur="1000" fill="hold"/>
                                        <p:tgtEl>
                                          <p:spTgt spid="13"/>
                                        </p:tgtEl>
                                        <p:attrNameLst>
                                          <p:attrName>ppt_x</p:attrName>
                                        </p:attrNameLst>
                                      </p:cBhvr>
                                      <p:tavLst>
                                        <p:tav tm="0">
                                          <p:val>
                                            <p:strVal val="#ppt_x"/>
                                          </p:val>
                                        </p:tav>
                                        <p:tav tm="100000">
                                          <p:val>
                                            <p:strVal val="#ppt_x"/>
                                          </p:val>
                                        </p:tav>
                                      </p:tavLst>
                                    </p:anim>
                                    <p:anim calcmode="lin" valueType="num">
                                      <p:cBhvr>
                                        <p:cTn id="54" dur="1000" fill="hold"/>
                                        <p:tgtEl>
                                          <p:spTgt spid="13"/>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1000"/>
                                        <p:tgtEl>
                                          <p:spTgt spid="14"/>
                                        </p:tgtEl>
                                      </p:cBhvr>
                                    </p:animEffect>
                                    <p:anim calcmode="lin" valueType="num">
                                      <p:cBhvr>
                                        <p:cTn id="58" dur="1000" fill="hold"/>
                                        <p:tgtEl>
                                          <p:spTgt spid="14"/>
                                        </p:tgtEl>
                                        <p:attrNameLst>
                                          <p:attrName>ppt_x</p:attrName>
                                        </p:attrNameLst>
                                      </p:cBhvr>
                                      <p:tavLst>
                                        <p:tav tm="0">
                                          <p:val>
                                            <p:strVal val="#ppt_x"/>
                                          </p:val>
                                        </p:tav>
                                        <p:tav tm="100000">
                                          <p:val>
                                            <p:strVal val="#ppt_x"/>
                                          </p:val>
                                        </p:tav>
                                      </p:tavLst>
                                    </p:anim>
                                    <p:anim calcmode="lin" valueType="num">
                                      <p:cBhvr>
                                        <p:cTn id="59" dur="1000" fill="hold"/>
                                        <p:tgtEl>
                                          <p:spTgt spid="14"/>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fade">
                                      <p:cBhvr>
                                        <p:cTn id="62" dur="1000"/>
                                        <p:tgtEl>
                                          <p:spTgt spid="16"/>
                                        </p:tgtEl>
                                      </p:cBhvr>
                                    </p:animEffect>
                                    <p:anim calcmode="lin" valueType="num">
                                      <p:cBhvr>
                                        <p:cTn id="63" dur="1000" fill="hold"/>
                                        <p:tgtEl>
                                          <p:spTgt spid="16"/>
                                        </p:tgtEl>
                                        <p:attrNameLst>
                                          <p:attrName>ppt_x</p:attrName>
                                        </p:attrNameLst>
                                      </p:cBhvr>
                                      <p:tavLst>
                                        <p:tav tm="0">
                                          <p:val>
                                            <p:strVal val="#ppt_x"/>
                                          </p:val>
                                        </p:tav>
                                        <p:tav tm="100000">
                                          <p:val>
                                            <p:strVal val="#ppt_x"/>
                                          </p:val>
                                        </p:tav>
                                      </p:tavLst>
                                    </p:anim>
                                    <p:anim calcmode="lin" valueType="num">
                                      <p:cBhvr>
                                        <p:cTn id="64" dur="1000" fill="hold"/>
                                        <p:tgtEl>
                                          <p:spTgt spid="16"/>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3" grpId="0" animBg="1"/>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 name="Group 5"/>
          <p:cNvGrpSpPr/>
          <p:nvPr/>
        </p:nvGrpSpPr>
        <p:grpSpPr>
          <a:xfrm>
            <a:off x="1635150" y="4709517"/>
            <a:ext cx="4433263" cy="1818248"/>
            <a:chOff x="1626225" y="1610752"/>
            <a:chExt cx="4433263" cy="1818248"/>
          </a:xfrm>
          <a:solidFill>
            <a:srgbClr val="CCFF33"/>
          </a:solidFill>
        </p:grpSpPr>
        <p:sp>
          <p:nvSpPr>
            <p:cNvPr id="2" name="Rectangle 1"/>
            <p:cNvSpPr/>
            <p:nvPr/>
          </p:nvSpPr>
          <p:spPr>
            <a:xfrm>
              <a:off x="4968856" y="1610752"/>
              <a:ext cx="1090632" cy="1818248"/>
            </a:xfrm>
            <a:custGeom>
              <a:avLst/>
              <a:gdLst>
                <a:gd name="connsiteX0" fmla="*/ 0 w 1080000"/>
                <a:gd name="connsiteY0" fmla="*/ 0 h 1080000"/>
                <a:gd name="connsiteX1" fmla="*/ 1080000 w 1080000"/>
                <a:gd name="connsiteY1" fmla="*/ 0 h 1080000"/>
                <a:gd name="connsiteX2" fmla="*/ 1080000 w 1080000"/>
                <a:gd name="connsiteY2" fmla="*/ 1080000 h 1080000"/>
                <a:gd name="connsiteX3" fmla="*/ 0 w 1080000"/>
                <a:gd name="connsiteY3" fmla="*/ 1080000 h 1080000"/>
                <a:gd name="connsiteX4" fmla="*/ 0 w 1080000"/>
                <a:gd name="connsiteY4" fmla="*/ 0 h 1080000"/>
                <a:gd name="connsiteX0" fmla="*/ 0 w 1090632"/>
                <a:gd name="connsiteY0" fmla="*/ 0 h 1845544"/>
                <a:gd name="connsiteX1" fmla="*/ 1080000 w 1090632"/>
                <a:gd name="connsiteY1" fmla="*/ 0 h 1845544"/>
                <a:gd name="connsiteX2" fmla="*/ 1090632 w 1090632"/>
                <a:gd name="connsiteY2" fmla="*/ 1845544 h 1845544"/>
                <a:gd name="connsiteX3" fmla="*/ 0 w 1090632"/>
                <a:gd name="connsiteY3" fmla="*/ 1080000 h 1845544"/>
                <a:gd name="connsiteX4" fmla="*/ 0 w 1090632"/>
                <a:gd name="connsiteY4" fmla="*/ 0 h 1845544"/>
                <a:gd name="connsiteX0" fmla="*/ 0 w 1090632"/>
                <a:gd name="connsiteY0" fmla="*/ 0 h 1818248"/>
                <a:gd name="connsiteX1" fmla="*/ 1080000 w 1090632"/>
                <a:gd name="connsiteY1" fmla="*/ 0 h 1818248"/>
                <a:gd name="connsiteX2" fmla="*/ 1090632 w 1090632"/>
                <a:gd name="connsiteY2" fmla="*/ 1818248 h 1818248"/>
                <a:gd name="connsiteX3" fmla="*/ 0 w 1090632"/>
                <a:gd name="connsiteY3" fmla="*/ 1080000 h 1818248"/>
                <a:gd name="connsiteX4" fmla="*/ 0 w 1090632"/>
                <a:gd name="connsiteY4" fmla="*/ 0 h 1818248"/>
                <a:gd name="connsiteX0" fmla="*/ 0 w 1090632"/>
                <a:gd name="connsiteY0" fmla="*/ 0 h 1818248"/>
                <a:gd name="connsiteX1" fmla="*/ 1080000 w 1090632"/>
                <a:gd name="connsiteY1" fmla="*/ 0 h 1818248"/>
                <a:gd name="connsiteX2" fmla="*/ 1090632 w 1090632"/>
                <a:gd name="connsiteY2" fmla="*/ 1818248 h 1818248"/>
                <a:gd name="connsiteX3" fmla="*/ 0 w 1090632"/>
                <a:gd name="connsiteY3" fmla="*/ 1080000 h 1818248"/>
                <a:gd name="connsiteX4" fmla="*/ 0 w 1090632"/>
                <a:gd name="connsiteY4" fmla="*/ 0 h 1818248"/>
                <a:gd name="connsiteX0" fmla="*/ 0 w 1090632"/>
                <a:gd name="connsiteY0" fmla="*/ 0 h 1818248"/>
                <a:gd name="connsiteX1" fmla="*/ 1080000 w 1090632"/>
                <a:gd name="connsiteY1" fmla="*/ 0 h 1818248"/>
                <a:gd name="connsiteX2" fmla="*/ 1090632 w 1090632"/>
                <a:gd name="connsiteY2" fmla="*/ 1818248 h 1818248"/>
                <a:gd name="connsiteX3" fmla="*/ 0 w 1090632"/>
                <a:gd name="connsiteY3" fmla="*/ 1080000 h 1818248"/>
                <a:gd name="connsiteX4" fmla="*/ 0 w 1090632"/>
                <a:gd name="connsiteY4" fmla="*/ 0 h 1818248"/>
                <a:gd name="connsiteX0" fmla="*/ 0 w 1090632"/>
                <a:gd name="connsiteY0" fmla="*/ 0 h 1818248"/>
                <a:gd name="connsiteX1" fmla="*/ 1085938 w 1090632"/>
                <a:gd name="connsiteY1" fmla="*/ 730333 h 1818248"/>
                <a:gd name="connsiteX2" fmla="*/ 1090632 w 1090632"/>
                <a:gd name="connsiteY2" fmla="*/ 1818248 h 1818248"/>
                <a:gd name="connsiteX3" fmla="*/ 0 w 1090632"/>
                <a:gd name="connsiteY3" fmla="*/ 1080000 h 1818248"/>
                <a:gd name="connsiteX4" fmla="*/ 0 w 1090632"/>
                <a:gd name="connsiteY4" fmla="*/ 0 h 1818248"/>
                <a:gd name="connsiteX0" fmla="*/ 0 w 1090632"/>
                <a:gd name="connsiteY0" fmla="*/ 0 h 1818248"/>
                <a:gd name="connsiteX1" fmla="*/ 1085938 w 1090632"/>
                <a:gd name="connsiteY1" fmla="*/ 730333 h 1818248"/>
                <a:gd name="connsiteX2" fmla="*/ 1090632 w 1090632"/>
                <a:gd name="connsiteY2" fmla="*/ 1818248 h 1818248"/>
                <a:gd name="connsiteX3" fmla="*/ 0 w 1090632"/>
                <a:gd name="connsiteY3" fmla="*/ 1080000 h 1818248"/>
                <a:gd name="connsiteX4" fmla="*/ 0 w 1090632"/>
                <a:gd name="connsiteY4" fmla="*/ 0 h 1818248"/>
                <a:gd name="connsiteX0" fmla="*/ 0 w 1090632"/>
                <a:gd name="connsiteY0" fmla="*/ 0 h 1818248"/>
                <a:gd name="connsiteX1" fmla="*/ 1085938 w 1090632"/>
                <a:gd name="connsiteY1" fmla="*/ 730333 h 1818248"/>
                <a:gd name="connsiteX2" fmla="*/ 1090632 w 1090632"/>
                <a:gd name="connsiteY2" fmla="*/ 1818248 h 1818248"/>
                <a:gd name="connsiteX3" fmla="*/ 0 w 1090632"/>
                <a:gd name="connsiteY3" fmla="*/ 1080000 h 1818248"/>
                <a:gd name="connsiteX4" fmla="*/ 0 w 1090632"/>
                <a:gd name="connsiteY4" fmla="*/ 0 h 1818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632" h="1818248">
                  <a:moveTo>
                    <a:pt x="0" y="0"/>
                  </a:moveTo>
                  <a:cubicBezTo>
                    <a:pt x="403543" y="29688"/>
                    <a:pt x="1074281" y="225632"/>
                    <a:pt x="1085938" y="730333"/>
                  </a:cubicBezTo>
                  <a:cubicBezTo>
                    <a:pt x="1087503" y="1092971"/>
                    <a:pt x="1089067" y="1455610"/>
                    <a:pt x="1090632" y="1818248"/>
                  </a:cubicBezTo>
                  <a:cubicBezTo>
                    <a:pt x="1077410" y="1198092"/>
                    <a:pt x="476359" y="1100452"/>
                    <a:pt x="0" y="1080000"/>
                  </a:cubicBezTo>
                  <a:lnTo>
                    <a:pt x="0" y="0"/>
                  </a:lnTo>
                  <a:close/>
                </a:path>
              </a:pathLst>
            </a:custGeom>
            <a:gradFill>
              <a:gsLst>
                <a:gs pos="83000">
                  <a:srgbClr val="E6FFB3"/>
                </a:gs>
                <a:gs pos="0">
                  <a:srgbClr val="CCFF33"/>
                </a:gs>
                <a:gs pos="100000">
                  <a:srgbClr val="CCFF3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Pentagon 4"/>
            <p:cNvSpPr/>
            <p:nvPr/>
          </p:nvSpPr>
          <p:spPr>
            <a:xfrm flipH="1">
              <a:off x="1626225" y="1610752"/>
              <a:ext cx="3342631" cy="1080000"/>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28" name="Group 27"/>
          <p:cNvGrpSpPr/>
          <p:nvPr/>
        </p:nvGrpSpPr>
        <p:grpSpPr>
          <a:xfrm>
            <a:off x="17458701" y="1908501"/>
            <a:ext cx="4433263" cy="1818248"/>
            <a:chOff x="1626225" y="1610752"/>
            <a:chExt cx="4433263" cy="1818248"/>
          </a:xfrm>
        </p:grpSpPr>
        <p:sp>
          <p:nvSpPr>
            <p:cNvPr id="29" name="Rectangle 1"/>
            <p:cNvSpPr/>
            <p:nvPr/>
          </p:nvSpPr>
          <p:spPr>
            <a:xfrm>
              <a:off x="4968856" y="1610752"/>
              <a:ext cx="1090632" cy="1818248"/>
            </a:xfrm>
            <a:custGeom>
              <a:avLst/>
              <a:gdLst>
                <a:gd name="connsiteX0" fmla="*/ 0 w 1080000"/>
                <a:gd name="connsiteY0" fmla="*/ 0 h 1080000"/>
                <a:gd name="connsiteX1" fmla="*/ 1080000 w 1080000"/>
                <a:gd name="connsiteY1" fmla="*/ 0 h 1080000"/>
                <a:gd name="connsiteX2" fmla="*/ 1080000 w 1080000"/>
                <a:gd name="connsiteY2" fmla="*/ 1080000 h 1080000"/>
                <a:gd name="connsiteX3" fmla="*/ 0 w 1080000"/>
                <a:gd name="connsiteY3" fmla="*/ 1080000 h 1080000"/>
                <a:gd name="connsiteX4" fmla="*/ 0 w 1080000"/>
                <a:gd name="connsiteY4" fmla="*/ 0 h 1080000"/>
                <a:gd name="connsiteX0" fmla="*/ 0 w 1090632"/>
                <a:gd name="connsiteY0" fmla="*/ 0 h 1845544"/>
                <a:gd name="connsiteX1" fmla="*/ 1080000 w 1090632"/>
                <a:gd name="connsiteY1" fmla="*/ 0 h 1845544"/>
                <a:gd name="connsiteX2" fmla="*/ 1090632 w 1090632"/>
                <a:gd name="connsiteY2" fmla="*/ 1845544 h 1845544"/>
                <a:gd name="connsiteX3" fmla="*/ 0 w 1090632"/>
                <a:gd name="connsiteY3" fmla="*/ 1080000 h 1845544"/>
                <a:gd name="connsiteX4" fmla="*/ 0 w 1090632"/>
                <a:gd name="connsiteY4" fmla="*/ 0 h 1845544"/>
                <a:gd name="connsiteX0" fmla="*/ 0 w 1090632"/>
                <a:gd name="connsiteY0" fmla="*/ 0 h 1818248"/>
                <a:gd name="connsiteX1" fmla="*/ 1080000 w 1090632"/>
                <a:gd name="connsiteY1" fmla="*/ 0 h 1818248"/>
                <a:gd name="connsiteX2" fmla="*/ 1090632 w 1090632"/>
                <a:gd name="connsiteY2" fmla="*/ 1818248 h 1818248"/>
                <a:gd name="connsiteX3" fmla="*/ 0 w 1090632"/>
                <a:gd name="connsiteY3" fmla="*/ 1080000 h 1818248"/>
                <a:gd name="connsiteX4" fmla="*/ 0 w 1090632"/>
                <a:gd name="connsiteY4" fmla="*/ 0 h 1818248"/>
                <a:gd name="connsiteX0" fmla="*/ 0 w 1090632"/>
                <a:gd name="connsiteY0" fmla="*/ 0 h 1818248"/>
                <a:gd name="connsiteX1" fmla="*/ 1080000 w 1090632"/>
                <a:gd name="connsiteY1" fmla="*/ 0 h 1818248"/>
                <a:gd name="connsiteX2" fmla="*/ 1090632 w 1090632"/>
                <a:gd name="connsiteY2" fmla="*/ 1818248 h 1818248"/>
                <a:gd name="connsiteX3" fmla="*/ 0 w 1090632"/>
                <a:gd name="connsiteY3" fmla="*/ 1080000 h 1818248"/>
                <a:gd name="connsiteX4" fmla="*/ 0 w 1090632"/>
                <a:gd name="connsiteY4" fmla="*/ 0 h 1818248"/>
                <a:gd name="connsiteX0" fmla="*/ 0 w 1090632"/>
                <a:gd name="connsiteY0" fmla="*/ 0 h 1818248"/>
                <a:gd name="connsiteX1" fmla="*/ 1080000 w 1090632"/>
                <a:gd name="connsiteY1" fmla="*/ 0 h 1818248"/>
                <a:gd name="connsiteX2" fmla="*/ 1090632 w 1090632"/>
                <a:gd name="connsiteY2" fmla="*/ 1818248 h 1818248"/>
                <a:gd name="connsiteX3" fmla="*/ 0 w 1090632"/>
                <a:gd name="connsiteY3" fmla="*/ 1080000 h 1818248"/>
                <a:gd name="connsiteX4" fmla="*/ 0 w 1090632"/>
                <a:gd name="connsiteY4" fmla="*/ 0 h 1818248"/>
                <a:gd name="connsiteX0" fmla="*/ 0 w 1090632"/>
                <a:gd name="connsiteY0" fmla="*/ 0 h 1818248"/>
                <a:gd name="connsiteX1" fmla="*/ 1085938 w 1090632"/>
                <a:gd name="connsiteY1" fmla="*/ 730333 h 1818248"/>
                <a:gd name="connsiteX2" fmla="*/ 1090632 w 1090632"/>
                <a:gd name="connsiteY2" fmla="*/ 1818248 h 1818248"/>
                <a:gd name="connsiteX3" fmla="*/ 0 w 1090632"/>
                <a:gd name="connsiteY3" fmla="*/ 1080000 h 1818248"/>
                <a:gd name="connsiteX4" fmla="*/ 0 w 1090632"/>
                <a:gd name="connsiteY4" fmla="*/ 0 h 1818248"/>
                <a:gd name="connsiteX0" fmla="*/ 0 w 1090632"/>
                <a:gd name="connsiteY0" fmla="*/ 0 h 1818248"/>
                <a:gd name="connsiteX1" fmla="*/ 1085938 w 1090632"/>
                <a:gd name="connsiteY1" fmla="*/ 730333 h 1818248"/>
                <a:gd name="connsiteX2" fmla="*/ 1090632 w 1090632"/>
                <a:gd name="connsiteY2" fmla="*/ 1818248 h 1818248"/>
                <a:gd name="connsiteX3" fmla="*/ 0 w 1090632"/>
                <a:gd name="connsiteY3" fmla="*/ 1080000 h 1818248"/>
                <a:gd name="connsiteX4" fmla="*/ 0 w 1090632"/>
                <a:gd name="connsiteY4" fmla="*/ 0 h 1818248"/>
                <a:gd name="connsiteX0" fmla="*/ 0 w 1090632"/>
                <a:gd name="connsiteY0" fmla="*/ 0 h 1818248"/>
                <a:gd name="connsiteX1" fmla="*/ 1085938 w 1090632"/>
                <a:gd name="connsiteY1" fmla="*/ 730333 h 1818248"/>
                <a:gd name="connsiteX2" fmla="*/ 1090632 w 1090632"/>
                <a:gd name="connsiteY2" fmla="*/ 1818248 h 1818248"/>
                <a:gd name="connsiteX3" fmla="*/ 0 w 1090632"/>
                <a:gd name="connsiteY3" fmla="*/ 1080000 h 1818248"/>
                <a:gd name="connsiteX4" fmla="*/ 0 w 1090632"/>
                <a:gd name="connsiteY4" fmla="*/ 0 h 1818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632" h="1818248">
                  <a:moveTo>
                    <a:pt x="0" y="0"/>
                  </a:moveTo>
                  <a:cubicBezTo>
                    <a:pt x="403543" y="29688"/>
                    <a:pt x="1074281" y="225632"/>
                    <a:pt x="1085938" y="730333"/>
                  </a:cubicBezTo>
                  <a:cubicBezTo>
                    <a:pt x="1087503" y="1092971"/>
                    <a:pt x="1089067" y="1455610"/>
                    <a:pt x="1090632" y="1818248"/>
                  </a:cubicBezTo>
                  <a:cubicBezTo>
                    <a:pt x="1077410" y="1198092"/>
                    <a:pt x="476359" y="1100452"/>
                    <a:pt x="0" y="1080000"/>
                  </a:cubicBez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Pentagon 29"/>
            <p:cNvSpPr/>
            <p:nvPr/>
          </p:nvSpPr>
          <p:spPr>
            <a:xfrm flipH="1">
              <a:off x="1626225" y="1610752"/>
              <a:ext cx="3342631" cy="108000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61" name="Group 60"/>
          <p:cNvGrpSpPr/>
          <p:nvPr/>
        </p:nvGrpSpPr>
        <p:grpSpPr>
          <a:xfrm>
            <a:off x="2036612" y="3467570"/>
            <a:ext cx="4031801" cy="1818248"/>
            <a:chOff x="2027687" y="1610752"/>
            <a:chExt cx="4031801" cy="1818248"/>
          </a:xfrm>
          <a:solidFill>
            <a:srgbClr val="00FF00"/>
          </a:solidFill>
        </p:grpSpPr>
        <p:sp>
          <p:nvSpPr>
            <p:cNvPr id="62" name="Rectangle 1"/>
            <p:cNvSpPr/>
            <p:nvPr/>
          </p:nvSpPr>
          <p:spPr>
            <a:xfrm>
              <a:off x="4968856" y="1610752"/>
              <a:ext cx="1090632" cy="1818248"/>
            </a:xfrm>
            <a:custGeom>
              <a:avLst/>
              <a:gdLst>
                <a:gd name="connsiteX0" fmla="*/ 0 w 1080000"/>
                <a:gd name="connsiteY0" fmla="*/ 0 h 1080000"/>
                <a:gd name="connsiteX1" fmla="*/ 1080000 w 1080000"/>
                <a:gd name="connsiteY1" fmla="*/ 0 h 1080000"/>
                <a:gd name="connsiteX2" fmla="*/ 1080000 w 1080000"/>
                <a:gd name="connsiteY2" fmla="*/ 1080000 h 1080000"/>
                <a:gd name="connsiteX3" fmla="*/ 0 w 1080000"/>
                <a:gd name="connsiteY3" fmla="*/ 1080000 h 1080000"/>
                <a:gd name="connsiteX4" fmla="*/ 0 w 1080000"/>
                <a:gd name="connsiteY4" fmla="*/ 0 h 1080000"/>
                <a:gd name="connsiteX0" fmla="*/ 0 w 1090632"/>
                <a:gd name="connsiteY0" fmla="*/ 0 h 1845544"/>
                <a:gd name="connsiteX1" fmla="*/ 1080000 w 1090632"/>
                <a:gd name="connsiteY1" fmla="*/ 0 h 1845544"/>
                <a:gd name="connsiteX2" fmla="*/ 1090632 w 1090632"/>
                <a:gd name="connsiteY2" fmla="*/ 1845544 h 1845544"/>
                <a:gd name="connsiteX3" fmla="*/ 0 w 1090632"/>
                <a:gd name="connsiteY3" fmla="*/ 1080000 h 1845544"/>
                <a:gd name="connsiteX4" fmla="*/ 0 w 1090632"/>
                <a:gd name="connsiteY4" fmla="*/ 0 h 1845544"/>
                <a:gd name="connsiteX0" fmla="*/ 0 w 1090632"/>
                <a:gd name="connsiteY0" fmla="*/ 0 h 1818248"/>
                <a:gd name="connsiteX1" fmla="*/ 1080000 w 1090632"/>
                <a:gd name="connsiteY1" fmla="*/ 0 h 1818248"/>
                <a:gd name="connsiteX2" fmla="*/ 1090632 w 1090632"/>
                <a:gd name="connsiteY2" fmla="*/ 1818248 h 1818248"/>
                <a:gd name="connsiteX3" fmla="*/ 0 w 1090632"/>
                <a:gd name="connsiteY3" fmla="*/ 1080000 h 1818248"/>
                <a:gd name="connsiteX4" fmla="*/ 0 w 1090632"/>
                <a:gd name="connsiteY4" fmla="*/ 0 h 1818248"/>
                <a:gd name="connsiteX0" fmla="*/ 0 w 1090632"/>
                <a:gd name="connsiteY0" fmla="*/ 0 h 1818248"/>
                <a:gd name="connsiteX1" fmla="*/ 1080000 w 1090632"/>
                <a:gd name="connsiteY1" fmla="*/ 0 h 1818248"/>
                <a:gd name="connsiteX2" fmla="*/ 1090632 w 1090632"/>
                <a:gd name="connsiteY2" fmla="*/ 1818248 h 1818248"/>
                <a:gd name="connsiteX3" fmla="*/ 0 w 1090632"/>
                <a:gd name="connsiteY3" fmla="*/ 1080000 h 1818248"/>
                <a:gd name="connsiteX4" fmla="*/ 0 w 1090632"/>
                <a:gd name="connsiteY4" fmla="*/ 0 h 1818248"/>
                <a:gd name="connsiteX0" fmla="*/ 0 w 1090632"/>
                <a:gd name="connsiteY0" fmla="*/ 0 h 1818248"/>
                <a:gd name="connsiteX1" fmla="*/ 1080000 w 1090632"/>
                <a:gd name="connsiteY1" fmla="*/ 0 h 1818248"/>
                <a:gd name="connsiteX2" fmla="*/ 1090632 w 1090632"/>
                <a:gd name="connsiteY2" fmla="*/ 1818248 h 1818248"/>
                <a:gd name="connsiteX3" fmla="*/ 0 w 1090632"/>
                <a:gd name="connsiteY3" fmla="*/ 1080000 h 1818248"/>
                <a:gd name="connsiteX4" fmla="*/ 0 w 1090632"/>
                <a:gd name="connsiteY4" fmla="*/ 0 h 1818248"/>
                <a:gd name="connsiteX0" fmla="*/ 0 w 1090632"/>
                <a:gd name="connsiteY0" fmla="*/ 0 h 1818248"/>
                <a:gd name="connsiteX1" fmla="*/ 1085938 w 1090632"/>
                <a:gd name="connsiteY1" fmla="*/ 730333 h 1818248"/>
                <a:gd name="connsiteX2" fmla="*/ 1090632 w 1090632"/>
                <a:gd name="connsiteY2" fmla="*/ 1818248 h 1818248"/>
                <a:gd name="connsiteX3" fmla="*/ 0 w 1090632"/>
                <a:gd name="connsiteY3" fmla="*/ 1080000 h 1818248"/>
                <a:gd name="connsiteX4" fmla="*/ 0 w 1090632"/>
                <a:gd name="connsiteY4" fmla="*/ 0 h 1818248"/>
                <a:gd name="connsiteX0" fmla="*/ 0 w 1090632"/>
                <a:gd name="connsiteY0" fmla="*/ 0 h 1818248"/>
                <a:gd name="connsiteX1" fmla="*/ 1085938 w 1090632"/>
                <a:gd name="connsiteY1" fmla="*/ 730333 h 1818248"/>
                <a:gd name="connsiteX2" fmla="*/ 1090632 w 1090632"/>
                <a:gd name="connsiteY2" fmla="*/ 1818248 h 1818248"/>
                <a:gd name="connsiteX3" fmla="*/ 0 w 1090632"/>
                <a:gd name="connsiteY3" fmla="*/ 1080000 h 1818248"/>
                <a:gd name="connsiteX4" fmla="*/ 0 w 1090632"/>
                <a:gd name="connsiteY4" fmla="*/ 0 h 1818248"/>
                <a:gd name="connsiteX0" fmla="*/ 0 w 1090632"/>
                <a:gd name="connsiteY0" fmla="*/ 0 h 1818248"/>
                <a:gd name="connsiteX1" fmla="*/ 1085938 w 1090632"/>
                <a:gd name="connsiteY1" fmla="*/ 730333 h 1818248"/>
                <a:gd name="connsiteX2" fmla="*/ 1090632 w 1090632"/>
                <a:gd name="connsiteY2" fmla="*/ 1818248 h 1818248"/>
                <a:gd name="connsiteX3" fmla="*/ 0 w 1090632"/>
                <a:gd name="connsiteY3" fmla="*/ 1080000 h 1818248"/>
                <a:gd name="connsiteX4" fmla="*/ 0 w 1090632"/>
                <a:gd name="connsiteY4" fmla="*/ 0 h 1818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632" h="1818248">
                  <a:moveTo>
                    <a:pt x="0" y="0"/>
                  </a:moveTo>
                  <a:cubicBezTo>
                    <a:pt x="403543" y="29688"/>
                    <a:pt x="1074281" y="225632"/>
                    <a:pt x="1085938" y="730333"/>
                  </a:cubicBezTo>
                  <a:cubicBezTo>
                    <a:pt x="1087503" y="1092971"/>
                    <a:pt x="1089067" y="1455610"/>
                    <a:pt x="1090632" y="1818248"/>
                  </a:cubicBezTo>
                  <a:cubicBezTo>
                    <a:pt x="1077410" y="1198092"/>
                    <a:pt x="476359" y="1100452"/>
                    <a:pt x="0" y="1080000"/>
                  </a:cubicBezTo>
                  <a:lnTo>
                    <a:pt x="0" y="0"/>
                  </a:lnTo>
                  <a:close/>
                </a:path>
              </a:pathLst>
            </a:custGeom>
            <a:gradFill>
              <a:gsLst>
                <a:gs pos="0">
                  <a:srgbClr val="66FF66"/>
                </a:gs>
                <a:gs pos="84000">
                  <a:srgbClr val="D5FFD5"/>
                </a:gs>
                <a:gs pos="100000">
                  <a:srgbClr val="66FF66"/>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3" name="Pentagon 62"/>
            <p:cNvSpPr/>
            <p:nvPr/>
          </p:nvSpPr>
          <p:spPr>
            <a:xfrm flipH="1">
              <a:off x="2027687" y="1610752"/>
              <a:ext cx="2941168" cy="1080000"/>
            </a:xfrm>
            <a:prstGeom prst="homePlate">
              <a:avLst/>
            </a:prstGeom>
            <a:solidFill>
              <a:srgbClr val="66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64" name="Group 63"/>
          <p:cNvGrpSpPr/>
          <p:nvPr/>
        </p:nvGrpSpPr>
        <p:grpSpPr>
          <a:xfrm>
            <a:off x="2506464" y="2195827"/>
            <a:ext cx="3561949" cy="1818248"/>
            <a:chOff x="2497539" y="1610752"/>
            <a:chExt cx="3561949" cy="1818248"/>
          </a:xfrm>
          <a:solidFill>
            <a:srgbClr val="006666"/>
          </a:solidFill>
        </p:grpSpPr>
        <p:sp>
          <p:nvSpPr>
            <p:cNvPr id="65" name="Rectangle 1"/>
            <p:cNvSpPr/>
            <p:nvPr/>
          </p:nvSpPr>
          <p:spPr>
            <a:xfrm>
              <a:off x="4968856" y="1610752"/>
              <a:ext cx="1090632" cy="1818248"/>
            </a:xfrm>
            <a:custGeom>
              <a:avLst/>
              <a:gdLst>
                <a:gd name="connsiteX0" fmla="*/ 0 w 1080000"/>
                <a:gd name="connsiteY0" fmla="*/ 0 h 1080000"/>
                <a:gd name="connsiteX1" fmla="*/ 1080000 w 1080000"/>
                <a:gd name="connsiteY1" fmla="*/ 0 h 1080000"/>
                <a:gd name="connsiteX2" fmla="*/ 1080000 w 1080000"/>
                <a:gd name="connsiteY2" fmla="*/ 1080000 h 1080000"/>
                <a:gd name="connsiteX3" fmla="*/ 0 w 1080000"/>
                <a:gd name="connsiteY3" fmla="*/ 1080000 h 1080000"/>
                <a:gd name="connsiteX4" fmla="*/ 0 w 1080000"/>
                <a:gd name="connsiteY4" fmla="*/ 0 h 1080000"/>
                <a:gd name="connsiteX0" fmla="*/ 0 w 1090632"/>
                <a:gd name="connsiteY0" fmla="*/ 0 h 1845544"/>
                <a:gd name="connsiteX1" fmla="*/ 1080000 w 1090632"/>
                <a:gd name="connsiteY1" fmla="*/ 0 h 1845544"/>
                <a:gd name="connsiteX2" fmla="*/ 1090632 w 1090632"/>
                <a:gd name="connsiteY2" fmla="*/ 1845544 h 1845544"/>
                <a:gd name="connsiteX3" fmla="*/ 0 w 1090632"/>
                <a:gd name="connsiteY3" fmla="*/ 1080000 h 1845544"/>
                <a:gd name="connsiteX4" fmla="*/ 0 w 1090632"/>
                <a:gd name="connsiteY4" fmla="*/ 0 h 1845544"/>
                <a:gd name="connsiteX0" fmla="*/ 0 w 1090632"/>
                <a:gd name="connsiteY0" fmla="*/ 0 h 1818248"/>
                <a:gd name="connsiteX1" fmla="*/ 1080000 w 1090632"/>
                <a:gd name="connsiteY1" fmla="*/ 0 h 1818248"/>
                <a:gd name="connsiteX2" fmla="*/ 1090632 w 1090632"/>
                <a:gd name="connsiteY2" fmla="*/ 1818248 h 1818248"/>
                <a:gd name="connsiteX3" fmla="*/ 0 w 1090632"/>
                <a:gd name="connsiteY3" fmla="*/ 1080000 h 1818248"/>
                <a:gd name="connsiteX4" fmla="*/ 0 w 1090632"/>
                <a:gd name="connsiteY4" fmla="*/ 0 h 1818248"/>
                <a:gd name="connsiteX0" fmla="*/ 0 w 1090632"/>
                <a:gd name="connsiteY0" fmla="*/ 0 h 1818248"/>
                <a:gd name="connsiteX1" fmla="*/ 1080000 w 1090632"/>
                <a:gd name="connsiteY1" fmla="*/ 0 h 1818248"/>
                <a:gd name="connsiteX2" fmla="*/ 1090632 w 1090632"/>
                <a:gd name="connsiteY2" fmla="*/ 1818248 h 1818248"/>
                <a:gd name="connsiteX3" fmla="*/ 0 w 1090632"/>
                <a:gd name="connsiteY3" fmla="*/ 1080000 h 1818248"/>
                <a:gd name="connsiteX4" fmla="*/ 0 w 1090632"/>
                <a:gd name="connsiteY4" fmla="*/ 0 h 1818248"/>
                <a:gd name="connsiteX0" fmla="*/ 0 w 1090632"/>
                <a:gd name="connsiteY0" fmla="*/ 0 h 1818248"/>
                <a:gd name="connsiteX1" fmla="*/ 1080000 w 1090632"/>
                <a:gd name="connsiteY1" fmla="*/ 0 h 1818248"/>
                <a:gd name="connsiteX2" fmla="*/ 1090632 w 1090632"/>
                <a:gd name="connsiteY2" fmla="*/ 1818248 h 1818248"/>
                <a:gd name="connsiteX3" fmla="*/ 0 w 1090632"/>
                <a:gd name="connsiteY3" fmla="*/ 1080000 h 1818248"/>
                <a:gd name="connsiteX4" fmla="*/ 0 w 1090632"/>
                <a:gd name="connsiteY4" fmla="*/ 0 h 1818248"/>
                <a:gd name="connsiteX0" fmla="*/ 0 w 1090632"/>
                <a:gd name="connsiteY0" fmla="*/ 0 h 1818248"/>
                <a:gd name="connsiteX1" fmla="*/ 1085938 w 1090632"/>
                <a:gd name="connsiteY1" fmla="*/ 730333 h 1818248"/>
                <a:gd name="connsiteX2" fmla="*/ 1090632 w 1090632"/>
                <a:gd name="connsiteY2" fmla="*/ 1818248 h 1818248"/>
                <a:gd name="connsiteX3" fmla="*/ 0 w 1090632"/>
                <a:gd name="connsiteY3" fmla="*/ 1080000 h 1818248"/>
                <a:gd name="connsiteX4" fmla="*/ 0 w 1090632"/>
                <a:gd name="connsiteY4" fmla="*/ 0 h 1818248"/>
                <a:gd name="connsiteX0" fmla="*/ 0 w 1090632"/>
                <a:gd name="connsiteY0" fmla="*/ 0 h 1818248"/>
                <a:gd name="connsiteX1" fmla="*/ 1085938 w 1090632"/>
                <a:gd name="connsiteY1" fmla="*/ 730333 h 1818248"/>
                <a:gd name="connsiteX2" fmla="*/ 1090632 w 1090632"/>
                <a:gd name="connsiteY2" fmla="*/ 1818248 h 1818248"/>
                <a:gd name="connsiteX3" fmla="*/ 0 w 1090632"/>
                <a:gd name="connsiteY3" fmla="*/ 1080000 h 1818248"/>
                <a:gd name="connsiteX4" fmla="*/ 0 w 1090632"/>
                <a:gd name="connsiteY4" fmla="*/ 0 h 1818248"/>
                <a:gd name="connsiteX0" fmla="*/ 0 w 1090632"/>
                <a:gd name="connsiteY0" fmla="*/ 0 h 1818248"/>
                <a:gd name="connsiteX1" fmla="*/ 1085938 w 1090632"/>
                <a:gd name="connsiteY1" fmla="*/ 730333 h 1818248"/>
                <a:gd name="connsiteX2" fmla="*/ 1090632 w 1090632"/>
                <a:gd name="connsiteY2" fmla="*/ 1818248 h 1818248"/>
                <a:gd name="connsiteX3" fmla="*/ 0 w 1090632"/>
                <a:gd name="connsiteY3" fmla="*/ 1080000 h 1818248"/>
                <a:gd name="connsiteX4" fmla="*/ 0 w 1090632"/>
                <a:gd name="connsiteY4" fmla="*/ 0 h 1818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632" h="1818248">
                  <a:moveTo>
                    <a:pt x="0" y="0"/>
                  </a:moveTo>
                  <a:cubicBezTo>
                    <a:pt x="403543" y="29688"/>
                    <a:pt x="1074281" y="225632"/>
                    <a:pt x="1085938" y="730333"/>
                  </a:cubicBezTo>
                  <a:cubicBezTo>
                    <a:pt x="1087503" y="1092971"/>
                    <a:pt x="1089067" y="1455610"/>
                    <a:pt x="1090632" y="1818248"/>
                  </a:cubicBezTo>
                  <a:cubicBezTo>
                    <a:pt x="1077410" y="1198092"/>
                    <a:pt x="476359" y="1100452"/>
                    <a:pt x="0" y="1080000"/>
                  </a:cubicBezTo>
                  <a:lnTo>
                    <a:pt x="0" y="0"/>
                  </a:lnTo>
                  <a:close/>
                </a:path>
              </a:pathLst>
            </a:custGeom>
            <a:gradFill>
              <a:gsLst>
                <a:gs pos="0">
                  <a:srgbClr val="006666"/>
                </a:gs>
                <a:gs pos="80000">
                  <a:srgbClr val="00CDC8"/>
                </a:gs>
                <a:gs pos="100000">
                  <a:srgbClr val="006666"/>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6" name="Pentagon 65"/>
            <p:cNvSpPr/>
            <p:nvPr/>
          </p:nvSpPr>
          <p:spPr>
            <a:xfrm flipH="1">
              <a:off x="2497539" y="1610752"/>
              <a:ext cx="2471316" cy="1080000"/>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67" name="Group 66"/>
          <p:cNvGrpSpPr/>
          <p:nvPr/>
        </p:nvGrpSpPr>
        <p:grpSpPr>
          <a:xfrm flipH="1">
            <a:off x="6068412" y="5040475"/>
            <a:ext cx="4433263" cy="1818248"/>
            <a:chOff x="1626225" y="1610752"/>
            <a:chExt cx="4433263" cy="1818248"/>
          </a:xfrm>
          <a:solidFill>
            <a:srgbClr val="0099CC"/>
          </a:solidFill>
        </p:grpSpPr>
        <p:sp>
          <p:nvSpPr>
            <p:cNvPr id="68" name="Rectangle 1"/>
            <p:cNvSpPr/>
            <p:nvPr/>
          </p:nvSpPr>
          <p:spPr>
            <a:xfrm>
              <a:off x="4968856" y="1610752"/>
              <a:ext cx="1090632" cy="1818248"/>
            </a:xfrm>
            <a:custGeom>
              <a:avLst/>
              <a:gdLst>
                <a:gd name="connsiteX0" fmla="*/ 0 w 1080000"/>
                <a:gd name="connsiteY0" fmla="*/ 0 h 1080000"/>
                <a:gd name="connsiteX1" fmla="*/ 1080000 w 1080000"/>
                <a:gd name="connsiteY1" fmla="*/ 0 h 1080000"/>
                <a:gd name="connsiteX2" fmla="*/ 1080000 w 1080000"/>
                <a:gd name="connsiteY2" fmla="*/ 1080000 h 1080000"/>
                <a:gd name="connsiteX3" fmla="*/ 0 w 1080000"/>
                <a:gd name="connsiteY3" fmla="*/ 1080000 h 1080000"/>
                <a:gd name="connsiteX4" fmla="*/ 0 w 1080000"/>
                <a:gd name="connsiteY4" fmla="*/ 0 h 1080000"/>
                <a:gd name="connsiteX0" fmla="*/ 0 w 1090632"/>
                <a:gd name="connsiteY0" fmla="*/ 0 h 1845544"/>
                <a:gd name="connsiteX1" fmla="*/ 1080000 w 1090632"/>
                <a:gd name="connsiteY1" fmla="*/ 0 h 1845544"/>
                <a:gd name="connsiteX2" fmla="*/ 1090632 w 1090632"/>
                <a:gd name="connsiteY2" fmla="*/ 1845544 h 1845544"/>
                <a:gd name="connsiteX3" fmla="*/ 0 w 1090632"/>
                <a:gd name="connsiteY3" fmla="*/ 1080000 h 1845544"/>
                <a:gd name="connsiteX4" fmla="*/ 0 w 1090632"/>
                <a:gd name="connsiteY4" fmla="*/ 0 h 1845544"/>
                <a:gd name="connsiteX0" fmla="*/ 0 w 1090632"/>
                <a:gd name="connsiteY0" fmla="*/ 0 h 1818248"/>
                <a:gd name="connsiteX1" fmla="*/ 1080000 w 1090632"/>
                <a:gd name="connsiteY1" fmla="*/ 0 h 1818248"/>
                <a:gd name="connsiteX2" fmla="*/ 1090632 w 1090632"/>
                <a:gd name="connsiteY2" fmla="*/ 1818248 h 1818248"/>
                <a:gd name="connsiteX3" fmla="*/ 0 w 1090632"/>
                <a:gd name="connsiteY3" fmla="*/ 1080000 h 1818248"/>
                <a:gd name="connsiteX4" fmla="*/ 0 w 1090632"/>
                <a:gd name="connsiteY4" fmla="*/ 0 h 1818248"/>
                <a:gd name="connsiteX0" fmla="*/ 0 w 1090632"/>
                <a:gd name="connsiteY0" fmla="*/ 0 h 1818248"/>
                <a:gd name="connsiteX1" fmla="*/ 1080000 w 1090632"/>
                <a:gd name="connsiteY1" fmla="*/ 0 h 1818248"/>
                <a:gd name="connsiteX2" fmla="*/ 1090632 w 1090632"/>
                <a:gd name="connsiteY2" fmla="*/ 1818248 h 1818248"/>
                <a:gd name="connsiteX3" fmla="*/ 0 w 1090632"/>
                <a:gd name="connsiteY3" fmla="*/ 1080000 h 1818248"/>
                <a:gd name="connsiteX4" fmla="*/ 0 w 1090632"/>
                <a:gd name="connsiteY4" fmla="*/ 0 h 1818248"/>
                <a:gd name="connsiteX0" fmla="*/ 0 w 1090632"/>
                <a:gd name="connsiteY0" fmla="*/ 0 h 1818248"/>
                <a:gd name="connsiteX1" fmla="*/ 1080000 w 1090632"/>
                <a:gd name="connsiteY1" fmla="*/ 0 h 1818248"/>
                <a:gd name="connsiteX2" fmla="*/ 1090632 w 1090632"/>
                <a:gd name="connsiteY2" fmla="*/ 1818248 h 1818248"/>
                <a:gd name="connsiteX3" fmla="*/ 0 w 1090632"/>
                <a:gd name="connsiteY3" fmla="*/ 1080000 h 1818248"/>
                <a:gd name="connsiteX4" fmla="*/ 0 w 1090632"/>
                <a:gd name="connsiteY4" fmla="*/ 0 h 1818248"/>
                <a:gd name="connsiteX0" fmla="*/ 0 w 1090632"/>
                <a:gd name="connsiteY0" fmla="*/ 0 h 1818248"/>
                <a:gd name="connsiteX1" fmla="*/ 1085938 w 1090632"/>
                <a:gd name="connsiteY1" fmla="*/ 730333 h 1818248"/>
                <a:gd name="connsiteX2" fmla="*/ 1090632 w 1090632"/>
                <a:gd name="connsiteY2" fmla="*/ 1818248 h 1818248"/>
                <a:gd name="connsiteX3" fmla="*/ 0 w 1090632"/>
                <a:gd name="connsiteY3" fmla="*/ 1080000 h 1818248"/>
                <a:gd name="connsiteX4" fmla="*/ 0 w 1090632"/>
                <a:gd name="connsiteY4" fmla="*/ 0 h 1818248"/>
                <a:gd name="connsiteX0" fmla="*/ 0 w 1090632"/>
                <a:gd name="connsiteY0" fmla="*/ 0 h 1818248"/>
                <a:gd name="connsiteX1" fmla="*/ 1085938 w 1090632"/>
                <a:gd name="connsiteY1" fmla="*/ 730333 h 1818248"/>
                <a:gd name="connsiteX2" fmla="*/ 1090632 w 1090632"/>
                <a:gd name="connsiteY2" fmla="*/ 1818248 h 1818248"/>
                <a:gd name="connsiteX3" fmla="*/ 0 w 1090632"/>
                <a:gd name="connsiteY3" fmla="*/ 1080000 h 1818248"/>
                <a:gd name="connsiteX4" fmla="*/ 0 w 1090632"/>
                <a:gd name="connsiteY4" fmla="*/ 0 h 1818248"/>
                <a:gd name="connsiteX0" fmla="*/ 0 w 1090632"/>
                <a:gd name="connsiteY0" fmla="*/ 0 h 1818248"/>
                <a:gd name="connsiteX1" fmla="*/ 1085938 w 1090632"/>
                <a:gd name="connsiteY1" fmla="*/ 730333 h 1818248"/>
                <a:gd name="connsiteX2" fmla="*/ 1090632 w 1090632"/>
                <a:gd name="connsiteY2" fmla="*/ 1818248 h 1818248"/>
                <a:gd name="connsiteX3" fmla="*/ 0 w 1090632"/>
                <a:gd name="connsiteY3" fmla="*/ 1080000 h 1818248"/>
                <a:gd name="connsiteX4" fmla="*/ 0 w 1090632"/>
                <a:gd name="connsiteY4" fmla="*/ 0 h 1818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632" h="1818248">
                  <a:moveTo>
                    <a:pt x="0" y="0"/>
                  </a:moveTo>
                  <a:cubicBezTo>
                    <a:pt x="403543" y="29688"/>
                    <a:pt x="1074281" y="225632"/>
                    <a:pt x="1085938" y="730333"/>
                  </a:cubicBezTo>
                  <a:cubicBezTo>
                    <a:pt x="1087503" y="1092971"/>
                    <a:pt x="1089067" y="1455610"/>
                    <a:pt x="1090632" y="1818248"/>
                  </a:cubicBezTo>
                  <a:cubicBezTo>
                    <a:pt x="1077410" y="1198092"/>
                    <a:pt x="476359" y="1100452"/>
                    <a:pt x="0" y="1080000"/>
                  </a:cubicBezTo>
                  <a:lnTo>
                    <a:pt x="0" y="0"/>
                  </a:lnTo>
                  <a:close/>
                </a:path>
              </a:pathLst>
            </a:custGeom>
            <a:gradFill>
              <a:gsLst>
                <a:gs pos="83000">
                  <a:srgbClr val="0DC0FF"/>
                </a:gs>
                <a:gs pos="0">
                  <a:srgbClr val="0099CC"/>
                </a:gs>
                <a:gs pos="100000">
                  <a:srgbClr val="0099CC"/>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9" name="Pentagon 68"/>
            <p:cNvSpPr/>
            <p:nvPr/>
          </p:nvSpPr>
          <p:spPr>
            <a:xfrm flipH="1">
              <a:off x="1626225" y="1610752"/>
              <a:ext cx="3342631" cy="1080000"/>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70" name="Group 69"/>
          <p:cNvGrpSpPr/>
          <p:nvPr/>
        </p:nvGrpSpPr>
        <p:grpSpPr>
          <a:xfrm flipH="1">
            <a:off x="6068411" y="3798528"/>
            <a:ext cx="4053503" cy="1818248"/>
            <a:chOff x="1626225" y="1610752"/>
            <a:chExt cx="4433263" cy="1818248"/>
          </a:xfrm>
          <a:solidFill>
            <a:srgbClr val="003366"/>
          </a:solidFill>
        </p:grpSpPr>
        <p:sp>
          <p:nvSpPr>
            <p:cNvPr id="71" name="Rectangle 1"/>
            <p:cNvSpPr/>
            <p:nvPr/>
          </p:nvSpPr>
          <p:spPr>
            <a:xfrm>
              <a:off x="4968856" y="1610752"/>
              <a:ext cx="1090632" cy="1818248"/>
            </a:xfrm>
            <a:custGeom>
              <a:avLst/>
              <a:gdLst>
                <a:gd name="connsiteX0" fmla="*/ 0 w 1080000"/>
                <a:gd name="connsiteY0" fmla="*/ 0 h 1080000"/>
                <a:gd name="connsiteX1" fmla="*/ 1080000 w 1080000"/>
                <a:gd name="connsiteY1" fmla="*/ 0 h 1080000"/>
                <a:gd name="connsiteX2" fmla="*/ 1080000 w 1080000"/>
                <a:gd name="connsiteY2" fmla="*/ 1080000 h 1080000"/>
                <a:gd name="connsiteX3" fmla="*/ 0 w 1080000"/>
                <a:gd name="connsiteY3" fmla="*/ 1080000 h 1080000"/>
                <a:gd name="connsiteX4" fmla="*/ 0 w 1080000"/>
                <a:gd name="connsiteY4" fmla="*/ 0 h 1080000"/>
                <a:gd name="connsiteX0" fmla="*/ 0 w 1090632"/>
                <a:gd name="connsiteY0" fmla="*/ 0 h 1845544"/>
                <a:gd name="connsiteX1" fmla="*/ 1080000 w 1090632"/>
                <a:gd name="connsiteY1" fmla="*/ 0 h 1845544"/>
                <a:gd name="connsiteX2" fmla="*/ 1090632 w 1090632"/>
                <a:gd name="connsiteY2" fmla="*/ 1845544 h 1845544"/>
                <a:gd name="connsiteX3" fmla="*/ 0 w 1090632"/>
                <a:gd name="connsiteY3" fmla="*/ 1080000 h 1845544"/>
                <a:gd name="connsiteX4" fmla="*/ 0 w 1090632"/>
                <a:gd name="connsiteY4" fmla="*/ 0 h 1845544"/>
                <a:gd name="connsiteX0" fmla="*/ 0 w 1090632"/>
                <a:gd name="connsiteY0" fmla="*/ 0 h 1818248"/>
                <a:gd name="connsiteX1" fmla="*/ 1080000 w 1090632"/>
                <a:gd name="connsiteY1" fmla="*/ 0 h 1818248"/>
                <a:gd name="connsiteX2" fmla="*/ 1090632 w 1090632"/>
                <a:gd name="connsiteY2" fmla="*/ 1818248 h 1818248"/>
                <a:gd name="connsiteX3" fmla="*/ 0 w 1090632"/>
                <a:gd name="connsiteY3" fmla="*/ 1080000 h 1818248"/>
                <a:gd name="connsiteX4" fmla="*/ 0 w 1090632"/>
                <a:gd name="connsiteY4" fmla="*/ 0 h 1818248"/>
                <a:gd name="connsiteX0" fmla="*/ 0 w 1090632"/>
                <a:gd name="connsiteY0" fmla="*/ 0 h 1818248"/>
                <a:gd name="connsiteX1" fmla="*/ 1080000 w 1090632"/>
                <a:gd name="connsiteY1" fmla="*/ 0 h 1818248"/>
                <a:gd name="connsiteX2" fmla="*/ 1090632 w 1090632"/>
                <a:gd name="connsiteY2" fmla="*/ 1818248 h 1818248"/>
                <a:gd name="connsiteX3" fmla="*/ 0 w 1090632"/>
                <a:gd name="connsiteY3" fmla="*/ 1080000 h 1818248"/>
                <a:gd name="connsiteX4" fmla="*/ 0 w 1090632"/>
                <a:gd name="connsiteY4" fmla="*/ 0 h 1818248"/>
                <a:gd name="connsiteX0" fmla="*/ 0 w 1090632"/>
                <a:gd name="connsiteY0" fmla="*/ 0 h 1818248"/>
                <a:gd name="connsiteX1" fmla="*/ 1080000 w 1090632"/>
                <a:gd name="connsiteY1" fmla="*/ 0 h 1818248"/>
                <a:gd name="connsiteX2" fmla="*/ 1090632 w 1090632"/>
                <a:gd name="connsiteY2" fmla="*/ 1818248 h 1818248"/>
                <a:gd name="connsiteX3" fmla="*/ 0 w 1090632"/>
                <a:gd name="connsiteY3" fmla="*/ 1080000 h 1818248"/>
                <a:gd name="connsiteX4" fmla="*/ 0 w 1090632"/>
                <a:gd name="connsiteY4" fmla="*/ 0 h 1818248"/>
                <a:gd name="connsiteX0" fmla="*/ 0 w 1090632"/>
                <a:gd name="connsiteY0" fmla="*/ 0 h 1818248"/>
                <a:gd name="connsiteX1" fmla="*/ 1085938 w 1090632"/>
                <a:gd name="connsiteY1" fmla="*/ 730333 h 1818248"/>
                <a:gd name="connsiteX2" fmla="*/ 1090632 w 1090632"/>
                <a:gd name="connsiteY2" fmla="*/ 1818248 h 1818248"/>
                <a:gd name="connsiteX3" fmla="*/ 0 w 1090632"/>
                <a:gd name="connsiteY3" fmla="*/ 1080000 h 1818248"/>
                <a:gd name="connsiteX4" fmla="*/ 0 w 1090632"/>
                <a:gd name="connsiteY4" fmla="*/ 0 h 1818248"/>
                <a:gd name="connsiteX0" fmla="*/ 0 w 1090632"/>
                <a:gd name="connsiteY0" fmla="*/ 0 h 1818248"/>
                <a:gd name="connsiteX1" fmla="*/ 1085938 w 1090632"/>
                <a:gd name="connsiteY1" fmla="*/ 730333 h 1818248"/>
                <a:gd name="connsiteX2" fmla="*/ 1090632 w 1090632"/>
                <a:gd name="connsiteY2" fmla="*/ 1818248 h 1818248"/>
                <a:gd name="connsiteX3" fmla="*/ 0 w 1090632"/>
                <a:gd name="connsiteY3" fmla="*/ 1080000 h 1818248"/>
                <a:gd name="connsiteX4" fmla="*/ 0 w 1090632"/>
                <a:gd name="connsiteY4" fmla="*/ 0 h 1818248"/>
                <a:gd name="connsiteX0" fmla="*/ 0 w 1090632"/>
                <a:gd name="connsiteY0" fmla="*/ 0 h 1818248"/>
                <a:gd name="connsiteX1" fmla="*/ 1085938 w 1090632"/>
                <a:gd name="connsiteY1" fmla="*/ 730333 h 1818248"/>
                <a:gd name="connsiteX2" fmla="*/ 1090632 w 1090632"/>
                <a:gd name="connsiteY2" fmla="*/ 1818248 h 1818248"/>
                <a:gd name="connsiteX3" fmla="*/ 0 w 1090632"/>
                <a:gd name="connsiteY3" fmla="*/ 1080000 h 1818248"/>
                <a:gd name="connsiteX4" fmla="*/ 0 w 1090632"/>
                <a:gd name="connsiteY4" fmla="*/ 0 h 1818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632" h="1818248">
                  <a:moveTo>
                    <a:pt x="0" y="0"/>
                  </a:moveTo>
                  <a:cubicBezTo>
                    <a:pt x="403543" y="29688"/>
                    <a:pt x="1074281" y="225632"/>
                    <a:pt x="1085938" y="730333"/>
                  </a:cubicBezTo>
                  <a:cubicBezTo>
                    <a:pt x="1087503" y="1092971"/>
                    <a:pt x="1089067" y="1455610"/>
                    <a:pt x="1090632" y="1818248"/>
                  </a:cubicBezTo>
                  <a:cubicBezTo>
                    <a:pt x="1077410" y="1198092"/>
                    <a:pt x="476359" y="1100452"/>
                    <a:pt x="0" y="1080000"/>
                  </a:cubicBezTo>
                  <a:lnTo>
                    <a:pt x="0" y="0"/>
                  </a:lnTo>
                  <a:close/>
                </a:path>
              </a:pathLst>
            </a:custGeom>
            <a:gradFill>
              <a:gsLst>
                <a:gs pos="83000">
                  <a:srgbClr val="00A4DE"/>
                </a:gs>
                <a:gs pos="0">
                  <a:srgbClr val="003366"/>
                </a:gs>
                <a:gs pos="100000">
                  <a:srgbClr val="003366"/>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2" name="Pentagon 71"/>
            <p:cNvSpPr/>
            <p:nvPr/>
          </p:nvSpPr>
          <p:spPr>
            <a:xfrm flipH="1">
              <a:off x="1626225" y="1610752"/>
              <a:ext cx="3342631" cy="1080000"/>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73" name="Group 72"/>
          <p:cNvGrpSpPr/>
          <p:nvPr/>
        </p:nvGrpSpPr>
        <p:grpSpPr>
          <a:xfrm flipH="1">
            <a:off x="6068412" y="2526785"/>
            <a:ext cx="3562184" cy="1818248"/>
            <a:chOff x="1626225" y="1610752"/>
            <a:chExt cx="4433263" cy="1818248"/>
          </a:xfrm>
          <a:solidFill>
            <a:schemeClr val="accent5">
              <a:lumMod val="60000"/>
              <a:lumOff val="40000"/>
            </a:schemeClr>
          </a:solidFill>
        </p:grpSpPr>
        <p:sp>
          <p:nvSpPr>
            <p:cNvPr id="74" name="Rectangle 1"/>
            <p:cNvSpPr/>
            <p:nvPr/>
          </p:nvSpPr>
          <p:spPr>
            <a:xfrm>
              <a:off x="4968856" y="1610752"/>
              <a:ext cx="1090632" cy="1818248"/>
            </a:xfrm>
            <a:custGeom>
              <a:avLst/>
              <a:gdLst>
                <a:gd name="connsiteX0" fmla="*/ 0 w 1080000"/>
                <a:gd name="connsiteY0" fmla="*/ 0 h 1080000"/>
                <a:gd name="connsiteX1" fmla="*/ 1080000 w 1080000"/>
                <a:gd name="connsiteY1" fmla="*/ 0 h 1080000"/>
                <a:gd name="connsiteX2" fmla="*/ 1080000 w 1080000"/>
                <a:gd name="connsiteY2" fmla="*/ 1080000 h 1080000"/>
                <a:gd name="connsiteX3" fmla="*/ 0 w 1080000"/>
                <a:gd name="connsiteY3" fmla="*/ 1080000 h 1080000"/>
                <a:gd name="connsiteX4" fmla="*/ 0 w 1080000"/>
                <a:gd name="connsiteY4" fmla="*/ 0 h 1080000"/>
                <a:gd name="connsiteX0" fmla="*/ 0 w 1090632"/>
                <a:gd name="connsiteY0" fmla="*/ 0 h 1845544"/>
                <a:gd name="connsiteX1" fmla="*/ 1080000 w 1090632"/>
                <a:gd name="connsiteY1" fmla="*/ 0 h 1845544"/>
                <a:gd name="connsiteX2" fmla="*/ 1090632 w 1090632"/>
                <a:gd name="connsiteY2" fmla="*/ 1845544 h 1845544"/>
                <a:gd name="connsiteX3" fmla="*/ 0 w 1090632"/>
                <a:gd name="connsiteY3" fmla="*/ 1080000 h 1845544"/>
                <a:gd name="connsiteX4" fmla="*/ 0 w 1090632"/>
                <a:gd name="connsiteY4" fmla="*/ 0 h 1845544"/>
                <a:gd name="connsiteX0" fmla="*/ 0 w 1090632"/>
                <a:gd name="connsiteY0" fmla="*/ 0 h 1818248"/>
                <a:gd name="connsiteX1" fmla="*/ 1080000 w 1090632"/>
                <a:gd name="connsiteY1" fmla="*/ 0 h 1818248"/>
                <a:gd name="connsiteX2" fmla="*/ 1090632 w 1090632"/>
                <a:gd name="connsiteY2" fmla="*/ 1818248 h 1818248"/>
                <a:gd name="connsiteX3" fmla="*/ 0 w 1090632"/>
                <a:gd name="connsiteY3" fmla="*/ 1080000 h 1818248"/>
                <a:gd name="connsiteX4" fmla="*/ 0 w 1090632"/>
                <a:gd name="connsiteY4" fmla="*/ 0 h 1818248"/>
                <a:gd name="connsiteX0" fmla="*/ 0 w 1090632"/>
                <a:gd name="connsiteY0" fmla="*/ 0 h 1818248"/>
                <a:gd name="connsiteX1" fmla="*/ 1080000 w 1090632"/>
                <a:gd name="connsiteY1" fmla="*/ 0 h 1818248"/>
                <a:gd name="connsiteX2" fmla="*/ 1090632 w 1090632"/>
                <a:gd name="connsiteY2" fmla="*/ 1818248 h 1818248"/>
                <a:gd name="connsiteX3" fmla="*/ 0 w 1090632"/>
                <a:gd name="connsiteY3" fmla="*/ 1080000 h 1818248"/>
                <a:gd name="connsiteX4" fmla="*/ 0 w 1090632"/>
                <a:gd name="connsiteY4" fmla="*/ 0 h 1818248"/>
                <a:gd name="connsiteX0" fmla="*/ 0 w 1090632"/>
                <a:gd name="connsiteY0" fmla="*/ 0 h 1818248"/>
                <a:gd name="connsiteX1" fmla="*/ 1080000 w 1090632"/>
                <a:gd name="connsiteY1" fmla="*/ 0 h 1818248"/>
                <a:gd name="connsiteX2" fmla="*/ 1090632 w 1090632"/>
                <a:gd name="connsiteY2" fmla="*/ 1818248 h 1818248"/>
                <a:gd name="connsiteX3" fmla="*/ 0 w 1090632"/>
                <a:gd name="connsiteY3" fmla="*/ 1080000 h 1818248"/>
                <a:gd name="connsiteX4" fmla="*/ 0 w 1090632"/>
                <a:gd name="connsiteY4" fmla="*/ 0 h 1818248"/>
                <a:gd name="connsiteX0" fmla="*/ 0 w 1090632"/>
                <a:gd name="connsiteY0" fmla="*/ 0 h 1818248"/>
                <a:gd name="connsiteX1" fmla="*/ 1085938 w 1090632"/>
                <a:gd name="connsiteY1" fmla="*/ 730333 h 1818248"/>
                <a:gd name="connsiteX2" fmla="*/ 1090632 w 1090632"/>
                <a:gd name="connsiteY2" fmla="*/ 1818248 h 1818248"/>
                <a:gd name="connsiteX3" fmla="*/ 0 w 1090632"/>
                <a:gd name="connsiteY3" fmla="*/ 1080000 h 1818248"/>
                <a:gd name="connsiteX4" fmla="*/ 0 w 1090632"/>
                <a:gd name="connsiteY4" fmla="*/ 0 h 1818248"/>
                <a:gd name="connsiteX0" fmla="*/ 0 w 1090632"/>
                <a:gd name="connsiteY0" fmla="*/ 0 h 1818248"/>
                <a:gd name="connsiteX1" fmla="*/ 1085938 w 1090632"/>
                <a:gd name="connsiteY1" fmla="*/ 730333 h 1818248"/>
                <a:gd name="connsiteX2" fmla="*/ 1090632 w 1090632"/>
                <a:gd name="connsiteY2" fmla="*/ 1818248 h 1818248"/>
                <a:gd name="connsiteX3" fmla="*/ 0 w 1090632"/>
                <a:gd name="connsiteY3" fmla="*/ 1080000 h 1818248"/>
                <a:gd name="connsiteX4" fmla="*/ 0 w 1090632"/>
                <a:gd name="connsiteY4" fmla="*/ 0 h 1818248"/>
                <a:gd name="connsiteX0" fmla="*/ 0 w 1090632"/>
                <a:gd name="connsiteY0" fmla="*/ 0 h 1818248"/>
                <a:gd name="connsiteX1" fmla="*/ 1085938 w 1090632"/>
                <a:gd name="connsiteY1" fmla="*/ 730333 h 1818248"/>
                <a:gd name="connsiteX2" fmla="*/ 1090632 w 1090632"/>
                <a:gd name="connsiteY2" fmla="*/ 1818248 h 1818248"/>
                <a:gd name="connsiteX3" fmla="*/ 0 w 1090632"/>
                <a:gd name="connsiteY3" fmla="*/ 1080000 h 1818248"/>
                <a:gd name="connsiteX4" fmla="*/ 0 w 1090632"/>
                <a:gd name="connsiteY4" fmla="*/ 0 h 1818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632" h="1818248">
                  <a:moveTo>
                    <a:pt x="0" y="0"/>
                  </a:moveTo>
                  <a:cubicBezTo>
                    <a:pt x="403543" y="29688"/>
                    <a:pt x="1074281" y="225632"/>
                    <a:pt x="1085938" y="730333"/>
                  </a:cubicBezTo>
                  <a:cubicBezTo>
                    <a:pt x="1087503" y="1092971"/>
                    <a:pt x="1089067" y="1455610"/>
                    <a:pt x="1090632" y="1818248"/>
                  </a:cubicBezTo>
                  <a:cubicBezTo>
                    <a:pt x="1077410" y="1198092"/>
                    <a:pt x="476359" y="1100452"/>
                    <a:pt x="0" y="1080000"/>
                  </a:cubicBezTo>
                  <a:lnTo>
                    <a:pt x="0" y="0"/>
                  </a:lnTo>
                  <a:close/>
                </a:path>
              </a:pathLst>
            </a:custGeom>
            <a:gradFill>
              <a:gsLst>
                <a:gs pos="83000">
                  <a:srgbClr val="B0C3E6"/>
                </a:gs>
                <a:gs pos="0">
                  <a:srgbClr val="8FAADC"/>
                </a:gs>
                <a:gs pos="100000">
                  <a:srgbClr val="8FAADC"/>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5" name="Pentagon 74"/>
            <p:cNvSpPr/>
            <p:nvPr/>
          </p:nvSpPr>
          <p:spPr>
            <a:xfrm flipH="1">
              <a:off x="1626225" y="1610752"/>
              <a:ext cx="3342631" cy="1080000"/>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pic>
        <p:nvPicPr>
          <p:cNvPr id="76" name="Picture 5" descr="tb"/>
          <p:cNvPicPr>
            <a:picLocks noChangeAspect="1" noChangeArrowheads="1"/>
          </p:cNvPicPr>
          <p:nvPr/>
        </p:nvPicPr>
        <p:blipFill>
          <a:blip r:embed="rId2"/>
          <a:srcRect/>
          <a:stretch>
            <a:fillRect/>
          </a:stretch>
        </p:blipFill>
        <p:spPr bwMode="auto">
          <a:xfrm>
            <a:off x="6463862" y="0"/>
            <a:ext cx="5728138" cy="677708"/>
          </a:xfrm>
          <a:prstGeom prst="rect">
            <a:avLst/>
          </a:prstGeom>
          <a:noFill/>
        </p:spPr>
      </p:pic>
      <p:sp>
        <p:nvSpPr>
          <p:cNvPr id="77" name="TextBox 76"/>
          <p:cNvSpPr txBox="1"/>
          <p:nvPr/>
        </p:nvSpPr>
        <p:spPr>
          <a:xfrm>
            <a:off x="7254765" y="81082"/>
            <a:ext cx="4146331" cy="461665"/>
          </a:xfrm>
          <a:prstGeom prst="rect">
            <a:avLst/>
          </a:prstGeom>
          <a:noFill/>
        </p:spPr>
        <p:txBody>
          <a:bodyPr wrap="square" rtlCol="0">
            <a:spAutoFit/>
          </a:bodyPr>
          <a:lstStyle/>
          <a:p>
            <a:r>
              <a:rPr lang="id-ID" sz="2400" b="1" dirty="0" smtClean="0">
                <a:solidFill>
                  <a:schemeClr val="bg1"/>
                </a:solidFill>
              </a:rPr>
              <a:t>ANALISA DAN PEMBAHASAN</a:t>
            </a:r>
            <a:endParaRPr lang="id-ID" sz="2400" b="1" dirty="0">
              <a:solidFill>
                <a:schemeClr val="bg1"/>
              </a:solidFill>
            </a:endParaRPr>
          </a:p>
        </p:txBody>
      </p:sp>
      <p:sp>
        <p:nvSpPr>
          <p:cNvPr id="79" name="Oval 78"/>
          <p:cNvSpPr/>
          <p:nvPr/>
        </p:nvSpPr>
        <p:spPr>
          <a:xfrm>
            <a:off x="8830359" y="2826878"/>
            <a:ext cx="479813" cy="4798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0" name="Oval 79"/>
          <p:cNvSpPr/>
          <p:nvPr/>
        </p:nvSpPr>
        <p:spPr>
          <a:xfrm>
            <a:off x="9310172" y="4105126"/>
            <a:ext cx="479813" cy="4798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1" name="Oval 80"/>
          <p:cNvSpPr/>
          <p:nvPr/>
        </p:nvSpPr>
        <p:spPr>
          <a:xfrm>
            <a:off x="9642101" y="5343503"/>
            <a:ext cx="479813" cy="4798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83" name="Picture 8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11043" y="4203595"/>
            <a:ext cx="308212" cy="308212"/>
          </a:xfrm>
          <a:prstGeom prst="rect">
            <a:avLst/>
          </a:prstGeom>
        </p:spPr>
      </p:pic>
      <p:pic>
        <p:nvPicPr>
          <p:cNvPr id="84" name="Picture 8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16159" y="2917270"/>
            <a:ext cx="308212" cy="308212"/>
          </a:xfrm>
          <a:prstGeom prst="rect">
            <a:avLst/>
          </a:prstGeom>
        </p:spPr>
      </p:pic>
      <p:pic>
        <p:nvPicPr>
          <p:cNvPr id="89" name="Picture 8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7901" y="5426369"/>
            <a:ext cx="308212" cy="308212"/>
          </a:xfrm>
          <a:prstGeom prst="rect">
            <a:avLst/>
          </a:prstGeom>
        </p:spPr>
      </p:pic>
      <p:sp>
        <p:nvSpPr>
          <p:cNvPr id="90" name="TextBox 89"/>
          <p:cNvSpPr txBox="1"/>
          <p:nvPr/>
        </p:nvSpPr>
        <p:spPr>
          <a:xfrm>
            <a:off x="2110561" y="92933"/>
            <a:ext cx="3957850" cy="584775"/>
          </a:xfrm>
          <a:prstGeom prst="rect">
            <a:avLst/>
          </a:prstGeom>
          <a:noFill/>
        </p:spPr>
        <p:txBody>
          <a:bodyPr wrap="square" rtlCol="0">
            <a:spAutoFit/>
          </a:bodyPr>
          <a:lstStyle/>
          <a:p>
            <a:r>
              <a:rPr lang="id-ID" sz="3200" dirty="0" smtClean="0"/>
              <a:t>DATA-DATA TEKNIS</a:t>
            </a:r>
            <a:endParaRPr lang="id-ID" sz="3200" dirty="0"/>
          </a:p>
        </p:txBody>
      </p:sp>
      <p:sp>
        <p:nvSpPr>
          <p:cNvPr id="91" name="Flowchart: Terminator 90"/>
          <p:cNvSpPr/>
          <p:nvPr/>
        </p:nvSpPr>
        <p:spPr>
          <a:xfrm>
            <a:off x="3065461" y="1347691"/>
            <a:ext cx="2640933" cy="656393"/>
          </a:xfrm>
          <a:prstGeom prst="flowChartTerminator">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TOTAL LUAS LAHAN : 18.506 m²</a:t>
            </a:r>
            <a:endParaRPr lang="id-ID" dirty="0"/>
          </a:p>
        </p:txBody>
      </p:sp>
      <p:sp>
        <p:nvSpPr>
          <p:cNvPr id="93" name="Flowchart: Terminator 92"/>
          <p:cNvSpPr/>
          <p:nvPr/>
        </p:nvSpPr>
        <p:spPr>
          <a:xfrm>
            <a:off x="6397773" y="1375098"/>
            <a:ext cx="2640933" cy="656393"/>
          </a:xfrm>
          <a:prstGeom prst="flowChartTerminator">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JUMLAH DAN TIPE-TIPE RUMAH</a:t>
            </a:r>
            <a:endParaRPr lang="id-ID" dirty="0"/>
          </a:p>
        </p:txBody>
      </p:sp>
      <p:sp>
        <p:nvSpPr>
          <p:cNvPr id="94" name="TextBox 93"/>
          <p:cNvSpPr txBox="1"/>
          <p:nvPr/>
        </p:nvSpPr>
        <p:spPr>
          <a:xfrm>
            <a:off x="3135332" y="2420360"/>
            <a:ext cx="2501192" cy="646331"/>
          </a:xfrm>
          <a:prstGeom prst="rect">
            <a:avLst/>
          </a:prstGeom>
          <a:noFill/>
        </p:spPr>
        <p:txBody>
          <a:bodyPr wrap="square" rtlCol="0">
            <a:spAutoFit/>
          </a:bodyPr>
          <a:lstStyle/>
          <a:p>
            <a:r>
              <a:rPr lang="id-ID" dirty="0" smtClean="0">
                <a:solidFill>
                  <a:schemeClr val="bg1"/>
                </a:solidFill>
              </a:rPr>
              <a:t>KAVLING EFEKTIF</a:t>
            </a:r>
          </a:p>
          <a:p>
            <a:r>
              <a:rPr lang="id-ID" dirty="0" smtClean="0">
                <a:solidFill>
                  <a:schemeClr val="bg1"/>
                </a:solidFill>
              </a:rPr>
              <a:t>11.103 m²</a:t>
            </a:r>
            <a:endParaRPr lang="id-ID" dirty="0">
              <a:solidFill>
                <a:schemeClr val="bg1"/>
              </a:solidFill>
            </a:endParaRPr>
          </a:p>
        </p:txBody>
      </p:sp>
      <p:sp>
        <p:nvSpPr>
          <p:cNvPr id="95" name="TextBox 94"/>
          <p:cNvSpPr txBox="1"/>
          <p:nvPr/>
        </p:nvSpPr>
        <p:spPr>
          <a:xfrm>
            <a:off x="2748963" y="3665552"/>
            <a:ext cx="2704964" cy="646331"/>
          </a:xfrm>
          <a:prstGeom prst="rect">
            <a:avLst/>
          </a:prstGeom>
          <a:noFill/>
        </p:spPr>
        <p:txBody>
          <a:bodyPr wrap="square" rtlCol="0">
            <a:spAutoFit/>
          </a:bodyPr>
          <a:lstStyle/>
          <a:p>
            <a:r>
              <a:rPr lang="id-ID" dirty="0" smtClean="0">
                <a:solidFill>
                  <a:schemeClr val="bg1"/>
                </a:solidFill>
              </a:rPr>
              <a:t>SARANA DAN PRASARANA</a:t>
            </a:r>
          </a:p>
          <a:p>
            <a:r>
              <a:rPr lang="id-ID" dirty="0" smtClean="0">
                <a:solidFill>
                  <a:schemeClr val="bg1"/>
                </a:solidFill>
              </a:rPr>
              <a:t>5.450 m²</a:t>
            </a:r>
            <a:endParaRPr lang="id-ID" dirty="0">
              <a:solidFill>
                <a:schemeClr val="bg1"/>
              </a:solidFill>
            </a:endParaRPr>
          </a:p>
        </p:txBody>
      </p:sp>
      <p:sp>
        <p:nvSpPr>
          <p:cNvPr id="96" name="TextBox 95"/>
          <p:cNvSpPr txBox="1"/>
          <p:nvPr/>
        </p:nvSpPr>
        <p:spPr>
          <a:xfrm>
            <a:off x="2448483" y="4895870"/>
            <a:ext cx="3005444" cy="646331"/>
          </a:xfrm>
          <a:prstGeom prst="rect">
            <a:avLst/>
          </a:prstGeom>
          <a:noFill/>
        </p:spPr>
        <p:txBody>
          <a:bodyPr wrap="square" rtlCol="0">
            <a:spAutoFit/>
          </a:bodyPr>
          <a:lstStyle/>
          <a:p>
            <a:r>
              <a:rPr lang="id-ID" dirty="0" smtClean="0">
                <a:solidFill>
                  <a:schemeClr val="bg1"/>
                </a:solidFill>
              </a:rPr>
              <a:t>TAMAN DAN PENGHIJAUAN</a:t>
            </a:r>
          </a:p>
          <a:p>
            <a:r>
              <a:rPr lang="id-ID" dirty="0" smtClean="0">
                <a:solidFill>
                  <a:schemeClr val="bg1"/>
                </a:solidFill>
              </a:rPr>
              <a:t>1.953 m²</a:t>
            </a:r>
            <a:endParaRPr lang="id-ID" dirty="0">
              <a:solidFill>
                <a:schemeClr val="bg1"/>
              </a:solidFill>
            </a:endParaRPr>
          </a:p>
        </p:txBody>
      </p:sp>
      <p:sp>
        <p:nvSpPr>
          <p:cNvPr id="105" name="TextBox 104"/>
          <p:cNvSpPr txBox="1"/>
          <p:nvPr/>
        </p:nvSpPr>
        <p:spPr>
          <a:xfrm>
            <a:off x="6691923" y="2754563"/>
            <a:ext cx="2052635" cy="646331"/>
          </a:xfrm>
          <a:prstGeom prst="rect">
            <a:avLst/>
          </a:prstGeom>
          <a:noFill/>
        </p:spPr>
        <p:txBody>
          <a:bodyPr wrap="square" rtlCol="0">
            <a:spAutoFit/>
          </a:bodyPr>
          <a:lstStyle/>
          <a:p>
            <a:r>
              <a:rPr lang="id-ID" dirty="0" smtClean="0">
                <a:solidFill>
                  <a:schemeClr val="bg1"/>
                </a:solidFill>
              </a:rPr>
              <a:t>TIPE RUMAH 40</a:t>
            </a:r>
          </a:p>
          <a:p>
            <a:r>
              <a:rPr lang="id-ID" dirty="0" smtClean="0">
                <a:solidFill>
                  <a:schemeClr val="bg1"/>
                </a:solidFill>
              </a:rPr>
              <a:t>101 UNIT</a:t>
            </a:r>
            <a:endParaRPr lang="id-ID" dirty="0">
              <a:solidFill>
                <a:schemeClr val="bg1"/>
              </a:solidFill>
            </a:endParaRPr>
          </a:p>
        </p:txBody>
      </p:sp>
      <p:sp>
        <p:nvSpPr>
          <p:cNvPr id="106" name="TextBox 105"/>
          <p:cNvSpPr txBox="1"/>
          <p:nvPr/>
        </p:nvSpPr>
        <p:spPr>
          <a:xfrm>
            <a:off x="7177073" y="5257309"/>
            <a:ext cx="2052635" cy="646331"/>
          </a:xfrm>
          <a:prstGeom prst="rect">
            <a:avLst/>
          </a:prstGeom>
          <a:noFill/>
        </p:spPr>
        <p:txBody>
          <a:bodyPr wrap="square" rtlCol="0">
            <a:spAutoFit/>
          </a:bodyPr>
          <a:lstStyle/>
          <a:p>
            <a:r>
              <a:rPr lang="id-ID" dirty="0" smtClean="0">
                <a:solidFill>
                  <a:schemeClr val="bg1"/>
                </a:solidFill>
              </a:rPr>
              <a:t>TIPE RUMAH 75</a:t>
            </a:r>
          </a:p>
          <a:p>
            <a:r>
              <a:rPr lang="id-ID" dirty="0" smtClean="0">
                <a:solidFill>
                  <a:schemeClr val="bg1"/>
                </a:solidFill>
              </a:rPr>
              <a:t>13 UNIT</a:t>
            </a:r>
            <a:endParaRPr lang="id-ID" dirty="0">
              <a:solidFill>
                <a:schemeClr val="bg1"/>
              </a:solidFill>
            </a:endParaRPr>
          </a:p>
        </p:txBody>
      </p:sp>
      <p:sp>
        <p:nvSpPr>
          <p:cNvPr id="107" name="TextBox 106"/>
          <p:cNvSpPr txBox="1"/>
          <p:nvPr/>
        </p:nvSpPr>
        <p:spPr>
          <a:xfrm>
            <a:off x="7177073" y="4015362"/>
            <a:ext cx="2052635" cy="646331"/>
          </a:xfrm>
          <a:prstGeom prst="rect">
            <a:avLst/>
          </a:prstGeom>
          <a:noFill/>
        </p:spPr>
        <p:txBody>
          <a:bodyPr wrap="square" rtlCol="0">
            <a:spAutoFit/>
          </a:bodyPr>
          <a:lstStyle/>
          <a:p>
            <a:r>
              <a:rPr lang="id-ID" dirty="0" smtClean="0">
                <a:solidFill>
                  <a:schemeClr val="bg1"/>
                </a:solidFill>
              </a:rPr>
              <a:t>TIPE RUMAH 54</a:t>
            </a:r>
          </a:p>
          <a:p>
            <a:r>
              <a:rPr lang="id-ID" dirty="0" smtClean="0">
                <a:solidFill>
                  <a:schemeClr val="bg1"/>
                </a:solidFill>
              </a:rPr>
              <a:t>10 UNIT</a:t>
            </a:r>
            <a:endParaRPr lang="id-ID" dirty="0">
              <a:solidFill>
                <a:schemeClr val="bg1"/>
              </a:solidFill>
            </a:endParaRPr>
          </a:p>
        </p:txBody>
      </p:sp>
    </p:spTree>
    <p:extLst>
      <p:ext uri="{BB962C8B-B14F-4D97-AF65-F5344CB8AC3E}">
        <p14:creationId xmlns:p14="http://schemas.microsoft.com/office/powerpoint/2010/main" val="30335315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wipe(down)">
                                      <p:cBhvr>
                                        <p:cTn id="7" dur="500"/>
                                        <p:tgtEl>
                                          <p:spTgt spid="9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3"/>
                                        </p:tgtEl>
                                        <p:attrNameLst>
                                          <p:attrName>style.visibility</p:attrName>
                                        </p:attrNameLst>
                                      </p:cBhvr>
                                      <p:to>
                                        <p:strVal val="visible"/>
                                      </p:to>
                                    </p:set>
                                    <p:animEffect transition="in" filter="wipe(down)">
                                      <p:cBhvr>
                                        <p:cTn id="10" dur="500"/>
                                        <p:tgtEl>
                                          <p:spTgt spid="93"/>
                                        </p:tgtEl>
                                      </p:cBhvr>
                                    </p:animEffect>
                                  </p:childTnLst>
                                </p:cTn>
                              </p:par>
                              <p:par>
                                <p:cTn id="11" presetID="22" presetClass="entr" presetSubtype="4" fill="hold" nodeType="withEffect">
                                  <p:stCondLst>
                                    <p:cond delay="0"/>
                                  </p:stCondLst>
                                  <p:childTnLst>
                                    <p:set>
                                      <p:cBhvr>
                                        <p:cTn id="12" dur="1" fill="hold">
                                          <p:stCondLst>
                                            <p:cond delay="0"/>
                                          </p:stCondLst>
                                        </p:cTn>
                                        <p:tgtEl>
                                          <p:spTgt spid="64"/>
                                        </p:tgtEl>
                                        <p:attrNameLst>
                                          <p:attrName>style.visibility</p:attrName>
                                        </p:attrNameLst>
                                      </p:cBhvr>
                                      <p:to>
                                        <p:strVal val="visible"/>
                                      </p:to>
                                    </p:set>
                                    <p:animEffect transition="in" filter="wipe(down)">
                                      <p:cBhvr>
                                        <p:cTn id="13" dur="500"/>
                                        <p:tgtEl>
                                          <p:spTgt spid="64"/>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94"/>
                                        </p:tgtEl>
                                        <p:attrNameLst>
                                          <p:attrName>style.visibility</p:attrName>
                                        </p:attrNameLst>
                                      </p:cBhvr>
                                      <p:to>
                                        <p:strVal val="visible"/>
                                      </p:to>
                                    </p:set>
                                    <p:animEffect transition="in" filter="wipe(down)">
                                      <p:cBhvr>
                                        <p:cTn id="16" dur="500"/>
                                        <p:tgtEl>
                                          <p:spTgt spid="94"/>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05"/>
                                        </p:tgtEl>
                                        <p:attrNameLst>
                                          <p:attrName>style.visibility</p:attrName>
                                        </p:attrNameLst>
                                      </p:cBhvr>
                                      <p:to>
                                        <p:strVal val="visible"/>
                                      </p:to>
                                    </p:set>
                                    <p:animEffect transition="in" filter="wipe(down)">
                                      <p:cBhvr>
                                        <p:cTn id="19" dur="500"/>
                                        <p:tgtEl>
                                          <p:spTgt spid="105"/>
                                        </p:tgtEl>
                                      </p:cBhvr>
                                    </p:animEffect>
                                  </p:childTnLst>
                                </p:cTn>
                              </p:par>
                              <p:par>
                                <p:cTn id="20" presetID="22" presetClass="entr" presetSubtype="4" fill="hold" nodeType="withEffect">
                                  <p:stCondLst>
                                    <p:cond delay="0"/>
                                  </p:stCondLst>
                                  <p:childTnLst>
                                    <p:set>
                                      <p:cBhvr>
                                        <p:cTn id="21" dur="1" fill="hold">
                                          <p:stCondLst>
                                            <p:cond delay="0"/>
                                          </p:stCondLst>
                                        </p:cTn>
                                        <p:tgtEl>
                                          <p:spTgt spid="73"/>
                                        </p:tgtEl>
                                        <p:attrNameLst>
                                          <p:attrName>style.visibility</p:attrName>
                                        </p:attrNameLst>
                                      </p:cBhvr>
                                      <p:to>
                                        <p:strVal val="visible"/>
                                      </p:to>
                                    </p:set>
                                    <p:animEffect transition="in" filter="wipe(down)">
                                      <p:cBhvr>
                                        <p:cTn id="22" dur="500"/>
                                        <p:tgtEl>
                                          <p:spTgt spid="73"/>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79"/>
                                        </p:tgtEl>
                                        <p:attrNameLst>
                                          <p:attrName>style.visibility</p:attrName>
                                        </p:attrNameLst>
                                      </p:cBhvr>
                                      <p:to>
                                        <p:strVal val="visible"/>
                                      </p:to>
                                    </p:set>
                                    <p:animEffect transition="in" filter="wipe(down)">
                                      <p:cBhvr>
                                        <p:cTn id="25" dur="500"/>
                                        <p:tgtEl>
                                          <p:spTgt spid="79"/>
                                        </p:tgtEl>
                                      </p:cBhvr>
                                    </p:animEffect>
                                  </p:childTnLst>
                                </p:cTn>
                              </p:par>
                              <p:par>
                                <p:cTn id="26" presetID="22" presetClass="entr" presetSubtype="4" fill="hold" nodeType="withEffect">
                                  <p:stCondLst>
                                    <p:cond delay="0"/>
                                  </p:stCondLst>
                                  <p:childTnLst>
                                    <p:set>
                                      <p:cBhvr>
                                        <p:cTn id="27" dur="1" fill="hold">
                                          <p:stCondLst>
                                            <p:cond delay="0"/>
                                          </p:stCondLst>
                                        </p:cTn>
                                        <p:tgtEl>
                                          <p:spTgt spid="84"/>
                                        </p:tgtEl>
                                        <p:attrNameLst>
                                          <p:attrName>style.visibility</p:attrName>
                                        </p:attrNameLst>
                                      </p:cBhvr>
                                      <p:to>
                                        <p:strVal val="visible"/>
                                      </p:to>
                                    </p:set>
                                    <p:animEffect transition="in" filter="wipe(down)">
                                      <p:cBhvr>
                                        <p:cTn id="28" dur="500"/>
                                        <p:tgtEl>
                                          <p:spTgt spid="84"/>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95"/>
                                        </p:tgtEl>
                                        <p:attrNameLst>
                                          <p:attrName>style.visibility</p:attrName>
                                        </p:attrNameLst>
                                      </p:cBhvr>
                                      <p:to>
                                        <p:strVal val="visible"/>
                                      </p:to>
                                    </p:set>
                                    <p:animEffect transition="in" filter="wipe(down)">
                                      <p:cBhvr>
                                        <p:cTn id="31" dur="500"/>
                                        <p:tgtEl>
                                          <p:spTgt spid="95"/>
                                        </p:tgtEl>
                                      </p:cBhvr>
                                    </p:animEffect>
                                  </p:childTnLst>
                                </p:cTn>
                              </p:par>
                              <p:par>
                                <p:cTn id="32" presetID="22" presetClass="entr" presetSubtype="4" fill="hold" nodeType="withEffect">
                                  <p:stCondLst>
                                    <p:cond delay="0"/>
                                  </p:stCondLst>
                                  <p:childTnLst>
                                    <p:set>
                                      <p:cBhvr>
                                        <p:cTn id="33" dur="1" fill="hold">
                                          <p:stCondLst>
                                            <p:cond delay="0"/>
                                          </p:stCondLst>
                                        </p:cTn>
                                        <p:tgtEl>
                                          <p:spTgt spid="70"/>
                                        </p:tgtEl>
                                        <p:attrNameLst>
                                          <p:attrName>style.visibility</p:attrName>
                                        </p:attrNameLst>
                                      </p:cBhvr>
                                      <p:to>
                                        <p:strVal val="visible"/>
                                      </p:to>
                                    </p:set>
                                    <p:animEffect transition="in" filter="wipe(down)">
                                      <p:cBhvr>
                                        <p:cTn id="34" dur="500"/>
                                        <p:tgtEl>
                                          <p:spTgt spid="70"/>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07"/>
                                        </p:tgtEl>
                                        <p:attrNameLst>
                                          <p:attrName>style.visibility</p:attrName>
                                        </p:attrNameLst>
                                      </p:cBhvr>
                                      <p:to>
                                        <p:strVal val="visible"/>
                                      </p:to>
                                    </p:set>
                                    <p:animEffect transition="in" filter="wipe(down)">
                                      <p:cBhvr>
                                        <p:cTn id="37" dur="500"/>
                                        <p:tgtEl>
                                          <p:spTgt spid="107"/>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80"/>
                                        </p:tgtEl>
                                        <p:attrNameLst>
                                          <p:attrName>style.visibility</p:attrName>
                                        </p:attrNameLst>
                                      </p:cBhvr>
                                      <p:to>
                                        <p:strVal val="visible"/>
                                      </p:to>
                                    </p:set>
                                    <p:animEffect transition="in" filter="wipe(down)">
                                      <p:cBhvr>
                                        <p:cTn id="40" dur="500"/>
                                        <p:tgtEl>
                                          <p:spTgt spid="80"/>
                                        </p:tgtEl>
                                      </p:cBhvr>
                                    </p:animEffect>
                                  </p:childTnLst>
                                </p:cTn>
                              </p:par>
                              <p:par>
                                <p:cTn id="41" presetID="22" presetClass="entr" presetSubtype="4" fill="hold" nodeType="withEffect">
                                  <p:stCondLst>
                                    <p:cond delay="0"/>
                                  </p:stCondLst>
                                  <p:childTnLst>
                                    <p:set>
                                      <p:cBhvr>
                                        <p:cTn id="42" dur="1" fill="hold">
                                          <p:stCondLst>
                                            <p:cond delay="0"/>
                                          </p:stCondLst>
                                        </p:cTn>
                                        <p:tgtEl>
                                          <p:spTgt spid="83"/>
                                        </p:tgtEl>
                                        <p:attrNameLst>
                                          <p:attrName>style.visibility</p:attrName>
                                        </p:attrNameLst>
                                      </p:cBhvr>
                                      <p:to>
                                        <p:strVal val="visible"/>
                                      </p:to>
                                    </p:set>
                                    <p:animEffect transition="in" filter="wipe(down)">
                                      <p:cBhvr>
                                        <p:cTn id="43" dur="500"/>
                                        <p:tgtEl>
                                          <p:spTgt spid="83"/>
                                        </p:tgtEl>
                                      </p:cBhvr>
                                    </p:animEffect>
                                  </p:childTnLst>
                                </p:cTn>
                              </p:par>
                              <p:par>
                                <p:cTn id="44" presetID="22" presetClass="entr" presetSubtype="4" fill="hold" nodeType="withEffect">
                                  <p:stCondLst>
                                    <p:cond delay="0"/>
                                  </p:stCondLst>
                                  <p:childTnLst>
                                    <p:set>
                                      <p:cBhvr>
                                        <p:cTn id="45" dur="1" fill="hold">
                                          <p:stCondLst>
                                            <p:cond delay="0"/>
                                          </p:stCondLst>
                                        </p:cTn>
                                        <p:tgtEl>
                                          <p:spTgt spid="61"/>
                                        </p:tgtEl>
                                        <p:attrNameLst>
                                          <p:attrName>style.visibility</p:attrName>
                                        </p:attrNameLst>
                                      </p:cBhvr>
                                      <p:to>
                                        <p:strVal val="visible"/>
                                      </p:to>
                                    </p:set>
                                    <p:animEffect transition="in" filter="wipe(down)">
                                      <p:cBhvr>
                                        <p:cTn id="46" dur="500"/>
                                        <p:tgtEl>
                                          <p:spTgt spid="61"/>
                                        </p:tgtEl>
                                      </p:cBhvr>
                                    </p:animEffect>
                                  </p:childTnLst>
                                </p:cTn>
                              </p:par>
                              <p:par>
                                <p:cTn id="47" presetID="22" presetClass="entr" presetSubtype="4" fill="hold" nodeType="with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wipe(down)">
                                      <p:cBhvr>
                                        <p:cTn id="49" dur="500"/>
                                        <p:tgtEl>
                                          <p:spTgt spid="6"/>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96"/>
                                        </p:tgtEl>
                                        <p:attrNameLst>
                                          <p:attrName>style.visibility</p:attrName>
                                        </p:attrNameLst>
                                      </p:cBhvr>
                                      <p:to>
                                        <p:strVal val="visible"/>
                                      </p:to>
                                    </p:set>
                                    <p:animEffect transition="in" filter="wipe(down)">
                                      <p:cBhvr>
                                        <p:cTn id="52" dur="500"/>
                                        <p:tgtEl>
                                          <p:spTgt spid="96"/>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106"/>
                                        </p:tgtEl>
                                        <p:attrNameLst>
                                          <p:attrName>style.visibility</p:attrName>
                                        </p:attrNameLst>
                                      </p:cBhvr>
                                      <p:to>
                                        <p:strVal val="visible"/>
                                      </p:to>
                                    </p:set>
                                    <p:animEffect transition="in" filter="wipe(down)">
                                      <p:cBhvr>
                                        <p:cTn id="55" dur="500"/>
                                        <p:tgtEl>
                                          <p:spTgt spid="106"/>
                                        </p:tgtEl>
                                      </p:cBhvr>
                                    </p:animEffect>
                                  </p:childTnLst>
                                </p:cTn>
                              </p:par>
                              <p:par>
                                <p:cTn id="56" presetID="22" presetClass="entr" presetSubtype="4" fill="hold" nodeType="withEffect">
                                  <p:stCondLst>
                                    <p:cond delay="0"/>
                                  </p:stCondLst>
                                  <p:childTnLst>
                                    <p:set>
                                      <p:cBhvr>
                                        <p:cTn id="57" dur="1" fill="hold">
                                          <p:stCondLst>
                                            <p:cond delay="0"/>
                                          </p:stCondLst>
                                        </p:cTn>
                                        <p:tgtEl>
                                          <p:spTgt spid="67"/>
                                        </p:tgtEl>
                                        <p:attrNameLst>
                                          <p:attrName>style.visibility</p:attrName>
                                        </p:attrNameLst>
                                      </p:cBhvr>
                                      <p:to>
                                        <p:strVal val="visible"/>
                                      </p:to>
                                    </p:set>
                                    <p:animEffect transition="in" filter="wipe(down)">
                                      <p:cBhvr>
                                        <p:cTn id="58" dur="500"/>
                                        <p:tgtEl>
                                          <p:spTgt spid="67"/>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81"/>
                                        </p:tgtEl>
                                        <p:attrNameLst>
                                          <p:attrName>style.visibility</p:attrName>
                                        </p:attrNameLst>
                                      </p:cBhvr>
                                      <p:to>
                                        <p:strVal val="visible"/>
                                      </p:to>
                                    </p:set>
                                    <p:animEffect transition="in" filter="wipe(down)">
                                      <p:cBhvr>
                                        <p:cTn id="61" dur="500"/>
                                        <p:tgtEl>
                                          <p:spTgt spid="81"/>
                                        </p:tgtEl>
                                      </p:cBhvr>
                                    </p:animEffect>
                                  </p:childTnLst>
                                </p:cTn>
                              </p:par>
                              <p:par>
                                <p:cTn id="62" presetID="22" presetClass="entr" presetSubtype="4" fill="hold" nodeType="withEffect">
                                  <p:stCondLst>
                                    <p:cond delay="0"/>
                                  </p:stCondLst>
                                  <p:childTnLst>
                                    <p:set>
                                      <p:cBhvr>
                                        <p:cTn id="63" dur="1" fill="hold">
                                          <p:stCondLst>
                                            <p:cond delay="0"/>
                                          </p:stCondLst>
                                        </p:cTn>
                                        <p:tgtEl>
                                          <p:spTgt spid="89"/>
                                        </p:tgtEl>
                                        <p:attrNameLst>
                                          <p:attrName>style.visibility</p:attrName>
                                        </p:attrNameLst>
                                      </p:cBhvr>
                                      <p:to>
                                        <p:strVal val="visible"/>
                                      </p:to>
                                    </p:set>
                                    <p:animEffect transition="in" filter="wipe(down)">
                                      <p:cBhvr>
                                        <p:cTn id="64"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80" grpId="0" animBg="1"/>
      <p:bldP spid="81" grpId="0" animBg="1"/>
      <p:bldP spid="91" grpId="0" animBg="1"/>
      <p:bldP spid="93" grpId="0" animBg="1"/>
      <p:bldP spid="94" grpId="0"/>
      <p:bldP spid="95" grpId="0"/>
      <p:bldP spid="96" grpId="0"/>
      <p:bldP spid="105" grpId="0"/>
      <p:bldP spid="106" grpId="0"/>
      <p:bldP spid="107"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5" descr="tb"/>
          <p:cNvPicPr>
            <a:picLocks noChangeAspect="1" noChangeArrowheads="1"/>
          </p:cNvPicPr>
          <p:nvPr/>
        </p:nvPicPr>
        <p:blipFill>
          <a:blip r:embed="rId2"/>
          <a:srcRect/>
          <a:stretch>
            <a:fillRect/>
          </a:stretch>
        </p:blipFill>
        <p:spPr bwMode="auto">
          <a:xfrm>
            <a:off x="6463862" y="0"/>
            <a:ext cx="5728138" cy="677708"/>
          </a:xfrm>
          <a:prstGeom prst="rect">
            <a:avLst/>
          </a:prstGeom>
          <a:noFill/>
        </p:spPr>
      </p:pic>
      <p:sp>
        <p:nvSpPr>
          <p:cNvPr id="3" name="TextBox 2"/>
          <p:cNvSpPr txBox="1"/>
          <p:nvPr/>
        </p:nvSpPr>
        <p:spPr>
          <a:xfrm>
            <a:off x="7254765" y="81082"/>
            <a:ext cx="4146331" cy="461665"/>
          </a:xfrm>
          <a:prstGeom prst="rect">
            <a:avLst/>
          </a:prstGeom>
          <a:noFill/>
        </p:spPr>
        <p:txBody>
          <a:bodyPr wrap="square" rtlCol="0">
            <a:spAutoFit/>
          </a:bodyPr>
          <a:lstStyle/>
          <a:p>
            <a:r>
              <a:rPr lang="id-ID" sz="2400" b="1" dirty="0" smtClean="0">
                <a:solidFill>
                  <a:schemeClr val="bg1"/>
                </a:solidFill>
              </a:rPr>
              <a:t>ANALISA DAN PEMBAHASAN</a:t>
            </a:r>
            <a:endParaRPr lang="id-ID" sz="2400" b="1" dirty="0">
              <a:solidFill>
                <a:schemeClr val="bg1"/>
              </a:solidFill>
            </a:endParaRPr>
          </a:p>
        </p:txBody>
      </p:sp>
      <p:sp>
        <p:nvSpPr>
          <p:cNvPr id="4" name="Rectangle 3"/>
          <p:cNvSpPr/>
          <p:nvPr/>
        </p:nvSpPr>
        <p:spPr>
          <a:xfrm>
            <a:off x="367861" y="197544"/>
            <a:ext cx="6096000" cy="960328"/>
          </a:xfrm>
          <a:prstGeom prst="rect">
            <a:avLst/>
          </a:prstGeom>
        </p:spPr>
        <p:txBody>
          <a:bodyPr>
            <a:spAutoFit/>
          </a:bodyPr>
          <a:lstStyle/>
          <a:p>
            <a:pPr algn="ctr">
              <a:lnSpc>
                <a:spcPct val="150000"/>
              </a:lnSpc>
            </a:pPr>
            <a:r>
              <a:rPr lang="id-ID" sz="2000" b="1" dirty="0" smtClean="0">
                <a:latin typeface="Times New Roman" pitchFamily="18" charset="0"/>
                <a:cs typeface="Times New Roman" pitchFamily="18" charset="0"/>
              </a:rPr>
              <a:t>Rencana Anggaran Biaya Unit Rumah Pada Setiap Tipe Rumah</a:t>
            </a:r>
            <a:endParaRPr lang="en-US" sz="2000" b="1" dirty="0">
              <a:latin typeface="Times New Roman" pitchFamily="18" charset="0"/>
              <a:cs typeface="Times New Roman"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4173053179"/>
              </p:ext>
            </p:extLst>
          </p:nvPr>
        </p:nvGraphicFramePr>
        <p:xfrm>
          <a:off x="1264692" y="2108400"/>
          <a:ext cx="9662615" cy="3011131"/>
        </p:xfrm>
        <a:graphic>
          <a:graphicData uri="http://schemas.openxmlformats.org/drawingml/2006/table">
            <a:tbl>
              <a:tblPr firstRow="1" firstCol="1" bandRow="1"/>
              <a:tblGrid>
                <a:gridCol w="831013"/>
                <a:gridCol w="1149440"/>
                <a:gridCol w="2544078"/>
                <a:gridCol w="2618415"/>
                <a:gridCol w="2519669"/>
              </a:tblGrid>
              <a:tr h="940931">
                <a:tc>
                  <a:txBody>
                    <a:bodyPr/>
                    <a:lstStyle/>
                    <a:p>
                      <a:pPr algn="ctr">
                        <a:lnSpc>
                          <a:spcPct val="107000"/>
                        </a:lnSpc>
                        <a:spcAft>
                          <a:spcPts val="0"/>
                        </a:spcAft>
                      </a:pPr>
                      <a:r>
                        <a:rPr lang="id-ID"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a:t>
                      </a:r>
                      <a:endParaRPr lang="id-ID"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ct val="107000"/>
                        </a:lnSpc>
                        <a:spcAft>
                          <a:spcPts val="0"/>
                        </a:spcAft>
                      </a:pPr>
                      <a:r>
                        <a:rPr lang="id-ID" sz="16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JUMLAH UNIT</a:t>
                      </a:r>
                      <a:endParaRPr lang="id-ID"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ct val="107000"/>
                        </a:lnSpc>
                        <a:spcAft>
                          <a:spcPts val="0"/>
                        </a:spcAft>
                      </a:pPr>
                      <a:r>
                        <a:rPr lang="id-ID" sz="16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TIPE RUMAH</a:t>
                      </a:r>
                      <a:endParaRPr lang="id-ID"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ct val="107000"/>
                        </a:lnSpc>
                        <a:spcAft>
                          <a:spcPts val="0"/>
                        </a:spcAft>
                      </a:pPr>
                      <a:r>
                        <a:rPr lang="id-ID" sz="16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JUMLAH RAB</a:t>
                      </a:r>
                      <a:endParaRPr lang="id-ID"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ct val="107000"/>
                        </a:lnSpc>
                        <a:spcAft>
                          <a:spcPts val="0"/>
                        </a:spcAft>
                      </a:pPr>
                      <a:r>
                        <a:rPr lang="id-ID" sz="16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TOTAL RAB</a:t>
                      </a:r>
                      <a:endParaRPr lang="id-ID"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517550">
                <a:tc>
                  <a:txBody>
                    <a:bodyPr/>
                    <a:lstStyle/>
                    <a:p>
                      <a:pPr algn="ctr">
                        <a:lnSpc>
                          <a:spcPct val="107000"/>
                        </a:lnSpc>
                        <a:spcAft>
                          <a:spcPts val="0"/>
                        </a:spcAft>
                      </a:pPr>
                      <a:r>
                        <a:rPr lang="id-ID"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id-ID"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id-ID"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101</a:t>
                      </a:r>
                      <a:endParaRPr lang="id-ID"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id-ID"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40</a:t>
                      </a:r>
                      <a:endParaRPr lang="id-ID"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id-ID"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Rp          120.149.069,00 </a:t>
                      </a:r>
                      <a:endParaRPr lang="id-ID"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id-ID"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Rp   12.135.055.969,00 </a:t>
                      </a:r>
                      <a:endParaRPr lang="id-ID"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7550">
                <a:tc>
                  <a:txBody>
                    <a:bodyPr/>
                    <a:lstStyle/>
                    <a:p>
                      <a:pPr algn="ctr">
                        <a:lnSpc>
                          <a:spcPct val="107000"/>
                        </a:lnSpc>
                        <a:spcAft>
                          <a:spcPts val="0"/>
                        </a:spcAft>
                      </a:pPr>
                      <a:r>
                        <a:rPr lang="id-ID"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id-ID"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id-ID"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a:t>
                      </a:r>
                      <a:endParaRPr lang="id-ID"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id-ID"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54</a:t>
                      </a:r>
                      <a:endParaRPr lang="id-ID"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id-ID"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Rp          162.150.945,00 </a:t>
                      </a:r>
                      <a:endParaRPr lang="id-ID"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id-ID"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Rp     1.621.509.450,00 </a:t>
                      </a:r>
                      <a:endParaRPr lang="id-ID"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7550">
                <a:tc>
                  <a:txBody>
                    <a:bodyPr/>
                    <a:lstStyle/>
                    <a:p>
                      <a:pPr algn="ctr">
                        <a:lnSpc>
                          <a:spcPct val="107000"/>
                        </a:lnSpc>
                        <a:spcAft>
                          <a:spcPts val="0"/>
                        </a:spcAft>
                      </a:pPr>
                      <a:r>
                        <a:rPr lang="id-ID"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id-ID"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id-ID"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13</a:t>
                      </a:r>
                      <a:endParaRPr lang="id-ID"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id-ID"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75</a:t>
                      </a:r>
                      <a:endParaRPr lang="id-ID"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id-ID"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Rp          360.100.300,00 </a:t>
                      </a:r>
                      <a:endParaRPr lang="id-ID"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id-ID"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Rp     4.681.303.900,00 </a:t>
                      </a:r>
                      <a:endParaRPr lang="id-ID"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7550">
                <a:tc gridSpan="4">
                  <a:txBody>
                    <a:bodyPr/>
                    <a:lstStyle/>
                    <a:p>
                      <a:pPr algn="ctr">
                        <a:lnSpc>
                          <a:spcPct val="107000"/>
                        </a:lnSpc>
                        <a:spcAft>
                          <a:spcPts val="0"/>
                        </a:spcAft>
                      </a:pPr>
                      <a:r>
                        <a:rPr lang="id-ID" sz="20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TOTAL</a:t>
                      </a:r>
                      <a:endParaRPr lang="id-ID"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id-ID"/>
                    </a:p>
                  </a:txBody>
                  <a:tcPr/>
                </a:tc>
                <a:tc hMerge="1">
                  <a:txBody>
                    <a:bodyPr/>
                    <a:lstStyle/>
                    <a:p>
                      <a:endParaRPr lang="id-ID"/>
                    </a:p>
                  </a:txBody>
                  <a:tcPr/>
                </a:tc>
                <a:tc hMerge="1">
                  <a:txBody>
                    <a:bodyPr/>
                    <a:lstStyle/>
                    <a:p>
                      <a:endParaRPr lang="id-ID"/>
                    </a:p>
                  </a:txBody>
                  <a:tcPr/>
                </a:tc>
                <a:tc>
                  <a:txBody>
                    <a:bodyPr/>
                    <a:lstStyle/>
                    <a:p>
                      <a:pPr algn="r">
                        <a:lnSpc>
                          <a:spcPct val="107000"/>
                        </a:lnSpc>
                        <a:spcAft>
                          <a:spcPts val="0"/>
                        </a:spcAft>
                      </a:pPr>
                      <a:r>
                        <a:rPr lang="id-ID" sz="16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Rp   18.437.869.319,00 </a:t>
                      </a:r>
                      <a:endParaRPr lang="id-ID"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 name="TextBox 8"/>
          <p:cNvSpPr txBox="1"/>
          <p:nvPr/>
        </p:nvSpPr>
        <p:spPr>
          <a:xfrm>
            <a:off x="0" y="6550223"/>
            <a:ext cx="12192000" cy="307777"/>
          </a:xfrm>
          <a:prstGeom prst="rect">
            <a:avLst/>
          </a:prstGeom>
          <a:solidFill>
            <a:schemeClr val="accent5">
              <a:lumMod val="50000"/>
            </a:schemeClr>
          </a:solidFill>
        </p:spPr>
        <p:txBody>
          <a:bodyPr wrap="square" rtlCol="0">
            <a:spAutoFit/>
          </a:bodyPr>
          <a:lstStyle/>
          <a:p>
            <a:r>
              <a:rPr lang="id-ID" sz="1400" b="1" dirty="0" smtClean="0">
                <a:solidFill>
                  <a:schemeClr val="bg1"/>
                </a:solidFill>
              </a:rPr>
              <a:t>Presentasi Proposal Tugas Akhir								Tissa Ayu Aristi                  1534290012	</a:t>
            </a:r>
            <a:endParaRPr lang="id-ID" sz="1400" b="1" dirty="0">
              <a:solidFill>
                <a:schemeClr val="bg1"/>
              </a:solidFill>
            </a:endParaRPr>
          </a:p>
        </p:txBody>
      </p:sp>
    </p:spTree>
    <p:extLst>
      <p:ext uri="{BB962C8B-B14F-4D97-AF65-F5344CB8AC3E}">
        <p14:creationId xmlns:p14="http://schemas.microsoft.com/office/powerpoint/2010/main" val="39852453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tb"/>
          <p:cNvPicPr>
            <a:picLocks noChangeAspect="1" noChangeArrowheads="1"/>
          </p:cNvPicPr>
          <p:nvPr/>
        </p:nvPicPr>
        <p:blipFill>
          <a:blip r:embed="rId2"/>
          <a:srcRect/>
          <a:stretch>
            <a:fillRect/>
          </a:stretch>
        </p:blipFill>
        <p:spPr bwMode="auto">
          <a:xfrm>
            <a:off x="6463862" y="0"/>
            <a:ext cx="5728138" cy="677708"/>
          </a:xfrm>
          <a:prstGeom prst="rect">
            <a:avLst/>
          </a:prstGeom>
          <a:noFill/>
        </p:spPr>
      </p:pic>
      <p:sp>
        <p:nvSpPr>
          <p:cNvPr id="3" name="TextBox 2"/>
          <p:cNvSpPr txBox="1"/>
          <p:nvPr/>
        </p:nvSpPr>
        <p:spPr>
          <a:xfrm>
            <a:off x="7254765" y="81082"/>
            <a:ext cx="4146331" cy="461665"/>
          </a:xfrm>
          <a:prstGeom prst="rect">
            <a:avLst/>
          </a:prstGeom>
          <a:noFill/>
        </p:spPr>
        <p:txBody>
          <a:bodyPr wrap="square" rtlCol="0">
            <a:spAutoFit/>
          </a:bodyPr>
          <a:lstStyle/>
          <a:p>
            <a:r>
              <a:rPr lang="id-ID" sz="2400" b="1" dirty="0" smtClean="0">
                <a:solidFill>
                  <a:schemeClr val="bg1"/>
                </a:solidFill>
              </a:rPr>
              <a:t>ANALISA DAN PEMBAHASAN</a:t>
            </a:r>
            <a:endParaRPr lang="id-ID" sz="2400" b="1" dirty="0">
              <a:solidFill>
                <a:schemeClr val="bg1"/>
              </a:solidFill>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1772697" y="1678850"/>
            <a:ext cx="8360747" cy="3870230"/>
          </a:xfrm>
          <a:prstGeom prst="rect">
            <a:avLst/>
          </a:prstGeom>
          <a:noFill/>
          <a:ln>
            <a:noFill/>
          </a:ln>
        </p:spPr>
      </p:pic>
      <p:sp>
        <p:nvSpPr>
          <p:cNvPr id="6" name="Rectangle 5"/>
          <p:cNvSpPr/>
          <p:nvPr/>
        </p:nvSpPr>
        <p:spPr>
          <a:xfrm>
            <a:off x="644951" y="179045"/>
            <a:ext cx="5308120" cy="498663"/>
          </a:xfrm>
          <a:prstGeom prst="rect">
            <a:avLst/>
          </a:prstGeom>
        </p:spPr>
        <p:txBody>
          <a:bodyPr wrap="none">
            <a:spAutoFit/>
          </a:bodyPr>
          <a:lstStyle/>
          <a:p>
            <a:pPr algn="ctr">
              <a:lnSpc>
                <a:spcPct val="150000"/>
              </a:lnSpc>
            </a:pPr>
            <a:r>
              <a:rPr lang="id-ID" sz="2000" b="1" dirty="0" smtClean="0">
                <a:latin typeface="Times New Roman" pitchFamily="18" charset="0"/>
                <a:cs typeface="Times New Roman" pitchFamily="18" charset="0"/>
              </a:rPr>
              <a:t>Rencana Anggaran Biaya Sarana &amp; Prasarana</a:t>
            </a:r>
            <a:endParaRPr lang="en-US" sz="2000" b="1" dirty="0">
              <a:latin typeface="Times New Roman" pitchFamily="18" charset="0"/>
              <a:cs typeface="Times New Roman" pitchFamily="18" charset="0"/>
            </a:endParaRPr>
          </a:p>
        </p:txBody>
      </p:sp>
      <p:sp>
        <p:nvSpPr>
          <p:cNvPr id="7" name="TextBox 6"/>
          <p:cNvSpPr txBox="1"/>
          <p:nvPr/>
        </p:nvSpPr>
        <p:spPr>
          <a:xfrm>
            <a:off x="0" y="6550223"/>
            <a:ext cx="12192000" cy="307777"/>
          </a:xfrm>
          <a:prstGeom prst="rect">
            <a:avLst/>
          </a:prstGeom>
          <a:solidFill>
            <a:schemeClr val="accent5">
              <a:lumMod val="50000"/>
            </a:schemeClr>
          </a:solidFill>
        </p:spPr>
        <p:txBody>
          <a:bodyPr wrap="square" rtlCol="0">
            <a:spAutoFit/>
          </a:bodyPr>
          <a:lstStyle/>
          <a:p>
            <a:r>
              <a:rPr lang="id-ID" sz="1400" b="1" dirty="0" smtClean="0">
                <a:solidFill>
                  <a:schemeClr val="bg1"/>
                </a:solidFill>
              </a:rPr>
              <a:t>Presentasi Proposal Tugas Akhir								Tissa Ayu Aristi                  1534290012	</a:t>
            </a:r>
            <a:endParaRPr lang="id-ID" sz="1400" b="1" dirty="0">
              <a:solidFill>
                <a:schemeClr val="bg1"/>
              </a:solidFill>
            </a:endParaRPr>
          </a:p>
        </p:txBody>
      </p:sp>
    </p:spTree>
    <p:extLst>
      <p:ext uri="{BB962C8B-B14F-4D97-AF65-F5344CB8AC3E}">
        <p14:creationId xmlns:p14="http://schemas.microsoft.com/office/powerpoint/2010/main" val="284025296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6550223"/>
            <a:ext cx="12192000" cy="307777"/>
          </a:xfrm>
          <a:prstGeom prst="rect">
            <a:avLst/>
          </a:prstGeom>
          <a:solidFill>
            <a:schemeClr val="accent5">
              <a:lumMod val="50000"/>
            </a:schemeClr>
          </a:solidFill>
        </p:spPr>
        <p:txBody>
          <a:bodyPr wrap="square" rtlCol="0">
            <a:spAutoFit/>
          </a:bodyPr>
          <a:lstStyle/>
          <a:p>
            <a:r>
              <a:rPr lang="id-ID" sz="1400" b="1" dirty="0" smtClean="0">
                <a:solidFill>
                  <a:schemeClr val="bg1"/>
                </a:solidFill>
              </a:rPr>
              <a:t>Presentasi Proposal Tugas Akhir								Tissa Ayu Aristi                  1534290012	</a:t>
            </a:r>
            <a:endParaRPr lang="id-ID" sz="1400" b="1" dirty="0">
              <a:solidFill>
                <a:schemeClr val="bg1"/>
              </a:solidFill>
            </a:endParaRPr>
          </a:p>
        </p:txBody>
      </p:sp>
      <p:pic>
        <p:nvPicPr>
          <p:cNvPr id="3" name="Picture 5" descr="tb"/>
          <p:cNvPicPr>
            <a:picLocks noChangeAspect="1" noChangeArrowheads="1"/>
          </p:cNvPicPr>
          <p:nvPr/>
        </p:nvPicPr>
        <p:blipFill>
          <a:blip r:embed="rId2"/>
          <a:srcRect/>
          <a:stretch>
            <a:fillRect/>
          </a:stretch>
        </p:blipFill>
        <p:spPr bwMode="auto">
          <a:xfrm>
            <a:off x="6463862" y="0"/>
            <a:ext cx="5728138" cy="677708"/>
          </a:xfrm>
          <a:prstGeom prst="rect">
            <a:avLst/>
          </a:prstGeom>
          <a:noFill/>
        </p:spPr>
      </p:pic>
      <p:sp>
        <p:nvSpPr>
          <p:cNvPr id="4" name="TextBox 3"/>
          <p:cNvSpPr txBox="1"/>
          <p:nvPr/>
        </p:nvSpPr>
        <p:spPr>
          <a:xfrm>
            <a:off x="7254765" y="81082"/>
            <a:ext cx="4146331" cy="461665"/>
          </a:xfrm>
          <a:prstGeom prst="rect">
            <a:avLst/>
          </a:prstGeom>
          <a:noFill/>
        </p:spPr>
        <p:txBody>
          <a:bodyPr wrap="square" rtlCol="0">
            <a:spAutoFit/>
          </a:bodyPr>
          <a:lstStyle/>
          <a:p>
            <a:r>
              <a:rPr lang="id-ID" sz="2400" b="1" dirty="0" smtClean="0">
                <a:solidFill>
                  <a:schemeClr val="bg1"/>
                </a:solidFill>
              </a:rPr>
              <a:t>ANALISA DAN PEMBAHASAN</a:t>
            </a:r>
            <a:endParaRPr lang="id-ID" sz="2400" b="1" dirty="0">
              <a:solidFill>
                <a:schemeClr val="bg1"/>
              </a:solidFill>
            </a:endParaRPr>
          </a:p>
        </p:txBody>
      </p:sp>
      <p:sp>
        <p:nvSpPr>
          <p:cNvPr id="26" name="Rounded Rectangle 25"/>
          <p:cNvSpPr/>
          <p:nvPr/>
        </p:nvSpPr>
        <p:spPr>
          <a:xfrm>
            <a:off x="2870457" y="1774009"/>
            <a:ext cx="2702256" cy="545910"/>
          </a:xfrm>
          <a:prstGeom prst="roundRect">
            <a:avLst>
              <a:gd name="adj" fmla="val 50000"/>
            </a:avLst>
          </a:prstGeom>
          <a:gradFill>
            <a:gsLst>
              <a:gs pos="100000">
                <a:schemeClr val="accent4"/>
              </a:gs>
              <a:gs pos="0">
                <a:schemeClr val="accent4">
                  <a:lumMod val="40000"/>
                  <a:lumOff val="60000"/>
                </a:schemeClr>
              </a:gs>
            </a:gsLst>
            <a:lin ang="0" scaled="0"/>
          </a:gradFill>
          <a:ln>
            <a:noFill/>
          </a:ln>
          <a:effectLst>
            <a:innerShdw blurRad="1905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7" name="Rounded Rectangle 26"/>
          <p:cNvSpPr/>
          <p:nvPr/>
        </p:nvSpPr>
        <p:spPr>
          <a:xfrm>
            <a:off x="3047878" y="2492047"/>
            <a:ext cx="2702256" cy="545910"/>
          </a:xfrm>
          <a:prstGeom prst="roundRect">
            <a:avLst>
              <a:gd name="adj" fmla="val 50000"/>
            </a:avLst>
          </a:prstGeom>
          <a:gradFill>
            <a:gsLst>
              <a:gs pos="100000">
                <a:schemeClr val="accent4"/>
              </a:gs>
              <a:gs pos="0">
                <a:schemeClr val="accent4">
                  <a:lumMod val="40000"/>
                  <a:lumOff val="60000"/>
                </a:schemeClr>
              </a:gs>
            </a:gsLst>
            <a:lin ang="0" scaled="0"/>
          </a:gradFill>
          <a:ln>
            <a:noFill/>
          </a:ln>
          <a:effectLst>
            <a:innerShdw blurRad="1905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 name="Rounded Rectangle 27"/>
          <p:cNvSpPr/>
          <p:nvPr/>
        </p:nvSpPr>
        <p:spPr>
          <a:xfrm>
            <a:off x="3307186" y="3210085"/>
            <a:ext cx="2702256" cy="545910"/>
          </a:xfrm>
          <a:prstGeom prst="roundRect">
            <a:avLst>
              <a:gd name="adj" fmla="val 50000"/>
            </a:avLst>
          </a:prstGeom>
          <a:gradFill>
            <a:gsLst>
              <a:gs pos="100000">
                <a:schemeClr val="accent4"/>
              </a:gs>
              <a:gs pos="0">
                <a:schemeClr val="accent4">
                  <a:lumMod val="40000"/>
                  <a:lumOff val="60000"/>
                </a:schemeClr>
              </a:gs>
            </a:gsLst>
            <a:lin ang="0" scaled="0"/>
          </a:gradFill>
          <a:ln>
            <a:noFill/>
          </a:ln>
          <a:effectLst>
            <a:innerShdw blurRad="1905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9" name="Rounded Rectangle 28"/>
          <p:cNvSpPr/>
          <p:nvPr/>
        </p:nvSpPr>
        <p:spPr>
          <a:xfrm>
            <a:off x="3047878" y="3928123"/>
            <a:ext cx="2702256" cy="545910"/>
          </a:xfrm>
          <a:prstGeom prst="roundRect">
            <a:avLst>
              <a:gd name="adj" fmla="val 50000"/>
            </a:avLst>
          </a:prstGeom>
          <a:gradFill>
            <a:gsLst>
              <a:gs pos="100000">
                <a:schemeClr val="accent4"/>
              </a:gs>
              <a:gs pos="0">
                <a:schemeClr val="accent4">
                  <a:lumMod val="40000"/>
                  <a:lumOff val="60000"/>
                </a:schemeClr>
              </a:gs>
            </a:gsLst>
            <a:lin ang="0" scaled="0"/>
          </a:gradFill>
          <a:ln>
            <a:noFill/>
          </a:ln>
          <a:effectLst>
            <a:innerShdw blurRad="1905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Rounded Rectangle 29"/>
          <p:cNvSpPr/>
          <p:nvPr/>
        </p:nvSpPr>
        <p:spPr>
          <a:xfrm>
            <a:off x="2870457" y="4646161"/>
            <a:ext cx="2702256" cy="545910"/>
          </a:xfrm>
          <a:prstGeom prst="roundRect">
            <a:avLst>
              <a:gd name="adj" fmla="val 50000"/>
            </a:avLst>
          </a:prstGeom>
          <a:gradFill>
            <a:gsLst>
              <a:gs pos="100000">
                <a:schemeClr val="accent4"/>
              </a:gs>
              <a:gs pos="0">
                <a:schemeClr val="accent4">
                  <a:lumMod val="40000"/>
                  <a:lumOff val="60000"/>
                </a:schemeClr>
              </a:gs>
            </a:gsLst>
            <a:lin ang="0" scaled="0"/>
          </a:gradFill>
          <a:ln>
            <a:noFill/>
          </a:ln>
          <a:effectLst>
            <a:innerShdw blurRad="1905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2" name="Donut 31"/>
          <p:cNvSpPr/>
          <p:nvPr/>
        </p:nvSpPr>
        <p:spPr>
          <a:xfrm>
            <a:off x="345621" y="2146698"/>
            <a:ext cx="2702257" cy="2577194"/>
          </a:xfrm>
          <a:prstGeom prst="donut">
            <a:avLst>
              <a:gd name="adj" fmla="val 37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33" name="Rounded Rectangle 32"/>
          <p:cNvSpPr/>
          <p:nvPr/>
        </p:nvSpPr>
        <p:spPr>
          <a:xfrm>
            <a:off x="6670050" y="2297788"/>
            <a:ext cx="2702256" cy="545910"/>
          </a:xfrm>
          <a:prstGeom prst="roundRect">
            <a:avLst>
              <a:gd name="adj" fmla="val 50000"/>
            </a:avLst>
          </a:prstGeom>
          <a:gradFill>
            <a:gsLst>
              <a:gs pos="100000">
                <a:schemeClr val="accent4"/>
              </a:gs>
              <a:gs pos="0">
                <a:schemeClr val="accent4">
                  <a:lumMod val="40000"/>
                  <a:lumOff val="60000"/>
                </a:schemeClr>
              </a:gs>
            </a:gsLst>
            <a:lin ang="0" scaled="0"/>
          </a:gradFill>
          <a:ln>
            <a:noFill/>
          </a:ln>
          <a:effectLst>
            <a:innerShdw blurRad="1905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4" name="Rounded Rectangle 33"/>
          <p:cNvSpPr/>
          <p:nvPr/>
        </p:nvSpPr>
        <p:spPr>
          <a:xfrm>
            <a:off x="6319021" y="3165613"/>
            <a:ext cx="2702256" cy="545910"/>
          </a:xfrm>
          <a:prstGeom prst="roundRect">
            <a:avLst>
              <a:gd name="adj" fmla="val 50000"/>
            </a:avLst>
          </a:prstGeom>
          <a:gradFill>
            <a:gsLst>
              <a:gs pos="100000">
                <a:schemeClr val="accent4"/>
              </a:gs>
              <a:gs pos="0">
                <a:schemeClr val="accent4">
                  <a:lumMod val="40000"/>
                  <a:lumOff val="60000"/>
                </a:schemeClr>
              </a:gs>
            </a:gsLst>
            <a:lin ang="0" scaled="0"/>
          </a:gradFill>
          <a:ln>
            <a:noFill/>
          </a:ln>
          <a:effectLst>
            <a:innerShdw blurRad="1905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5" name="Rounded Rectangle 34"/>
          <p:cNvSpPr/>
          <p:nvPr/>
        </p:nvSpPr>
        <p:spPr>
          <a:xfrm>
            <a:off x="6670050" y="4033438"/>
            <a:ext cx="2702256" cy="545910"/>
          </a:xfrm>
          <a:prstGeom prst="roundRect">
            <a:avLst>
              <a:gd name="adj" fmla="val 50000"/>
            </a:avLst>
          </a:prstGeom>
          <a:gradFill>
            <a:gsLst>
              <a:gs pos="100000">
                <a:schemeClr val="accent4"/>
              </a:gs>
              <a:gs pos="0">
                <a:schemeClr val="accent4">
                  <a:lumMod val="40000"/>
                  <a:lumOff val="60000"/>
                </a:schemeClr>
              </a:gs>
            </a:gsLst>
            <a:lin ang="0" scaled="0"/>
          </a:gradFill>
          <a:ln>
            <a:noFill/>
          </a:ln>
          <a:effectLst>
            <a:innerShdw blurRad="1905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8" name="Donut 37"/>
          <p:cNvSpPr/>
          <p:nvPr/>
        </p:nvSpPr>
        <p:spPr>
          <a:xfrm>
            <a:off x="9194885" y="2140403"/>
            <a:ext cx="2702257" cy="2577194"/>
          </a:xfrm>
          <a:prstGeom prst="donut">
            <a:avLst>
              <a:gd name="adj" fmla="val 37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39" name="Rectangle 38"/>
          <p:cNvSpPr/>
          <p:nvPr/>
        </p:nvSpPr>
        <p:spPr>
          <a:xfrm>
            <a:off x="926807" y="133801"/>
            <a:ext cx="3844515" cy="400110"/>
          </a:xfrm>
          <a:prstGeom prst="rect">
            <a:avLst/>
          </a:prstGeom>
        </p:spPr>
        <p:txBody>
          <a:bodyPr wrap="none">
            <a:spAutoFit/>
          </a:bodyPr>
          <a:lstStyle/>
          <a:p>
            <a:pPr algn="ctr"/>
            <a:r>
              <a:rPr lang="id-ID" sz="2000" b="1" dirty="0" smtClean="0">
                <a:latin typeface="Times New Roman" pitchFamily="18" charset="0"/>
                <a:cs typeface="Times New Roman" pitchFamily="18" charset="0"/>
              </a:rPr>
              <a:t>Biaya Tetap &amp; Biaya Tidak Tetap</a:t>
            </a:r>
            <a:endParaRPr lang="en-US" sz="2000" b="1" dirty="0">
              <a:latin typeface="Times New Roman" pitchFamily="18" charset="0"/>
              <a:cs typeface="Times New Roman" pitchFamily="18" charset="0"/>
            </a:endParaRPr>
          </a:p>
        </p:txBody>
      </p:sp>
      <p:sp>
        <p:nvSpPr>
          <p:cNvPr id="40" name="TextBox 39"/>
          <p:cNvSpPr txBox="1"/>
          <p:nvPr/>
        </p:nvSpPr>
        <p:spPr>
          <a:xfrm>
            <a:off x="816451" y="2755600"/>
            <a:ext cx="1972119" cy="1600438"/>
          </a:xfrm>
          <a:prstGeom prst="rect">
            <a:avLst/>
          </a:prstGeom>
          <a:noFill/>
        </p:spPr>
        <p:txBody>
          <a:bodyPr wrap="square" rtlCol="0">
            <a:spAutoFit/>
          </a:bodyPr>
          <a:lstStyle/>
          <a:p>
            <a:r>
              <a:rPr lang="id-ID" sz="1400" dirty="0" smtClean="0">
                <a:latin typeface="Times New Roman" pitchFamily="18" charset="0"/>
                <a:cs typeface="Times New Roman" pitchFamily="18" charset="0"/>
              </a:rPr>
              <a:t>Biaya Tetap atau </a:t>
            </a:r>
            <a:r>
              <a:rPr lang="id-ID" sz="1400" i="1" dirty="0" smtClean="0">
                <a:latin typeface="Times New Roman" pitchFamily="18" charset="0"/>
                <a:cs typeface="Times New Roman" pitchFamily="18" charset="0"/>
              </a:rPr>
              <a:t>Fixed Cost </a:t>
            </a:r>
            <a:r>
              <a:rPr lang="id-ID" sz="1400" dirty="0" smtClean="0">
                <a:latin typeface="Times New Roman" pitchFamily="18" charset="0"/>
                <a:cs typeface="Times New Roman" pitchFamily="18" charset="0"/>
              </a:rPr>
              <a:t>adalah biaya yang jumlahnya tetap konstan tidak dipengaruhi perubahan volume kegiatan, antara lain :</a:t>
            </a:r>
          </a:p>
          <a:p>
            <a:endParaRPr lang="id-ID" sz="1400" dirty="0"/>
          </a:p>
        </p:txBody>
      </p:sp>
      <p:sp>
        <p:nvSpPr>
          <p:cNvPr id="41" name="TextBox 40"/>
          <p:cNvSpPr txBox="1"/>
          <p:nvPr/>
        </p:nvSpPr>
        <p:spPr>
          <a:xfrm>
            <a:off x="3047878" y="1748300"/>
            <a:ext cx="2524835" cy="646331"/>
          </a:xfrm>
          <a:prstGeom prst="rect">
            <a:avLst/>
          </a:prstGeom>
          <a:noFill/>
        </p:spPr>
        <p:txBody>
          <a:bodyPr wrap="square" rtlCol="0">
            <a:spAutoFit/>
          </a:bodyPr>
          <a:lstStyle/>
          <a:p>
            <a:pPr algn="ctr"/>
            <a:r>
              <a:rPr lang="id-ID" dirty="0" smtClean="0"/>
              <a:t>Biaya Tanah Sarana &amp; Prasarana</a:t>
            </a:r>
            <a:endParaRPr lang="id-ID" dirty="0"/>
          </a:p>
        </p:txBody>
      </p:sp>
      <p:sp>
        <p:nvSpPr>
          <p:cNvPr id="42" name="TextBox 41"/>
          <p:cNvSpPr txBox="1"/>
          <p:nvPr/>
        </p:nvSpPr>
        <p:spPr>
          <a:xfrm>
            <a:off x="3221486" y="2458796"/>
            <a:ext cx="2524835" cy="646331"/>
          </a:xfrm>
          <a:prstGeom prst="rect">
            <a:avLst/>
          </a:prstGeom>
          <a:noFill/>
        </p:spPr>
        <p:txBody>
          <a:bodyPr wrap="square" rtlCol="0">
            <a:spAutoFit/>
          </a:bodyPr>
          <a:lstStyle/>
          <a:p>
            <a:pPr algn="ctr"/>
            <a:r>
              <a:rPr lang="id-ID" dirty="0" smtClean="0"/>
              <a:t>Biaya Legalitas &amp; Perizinan</a:t>
            </a:r>
            <a:endParaRPr lang="id-ID" dirty="0"/>
          </a:p>
        </p:txBody>
      </p:sp>
      <p:sp>
        <p:nvSpPr>
          <p:cNvPr id="43" name="TextBox 42"/>
          <p:cNvSpPr txBox="1"/>
          <p:nvPr/>
        </p:nvSpPr>
        <p:spPr>
          <a:xfrm>
            <a:off x="3353849" y="3142915"/>
            <a:ext cx="2524835" cy="646331"/>
          </a:xfrm>
          <a:prstGeom prst="rect">
            <a:avLst/>
          </a:prstGeom>
          <a:noFill/>
        </p:spPr>
        <p:txBody>
          <a:bodyPr wrap="square" rtlCol="0">
            <a:spAutoFit/>
          </a:bodyPr>
          <a:lstStyle/>
          <a:p>
            <a:pPr algn="ctr"/>
            <a:r>
              <a:rPr lang="id-ID" dirty="0" smtClean="0"/>
              <a:t>Biaya Sarana &amp; Prasarana</a:t>
            </a:r>
            <a:endParaRPr lang="id-ID" dirty="0"/>
          </a:p>
        </p:txBody>
      </p:sp>
      <p:sp>
        <p:nvSpPr>
          <p:cNvPr id="44" name="TextBox 43"/>
          <p:cNvSpPr txBox="1"/>
          <p:nvPr/>
        </p:nvSpPr>
        <p:spPr>
          <a:xfrm>
            <a:off x="3172616" y="3877912"/>
            <a:ext cx="2524835" cy="646331"/>
          </a:xfrm>
          <a:prstGeom prst="rect">
            <a:avLst/>
          </a:prstGeom>
          <a:noFill/>
        </p:spPr>
        <p:txBody>
          <a:bodyPr wrap="square" rtlCol="0">
            <a:spAutoFit/>
          </a:bodyPr>
          <a:lstStyle/>
          <a:p>
            <a:pPr algn="ctr"/>
            <a:r>
              <a:rPr lang="id-ID" dirty="0" smtClean="0"/>
              <a:t>Biaya Pemasaran &amp; Fasilitasnya</a:t>
            </a:r>
            <a:endParaRPr lang="id-ID" dirty="0"/>
          </a:p>
        </p:txBody>
      </p:sp>
      <p:sp>
        <p:nvSpPr>
          <p:cNvPr id="45" name="TextBox 44"/>
          <p:cNvSpPr txBox="1"/>
          <p:nvPr/>
        </p:nvSpPr>
        <p:spPr>
          <a:xfrm>
            <a:off x="2959167" y="4720873"/>
            <a:ext cx="2524835" cy="369332"/>
          </a:xfrm>
          <a:prstGeom prst="rect">
            <a:avLst/>
          </a:prstGeom>
          <a:noFill/>
        </p:spPr>
        <p:txBody>
          <a:bodyPr wrap="square" rtlCol="0">
            <a:spAutoFit/>
          </a:bodyPr>
          <a:lstStyle/>
          <a:p>
            <a:pPr algn="ctr"/>
            <a:r>
              <a:rPr lang="id-ID" dirty="0" smtClean="0"/>
              <a:t>Biaya Gaji Karyawan</a:t>
            </a:r>
            <a:endParaRPr lang="id-ID" dirty="0"/>
          </a:p>
        </p:txBody>
      </p:sp>
      <p:sp>
        <p:nvSpPr>
          <p:cNvPr id="46" name="TextBox 45"/>
          <p:cNvSpPr txBox="1"/>
          <p:nvPr/>
        </p:nvSpPr>
        <p:spPr>
          <a:xfrm>
            <a:off x="9647982" y="2625232"/>
            <a:ext cx="1972119" cy="1600438"/>
          </a:xfrm>
          <a:prstGeom prst="rect">
            <a:avLst/>
          </a:prstGeom>
          <a:noFill/>
        </p:spPr>
        <p:txBody>
          <a:bodyPr wrap="square" rtlCol="0">
            <a:spAutoFit/>
          </a:bodyPr>
          <a:lstStyle/>
          <a:p>
            <a:r>
              <a:rPr lang="id-ID" sz="1400" dirty="0" smtClean="0">
                <a:latin typeface="Times New Roman" pitchFamily="18" charset="0"/>
                <a:cs typeface="Times New Roman" pitchFamily="18" charset="0"/>
              </a:rPr>
              <a:t>Biaya Tidak Tetap atau </a:t>
            </a:r>
            <a:r>
              <a:rPr lang="id-ID" sz="1400" i="1" dirty="0" smtClean="0">
                <a:latin typeface="Times New Roman" pitchFamily="18" charset="0"/>
                <a:cs typeface="Times New Roman" pitchFamily="18" charset="0"/>
              </a:rPr>
              <a:t>Variable Cost </a:t>
            </a:r>
            <a:r>
              <a:rPr lang="id-ID" sz="1400" dirty="0" smtClean="0">
                <a:latin typeface="Times New Roman" pitchFamily="18" charset="0"/>
                <a:cs typeface="Times New Roman" pitchFamily="18" charset="0"/>
              </a:rPr>
              <a:t>adalah biaya yang jumlah totalnya berubah secara sebanding dengan perubahan volume kegiatan, antara lain :</a:t>
            </a:r>
          </a:p>
        </p:txBody>
      </p:sp>
      <p:sp>
        <p:nvSpPr>
          <p:cNvPr id="47" name="TextBox 46"/>
          <p:cNvSpPr txBox="1"/>
          <p:nvPr/>
        </p:nvSpPr>
        <p:spPr>
          <a:xfrm>
            <a:off x="6758760" y="2372493"/>
            <a:ext cx="2524835" cy="369332"/>
          </a:xfrm>
          <a:prstGeom prst="rect">
            <a:avLst/>
          </a:prstGeom>
          <a:noFill/>
        </p:spPr>
        <p:txBody>
          <a:bodyPr wrap="square" rtlCol="0">
            <a:spAutoFit/>
          </a:bodyPr>
          <a:lstStyle/>
          <a:p>
            <a:pPr algn="ctr"/>
            <a:r>
              <a:rPr lang="id-ID" dirty="0" smtClean="0"/>
              <a:t>Biaya Tanah Kavling</a:t>
            </a:r>
            <a:endParaRPr lang="id-ID" dirty="0"/>
          </a:p>
        </p:txBody>
      </p:sp>
      <p:sp>
        <p:nvSpPr>
          <p:cNvPr id="48" name="TextBox 47"/>
          <p:cNvSpPr txBox="1"/>
          <p:nvPr/>
        </p:nvSpPr>
        <p:spPr>
          <a:xfrm>
            <a:off x="6393009" y="3117807"/>
            <a:ext cx="2524835" cy="646331"/>
          </a:xfrm>
          <a:prstGeom prst="rect">
            <a:avLst/>
          </a:prstGeom>
          <a:noFill/>
        </p:spPr>
        <p:txBody>
          <a:bodyPr wrap="square" rtlCol="0">
            <a:spAutoFit/>
          </a:bodyPr>
          <a:lstStyle/>
          <a:p>
            <a:pPr algn="ctr"/>
            <a:r>
              <a:rPr lang="id-ID" dirty="0" smtClean="0"/>
              <a:t>Biaya Konstruksi Unit Rumah</a:t>
            </a:r>
            <a:endParaRPr lang="id-ID" dirty="0"/>
          </a:p>
        </p:txBody>
      </p:sp>
      <p:sp>
        <p:nvSpPr>
          <p:cNvPr id="49" name="TextBox 48"/>
          <p:cNvSpPr txBox="1"/>
          <p:nvPr/>
        </p:nvSpPr>
        <p:spPr>
          <a:xfrm>
            <a:off x="6739580" y="3981504"/>
            <a:ext cx="2524835" cy="646331"/>
          </a:xfrm>
          <a:prstGeom prst="rect">
            <a:avLst/>
          </a:prstGeom>
          <a:noFill/>
        </p:spPr>
        <p:txBody>
          <a:bodyPr wrap="square" rtlCol="0">
            <a:spAutoFit/>
          </a:bodyPr>
          <a:lstStyle/>
          <a:p>
            <a:pPr algn="ctr"/>
            <a:r>
              <a:rPr lang="id-ID" dirty="0" smtClean="0"/>
              <a:t>Biaya IMB &amp; Penyambungan Listrik</a:t>
            </a:r>
            <a:endParaRPr lang="id-ID" dirty="0"/>
          </a:p>
        </p:txBody>
      </p:sp>
    </p:spTree>
    <p:extLst>
      <p:ext uri="{BB962C8B-B14F-4D97-AF65-F5344CB8AC3E}">
        <p14:creationId xmlns:p14="http://schemas.microsoft.com/office/powerpoint/2010/main" val="3925259542"/>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1000" fill="hold"/>
                                        <p:tgtEl>
                                          <p:spTgt spid="40"/>
                                        </p:tgtEl>
                                        <p:attrNameLst>
                                          <p:attrName>ppt_w</p:attrName>
                                        </p:attrNameLst>
                                      </p:cBhvr>
                                      <p:tavLst>
                                        <p:tav tm="0">
                                          <p:val>
                                            <p:fltVal val="0"/>
                                          </p:val>
                                        </p:tav>
                                        <p:tav tm="100000">
                                          <p:val>
                                            <p:strVal val="#ppt_w"/>
                                          </p:val>
                                        </p:tav>
                                      </p:tavLst>
                                    </p:anim>
                                    <p:anim calcmode="lin" valueType="num">
                                      <p:cBhvr>
                                        <p:cTn id="8" dur="1000" fill="hold"/>
                                        <p:tgtEl>
                                          <p:spTgt spid="40"/>
                                        </p:tgtEl>
                                        <p:attrNameLst>
                                          <p:attrName>ppt_h</p:attrName>
                                        </p:attrNameLst>
                                      </p:cBhvr>
                                      <p:tavLst>
                                        <p:tav tm="0">
                                          <p:val>
                                            <p:fltVal val="0"/>
                                          </p:val>
                                        </p:tav>
                                        <p:tav tm="100000">
                                          <p:val>
                                            <p:strVal val="#ppt_h"/>
                                          </p:val>
                                        </p:tav>
                                      </p:tavLst>
                                    </p:anim>
                                    <p:anim calcmode="lin" valueType="num">
                                      <p:cBhvr>
                                        <p:cTn id="9" dur="1000" fill="hold"/>
                                        <p:tgtEl>
                                          <p:spTgt spid="40"/>
                                        </p:tgtEl>
                                        <p:attrNameLst>
                                          <p:attrName>style.rotation</p:attrName>
                                        </p:attrNameLst>
                                      </p:cBhvr>
                                      <p:tavLst>
                                        <p:tav tm="0">
                                          <p:val>
                                            <p:fltVal val="90"/>
                                          </p:val>
                                        </p:tav>
                                        <p:tav tm="100000">
                                          <p:val>
                                            <p:fltVal val="0"/>
                                          </p:val>
                                        </p:tav>
                                      </p:tavLst>
                                    </p:anim>
                                    <p:animEffect transition="in" filter="fade">
                                      <p:cBhvr>
                                        <p:cTn id="10" dur="1000"/>
                                        <p:tgtEl>
                                          <p:spTgt spid="40"/>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anim calcmode="lin" valueType="num">
                                      <p:cBhvr>
                                        <p:cTn id="13" dur="1000" fill="hold"/>
                                        <p:tgtEl>
                                          <p:spTgt spid="41"/>
                                        </p:tgtEl>
                                        <p:attrNameLst>
                                          <p:attrName>ppt_w</p:attrName>
                                        </p:attrNameLst>
                                      </p:cBhvr>
                                      <p:tavLst>
                                        <p:tav tm="0">
                                          <p:val>
                                            <p:fltVal val="0"/>
                                          </p:val>
                                        </p:tav>
                                        <p:tav tm="100000">
                                          <p:val>
                                            <p:strVal val="#ppt_w"/>
                                          </p:val>
                                        </p:tav>
                                      </p:tavLst>
                                    </p:anim>
                                    <p:anim calcmode="lin" valueType="num">
                                      <p:cBhvr>
                                        <p:cTn id="14" dur="1000" fill="hold"/>
                                        <p:tgtEl>
                                          <p:spTgt spid="41"/>
                                        </p:tgtEl>
                                        <p:attrNameLst>
                                          <p:attrName>ppt_h</p:attrName>
                                        </p:attrNameLst>
                                      </p:cBhvr>
                                      <p:tavLst>
                                        <p:tav tm="0">
                                          <p:val>
                                            <p:fltVal val="0"/>
                                          </p:val>
                                        </p:tav>
                                        <p:tav tm="100000">
                                          <p:val>
                                            <p:strVal val="#ppt_h"/>
                                          </p:val>
                                        </p:tav>
                                      </p:tavLst>
                                    </p:anim>
                                    <p:anim calcmode="lin" valueType="num">
                                      <p:cBhvr>
                                        <p:cTn id="15" dur="1000" fill="hold"/>
                                        <p:tgtEl>
                                          <p:spTgt spid="41"/>
                                        </p:tgtEl>
                                        <p:attrNameLst>
                                          <p:attrName>style.rotation</p:attrName>
                                        </p:attrNameLst>
                                      </p:cBhvr>
                                      <p:tavLst>
                                        <p:tav tm="0">
                                          <p:val>
                                            <p:fltVal val="90"/>
                                          </p:val>
                                        </p:tav>
                                        <p:tav tm="100000">
                                          <p:val>
                                            <p:fltVal val="0"/>
                                          </p:val>
                                        </p:tav>
                                      </p:tavLst>
                                    </p:anim>
                                    <p:animEffect transition="in" filter="fade">
                                      <p:cBhvr>
                                        <p:cTn id="16" dur="1000"/>
                                        <p:tgtEl>
                                          <p:spTgt spid="41"/>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p:cTn id="19" dur="1000" fill="hold"/>
                                        <p:tgtEl>
                                          <p:spTgt spid="26"/>
                                        </p:tgtEl>
                                        <p:attrNameLst>
                                          <p:attrName>ppt_w</p:attrName>
                                        </p:attrNameLst>
                                      </p:cBhvr>
                                      <p:tavLst>
                                        <p:tav tm="0">
                                          <p:val>
                                            <p:fltVal val="0"/>
                                          </p:val>
                                        </p:tav>
                                        <p:tav tm="100000">
                                          <p:val>
                                            <p:strVal val="#ppt_w"/>
                                          </p:val>
                                        </p:tav>
                                      </p:tavLst>
                                    </p:anim>
                                    <p:anim calcmode="lin" valueType="num">
                                      <p:cBhvr>
                                        <p:cTn id="20" dur="1000" fill="hold"/>
                                        <p:tgtEl>
                                          <p:spTgt spid="26"/>
                                        </p:tgtEl>
                                        <p:attrNameLst>
                                          <p:attrName>ppt_h</p:attrName>
                                        </p:attrNameLst>
                                      </p:cBhvr>
                                      <p:tavLst>
                                        <p:tav tm="0">
                                          <p:val>
                                            <p:fltVal val="0"/>
                                          </p:val>
                                        </p:tav>
                                        <p:tav tm="100000">
                                          <p:val>
                                            <p:strVal val="#ppt_h"/>
                                          </p:val>
                                        </p:tav>
                                      </p:tavLst>
                                    </p:anim>
                                    <p:anim calcmode="lin" valueType="num">
                                      <p:cBhvr>
                                        <p:cTn id="21" dur="1000" fill="hold"/>
                                        <p:tgtEl>
                                          <p:spTgt spid="26"/>
                                        </p:tgtEl>
                                        <p:attrNameLst>
                                          <p:attrName>style.rotation</p:attrName>
                                        </p:attrNameLst>
                                      </p:cBhvr>
                                      <p:tavLst>
                                        <p:tav tm="0">
                                          <p:val>
                                            <p:fltVal val="90"/>
                                          </p:val>
                                        </p:tav>
                                        <p:tav tm="100000">
                                          <p:val>
                                            <p:fltVal val="0"/>
                                          </p:val>
                                        </p:tav>
                                      </p:tavLst>
                                    </p:anim>
                                    <p:animEffect transition="in" filter="fade">
                                      <p:cBhvr>
                                        <p:cTn id="22" dur="1000"/>
                                        <p:tgtEl>
                                          <p:spTgt spid="26"/>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 calcmode="lin" valueType="num">
                                      <p:cBhvr>
                                        <p:cTn id="25" dur="1000" fill="hold"/>
                                        <p:tgtEl>
                                          <p:spTgt spid="42"/>
                                        </p:tgtEl>
                                        <p:attrNameLst>
                                          <p:attrName>ppt_w</p:attrName>
                                        </p:attrNameLst>
                                      </p:cBhvr>
                                      <p:tavLst>
                                        <p:tav tm="0">
                                          <p:val>
                                            <p:fltVal val="0"/>
                                          </p:val>
                                        </p:tav>
                                        <p:tav tm="100000">
                                          <p:val>
                                            <p:strVal val="#ppt_w"/>
                                          </p:val>
                                        </p:tav>
                                      </p:tavLst>
                                    </p:anim>
                                    <p:anim calcmode="lin" valueType="num">
                                      <p:cBhvr>
                                        <p:cTn id="26" dur="1000" fill="hold"/>
                                        <p:tgtEl>
                                          <p:spTgt spid="42"/>
                                        </p:tgtEl>
                                        <p:attrNameLst>
                                          <p:attrName>ppt_h</p:attrName>
                                        </p:attrNameLst>
                                      </p:cBhvr>
                                      <p:tavLst>
                                        <p:tav tm="0">
                                          <p:val>
                                            <p:fltVal val="0"/>
                                          </p:val>
                                        </p:tav>
                                        <p:tav tm="100000">
                                          <p:val>
                                            <p:strVal val="#ppt_h"/>
                                          </p:val>
                                        </p:tav>
                                      </p:tavLst>
                                    </p:anim>
                                    <p:anim calcmode="lin" valueType="num">
                                      <p:cBhvr>
                                        <p:cTn id="27" dur="1000" fill="hold"/>
                                        <p:tgtEl>
                                          <p:spTgt spid="42"/>
                                        </p:tgtEl>
                                        <p:attrNameLst>
                                          <p:attrName>style.rotation</p:attrName>
                                        </p:attrNameLst>
                                      </p:cBhvr>
                                      <p:tavLst>
                                        <p:tav tm="0">
                                          <p:val>
                                            <p:fltVal val="90"/>
                                          </p:val>
                                        </p:tav>
                                        <p:tav tm="100000">
                                          <p:val>
                                            <p:fltVal val="0"/>
                                          </p:val>
                                        </p:tav>
                                      </p:tavLst>
                                    </p:anim>
                                    <p:animEffect transition="in" filter="fade">
                                      <p:cBhvr>
                                        <p:cTn id="28" dur="1000"/>
                                        <p:tgtEl>
                                          <p:spTgt spid="42"/>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p:cTn id="31" dur="1000" fill="hold"/>
                                        <p:tgtEl>
                                          <p:spTgt spid="27"/>
                                        </p:tgtEl>
                                        <p:attrNameLst>
                                          <p:attrName>ppt_w</p:attrName>
                                        </p:attrNameLst>
                                      </p:cBhvr>
                                      <p:tavLst>
                                        <p:tav tm="0">
                                          <p:val>
                                            <p:fltVal val="0"/>
                                          </p:val>
                                        </p:tav>
                                        <p:tav tm="100000">
                                          <p:val>
                                            <p:strVal val="#ppt_w"/>
                                          </p:val>
                                        </p:tav>
                                      </p:tavLst>
                                    </p:anim>
                                    <p:anim calcmode="lin" valueType="num">
                                      <p:cBhvr>
                                        <p:cTn id="32" dur="1000" fill="hold"/>
                                        <p:tgtEl>
                                          <p:spTgt spid="27"/>
                                        </p:tgtEl>
                                        <p:attrNameLst>
                                          <p:attrName>ppt_h</p:attrName>
                                        </p:attrNameLst>
                                      </p:cBhvr>
                                      <p:tavLst>
                                        <p:tav tm="0">
                                          <p:val>
                                            <p:fltVal val="0"/>
                                          </p:val>
                                        </p:tav>
                                        <p:tav tm="100000">
                                          <p:val>
                                            <p:strVal val="#ppt_h"/>
                                          </p:val>
                                        </p:tav>
                                      </p:tavLst>
                                    </p:anim>
                                    <p:anim calcmode="lin" valueType="num">
                                      <p:cBhvr>
                                        <p:cTn id="33" dur="1000" fill="hold"/>
                                        <p:tgtEl>
                                          <p:spTgt spid="27"/>
                                        </p:tgtEl>
                                        <p:attrNameLst>
                                          <p:attrName>style.rotation</p:attrName>
                                        </p:attrNameLst>
                                      </p:cBhvr>
                                      <p:tavLst>
                                        <p:tav tm="0">
                                          <p:val>
                                            <p:fltVal val="90"/>
                                          </p:val>
                                        </p:tav>
                                        <p:tav tm="100000">
                                          <p:val>
                                            <p:fltVal val="0"/>
                                          </p:val>
                                        </p:tav>
                                      </p:tavLst>
                                    </p:anim>
                                    <p:animEffect transition="in" filter="fade">
                                      <p:cBhvr>
                                        <p:cTn id="34" dur="1000"/>
                                        <p:tgtEl>
                                          <p:spTgt spid="27"/>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 calcmode="lin" valueType="num">
                                      <p:cBhvr>
                                        <p:cTn id="37" dur="1000" fill="hold"/>
                                        <p:tgtEl>
                                          <p:spTgt spid="32"/>
                                        </p:tgtEl>
                                        <p:attrNameLst>
                                          <p:attrName>ppt_w</p:attrName>
                                        </p:attrNameLst>
                                      </p:cBhvr>
                                      <p:tavLst>
                                        <p:tav tm="0">
                                          <p:val>
                                            <p:fltVal val="0"/>
                                          </p:val>
                                        </p:tav>
                                        <p:tav tm="100000">
                                          <p:val>
                                            <p:strVal val="#ppt_w"/>
                                          </p:val>
                                        </p:tav>
                                      </p:tavLst>
                                    </p:anim>
                                    <p:anim calcmode="lin" valueType="num">
                                      <p:cBhvr>
                                        <p:cTn id="38" dur="1000" fill="hold"/>
                                        <p:tgtEl>
                                          <p:spTgt spid="32"/>
                                        </p:tgtEl>
                                        <p:attrNameLst>
                                          <p:attrName>ppt_h</p:attrName>
                                        </p:attrNameLst>
                                      </p:cBhvr>
                                      <p:tavLst>
                                        <p:tav tm="0">
                                          <p:val>
                                            <p:fltVal val="0"/>
                                          </p:val>
                                        </p:tav>
                                        <p:tav tm="100000">
                                          <p:val>
                                            <p:strVal val="#ppt_h"/>
                                          </p:val>
                                        </p:tav>
                                      </p:tavLst>
                                    </p:anim>
                                    <p:anim calcmode="lin" valueType="num">
                                      <p:cBhvr>
                                        <p:cTn id="39" dur="1000" fill="hold"/>
                                        <p:tgtEl>
                                          <p:spTgt spid="32"/>
                                        </p:tgtEl>
                                        <p:attrNameLst>
                                          <p:attrName>style.rotation</p:attrName>
                                        </p:attrNameLst>
                                      </p:cBhvr>
                                      <p:tavLst>
                                        <p:tav tm="0">
                                          <p:val>
                                            <p:fltVal val="90"/>
                                          </p:val>
                                        </p:tav>
                                        <p:tav tm="100000">
                                          <p:val>
                                            <p:fltVal val="0"/>
                                          </p:val>
                                        </p:tav>
                                      </p:tavLst>
                                    </p:anim>
                                    <p:animEffect transition="in" filter="fade">
                                      <p:cBhvr>
                                        <p:cTn id="40" dur="1000"/>
                                        <p:tgtEl>
                                          <p:spTgt spid="32"/>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p:cTn id="43" dur="1000" fill="hold"/>
                                        <p:tgtEl>
                                          <p:spTgt spid="28"/>
                                        </p:tgtEl>
                                        <p:attrNameLst>
                                          <p:attrName>ppt_w</p:attrName>
                                        </p:attrNameLst>
                                      </p:cBhvr>
                                      <p:tavLst>
                                        <p:tav tm="0">
                                          <p:val>
                                            <p:fltVal val="0"/>
                                          </p:val>
                                        </p:tav>
                                        <p:tav tm="100000">
                                          <p:val>
                                            <p:strVal val="#ppt_w"/>
                                          </p:val>
                                        </p:tav>
                                      </p:tavLst>
                                    </p:anim>
                                    <p:anim calcmode="lin" valueType="num">
                                      <p:cBhvr>
                                        <p:cTn id="44" dur="1000" fill="hold"/>
                                        <p:tgtEl>
                                          <p:spTgt spid="28"/>
                                        </p:tgtEl>
                                        <p:attrNameLst>
                                          <p:attrName>ppt_h</p:attrName>
                                        </p:attrNameLst>
                                      </p:cBhvr>
                                      <p:tavLst>
                                        <p:tav tm="0">
                                          <p:val>
                                            <p:fltVal val="0"/>
                                          </p:val>
                                        </p:tav>
                                        <p:tav tm="100000">
                                          <p:val>
                                            <p:strVal val="#ppt_h"/>
                                          </p:val>
                                        </p:tav>
                                      </p:tavLst>
                                    </p:anim>
                                    <p:anim calcmode="lin" valueType="num">
                                      <p:cBhvr>
                                        <p:cTn id="45" dur="1000" fill="hold"/>
                                        <p:tgtEl>
                                          <p:spTgt spid="28"/>
                                        </p:tgtEl>
                                        <p:attrNameLst>
                                          <p:attrName>style.rotation</p:attrName>
                                        </p:attrNameLst>
                                      </p:cBhvr>
                                      <p:tavLst>
                                        <p:tav tm="0">
                                          <p:val>
                                            <p:fltVal val="90"/>
                                          </p:val>
                                        </p:tav>
                                        <p:tav tm="100000">
                                          <p:val>
                                            <p:fltVal val="0"/>
                                          </p:val>
                                        </p:tav>
                                      </p:tavLst>
                                    </p:anim>
                                    <p:animEffect transition="in" filter="fade">
                                      <p:cBhvr>
                                        <p:cTn id="46" dur="1000"/>
                                        <p:tgtEl>
                                          <p:spTgt spid="28"/>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43"/>
                                        </p:tgtEl>
                                        <p:attrNameLst>
                                          <p:attrName>style.visibility</p:attrName>
                                        </p:attrNameLst>
                                      </p:cBhvr>
                                      <p:to>
                                        <p:strVal val="visible"/>
                                      </p:to>
                                    </p:set>
                                    <p:anim calcmode="lin" valueType="num">
                                      <p:cBhvr>
                                        <p:cTn id="49" dur="1000" fill="hold"/>
                                        <p:tgtEl>
                                          <p:spTgt spid="43"/>
                                        </p:tgtEl>
                                        <p:attrNameLst>
                                          <p:attrName>ppt_w</p:attrName>
                                        </p:attrNameLst>
                                      </p:cBhvr>
                                      <p:tavLst>
                                        <p:tav tm="0">
                                          <p:val>
                                            <p:fltVal val="0"/>
                                          </p:val>
                                        </p:tav>
                                        <p:tav tm="100000">
                                          <p:val>
                                            <p:strVal val="#ppt_w"/>
                                          </p:val>
                                        </p:tav>
                                      </p:tavLst>
                                    </p:anim>
                                    <p:anim calcmode="lin" valueType="num">
                                      <p:cBhvr>
                                        <p:cTn id="50" dur="1000" fill="hold"/>
                                        <p:tgtEl>
                                          <p:spTgt spid="43"/>
                                        </p:tgtEl>
                                        <p:attrNameLst>
                                          <p:attrName>ppt_h</p:attrName>
                                        </p:attrNameLst>
                                      </p:cBhvr>
                                      <p:tavLst>
                                        <p:tav tm="0">
                                          <p:val>
                                            <p:fltVal val="0"/>
                                          </p:val>
                                        </p:tav>
                                        <p:tav tm="100000">
                                          <p:val>
                                            <p:strVal val="#ppt_h"/>
                                          </p:val>
                                        </p:tav>
                                      </p:tavLst>
                                    </p:anim>
                                    <p:anim calcmode="lin" valueType="num">
                                      <p:cBhvr>
                                        <p:cTn id="51" dur="1000" fill="hold"/>
                                        <p:tgtEl>
                                          <p:spTgt spid="43"/>
                                        </p:tgtEl>
                                        <p:attrNameLst>
                                          <p:attrName>style.rotation</p:attrName>
                                        </p:attrNameLst>
                                      </p:cBhvr>
                                      <p:tavLst>
                                        <p:tav tm="0">
                                          <p:val>
                                            <p:fltVal val="90"/>
                                          </p:val>
                                        </p:tav>
                                        <p:tav tm="100000">
                                          <p:val>
                                            <p:fltVal val="0"/>
                                          </p:val>
                                        </p:tav>
                                      </p:tavLst>
                                    </p:anim>
                                    <p:animEffect transition="in" filter="fade">
                                      <p:cBhvr>
                                        <p:cTn id="52" dur="1000"/>
                                        <p:tgtEl>
                                          <p:spTgt spid="43"/>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anim calcmode="lin" valueType="num">
                                      <p:cBhvr>
                                        <p:cTn id="55" dur="1000" fill="hold"/>
                                        <p:tgtEl>
                                          <p:spTgt spid="44"/>
                                        </p:tgtEl>
                                        <p:attrNameLst>
                                          <p:attrName>ppt_w</p:attrName>
                                        </p:attrNameLst>
                                      </p:cBhvr>
                                      <p:tavLst>
                                        <p:tav tm="0">
                                          <p:val>
                                            <p:fltVal val="0"/>
                                          </p:val>
                                        </p:tav>
                                        <p:tav tm="100000">
                                          <p:val>
                                            <p:strVal val="#ppt_w"/>
                                          </p:val>
                                        </p:tav>
                                      </p:tavLst>
                                    </p:anim>
                                    <p:anim calcmode="lin" valueType="num">
                                      <p:cBhvr>
                                        <p:cTn id="56" dur="1000" fill="hold"/>
                                        <p:tgtEl>
                                          <p:spTgt spid="44"/>
                                        </p:tgtEl>
                                        <p:attrNameLst>
                                          <p:attrName>ppt_h</p:attrName>
                                        </p:attrNameLst>
                                      </p:cBhvr>
                                      <p:tavLst>
                                        <p:tav tm="0">
                                          <p:val>
                                            <p:fltVal val="0"/>
                                          </p:val>
                                        </p:tav>
                                        <p:tav tm="100000">
                                          <p:val>
                                            <p:strVal val="#ppt_h"/>
                                          </p:val>
                                        </p:tav>
                                      </p:tavLst>
                                    </p:anim>
                                    <p:anim calcmode="lin" valueType="num">
                                      <p:cBhvr>
                                        <p:cTn id="57" dur="1000" fill="hold"/>
                                        <p:tgtEl>
                                          <p:spTgt spid="44"/>
                                        </p:tgtEl>
                                        <p:attrNameLst>
                                          <p:attrName>style.rotation</p:attrName>
                                        </p:attrNameLst>
                                      </p:cBhvr>
                                      <p:tavLst>
                                        <p:tav tm="0">
                                          <p:val>
                                            <p:fltVal val="90"/>
                                          </p:val>
                                        </p:tav>
                                        <p:tav tm="100000">
                                          <p:val>
                                            <p:fltVal val="0"/>
                                          </p:val>
                                        </p:tav>
                                      </p:tavLst>
                                    </p:anim>
                                    <p:animEffect transition="in" filter="fade">
                                      <p:cBhvr>
                                        <p:cTn id="58" dur="1000"/>
                                        <p:tgtEl>
                                          <p:spTgt spid="44"/>
                                        </p:tgtEl>
                                      </p:cBhvr>
                                    </p:animEffect>
                                  </p:childTnLst>
                                </p:cTn>
                              </p:par>
                              <p:par>
                                <p:cTn id="59" presetID="31" presetClass="entr" presetSubtype="0" fill="hold" grpId="0" nodeType="withEffect">
                                  <p:stCondLst>
                                    <p:cond delay="0"/>
                                  </p:stCondLst>
                                  <p:childTnLst>
                                    <p:set>
                                      <p:cBhvr>
                                        <p:cTn id="60" dur="1" fill="hold">
                                          <p:stCondLst>
                                            <p:cond delay="0"/>
                                          </p:stCondLst>
                                        </p:cTn>
                                        <p:tgtEl>
                                          <p:spTgt spid="29"/>
                                        </p:tgtEl>
                                        <p:attrNameLst>
                                          <p:attrName>style.visibility</p:attrName>
                                        </p:attrNameLst>
                                      </p:cBhvr>
                                      <p:to>
                                        <p:strVal val="visible"/>
                                      </p:to>
                                    </p:set>
                                    <p:anim calcmode="lin" valueType="num">
                                      <p:cBhvr>
                                        <p:cTn id="61" dur="1000" fill="hold"/>
                                        <p:tgtEl>
                                          <p:spTgt spid="29"/>
                                        </p:tgtEl>
                                        <p:attrNameLst>
                                          <p:attrName>ppt_w</p:attrName>
                                        </p:attrNameLst>
                                      </p:cBhvr>
                                      <p:tavLst>
                                        <p:tav tm="0">
                                          <p:val>
                                            <p:fltVal val="0"/>
                                          </p:val>
                                        </p:tav>
                                        <p:tav tm="100000">
                                          <p:val>
                                            <p:strVal val="#ppt_w"/>
                                          </p:val>
                                        </p:tav>
                                      </p:tavLst>
                                    </p:anim>
                                    <p:anim calcmode="lin" valueType="num">
                                      <p:cBhvr>
                                        <p:cTn id="62" dur="1000" fill="hold"/>
                                        <p:tgtEl>
                                          <p:spTgt spid="29"/>
                                        </p:tgtEl>
                                        <p:attrNameLst>
                                          <p:attrName>ppt_h</p:attrName>
                                        </p:attrNameLst>
                                      </p:cBhvr>
                                      <p:tavLst>
                                        <p:tav tm="0">
                                          <p:val>
                                            <p:fltVal val="0"/>
                                          </p:val>
                                        </p:tav>
                                        <p:tav tm="100000">
                                          <p:val>
                                            <p:strVal val="#ppt_h"/>
                                          </p:val>
                                        </p:tav>
                                      </p:tavLst>
                                    </p:anim>
                                    <p:anim calcmode="lin" valueType="num">
                                      <p:cBhvr>
                                        <p:cTn id="63" dur="1000" fill="hold"/>
                                        <p:tgtEl>
                                          <p:spTgt spid="29"/>
                                        </p:tgtEl>
                                        <p:attrNameLst>
                                          <p:attrName>style.rotation</p:attrName>
                                        </p:attrNameLst>
                                      </p:cBhvr>
                                      <p:tavLst>
                                        <p:tav tm="0">
                                          <p:val>
                                            <p:fltVal val="90"/>
                                          </p:val>
                                        </p:tav>
                                        <p:tav tm="100000">
                                          <p:val>
                                            <p:fltVal val="0"/>
                                          </p:val>
                                        </p:tav>
                                      </p:tavLst>
                                    </p:anim>
                                    <p:animEffect transition="in" filter="fade">
                                      <p:cBhvr>
                                        <p:cTn id="64" dur="1000"/>
                                        <p:tgtEl>
                                          <p:spTgt spid="29"/>
                                        </p:tgtEl>
                                      </p:cBhvr>
                                    </p:animEffect>
                                  </p:childTnLst>
                                </p:cTn>
                              </p:par>
                              <p:par>
                                <p:cTn id="65" presetID="31" presetClass="entr" presetSubtype="0" fill="hold" grpId="0" nodeType="withEffect">
                                  <p:stCondLst>
                                    <p:cond delay="0"/>
                                  </p:stCondLst>
                                  <p:childTnLst>
                                    <p:set>
                                      <p:cBhvr>
                                        <p:cTn id="66" dur="1" fill="hold">
                                          <p:stCondLst>
                                            <p:cond delay="0"/>
                                          </p:stCondLst>
                                        </p:cTn>
                                        <p:tgtEl>
                                          <p:spTgt spid="45"/>
                                        </p:tgtEl>
                                        <p:attrNameLst>
                                          <p:attrName>style.visibility</p:attrName>
                                        </p:attrNameLst>
                                      </p:cBhvr>
                                      <p:to>
                                        <p:strVal val="visible"/>
                                      </p:to>
                                    </p:set>
                                    <p:anim calcmode="lin" valueType="num">
                                      <p:cBhvr>
                                        <p:cTn id="67" dur="1000" fill="hold"/>
                                        <p:tgtEl>
                                          <p:spTgt spid="45"/>
                                        </p:tgtEl>
                                        <p:attrNameLst>
                                          <p:attrName>ppt_w</p:attrName>
                                        </p:attrNameLst>
                                      </p:cBhvr>
                                      <p:tavLst>
                                        <p:tav tm="0">
                                          <p:val>
                                            <p:fltVal val="0"/>
                                          </p:val>
                                        </p:tav>
                                        <p:tav tm="100000">
                                          <p:val>
                                            <p:strVal val="#ppt_w"/>
                                          </p:val>
                                        </p:tav>
                                      </p:tavLst>
                                    </p:anim>
                                    <p:anim calcmode="lin" valueType="num">
                                      <p:cBhvr>
                                        <p:cTn id="68" dur="1000" fill="hold"/>
                                        <p:tgtEl>
                                          <p:spTgt spid="45"/>
                                        </p:tgtEl>
                                        <p:attrNameLst>
                                          <p:attrName>ppt_h</p:attrName>
                                        </p:attrNameLst>
                                      </p:cBhvr>
                                      <p:tavLst>
                                        <p:tav tm="0">
                                          <p:val>
                                            <p:fltVal val="0"/>
                                          </p:val>
                                        </p:tav>
                                        <p:tav tm="100000">
                                          <p:val>
                                            <p:strVal val="#ppt_h"/>
                                          </p:val>
                                        </p:tav>
                                      </p:tavLst>
                                    </p:anim>
                                    <p:anim calcmode="lin" valueType="num">
                                      <p:cBhvr>
                                        <p:cTn id="69" dur="1000" fill="hold"/>
                                        <p:tgtEl>
                                          <p:spTgt spid="45"/>
                                        </p:tgtEl>
                                        <p:attrNameLst>
                                          <p:attrName>style.rotation</p:attrName>
                                        </p:attrNameLst>
                                      </p:cBhvr>
                                      <p:tavLst>
                                        <p:tav tm="0">
                                          <p:val>
                                            <p:fltVal val="90"/>
                                          </p:val>
                                        </p:tav>
                                        <p:tav tm="100000">
                                          <p:val>
                                            <p:fltVal val="0"/>
                                          </p:val>
                                        </p:tav>
                                      </p:tavLst>
                                    </p:anim>
                                    <p:animEffect transition="in" filter="fade">
                                      <p:cBhvr>
                                        <p:cTn id="70" dur="1000"/>
                                        <p:tgtEl>
                                          <p:spTgt spid="45"/>
                                        </p:tgtEl>
                                      </p:cBhvr>
                                    </p:animEffect>
                                  </p:childTnLst>
                                </p:cTn>
                              </p:par>
                              <p:par>
                                <p:cTn id="71" presetID="31" presetClass="entr" presetSubtype="0" fill="hold" grpId="0" nodeType="withEffect">
                                  <p:stCondLst>
                                    <p:cond delay="0"/>
                                  </p:stCondLst>
                                  <p:childTnLst>
                                    <p:set>
                                      <p:cBhvr>
                                        <p:cTn id="72" dur="1" fill="hold">
                                          <p:stCondLst>
                                            <p:cond delay="0"/>
                                          </p:stCondLst>
                                        </p:cTn>
                                        <p:tgtEl>
                                          <p:spTgt spid="30"/>
                                        </p:tgtEl>
                                        <p:attrNameLst>
                                          <p:attrName>style.visibility</p:attrName>
                                        </p:attrNameLst>
                                      </p:cBhvr>
                                      <p:to>
                                        <p:strVal val="visible"/>
                                      </p:to>
                                    </p:set>
                                    <p:anim calcmode="lin" valueType="num">
                                      <p:cBhvr>
                                        <p:cTn id="73" dur="1000" fill="hold"/>
                                        <p:tgtEl>
                                          <p:spTgt spid="30"/>
                                        </p:tgtEl>
                                        <p:attrNameLst>
                                          <p:attrName>ppt_w</p:attrName>
                                        </p:attrNameLst>
                                      </p:cBhvr>
                                      <p:tavLst>
                                        <p:tav tm="0">
                                          <p:val>
                                            <p:fltVal val="0"/>
                                          </p:val>
                                        </p:tav>
                                        <p:tav tm="100000">
                                          <p:val>
                                            <p:strVal val="#ppt_w"/>
                                          </p:val>
                                        </p:tav>
                                      </p:tavLst>
                                    </p:anim>
                                    <p:anim calcmode="lin" valueType="num">
                                      <p:cBhvr>
                                        <p:cTn id="74" dur="1000" fill="hold"/>
                                        <p:tgtEl>
                                          <p:spTgt spid="30"/>
                                        </p:tgtEl>
                                        <p:attrNameLst>
                                          <p:attrName>ppt_h</p:attrName>
                                        </p:attrNameLst>
                                      </p:cBhvr>
                                      <p:tavLst>
                                        <p:tav tm="0">
                                          <p:val>
                                            <p:fltVal val="0"/>
                                          </p:val>
                                        </p:tav>
                                        <p:tav tm="100000">
                                          <p:val>
                                            <p:strVal val="#ppt_h"/>
                                          </p:val>
                                        </p:tav>
                                      </p:tavLst>
                                    </p:anim>
                                    <p:anim calcmode="lin" valueType="num">
                                      <p:cBhvr>
                                        <p:cTn id="75" dur="1000" fill="hold"/>
                                        <p:tgtEl>
                                          <p:spTgt spid="30"/>
                                        </p:tgtEl>
                                        <p:attrNameLst>
                                          <p:attrName>style.rotation</p:attrName>
                                        </p:attrNameLst>
                                      </p:cBhvr>
                                      <p:tavLst>
                                        <p:tav tm="0">
                                          <p:val>
                                            <p:fltVal val="90"/>
                                          </p:val>
                                        </p:tav>
                                        <p:tav tm="100000">
                                          <p:val>
                                            <p:fltVal val="0"/>
                                          </p:val>
                                        </p:tav>
                                      </p:tavLst>
                                    </p:anim>
                                    <p:animEffect transition="in" filter="fade">
                                      <p:cBhvr>
                                        <p:cTn id="76" dur="1000"/>
                                        <p:tgtEl>
                                          <p:spTgt spid="30"/>
                                        </p:tgtEl>
                                      </p:cBhvr>
                                    </p:animEffect>
                                  </p:childTnLst>
                                </p:cTn>
                              </p:par>
                              <p:par>
                                <p:cTn id="77" presetID="31" presetClass="entr" presetSubtype="0" fill="hold" grpId="0" nodeType="withEffect">
                                  <p:stCondLst>
                                    <p:cond delay="0"/>
                                  </p:stCondLst>
                                  <p:childTnLst>
                                    <p:set>
                                      <p:cBhvr>
                                        <p:cTn id="78" dur="1" fill="hold">
                                          <p:stCondLst>
                                            <p:cond delay="0"/>
                                          </p:stCondLst>
                                        </p:cTn>
                                        <p:tgtEl>
                                          <p:spTgt spid="47"/>
                                        </p:tgtEl>
                                        <p:attrNameLst>
                                          <p:attrName>style.visibility</p:attrName>
                                        </p:attrNameLst>
                                      </p:cBhvr>
                                      <p:to>
                                        <p:strVal val="visible"/>
                                      </p:to>
                                    </p:set>
                                    <p:anim calcmode="lin" valueType="num">
                                      <p:cBhvr>
                                        <p:cTn id="79" dur="1000" fill="hold"/>
                                        <p:tgtEl>
                                          <p:spTgt spid="47"/>
                                        </p:tgtEl>
                                        <p:attrNameLst>
                                          <p:attrName>ppt_w</p:attrName>
                                        </p:attrNameLst>
                                      </p:cBhvr>
                                      <p:tavLst>
                                        <p:tav tm="0">
                                          <p:val>
                                            <p:fltVal val="0"/>
                                          </p:val>
                                        </p:tav>
                                        <p:tav tm="100000">
                                          <p:val>
                                            <p:strVal val="#ppt_w"/>
                                          </p:val>
                                        </p:tav>
                                      </p:tavLst>
                                    </p:anim>
                                    <p:anim calcmode="lin" valueType="num">
                                      <p:cBhvr>
                                        <p:cTn id="80" dur="1000" fill="hold"/>
                                        <p:tgtEl>
                                          <p:spTgt spid="47"/>
                                        </p:tgtEl>
                                        <p:attrNameLst>
                                          <p:attrName>ppt_h</p:attrName>
                                        </p:attrNameLst>
                                      </p:cBhvr>
                                      <p:tavLst>
                                        <p:tav tm="0">
                                          <p:val>
                                            <p:fltVal val="0"/>
                                          </p:val>
                                        </p:tav>
                                        <p:tav tm="100000">
                                          <p:val>
                                            <p:strVal val="#ppt_h"/>
                                          </p:val>
                                        </p:tav>
                                      </p:tavLst>
                                    </p:anim>
                                    <p:anim calcmode="lin" valueType="num">
                                      <p:cBhvr>
                                        <p:cTn id="81" dur="1000" fill="hold"/>
                                        <p:tgtEl>
                                          <p:spTgt spid="47"/>
                                        </p:tgtEl>
                                        <p:attrNameLst>
                                          <p:attrName>style.rotation</p:attrName>
                                        </p:attrNameLst>
                                      </p:cBhvr>
                                      <p:tavLst>
                                        <p:tav tm="0">
                                          <p:val>
                                            <p:fltVal val="90"/>
                                          </p:val>
                                        </p:tav>
                                        <p:tav tm="100000">
                                          <p:val>
                                            <p:fltVal val="0"/>
                                          </p:val>
                                        </p:tav>
                                      </p:tavLst>
                                    </p:anim>
                                    <p:animEffect transition="in" filter="fade">
                                      <p:cBhvr>
                                        <p:cTn id="82" dur="1000"/>
                                        <p:tgtEl>
                                          <p:spTgt spid="47"/>
                                        </p:tgtEl>
                                      </p:cBhvr>
                                    </p:animEffect>
                                  </p:childTnLst>
                                </p:cTn>
                              </p:par>
                              <p:par>
                                <p:cTn id="83" presetID="31" presetClass="entr" presetSubtype="0" fill="hold" grpId="0" nodeType="withEffect">
                                  <p:stCondLst>
                                    <p:cond delay="0"/>
                                  </p:stCondLst>
                                  <p:childTnLst>
                                    <p:set>
                                      <p:cBhvr>
                                        <p:cTn id="84" dur="1" fill="hold">
                                          <p:stCondLst>
                                            <p:cond delay="0"/>
                                          </p:stCondLst>
                                        </p:cTn>
                                        <p:tgtEl>
                                          <p:spTgt spid="33"/>
                                        </p:tgtEl>
                                        <p:attrNameLst>
                                          <p:attrName>style.visibility</p:attrName>
                                        </p:attrNameLst>
                                      </p:cBhvr>
                                      <p:to>
                                        <p:strVal val="visible"/>
                                      </p:to>
                                    </p:set>
                                    <p:anim calcmode="lin" valueType="num">
                                      <p:cBhvr>
                                        <p:cTn id="85" dur="1000" fill="hold"/>
                                        <p:tgtEl>
                                          <p:spTgt spid="33"/>
                                        </p:tgtEl>
                                        <p:attrNameLst>
                                          <p:attrName>ppt_w</p:attrName>
                                        </p:attrNameLst>
                                      </p:cBhvr>
                                      <p:tavLst>
                                        <p:tav tm="0">
                                          <p:val>
                                            <p:fltVal val="0"/>
                                          </p:val>
                                        </p:tav>
                                        <p:tav tm="100000">
                                          <p:val>
                                            <p:strVal val="#ppt_w"/>
                                          </p:val>
                                        </p:tav>
                                      </p:tavLst>
                                    </p:anim>
                                    <p:anim calcmode="lin" valueType="num">
                                      <p:cBhvr>
                                        <p:cTn id="86" dur="1000" fill="hold"/>
                                        <p:tgtEl>
                                          <p:spTgt spid="33"/>
                                        </p:tgtEl>
                                        <p:attrNameLst>
                                          <p:attrName>ppt_h</p:attrName>
                                        </p:attrNameLst>
                                      </p:cBhvr>
                                      <p:tavLst>
                                        <p:tav tm="0">
                                          <p:val>
                                            <p:fltVal val="0"/>
                                          </p:val>
                                        </p:tav>
                                        <p:tav tm="100000">
                                          <p:val>
                                            <p:strVal val="#ppt_h"/>
                                          </p:val>
                                        </p:tav>
                                      </p:tavLst>
                                    </p:anim>
                                    <p:anim calcmode="lin" valueType="num">
                                      <p:cBhvr>
                                        <p:cTn id="87" dur="1000" fill="hold"/>
                                        <p:tgtEl>
                                          <p:spTgt spid="33"/>
                                        </p:tgtEl>
                                        <p:attrNameLst>
                                          <p:attrName>style.rotation</p:attrName>
                                        </p:attrNameLst>
                                      </p:cBhvr>
                                      <p:tavLst>
                                        <p:tav tm="0">
                                          <p:val>
                                            <p:fltVal val="90"/>
                                          </p:val>
                                        </p:tav>
                                        <p:tav tm="100000">
                                          <p:val>
                                            <p:fltVal val="0"/>
                                          </p:val>
                                        </p:tav>
                                      </p:tavLst>
                                    </p:anim>
                                    <p:animEffect transition="in" filter="fade">
                                      <p:cBhvr>
                                        <p:cTn id="88" dur="1000"/>
                                        <p:tgtEl>
                                          <p:spTgt spid="33"/>
                                        </p:tgtEl>
                                      </p:cBhvr>
                                    </p:animEffect>
                                  </p:childTnLst>
                                </p:cTn>
                              </p:par>
                              <p:par>
                                <p:cTn id="89" presetID="31" presetClass="entr" presetSubtype="0" fill="hold" grpId="0" nodeType="withEffect">
                                  <p:stCondLst>
                                    <p:cond delay="0"/>
                                  </p:stCondLst>
                                  <p:childTnLst>
                                    <p:set>
                                      <p:cBhvr>
                                        <p:cTn id="90" dur="1" fill="hold">
                                          <p:stCondLst>
                                            <p:cond delay="0"/>
                                          </p:stCondLst>
                                        </p:cTn>
                                        <p:tgtEl>
                                          <p:spTgt spid="48"/>
                                        </p:tgtEl>
                                        <p:attrNameLst>
                                          <p:attrName>style.visibility</p:attrName>
                                        </p:attrNameLst>
                                      </p:cBhvr>
                                      <p:to>
                                        <p:strVal val="visible"/>
                                      </p:to>
                                    </p:set>
                                    <p:anim calcmode="lin" valueType="num">
                                      <p:cBhvr>
                                        <p:cTn id="91" dur="1000" fill="hold"/>
                                        <p:tgtEl>
                                          <p:spTgt spid="48"/>
                                        </p:tgtEl>
                                        <p:attrNameLst>
                                          <p:attrName>ppt_w</p:attrName>
                                        </p:attrNameLst>
                                      </p:cBhvr>
                                      <p:tavLst>
                                        <p:tav tm="0">
                                          <p:val>
                                            <p:fltVal val="0"/>
                                          </p:val>
                                        </p:tav>
                                        <p:tav tm="100000">
                                          <p:val>
                                            <p:strVal val="#ppt_w"/>
                                          </p:val>
                                        </p:tav>
                                      </p:tavLst>
                                    </p:anim>
                                    <p:anim calcmode="lin" valueType="num">
                                      <p:cBhvr>
                                        <p:cTn id="92" dur="1000" fill="hold"/>
                                        <p:tgtEl>
                                          <p:spTgt spid="48"/>
                                        </p:tgtEl>
                                        <p:attrNameLst>
                                          <p:attrName>ppt_h</p:attrName>
                                        </p:attrNameLst>
                                      </p:cBhvr>
                                      <p:tavLst>
                                        <p:tav tm="0">
                                          <p:val>
                                            <p:fltVal val="0"/>
                                          </p:val>
                                        </p:tav>
                                        <p:tav tm="100000">
                                          <p:val>
                                            <p:strVal val="#ppt_h"/>
                                          </p:val>
                                        </p:tav>
                                      </p:tavLst>
                                    </p:anim>
                                    <p:anim calcmode="lin" valueType="num">
                                      <p:cBhvr>
                                        <p:cTn id="93" dur="1000" fill="hold"/>
                                        <p:tgtEl>
                                          <p:spTgt spid="48"/>
                                        </p:tgtEl>
                                        <p:attrNameLst>
                                          <p:attrName>style.rotation</p:attrName>
                                        </p:attrNameLst>
                                      </p:cBhvr>
                                      <p:tavLst>
                                        <p:tav tm="0">
                                          <p:val>
                                            <p:fltVal val="90"/>
                                          </p:val>
                                        </p:tav>
                                        <p:tav tm="100000">
                                          <p:val>
                                            <p:fltVal val="0"/>
                                          </p:val>
                                        </p:tav>
                                      </p:tavLst>
                                    </p:anim>
                                    <p:animEffect transition="in" filter="fade">
                                      <p:cBhvr>
                                        <p:cTn id="94" dur="1000"/>
                                        <p:tgtEl>
                                          <p:spTgt spid="48"/>
                                        </p:tgtEl>
                                      </p:cBhvr>
                                    </p:animEffect>
                                  </p:childTnLst>
                                </p:cTn>
                              </p:par>
                              <p:par>
                                <p:cTn id="95" presetID="31" presetClass="entr" presetSubtype="0" fill="hold" grpId="0" nodeType="withEffect">
                                  <p:stCondLst>
                                    <p:cond delay="0"/>
                                  </p:stCondLst>
                                  <p:childTnLst>
                                    <p:set>
                                      <p:cBhvr>
                                        <p:cTn id="96" dur="1" fill="hold">
                                          <p:stCondLst>
                                            <p:cond delay="0"/>
                                          </p:stCondLst>
                                        </p:cTn>
                                        <p:tgtEl>
                                          <p:spTgt spid="34"/>
                                        </p:tgtEl>
                                        <p:attrNameLst>
                                          <p:attrName>style.visibility</p:attrName>
                                        </p:attrNameLst>
                                      </p:cBhvr>
                                      <p:to>
                                        <p:strVal val="visible"/>
                                      </p:to>
                                    </p:set>
                                    <p:anim calcmode="lin" valueType="num">
                                      <p:cBhvr>
                                        <p:cTn id="97" dur="1000" fill="hold"/>
                                        <p:tgtEl>
                                          <p:spTgt spid="34"/>
                                        </p:tgtEl>
                                        <p:attrNameLst>
                                          <p:attrName>ppt_w</p:attrName>
                                        </p:attrNameLst>
                                      </p:cBhvr>
                                      <p:tavLst>
                                        <p:tav tm="0">
                                          <p:val>
                                            <p:fltVal val="0"/>
                                          </p:val>
                                        </p:tav>
                                        <p:tav tm="100000">
                                          <p:val>
                                            <p:strVal val="#ppt_w"/>
                                          </p:val>
                                        </p:tav>
                                      </p:tavLst>
                                    </p:anim>
                                    <p:anim calcmode="lin" valueType="num">
                                      <p:cBhvr>
                                        <p:cTn id="98" dur="1000" fill="hold"/>
                                        <p:tgtEl>
                                          <p:spTgt spid="34"/>
                                        </p:tgtEl>
                                        <p:attrNameLst>
                                          <p:attrName>ppt_h</p:attrName>
                                        </p:attrNameLst>
                                      </p:cBhvr>
                                      <p:tavLst>
                                        <p:tav tm="0">
                                          <p:val>
                                            <p:fltVal val="0"/>
                                          </p:val>
                                        </p:tav>
                                        <p:tav tm="100000">
                                          <p:val>
                                            <p:strVal val="#ppt_h"/>
                                          </p:val>
                                        </p:tav>
                                      </p:tavLst>
                                    </p:anim>
                                    <p:anim calcmode="lin" valueType="num">
                                      <p:cBhvr>
                                        <p:cTn id="99" dur="1000" fill="hold"/>
                                        <p:tgtEl>
                                          <p:spTgt spid="34"/>
                                        </p:tgtEl>
                                        <p:attrNameLst>
                                          <p:attrName>style.rotation</p:attrName>
                                        </p:attrNameLst>
                                      </p:cBhvr>
                                      <p:tavLst>
                                        <p:tav tm="0">
                                          <p:val>
                                            <p:fltVal val="90"/>
                                          </p:val>
                                        </p:tav>
                                        <p:tav tm="100000">
                                          <p:val>
                                            <p:fltVal val="0"/>
                                          </p:val>
                                        </p:tav>
                                      </p:tavLst>
                                    </p:anim>
                                    <p:animEffect transition="in" filter="fade">
                                      <p:cBhvr>
                                        <p:cTn id="100" dur="1000"/>
                                        <p:tgtEl>
                                          <p:spTgt spid="34"/>
                                        </p:tgtEl>
                                      </p:cBhvr>
                                    </p:animEffect>
                                  </p:childTnLst>
                                </p:cTn>
                              </p:par>
                              <p:par>
                                <p:cTn id="101" presetID="31" presetClass="entr" presetSubtype="0" fill="hold" grpId="0" nodeType="withEffect">
                                  <p:stCondLst>
                                    <p:cond delay="0"/>
                                  </p:stCondLst>
                                  <p:childTnLst>
                                    <p:set>
                                      <p:cBhvr>
                                        <p:cTn id="102" dur="1" fill="hold">
                                          <p:stCondLst>
                                            <p:cond delay="0"/>
                                          </p:stCondLst>
                                        </p:cTn>
                                        <p:tgtEl>
                                          <p:spTgt spid="49"/>
                                        </p:tgtEl>
                                        <p:attrNameLst>
                                          <p:attrName>style.visibility</p:attrName>
                                        </p:attrNameLst>
                                      </p:cBhvr>
                                      <p:to>
                                        <p:strVal val="visible"/>
                                      </p:to>
                                    </p:set>
                                    <p:anim calcmode="lin" valueType="num">
                                      <p:cBhvr>
                                        <p:cTn id="103" dur="1000" fill="hold"/>
                                        <p:tgtEl>
                                          <p:spTgt spid="49"/>
                                        </p:tgtEl>
                                        <p:attrNameLst>
                                          <p:attrName>ppt_w</p:attrName>
                                        </p:attrNameLst>
                                      </p:cBhvr>
                                      <p:tavLst>
                                        <p:tav tm="0">
                                          <p:val>
                                            <p:fltVal val="0"/>
                                          </p:val>
                                        </p:tav>
                                        <p:tav tm="100000">
                                          <p:val>
                                            <p:strVal val="#ppt_w"/>
                                          </p:val>
                                        </p:tav>
                                      </p:tavLst>
                                    </p:anim>
                                    <p:anim calcmode="lin" valueType="num">
                                      <p:cBhvr>
                                        <p:cTn id="104" dur="1000" fill="hold"/>
                                        <p:tgtEl>
                                          <p:spTgt spid="49"/>
                                        </p:tgtEl>
                                        <p:attrNameLst>
                                          <p:attrName>ppt_h</p:attrName>
                                        </p:attrNameLst>
                                      </p:cBhvr>
                                      <p:tavLst>
                                        <p:tav tm="0">
                                          <p:val>
                                            <p:fltVal val="0"/>
                                          </p:val>
                                        </p:tav>
                                        <p:tav tm="100000">
                                          <p:val>
                                            <p:strVal val="#ppt_h"/>
                                          </p:val>
                                        </p:tav>
                                      </p:tavLst>
                                    </p:anim>
                                    <p:anim calcmode="lin" valueType="num">
                                      <p:cBhvr>
                                        <p:cTn id="105" dur="1000" fill="hold"/>
                                        <p:tgtEl>
                                          <p:spTgt spid="49"/>
                                        </p:tgtEl>
                                        <p:attrNameLst>
                                          <p:attrName>style.rotation</p:attrName>
                                        </p:attrNameLst>
                                      </p:cBhvr>
                                      <p:tavLst>
                                        <p:tav tm="0">
                                          <p:val>
                                            <p:fltVal val="90"/>
                                          </p:val>
                                        </p:tav>
                                        <p:tav tm="100000">
                                          <p:val>
                                            <p:fltVal val="0"/>
                                          </p:val>
                                        </p:tav>
                                      </p:tavLst>
                                    </p:anim>
                                    <p:animEffect transition="in" filter="fade">
                                      <p:cBhvr>
                                        <p:cTn id="106" dur="1000"/>
                                        <p:tgtEl>
                                          <p:spTgt spid="49"/>
                                        </p:tgtEl>
                                      </p:cBhvr>
                                    </p:animEffect>
                                  </p:childTnLst>
                                </p:cTn>
                              </p:par>
                              <p:par>
                                <p:cTn id="107" presetID="31" presetClass="entr" presetSubtype="0" fill="hold" grpId="0" nodeType="withEffect">
                                  <p:stCondLst>
                                    <p:cond delay="0"/>
                                  </p:stCondLst>
                                  <p:childTnLst>
                                    <p:set>
                                      <p:cBhvr>
                                        <p:cTn id="108" dur="1" fill="hold">
                                          <p:stCondLst>
                                            <p:cond delay="0"/>
                                          </p:stCondLst>
                                        </p:cTn>
                                        <p:tgtEl>
                                          <p:spTgt spid="35"/>
                                        </p:tgtEl>
                                        <p:attrNameLst>
                                          <p:attrName>style.visibility</p:attrName>
                                        </p:attrNameLst>
                                      </p:cBhvr>
                                      <p:to>
                                        <p:strVal val="visible"/>
                                      </p:to>
                                    </p:set>
                                    <p:anim calcmode="lin" valueType="num">
                                      <p:cBhvr>
                                        <p:cTn id="109" dur="1000" fill="hold"/>
                                        <p:tgtEl>
                                          <p:spTgt spid="35"/>
                                        </p:tgtEl>
                                        <p:attrNameLst>
                                          <p:attrName>ppt_w</p:attrName>
                                        </p:attrNameLst>
                                      </p:cBhvr>
                                      <p:tavLst>
                                        <p:tav tm="0">
                                          <p:val>
                                            <p:fltVal val="0"/>
                                          </p:val>
                                        </p:tav>
                                        <p:tav tm="100000">
                                          <p:val>
                                            <p:strVal val="#ppt_w"/>
                                          </p:val>
                                        </p:tav>
                                      </p:tavLst>
                                    </p:anim>
                                    <p:anim calcmode="lin" valueType="num">
                                      <p:cBhvr>
                                        <p:cTn id="110" dur="1000" fill="hold"/>
                                        <p:tgtEl>
                                          <p:spTgt spid="35"/>
                                        </p:tgtEl>
                                        <p:attrNameLst>
                                          <p:attrName>ppt_h</p:attrName>
                                        </p:attrNameLst>
                                      </p:cBhvr>
                                      <p:tavLst>
                                        <p:tav tm="0">
                                          <p:val>
                                            <p:fltVal val="0"/>
                                          </p:val>
                                        </p:tav>
                                        <p:tav tm="100000">
                                          <p:val>
                                            <p:strVal val="#ppt_h"/>
                                          </p:val>
                                        </p:tav>
                                      </p:tavLst>
                                    </p:anim>
                                    <p:anim calcmode="lin" valueType="num">
                                      <p:cBhvr>
                                        <p:cTn id="111" dur="1000" fill="hold"/>
                                        <p:tgtEl>
                                          <p:spTgt spid="35"/>
                                        </p:tgtEl>
                                        <p:attrNameLst>
                                          <p:attrName>style.rotation</p:attrName>
                                        </p:attrNameLst>
                                      </p:cBhvr>
                                      <p:tavLst>
                                        <p:tav tm="0">
                                          <p:val>
                                            <p:fltVal val="90"/>
                                          </p:val>
                                        </p:tav>
                                        <p:tav tm="100000">
                                          <p:val>
                                            <p:fltVal val="0"/>
                                          </p:val>
                                        </p:tav>
                                      </p:tavLst>
                                    </p:anim>
                                    <p:animEffect transition="in" filter="fade">
                                      <p:cBhvr>
                                        <p:cTn id="112" dur="1000"/>
                                        <p:tgtEl>
                                          <p:spTgt spid="35"/>
                                        </p:tgtEl>
                                      </p:cBhvr>
                                    </p:animEffect>
                                  </p:childTnLst>
                                </p:cTn>
                              </p:par>
                              <p:par>
                                <p:cTn id="113" presetID="31" presetClass="entr" presetSubtype="0" fill="hold" grpId="0" nodeType="withEffect">
                                  <p:stCondLst>
                                    <p:cond delay="0"/>
                                  </p:stCondLst>
                                  <p:childTnLst>
                                    <p:set>
                                      <p:cBhvr>
                                        <p:cTn id="114" dur="1" fill="hold">
                                          <p:stCondLst>
                                            <p:cond delay="0"/>
                                          </p:stCondLst>
                                        </p:cTn>
                                        <p:tgtEl>
                                          <p:spTgt spid="46"/>
                                        </p:tgtEl>
                                        <p:attrNameLst>
                                          <p:attrName>style.visibility</p:attrName>
                                        </p:attrNameLst>
                                      </p:cBhvr>
                                      <p:to>
                                        <p:strVal val="visible"/>
                                      </p:to>
                                    </p:set>
                                    <p:anim calcmode="lin" valueType="num">
                                      <p:cBhvr>
                                        <p:cTn id="115" dur="1000" fill="hold"/>
                                        <p:tgtEl>
                                          <p:spTgt spid="46"/>
                                        </p:tgtEl>
                                        <p:attrNameLst>
                                          <p:attrName>ppt_w</p:attrName>
                                        </p:attrNameLst>
                                      </p:cBhvr>
                                      <p:tavLst>
                                        <p:tav tm="0">
                                          <p:val>
                                            <p:fltVal val="0"/>
                                          </p:val>
                                        </p:tav>
                                        <p:tav tm="100000">
                                          <p:val>
                                            <p:strVal val="#ppt_w"/>
                                          </p:val>
                                        </p:tav>
                                      </p:tavLst>
                                    </p:anim>
                                    <p:anim calcmode="lin" valueType="num">
                                      <p:cBhvr>
                                        <p:cTn id="116" dur="1000" fill="hold"/>
                                        <p:tgtEl>
                                          <p:spTgt spid="46"/>
                                        </p:tgtEl>
                                        <p:attrNameLst>
                                          <p:attrName>ppt_h</p:attrName>
                                        </p:attrNameLst>
                                      </p:cBhvr>
                                      <p:tavLst>
                                        <p:tav tm="0">
                                          <p:val>
                                            <p:fltVal val="0"/>
                                          </p:val>
                                        </p:tav>
                                        <p:tav tm="100000">
                                          <p:val>
                                            <p:strVal val="#ppt_h"/>
                                          </p:val>
                                        </p:tav>
                                      </p:tavLst>
                                    </p:anim>
                                    <p:anim calcmode="lin" valueType="num">
                                      <p:cBhvr>
                                        <p:cTn id="117" dur="1000" fill="hold"/>
                                        <p:tgtEl>
                                          <p:spTgt spid="46"/>
                                        </p:tgtEl>
                                        <p:attrNameLst>
                                          <p:attrName>style.rotation</p:attrName>
                                        </p:attrNameLst>
                                      </p:cBhvr>
                                      <p:tavLst>
                                        <p:tav tm="0">
                                          <p:val>
                                            <p:fltVal val="90"/>
                                          </p:val>
                                        </p:tav>
                                        <p:tav tm="100000">
                                          <p:val>
                                            <p:fltVal val="0"/>
                                          </p:val>
                                        </p:tav>
                                      </p:tavLst>
                                    </p:anim>
                                    <p:animEffect transition="in" filter="fade">
                                      <p:cBhvr>
                                        <p:cTn id="118" dur="1000"/>
                                        <p:tgtEl>
                                          <p:spTgt spid="46"/>
                                        </p:tgtEl>
                                      </p:cBhvr>
                                    </p:animEffect>
                                  </p:childTnLst>
                                </p:cTn>
                              </p:par>
                              <p:par>
                                <p:cTn id="119" presetID="31" presetClass="entr" presetSubtype="0" fill="hold" grpId="0" nodeType="withEffect">
                                  <p:stCondLst>
                                    <p:cond delay="0"/>
                                  </p:stCondLst>
                                  <p:childTnLst>
                                    <p:set>
                                      <p:cBhvr>
                                        <p:cTn id="120" dur="1" fill="hold">
                                          <p:stCondLst>
                                            <p:cond delay="0"/>
                                          </p:stCondLst>
                                        </p:cTn>
                                        <p:tgtEl>
                                          <p:spTgt spid="38"/>
                                        </p:tgtEl>
                                        <p:attrNameLst>
                                          <p:attrName>style.visibility</p:attrName>
                                        </p:attrNameLst>
                                      </p:cBhvr>
                                      <p:to>
                                        <p:strVal val="visible"/>
                                      </p:to>
                                    </p:set>
                                    <p:anim calcmode="lin" valueType="num">
                                      <p:cBhvr>
                                        <p:cTn id="121" dur="1000" fill="hold"/>
                                        <p:tgtEl>
                                          <p:spTgt spid="38"/>
                                        </p:tgtEl>
                                        <p:attrNameLst>
                                          <p:attrName>ppt_w</p:attrName>
                                        </p:attrNameLst>
                                      </p:cBhvr>
                                      <p:tavLst>
                                        <p:tav tm="0">
                                          <p:val>
                                            <p:fltVal val="0"/>
                                          </p:val>
                                        </p:tav>
                                        <p:tav tm="100000">
                                          <p:val>
                                            <p:strVal val="#ppt_w"/>
                                          </p:val>
                                        </p:tav>
                                      </p:tavLst>
                                    </p:anim>
                                    <p:anim calcmode="lin" valueType="num">
                                      <p:cBhvr>
                                        <p:cTn id="122" dur="1000" fill="hold"/>
                                        <p:tgtEl>
                                          <p:spTgt spid="38"/>
                                        </p:tgtEl>
                                        <p:attrNameLst>
                                          <p:attrName>ppt_h</p:attrName>
                                        </p:attrNameLst>
                                      </p:cBhvr>
                                      <p:tavLst>
                                        <p:tav tm="0">
                                          <p:val>
                                            <p:fltVal val="0"/>
                                          </p:val>
                                        </p:tav>
                                        <p:tav tm="100000">
                                          <p:val>
                                            <p:strVal val="#ppt_h"/>
                                          </p:val>
                                        </p:tav>
                                      </p:tavLst>
                                    </p:anim>
                                    <p:anim calcmode="lin" valueType="num">
                                      <p:cBhvr>
                                        <p:cTn id="123" dur="1000" fill="hold"/>
                                        <p:tgtEl>
                                          <p:spTgt spid="38"/>
                                        </p:tgtEl>
                                        <p:attrNameLst>
                                          <p:attrName>style.rotation</p:attrName>
                                        </p:attrNameLst>
                                      </p:cBhvr>
                                      <p:tavLst>
                                        <p:tav tm="0">
                                          <p:val>
                                            <p:fltVal val="90"/>
                                          </p:val>
                                        </p:tav>
                                        <p:tav tm="100000">
                                          <p:val>
                                            <p:fltVal val="0"/>
                                          </p:val>
                                        </p:tav>
                                      </p:tavLst>
                                    </p:anim>
                                    <p:animEffect transition="in" filter="fade">
                                      <p:cBhvr>
                                        <p:cTn id="124" dur="1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2" grpId="0" animBg="1"/>
      <p:bldP spid="33" grpId="0" animBg="1"/>
      <p:bldP spid="34" grpId="0" animBg="1"/>
      <p:bldP spid="35" grpId="0" animBg="1"/>
      <p:bldP spid="38" grpId="0" animBg="1"/>
      <p:bldP spid="40" grpId="0"/>
      <p:bldP spid="41" grpId="0"/>
      <p:bldP spid="42" grpId="0"/>
      <p:bldP spid="43" grpId="0"/>
      <p:bldP spid="44" grpId="0"/>
      <p:bldP spid="45" grpId="0"/>
      <p:bldP spid="46" grpId="0"/>
      <p:bldP spid="47" grpId="0"/>
      <p:bldP spid="48" grpId="0"/>
      <p:bldP spid="4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6550223"/>
            <a:ext cx="12192000" cy="307777"/>
          </a:xfrm>
          <a:prstGeom prst="rect">
            <a:avLst/>
          </a:prstGeom>
          <a:solidFill>
            <a:schemeClr val="accent5">
              <a:lumMod val="50000"/>
            </a:schemeClr>
          </a:solidFill>
        </p:spPr>
        <p:txBody>
          <a:bodyPr wrap="square" rtlCol="0">
            <a:spAutoFit/>
          </a:bodyPr>
          <a:lstStyle/>
          <a:p>
            <a:r>
              <a:rPr lang="id-ID" sz="1400" b="1" dirty="0" smtClean="0">
                <a:solidFill>
                  <a:schemeClr val="bg1"/>
                </a:solidFill>
              </a:rPr>
              <a:t>Presentasi Proposal Tugas Akhir								Tissa Ayu Aristi                  1534290012	</a:t>
            </a:r>
            <a:endParaRPr lang="id-ID" sz="1400" b="1" dirty="0">
              <a:solidFill>
                <a:schemeClr val="bg1"/>
              </a:solidFill>
            </a:endParaRPr>
          </a:p>
        </p:txBody>
      </p:sp>
      <p:pic>
        <p:nvPicPr>
          <p:cNvPr id="3" name="Picture 5" descr="tb"/>
          <p:cNvPicPr>
            <a:picLocks noChangeAspect="1" noChangeArrowheads="1"/>
          </p:cNvPicPr>
          <p:nvPr/>
        </p:nvPicPr>
        <p:blipFill>
          <a:blip r:embed="rId2"/>
          <a:srcRect/>
          <a:stretch>
            <a:fillRect/>
          </a:stretch>
        </p:blipFill>
        <p:spPr bwMode="auto">
          <a:xfrm>
            <a:off x="6463862" y="0"/>
            <a:ext cx="5728138" cy="677708"/>
          </a:xfrm>
          <a:prstGeom prst="rect">
            <a:avLst/>
          </a:prstGeom>
          <a:noFill/>
        </p:spPr>
      </p:pic>
      <p:sp>
        <p:nvSpPr>
          <p:cNvPr id="4" name="TextBox 3"/>
          <p:cNvSpPr txBox="1"/>
          <p:nvPr/>
        </p:nvSpPr>
        <p:spPr>
          <a:xfrm>
            <a:off x="7254765" y="81082"/>
            <a:ext cx="4146331" cy="461665"/>
          </a:xfrm>
          <a:prstGeom prst="rect">
            <a:avLst/>
          </a:prstGeom>
          <a:noFill/>
        </p:spPr>
        <p:txBody>
          <a:bodyPr wrap="square" rtlCol="0">
            <a:spAutoFit/>
          </a:bodyPr>
          <a:lstStyle/>
          <a:p>
            <a:r>
              <a:rPr lang="id-ID" sz="2400" b="1" dirty="0" smtClean="0">
                <a:solidFill>
                  <a:schemeClr val="bg1"/>
                </a:solidFill>
              </a:rPr>
              <a:t>ANALISA DAN PEMBAHASAN</a:t>
            </a:r>
            <a:endParaRPr lang="id-ID" sz="2400" b="1" dirty="0">
              <a:solidFill>
                <a:schemeClr val="bg1"/>
              </a:solidFill>
            </a:endParaRPr>
          </a:p>
        </p:txBody>
      </p:sp>
      <p:sp>
        <p:nvSpPr>
          <p:cNvPr id="5" name="Rectangle 4"/>
          <p:cNvSpPr/>
          <p:nvPr/>
        </p:nvSpPr>
        <p:spPr>
          <a:xfrm>
            <a:off x="850709" y="81082"/>
            <a:ext cx="5031475" cy="1015663"/>
          </a:xfrm>
          <a:prstGeom prst="rect">
            <a:avLst/>
          </a:prstGeom>
        </p:spPr>
        <p:txBody>
          <a:bodyPr wrap="square">
            <a:spAutoFit/>
          </a:bodyPr>
          <a:lstStyle/>
          <a:p>
            <a:pPr algn="ctr">
              <a:lnSpc>
                <a:spcPct val="150000"/>
              </a:lnSpc>
            </a:pPr>
            <a:r>
              <a:rPr lang="id-ID" sz="2000" b="1" dirty="0" smtClean="0">
                <a:latin typeface="Times New Roman" pitchFamily="18" charset="0"/>
                <a:cs typeface="Times New Roman" pitchFamily="18" charset="0"/>
              </a:rPr>
              <a:t>Rekapitulasi Biaya Tetap Pada Perumahan Royale Residence 2</a:t>
            </a:r>
            <a:endParaRPr lang="en-US" sz="2000" b="1" dirty="0">
              <a:latin typeface="Times New Roman" pitchFamily="18" charset="0"/>
              <a:cs typeface="Times New Roman"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443907231"/>
              </p:ext>
            </p:extLst>
          </p:nvPr>
        </p:nvGraphicFramePr>
        <p:xfrm>
          <a:off x="1532973" y="2080064"/>
          <a:ext cx="9126054" cy="3106084"/>
        </p:xfrm>
        <a:graphic>
          <a:graphicData uri="http://schemas.openxmlformats.org/drawingml/2006/table">
            <a:tbl>
              <a:tblPr firstRow="1" firstCol="1" bandRow="1"/>
              <a:tblGrid>
                <a:gridCol w="583118"/>
                <a:gridCol w="5298770"/>
                <a:gridCol w="3244166"/>
              </a:tblGrid>
              <a:tr h="414161">
                <a:tc>
                  <a:txBody>
                    <a:bodyPr/>
                    <a:lstStyle/>
                    <a:p>
                      <a:pPr algn="ctr">
                        <a:lnSpc>
                          <a:spcPct val="107000"/>
                        </a:lnSpc>
                        <a:spcAft>
                          <a:spcPts val="0"/>
                        </a:spcAft>
                      </a:pPr>
                      <a:r>
                        <a:rPr lang="id-ID"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id-ID" sz="20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Uraian</a:t>
                      </a:r>
                      <a:endParaRPr lang="id-ID"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id-ID" sz="20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Jumlah </a:t>
                      </a:r>
                      <a:endParaRPr lang="id-ID"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9627">
                <a:tc>
                  <a:txBody>
                    <a:bodyPr/>
                    <a:lstStyle/>
                    <a:p>
                      <a:pPr algn="ctr">
                        <a:lnSpc>
                          <a:spcPct val="107000"/>
                        </a:lnSpc>
                        <a:spcAft>
                          <a:spcPts val="0"/>
                        </a:spcAft>
                      </a:pPr>
                      <a:r>
                        <a:rPr lang="id-ID"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id-ID"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id-ID"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Biaya Pembelian Tanah Sarana &amp; Prasarana</a:t>
                      </a:r>
                      <a:endParaRPr lang="id-ID"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id-ID"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Rp                       14.806.000.000 </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9627">
                <a:tc>
                  <a:txBody>
                    <a:bodyPr/>
                    <a:lstStyle/>
                    <a:p>
                      <a:pPr algn="ctr">
                        <a:lnSpc>
                          <a:spcPct val="107000"/>
                        </a:lnSpc>
                        <a:spcAft>
                          <a:spcPts val="0"/>
                        </a:spcAft>
                      </a:pPr>
                      <a:r>
                        <a:rPr lang="id-ID"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id-ID"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id-ID"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Biaya Legalitas &amp; Perijinan</a:t>
                      </a:r>
                      <a:endParaRPr lang="id-ID"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id-ID"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Rp                          1.997.700.064 </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9627">
                <a:tc>
                  <a:txBody>
                    <a:bodyPr/>
                    <a:lstStyle/>
                    <a:p>
                      <a:pPr algn="ctr">
                        <a:lnSpc>
                          <a:spcPct val="107000"/>
                        </a:lnSpc>
                        <a:spcAft>
                          <a:spcPts val="0"/>
                        </a:spcAft>
                      </a:pPr>
                      <a:r>
                        <a:rPr lang="id-ID"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id-ID"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id-ID"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Biaya Pematangan Lahan</a:t>
                      </a:r>
                      <a:endParaRPr lang="id-ID"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id-ID"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Rp                             518.168.000 </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9627">
                <a:tc>
                  <a:txBody>
                    <a:bodyPr/>
                    <a:lstStyle/>
                    <a:p>
                      <a:pPr algn="ctr">
                        <a:lnSpc>
                          <a:spcPct val="107000"/>
                        </a:lnSpc>
                        <a:spcAft>
                          <a:spcPts val="0"/>
                        </a:spcAft>
                      </a:pPr>
                      <a:r>
                        <a:rPr lang="id-ID"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a:t>
                      </a:r>
                      <a:endParaRPr lang="id-ID"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id-ID"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Biaya Fasilitas Umum (Sarana &amp; Prasarana)</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id-ID"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Rp                          2.501.050.000 </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9627">
                <a:tc>
                  <a:txBody>
                    <a:bodyPr/>
                    <a:lstStyle/>
                    <a:p>
                      <a:pPr algn="ctr">
                        <a:lnSpc>
                          <a:spcPct val="107000"/>
                        </a:lnSpc>
                        <a:spcAft>
                          <a:spcPts val="0"/>
                        </a:spcAft>
                      </a:pPr>
                      <a:r>
                        <a:rPr lang="id-ID"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a:t>
                      </a:r>
                      <a:endParaRPr lang="id-ID"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id-ID"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Biaya Pemasaran</a:t>
                      </a:r>
                      <a:endParaRPr lang="id-ID"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id-ID"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Rp                             396.927.464 </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9627">
                <a:tc>
                  <a:txBody>
                    <a:bodyPr/>
                    <a:lstStyle/>
                    <a:p>
                      <a:pPr algn="ctr">
                        <a:lnSpc>
                          <a:spcPct val="107000"/>
                        </a:lnSpc>
                        <a:spcAft>
                          <a:spcPts val="0"/>
                        </a:spcAft>
                      </a:pPr>
                      <a:r>
                        <a:rPr lang="id-ID"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a:t>
                      </a:r>
                      <a:endParaRPr lang="id-ID"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id-ID"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Biaya Gaji Karyawan</a:t>
                      </a:r>
                      <a:endParaRPr lang="id-ID"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id-ID"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Rp                             366.000.000 </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161">
                <a:tc gridSpan="2">
                  <a:txBody>
                    <a:bodyPr/>
                    <a:lstStyle/>
                    <a:p>
                      <a:pPr algn="ctr">
                        <a:lnSpc>
                          <a:spcPct val="107000"/>
                        </a:lnSpc>
                        <a:spcAft>
                          <a:spcPts val="0"/>
                        </a:spcAft>
                      </a:pPr>
                      <a:r>
                        <a:rPr lang="id-ID" sz="18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Total</a:t>
                      </a:r>
                      <a:endParaRPr lang="id-ID"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id-ID"/>
                    </a:p>
                  </a:txBody>
                  <a:tcPr/>
                </a:tc>
                <a:tc>
                  <a:txBody>
                    <a:bodyPr/>
                    <a:lstStyle/>
                    <a:p>
                      <a:pPr algn="ctr">
                        <a:lnSpc>
                          <a:spcPct val="107000"/>
                        </a:lnSpc>
                        <a:spcAft>
                          <a:spcPts val="0"/>
                        </a:spcAft>
                      </a:pPr>
                      <a:r>
                        <a:rPr lang="id-ID"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Rp              20.585.845.529 </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13309927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815</TotalTime>
  <Words>1035</Words>
  <Application>Microsoft Office PowerPoint</Application>
  <PresentationFormat>Widescreen</PresentationFormat>
  <Paragraphs>240</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Cambria Math</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ASUS</cp:lastModifiedBy>
  <cp:revision>75</cp:revision>
  <dcterms:created xsi:type="dcterms:W3CDTF">2020-03-07T20:40:02Z</dcterms:created>
  <dcterms:modified xsi:type="dcterms:W3CDTF">2020-03-29T02:26:58Z</dcterms:modified>
</cp:coreProperties>
</file>