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2" autoAdjust="0"/>
  </p:normalViewPr>
  <p:slideViewPr>
    <p:cSldViewPr>
      <p:cViewPr varScale="1">
        <p:scale>
          <a:sx n="70" d="100"/>
          <a:sy n="70" d="100"/>
        </p:scale>
        <p:origin x="-84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7B1A3D-C3DF-4970-AB88-241FDB09A481}" type="datetimeFigureOut">
              <a:rPr lang="en-US" smtClean="0"/>
              <a:t>8/19/2013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319413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B1A3D-C3DF-4970-AB88-241FDB09A481}" type="datetimeFigureOut">
              <a:rPr lang="en-US" smtClean="0"/>
              <a:t>8/19/2013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3073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B1A3D-C3DF-4970-AB88-241FDB09A481}" type="datetimeFigureOut">
              <a:rPr lang="en-US" smtClean="0"/>
              <a:t>8/19/2013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129400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B1A3D-C3DF-4970-AB88-241FDB09A481}" type="datetimeFigureOut">
              <a:rPr lang="en-US" smtClean="0"/>
              <a:t>8/19/2013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278747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B1A3D-C3DF-4970-AB88-241FDB09A481}" type="datetimeFigureOut">
              <a:rPr lang="en-US" smtClean="0"/>
              <a:t>8/19/2013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239811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B1A3D-C3DF-4970-AB88-241FDB09A481}" type="datetimeFigureOut">
              <a:rPr lang="en-US" smtClean="0"/>
              <a:t>8/19/2013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267793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B1A3D-C3DF-4970-AB88-241FDB09A481}" type="datetimeFigureOut">
              <a:rPr lang="en-US" smtClean="0"/>
              <a:t>8/19/2013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219801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B1A3D-C3DF-4970-AB88-241FDB09A481}" type="datetimeFigureOut">
              <a:rPr lang="en-US" smtClean="0"/>
              <a:t>8/19/2013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231019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B1A3D-C3DF-4970-AB88-241FDB09A481}" type="datetimeFigureOut">
              <a:rPr lang="en-US" smtClean="0"/>
              <a:t>8/19/2013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78944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B1A3D-C3DF-4970-AB88-241FDB09A481}" type="datetimeFigureOut">
              <a:rPr lang="en-US" smtClean="0"/>
              <a:t>8/19/2013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112819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B1A3D-C3DF-4970-AB88-241FDB09A481}" type="datetimeFigureOut">
              <a:rPr lang="en-US" smtClean="0"/>
              <a:t>8/19/2013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09CBE-F063-4EC8-9792-01A1CA6E955C}" type="slidenum">
              <a:rPr lang="en-US" smtClean="0"/>
              <a:t>‹#›</a:t>
            </a:fld>
            <a:endParaRPr lang="en-US"/>
          </a:p>
        </p:txBody>
      </p:sp>
    </p:spTree>
    <p:extLst>
      <p:ext uri="{BB962C8B-B14F-4D97-AF65-F5344CB8AC3E}">
        <p14:creationId xmlns:p14="http://schemas.microsoft.com/office/powerpoint/2010/main" val="137904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B1A3D-C3DF-4970-AB88-241FDB09A481}" type="datetimeFigureOut">
              <a:rPr lang="en-US" smtClean="0"/>
              <a:t>8/19/2013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09CBE-F063-4EC8-9792-01A1CA6E955C}" type="slidenum">
              <a:rPr lang="en-US" smtClean="0"/>
              <a:t>‹#›</a:t>
            </a:fld>
            <a:endParaRPr lang="en-US"/>
          </a:p>
        </p:txBody>
      </p:sp>
    </p:spTree>
    <p:extLst>
      <p:ext uri="{BB962C8B-B14F-4D97-AF65-F5344CB8AC3E}">
        <p14:creationId xmlns:p14="http://schemas.microsoft.com/office/powerpoint/2010/main" val="3910657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1000" r="-11000"/>
          </a:stretch>
        </a:blipFill>
        <a:effectLst/>
      </p:bgPr>
    </p:bg>
    <p:spTree>
      <p:nvGrpSpPr>
        <p:cNvPr id="1" name=""/>
        <p:cNvGrpSpPr/>
        <p:nvPr/>
      </p:nvGrpSpPr>
      <p:grpSpPr>
        <a:xfrm>
          <a:off x="0" y="0"/>
          <a:ext cx="0" cy="0"/>
          <a:chOff x="0" y="0"/>
          <a:chExt cx="0" cy="0"/>
        </a:xfrm>
      </p:grpSpPr>
      <p:sp>
        <p:nvSpPr>
          <p:cNvPr id="4" name="TextBox 3"/>
          <p:cNvSpPr txBox="1"/>
          <p:nvPr/>
        </p:nvSpPr>
        <p:spPr>
          <a:xfrm>
            <a:off x="174171" y="173295"/>
            <a:ext cx="8839200" cy="7294305"/>
          </a:xfrm>
          <a:prstGeom prst="rect">
            <a:avLst/>
          </a:prstGeom>
          <a:noFill/>
        </p:spPr>
        <p:txBody>
          <a:bodyPr wrap="square" rtlCol="0">
            <a:spAutoFit/>
          </a:bodyPr>
          <a:lstStyle/>
          <a:p>
            <a:pPr algn="ctr"/>
            <a:r>
              <a:rPr lang="en-US" b="1" dirty="0" smtClean="0">
                <a:latin typeface="Copperplate Gothic Bold" pitchFamily="34" charset="0"/>
              </a:rPr>
              <a:t>REPRESENTASI MAKNA GALAU DALAM FILM RADIO GALAU FM</a:t>
            </a:r>
          </a:p>
          <a:p>
            <a:pPr algn="ctr"/>
            <a:r>
              <a:rPr lang="en-US" b="1" dirty="0" smtClean="0">
                <a:latin typeface="Copperplate Gothic Bold" pitchFamily="34" charset="0"/>
              </a:rPr>
              <a:t>(</a:t>
            </a:r>
            <a:r>
              <a:rPr lang="en-US" b="1" dirty="0" err="1" smtClean="0">
                <a:latin typeface="Copperplate Gothic Bold" pitchFamily="34" charset="0"/>
              </a:rPr>
              <a:t>Analisis</a:t>
            </a:r>
            <a:r>
              <a:rPr lang="en-US" b="1" dirty="0" smtClean="0">
                <a:latin typeface="Copperplate Gothic Bold" pitchFamily="34" charset="0"/>
              </a:rPr>
              <a:t> </a:t>
            </a:r>
            <a:r>
              <a:rPr lang="en-US" b="1" dirty="0" err="1" smtClean="0">
                <a:latin typeface="Copperplate Gothic Bold" pitchFamily="34" charset="0"/>
              </a:rPr>
              <a:t>Semiotika</a:t>
            </a:r>
            <a:r>
              <a:rPr lang="en-US" b="1" dirty="0" smtClean="0">
                <a:latin typeface="Copperplate Gothic Bold" pitchFamily="34" charset="0"/>
              </a:rPr>
              <a:t> John Fiske </a:t>
            </a:r>
            <a:r>
              <a:rPr lang="en-US" b="1" dirty="0" err="1" smtClean="0">
                <a:latin typeface="Copperplate Gothic Bold" pitchFamily="34" charset="0"/>
              </a:rPr>
              <a:t>Mengenai</a:t>
            </a:r>
            <a:r>
              <a:rPr lang="en-US" b="1" dirty="0" smtClean="0">
                <a:latin typeface="Copperplate Gothic Bold" pitchFamily="34" charset="0"/>
              </a:rPr>
              <a:t> </a:t>
            </a:r>
            <a:r>
              <a:rPr lang="en-US" b="1" dirty="0" err="1" smtClean="0">
                <a:latin typeface="Copperplate Gothic Bold" pitchFamily="34" charset="0"/>
              </a:rPr>
              <a:t>Makna</a:t>
            </a:r>
            <a:r>
              <a:rPr lang="en-US" b="1" dirty="0" smtClean="0">
                <a:latin typeface="Copperplate Gothic Bold" pitchFamily="34" charset="0"/>
              </a:rPr>
              <a:t> </a:t>
            </a:r>
            <a:r>
              <a:rPr lang="en-US" b="1" dirty="0" err="1" smtClean="0">
                <a:latin typeface="Copperplate Gothic Bold" pitchFamily="34" charset="0"/>
              </a:rPr>
              <a:t>Galau</a:t>
            </a:r>
            <a:r>
              <a:rPr lang="en-US" b="1" dirty="0" smtClean="0">
                <a:latin typeface="Copperplate Gothic Bold" pitchFamily="34" charset="0"/>
              </a:rPr>
              <a:t> </a:t>
            </a:r>
            <a:r>
              <a:rPr lang="en-US" b="1" dirty="0" err="1" smtClean="0">
                <a:latin typeface="Copperplate Gothic Bold" pitchFamily="34" charset="0"/>
              </a:rPr>
              <a:t>Dalam</a:t>
            </a:r>
            <a:r>
              <a:rPr lang="en-US" b="1" dirty="0" smtClean="0">
                <a:latin typeface="Copperplate Gothic Bold" pitchFamily="34" charset="0"/>
              </a:rPr>
              <a:t> Film Radio </a:t>
            </a:r>
            <a:r>
              <a:rPr lang="en-US" b="1" dirty="0" err="1" smtClean="0">
                <a:latin typeface="Copperplate Gothic Bold" pitchFamily="34" charset="0"/>
              </a:rPr>
              <a:t>Galau</a:t>
            </a:r>
            <a:r>
              <a:rPr lang="en-US" b="1" dirty="0" smtClean="0">
                <a:latin typeface="Copperplate Gothic Bold" pitchFamily="34" charset="0"/>
              </a:rPr>
              <a:t> FM)</a:t>
            </a:r>
          </a:p>
          <a:p>
            <a:pPr algn="ctr"/>
            <a:endParaRPr lang="en-US" b="1" dirty="0" smtClean="0">
              <a:latin typeface="Copperplate Gothic Bold" pitchFamily="34" charset="0"/>
            </a:endParaRPr>
          </a:p>
          <a:p>
            <a:pPr algn="ctr"/>
            <a:r>
              <a:rPr lang="en-US" b="1" dirty="0" smtClean="0">
                <a:latin typeface="Copperplate Gothic Bold" pitchFamily="34" charset="0"/>
              </a:rPr>
              <a:t>SKRIPSI</a:t>
            </a:r>
          </a:p>
          <a:p>
            <a:pPr algn="ctr"/>
            <a:endParaRPr lang="en-US" b="1" dirty="0" smtClean="0">
              <a:latin typeface="Copperplate Gothic Bold" pitchFamily="34" charset="0"/>
            </a:endParaRPr>
          </a:p>
          <a:p>
            <a:pPr algn="ctr"/>
            <a:r>
              <a:rPr lang="en-US" b="1" i="1" dirty="0" err="1" smtClean="0">
                <a:latin typeface="Copperplate Gothic Bold" pitchFamily="34" charset="0"/>
              </a:rPr>
              <a:t>Diajukan</a:t>
            </a:r>
            <a:r>
              <a:rPr lang="en-US" b="1" i="1" dirty="0" smtClean="0">
                <a:latin typeface="Copperplate Gothic Bold" pitchFamily="34" charset="0"/>
              </a:rPr>
              <a:t> </a:t>
            </a:r>
            <a:r>
              <a:rPr lang="en-US" b="1" i="1" dirty="0" err="1" smtClean="0">
                <a:latin typeface="Copperplate Gothic Bold" pitchFamily="34" charset="0"/>
              </a:rPr>
              <a:t>Untuk</a:t>
            </a:r>
            <a:r>
              <a:rPr lang="en-US" b="1" i="1" dirty="0" smtClean="0">
                <a:latin typeface="Copperplate Gothic Bold" pitchFamily="34" charset="0"/>
              </a:rPr>
              <a:t> </a:t>
            </a:r>
            <a:r>
              <a:rPr lang="en-US" b="1" i="1" dirty="0" err="1" smtClean="0">
                <a:latin typeface="Copperplate Gothic Bold" pitchFamily="34" charset="0"/>
              </a:rPr>
              <a:t>Menempuh</a:t>
            </a:r>
            <a:r>
              <a:rPr lang="en-US" b="1" i="1" dirty="0" smtClean="0">
                <a:latin typeface="Copperplate Gothic Bold" pitchFamily="34" charset="0"/>
              </a:rPr>
              <a:t> </a:t>
            </a:r>
            <a:r>
              <a:rPr lang="en-US" b="1" i="1" dirty="0" err="1" smtClean="0">
                <a:latin typeface="Copperplate Gothic Bold" pitchFamily="34" charset="0"/>
              </a:rPr>
              <a:t>Syarat</a:t>
            </a:r>
            <a:r>
              <a:rPr lang="en-US" b="1" i="1" dirty="0" smtClean="0">
                <a:latin typeface="Copperplate Gothic Bold" pitchFamily="34" charset="0"/>
              </a:rPr>
              <a:t> </a:t>
            </a:r>
            <a:r>
              <a:rPr lang="en-US" b="1" i="1" dirty="0" err="1" smtClean="0">
                <a:latin typeface="Copperplate Gothic Bold" pitchFamily="34" charset="0"/>
              </a:rPr>
              <a:t>Sidang</a:t>
            </a:r>
            <a:r>
              <a:rPr lang="en-US" b="1" i="1" dirty="0" smtClean="0">
                <a:latin typeface="Copperplate Gothic Bold" pitchFamily="34" charset="0"/>
              </a:rPr>
              <a:t> </a:t>
            </a:r>
            <a:r>
              <a:rPr lang="en-US" b="1" i="1" dirty="0" err="1" smtClean="0">
                <a:latin typeface="Copperplate Gothic Bold" pitchFamily="34" charset="0"/>
              </a:rPr>
              <a:t>Skripsi</a:t>
            </a:r>
            <a:r>
              <a:rPr lang="en-US" b="1" i="1" dirty="0" smtClean="0">
                <a:latin typeface="Copperplate Gothic Bold" pitchFamily="34" charset="0"/>
              </a:rPr>
              <a:t> </a:t>
            </a:r>
            <a:r>
              <a:rPr lang="en-US" b="1" i="1" dirty="0" err="1" smtClean="0">
                <a:latin typeface="Copperplate Gothic Bold" pitchFamily="34" charset="0"/>
              </a:rPr>
              <a:t>Pada</a:t>
            </a:r>
            <a:r>
              <a:rPr lang="en-US" b="1" i="1" dirty="0" smtClean="0">
                <a:latin typeface="Copperplate Gothic Bold" pitchFamily="34" charset="0"/>
              </a:rPr>
              <a:t> Program </a:t>
            </a:r>
            <a:r>
              <a:rPr lang="en-US" b="1" i="1" dirty="0" err="1" smtClean="0">
                <a:latin typeface="Copperplate Gothic Bold" pitchFamily="34" charset="0"/>
              </a:rPr>
              <a:t>Studi</a:t>
            </a:r>
            <a:r>
              <a:rPr lang="en-US" b="1" i="1" dirty="0" smtClean="0">
                <a:latin typeface="Copperplate Gothic Bold" pitchFamily="34" charset="0"/>
              </a:rPr>
              <a:t> </a:t>
            </a:r>
            <a:r>
              <a:rPr lang="en-US" b="1" i="1" dirty="0" err="1" smtClean="0">
                <a:latin typeface="Copperplate Gothic Bold" pitchFamily="34" charset="0"/>
              </a:rPr>
              <a:t>Ilmu</a:t>
            </a:r>
            <a:r>
              <a:rPr lang="en-US" b="1" i="1" dirty="0" smtClean="0">
                <a:latin typeface="Copperplate Gothic Bold" pitchFamily="34" charset="0"/>
              </a:rPr>
              <a:t> </a:t>
            </a:r>
            <a:r>
              <a:rPr lang="en-US" b="1" i="1" dirty="0" err="1" smtClean="0">
                <a:latin typeface="Copperplate Gothic Bold" pitchFamily="34" charset="0"/>
              </a:rPr>
              <a:t>Komunikasi</a:t>
            </a:r>
            <a:r>
              <a:rPr lang="en-US" b="1" i="1" dirty="0" smtClean="0">
                <a:latin typeface="Copperplate Gothic Bold" pitchFamily="34" charset="0"/>
              </a:rPr>
              <a:t> </a:t>
            </a:r>
            <a:r>
              <a:rPr lang="en-US" b="1" i="1" dirty="0" err="1" smtClean="0">
                <a:latin typeface="Copperplate Gothic Bold" pitchFamily="34" charset="0"/>
              </a:rPr>
              <a:t>Konsentrasi</a:t>
            </a:r>
            <a:r>
              <a:rPr lang="en-US" b="1" i="1" dirty="0" smtClean="0">
                <a:latin typeface="Copperplate Gothic Bold" pitchFamily="34" charset="0"/>
              </a:rPr>
              <a:t> </a:t>
            </a:r>
            <a:r>
              <a:rPr lang="en-US" b="1" i="1" dirty="0" err="1" smtClean="0">
                <a:latin typeface="Copperplate Gothic Bold" pitchFamily="34" charset="0"/>
              </a:rPr>
              <a:t>Jurnalistik</a:t>
            </a:r>
            <a:endParaRPr lang="en-US" b="1" i="1" dirty="0" smtClean="0">
              <a:latin typeface="Copperplate Gothic Bold" pitchFamily="34" charset="0"/>
            </a:endParaRPr>
          </a:p>
          <a:p>
            <a:pPr algn="ctr"/>
            <a:endParaRPr lang="en-US" b="1" i="1" dirty="0" smtClean="0">
              <a:latin typeface="Copperplate Gothic Bold" pitchFamily="34" charset="0"/>
            </a:endParaRPr>
          </a:p>
          <a:p>
            <a:pPr algn="ctr"/>
            <a:r>
              <a:rPr lang="en-US" b="1" i="1" dirty="0" err="1" smtClean="0">
                <a:latin typeface="Copperplate Gothic Bold" pitchFamily="34" charset="0"/>
              </a:rPr>
              <a:t>Oleh</a:t>
            </a:r>
            <a:r>
              <a:rPr lang="en-US" b="1" i="1" dirty="0" smtClean="0">
                <a:latin typeface="Copperplate Gothic Bold" pitchFamily="34" charset="0"/>
              </a:rPr>
              <a:t>,</a:t>
            </a:r>
          </a:p>
          <a:p>
            <a:pPr algn="ctr"/>
            <a:r>
              <a:rPr lang="en-US" b="1" i="1" dirty="0" smtClean="0">
                <a:latin typeface="Copperplate Gothic Bold" pitchFamily="34" charset="0"/>
              </a:rPr>
              <a:t>LINA AFRIYANTI</a:t>
            </a:r>
          </a:p>
          <a:p>
            <a:pPr algn="ctr"/>
            <a:r>
              <a:rPr lang="en-US" b="1" i="1" dirty="0" smtClean="0">
                <a:latin typeface="Copperplate Gothic Bold" pitchFamily="34" charset="0"/>
              </a:rPr>
              <a:t>NIM. 41809010</a:t>
            </a:r>
          </a:p>
          <a:p>
            <a:pPr algn="ctr"/>
            <a:endParaRPr lang="en-US" b="1" i="1" dirty="0">
              <a:latin typeface="Copperplate Gothic Bold" pitchFamily="34" charset="0"/>
            </a:endParaRPr>
          </a:p>
          <a:p>
            <a:pPr algn="ctr"/>
            <a:endParaRPr lang="en-US" b="1" i="1" dirty="0" smtClean="0">
              <a:latin typeface="Copperplate Gothic Bold" pitchFamily="34" charset="0"/>
            </a:endParaRPr>
          </a:p>
          <a:p>
            <a:pPr algn="ctr"/>
            <a:endParaRPr lang="en-US" b="1" i="1" dirty="0">
              <a:latin typeface="Copperplate Gothic Bold" pitchFamily="34" charset="0"/>
            </a:endParaRPr>
          </a:p>
          <a:p>
            <a:pPr algn="ctr"/>
            <a:endParaRPr lang="en-US" b="1" i="1" dirty="0" smtClean="0">
              <a:latin typeface="Copperplate Gothic Bold" pitchFamily="34" charset="0"/>
            </a:endParaRPr>
          </a:p>
          <a:p>
            <a:pPr algn="ctr"/>
            <a:endParaRPr lang="en-US" b="1" i="1" dirty="0">
              <a:latin typeface="Copperplate Gothic Bold" pitchFamily="34" charset="0"/>
            </a:endParaRPr>
          </a:p>
          <a:p>
            <a:pPr algn="ctr"/>
            <a:endParaRPr lang="en-US" b="1" i="1" dirty="0" smtClean="0">
              <a:latin typeface="Copperplate Gothic Bold" pitchFamily="34" charset="0"/>
            </a:endParaRPr>
          </a:p>
          <a:p>
            <a:pPr algn="ctr"/>
            <a:endParaRPr lang="en-US" b="1" i="1" dirty="0">
              <a:latin typeface="Copperplate Gothic Bold" pitchFamily="34" charset="0"/>
            </a:endParaRPr>
          </a:p>
          <a:p>
            <a:pPr algn="ctr"/>
            <a:r>
              <a:rPr lang="en-US" b="1" i="1" dirty="0" smtClean="0">
                <a:latin typeface="Copperplate Gothic Bold" pitchFamily="34" charset="0"/>
              </a:rPr>
              <a:t>PROGRAM STUDI ILMU KOMUNIKASI, KONSENTRASI JURNALISTIK</a:t>
            </a:r>
          </a:p>
          <a:p>
            <a:pPr algn="ctr"/>
            <a:r>
              <a:rPr lang="en-US" b="1" i="1" dirty="0" smtClean="0">
                <a:latin typeface="Copperplate Gothic Bold" pitchFamily="34" charset="0"/>
              </a:rPr>
              <a:t>FAKULTAS ILMU SOSIAL DAN ILMU POLITIK</a:t>
            </a:r>
          </a:p>
          <a:p>
            <a:pPr algn="ctr"/>
            <a:r>
              <a:rPr lang="en-US" b="1" i="1" dirty="0" smtClean="0">
                <a:latin typeface="Copperplate Gothic Bold" pitchFamily="34" charset="0"/>
              </a:rPr>
              <a:t>UNIVERSITAS KOMPUTER INDONESIA</a:t>
            </a:r>
          </a:p>
          <a:p>
            <a:pPr algn="ctr"/>
            <a:r>
              <a:rPr lang="en-US" b="1" i="1" dirty="0" smtClean="0">
                <a:latin typeface="Copperplate Gothic Bold" pitchFamily="34" charset="0"/>
              </a:rPr>
              <a:t>BANDUNG</a:t>
            </a:r>
          </a:p>
          <a:p>
            <a:pPr algn="ctr"/>
            <a:r>
              <a:rPr lang="en-US" b="1" i="1" dirty="0" smtClean="0">
                <a:latin typeface="Copperplate Gothic Bold" pitchFamily="34" charset="0"/>
              </a:rPr>
              <a:t>2013</a:t>
            </a:r>
          </a:p>
          <a:p>
            <a:endParaRPr lang="en-US" i="1" dirty="0" smtClean="0"/>
          </a:p>
          <a:p>
            <a:endParaRPr lang="en-US" dirty="0"/>
          </a:p>
        </p:txBody>
      </p:sp>
      <p:pic>
        <p:nvPicPr>
          <p:cNvPr id="1027" name="Picture 3" descr="C:\Users\LikeCoil\Documents\PPT NDUL\unikom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4038" y="3581638"/>
            <a:ext cx="1676162" cy="167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506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6000" r="-6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3</a:t>
            </a:r>
            <a:endParaRPr lang="en-US" dirty="0">
              <a:solidFill>
                <a:schemeClr val="tx1"/>
              </a:solidFill>
            </a:endParaRPr>
          </a:p>
        </p:txBody>
      </p:sp>
      <p:sp>
        <p:nvSpPr>
          <p:cNvPr id="3" name="Rounded Rectangle 2"/>
          <p:cNvSpPr/>
          <p:nvPr/>
        </p:nvSpPr>
        <p:spPr>
          <a:xfrm>
            <a:off x="0" y="762000"/>
            <a:ext cx="3657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METODE PENELITIAN</a:t>
            </a:r>
            <a:endParaRPr lang="en-US" dirty="0">
              <a:solidFill>
                <a:schemeClr val="tx1"/>
              </a:solidFill>
            </a:endParaRPr>
          </a:p>
        </p:txBody>
      </p:sp>
      <p:sp>
        <p:nvSpPr>
          <p:cNvPr id="4" name="Rectangle 3"/>
          <p:cNvSpPr/>
          <p:nvPr/>
        </p:nvSpPr>
        <p:spPr>
          <a:xfrm>
            <a:off x="0" y="4267200"/>
            <a:ext cx="4572000" cy="838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Lokasi</a:t>
            </a:r>
            <a:endParaRPr lang="en-US" dirty="0">
              <a:solidFill>
                <a:schemeClr val="tx1"/>
              </a:solidFill>
            </a:endParaRPr>
          </a:p>
        </p:txBody>
      </p:sp>
      <p:sp>
        <p:nvSpPr>
          <p:cNvPr id="5" name="Rectangle 4"/>
          <p:cNvSpPr/>
          <p:nvPr/>
        </p:nvSpPr>
        <p:spPr>
          <a:xfrm>
            <a:off x="0" y="5181600"/>
            <a:ext cx="4572000" cy="1676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Penelitian</a:t>
            </a:r>
            <a:r>
              <a:rPr lang="en-US" dirty="0" smtClean="0">
                <a:solidFill>
                  <a:schemeClr val="tx1"/>
                </a:solidFill>
              </a:rPr>
              <a:t> Yang </a:t>
            </a:r>
            <a:r>
              <a:rPr lang="en-US" dirty="0" err="1" smtClean="0">
                <a:solidFill>
                  <a:schemeClr val="tx1"/>
                </a:solidFill>
              </a:rPr>
              <a:t>Peneliti</a:t>
            </a:r>
            <a:r>
              <a:rPr lang="en-US" dirty="0" smtClean="0">
                <a:solidFill>
                  <a:schemeClr val="tx1"/>
                </a:solidFill>
              </a:rPr>
              <a:t> </a:t>
            </a:r>
            <a:r>
              <a:rPr lang="en-US" dirty="0" err="1" smtClean="0">
                <a:solidFill>
                  <a:schemeClr val="tx1"/>
                </a:solidFill>
              </a:rPr>
              <a:t>Lakukan</a:t>
            </a:r>
            <a:r>
              <a:rPr lang="en-US" dirty="0" smtClean="0">
                <a:solidFill>
                  <a:schemeClr val="tx1"/>
                </a:solidFill>
              </a:rPr>
              <a:t> </a:t>
            </a:r>
            <a:r>
              <a:rPr lang="en-US" dirty="0" err="1" smtClean="0">
                <a:solidFill>
                  <a:schemeClr val="tx1"/>
                </a:solidFill>
              </a:rPr>
              <a:t>Berlokasi</a:t>
            </a:r>
            <a:r>
              <a:rPr lang="en-US" dirty="0" smtClean="0">
                <a:solidFill>
                  <a:schemeClr val="tx1"/>
                </a:solidFill>
              </a:rPr>
              <a:t> Di Kota Bandung</a:t>
            </a:r>
            <a:endParaRPr lang="en-US" dirty="0">
              <a:solidFill>
                <a:schemeClr val="tx1"/>
              </a:solidFill>
            </a:endParaRPr>
          </a:p>
        </p:txBody>
      </p:sp>
      <p:sp>
        <p:nvSpPr>
          <p:cNvPr id="6" name="Rectangle 5"/>
          <p:cNvSpPr/>
          <p:nvPr/>
        </p:nvSpPr>
        <p:spPr>
          <a:xfrm>
            <a:off x="4572000" y="4267200"/>
            <a:ext cx="4572000" cy="838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Waktu</a:t>
            </a:r>
            <a:endParaRPr lang="en-US" dirty="0">
              <a:solidFill>
                <a:schemeClr val="tx1"/>
              </a:solidFill>
            </a:endParaRPr>
          </a:p>
        </p:txBody>
      </p:sp>
      <p:sp>
        <p:nvSpPr>
          <p:cNvPr id="7" name="Rectangle 6"/>
          <p:cNvSpPr/>
          <p:nvPr/>
        </p:nvSpPr>
        <p:spPr>
          <a:xfrm>
            <a:off x="4572000" y="5181600"/>
            <a:ext cx="4572000" cy="1676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Penelitian</a:t>
            </a:r>
            <a:r>
              <a:rPr lang="en-US" dirty="0" smtClean="0">
                <a:solidFill>
                  <a:schemeClr val="tx1"/>
                </a:solidFill>
              </a:rPr>
              <a:t> </a:t>
            </a:r>
            <a:r>
              <a:rPr lang="en-US" dirty="0" err="1" smtClean="0">
                <a:solidFill>
                  <a:schemeClr val="tx1"/>
                </a:solidFill>
              </a:rPr>
              <a:t>Ini</a:t>
            </a:r>
            <a:r>
              <a:rPr lang="en-US" dirty="0" smtClean="0">
                <a:solidFill>
                  <a:schemeClr val="tx1"/>
                </a:solidFill>
              </a:rPr>
              <a:t> </a:t>
            </a:r>
            <a:r>
              <a:rPr lang="en-US" dirty="0" err="1" smtClean="0">
                <a:solidFill>
                  <a:schemeClr val="tx1"/>
                </a:solidFill>
              </a:rPr>
              <a:t>Dilakukan</a:t>
            </a:r>
            <a:r>
              <a:rPr lang="en-US" dirty="0" smtClean="0">
                <a:solidFill>
                  <a:schemeClr val="tx1"/>
                </a:solidFill>
              </a:rPr>
              <a:t> </a:t>
            </a:r>
            <a:r>
              <a:rPr lang="en-US" dirty="0" err="1" smtClean="0">
                <a:solidFill>
                  <a:schemeClr val="tx1"/>
                </a:solidFill>
              </a:rPr>
              <a:t>Dalam</a:t>
            </a:r>
            <a:r>
              <a:rPr lang="en-US" dirty="0" smtClean="0">
                <a:solidFill>
                  <a:schemeClr val="tx1"/>
                </a:solidFill>
              </a:rPr>
              <a:t> </a:t>
            </a:r>
            <a:r>
              <a:rPr lang="en-US" dirty="0" err="1" smtClean="0">
                <a:solidFill>
                  <a:schemeClr val="tx1"/>
                </a:solidFill>
              </a:rPr>
              <a:t>Jangka</a:t>
            </a:r>
            <a:r>
              <a:rPr lang="en-US" dirty="0" smtClean="0">
                <a:solidFill>
                  <a:schemeClr val="tx1"/>
                </a:solidFill>
              </a:rPr>
              <a:t> </a:t>
            </a:r>
            <a:r>
              <a:rPr lang="en-US" dirty="0" err="1" smtClean="0">
                <a:solidFill>
                  <a:schemeClr val="tx1"/>
                </a:solidFill>
              </a:rPr>
              <a:t>Waktu</a:t>
            </a:r>
            <a:r>
              <a:rPr lang="en-US" dirty="0" smtClean="0">
                <a:solidFill>
                  <a:schemeClr val="tx1"/>
                </a:solidFill>
              </a:rPr>
              <a:t> </a:t>
            </a:r>
            <a:r>
              <a:rPr lang="en-US" dirty="0" err="1" smtClean="0">
                <a:solidFill>
                  <a:schemeClr val="tx1"/>
                </a:solidFill>
              </a:rPr>
              <a:t>Enam</a:t>
            </a:r>
            <a:r>
              <a:rPr lang="en-US" dirty="0" smtClean="0">
                <a:solidFill>
                  <a:schemeClr val="tx1"/>
                </a:solidFill>
              </a:rPr>
              <a:t> </a:t>
            </a:r>
            <a:r>
              <a:rPr lang="en-US" dirty="0" err="1" smtClean="0">
                <a:solidFill>
                  <a:schemeClr val="tx1"/>
                </a:solidFill>
              </a:rPr>
              <a:t>Bulan</a:t>
            </a:r>
            <a:r>
              <a:rPr lang="en-US" dirty="0" smtClean="0">
                <a:solidFill>
                  <a:schemeClr val="tx1"/>
                </a:solidFill>
              </a:rPr>
              <a:t> </a:t>
            </a:r>
            <a:r>
              <a:rPr lang="en-US" dirty="0" err="1" smtClean="0">
                <a:solidFill>
                  <a:schemeClr val="tx1"/>
                </a:solidFill>
              </a:rPr>
              <a:t>Terhitung</a:t>
            </a:r>
            <a:r>
              <a:rPr lang="en-US" dirty="0" smtClean="0">
                <a:solidFill>
                  <a:schemeClr val="tx1"/>
                </a:solidFill>
              </a:rPr>
              <a:t> </a:t>
            </a:r>
            <a:r>
              <a:rPr lang="en-US" dirty="0" err="1" smtClean="0">
                <a:solidFill>
                  <a:schemeClr val="tx1"/>
                </a:solidFill>
              </a:rPr>
              <a:t>Mulai</a:t>
            </a:r>
            <a:r>
              <a:rPr lang="en-US" dirty="0" smtClean="0">
                <a:solidFill>
                  <a:schemeClr val="tx1"/>
                </a:solidFill>
              </a:rPr>
              <a:t> </a:t>
            </a:r>
            <a:r>
              <a:rPr lang="en-US" dirty="0" err="1" smtClean="0">
                <a:solidFill>
                  <a:schemeClr val="tx1"/>
                </a:solidFill>
              </a:rPr>
              <a:t>Bulan</a:t>
            </a:r>
            <a:r>
              <a:rPr lang="en-US" dirty="0" smtClean="0">
                <a:solidFill>
                  <a:schemeClr val="tx1"/>
                </a:solidFill>
              </a:rPr>
              <a:t> </a:t>
            </a:r>
            <a:r>
              <a:rPr lang="en-US" dirty="0" err="1" smtClean="0">
                <a:solidFill>
                  <a:schemeClr val="tx1"/>
                </a:solidFill>
              </a:rPr>
              <a:t>Februari</a:t>
            </a:r>
            <a:r>
              <a:rPr lang="en-US" dirty="0" smtClean="0">
                <a:solidFill>
                  <a:schemeClr val="tx1"/>
                </a:solidFill>
              </a:rPr>
              <a:t> 2013 </a:t>
            </a:r>
            <a:r>
              <a:rPr lang="en-US" dirty="0" err="1" smtClean="0">
                <a:solidFill>
                  <a:schemeClr val="tx1"/>
                </a:solidFill>
              </a:rPr>
              <a:t>Sampai</a:t>
            </a:r>
            <a:r>
              <a:rPr lang="en-US" dirty="0" smtClean="0">
                <a:solidFill>
                  <a:schemeClr val="tx1"/>
                </a:solidFill>
              </a:rPr>
              <a:t> </a:t>
            </a:r>
            <a:r>
              <a:rPr lang="en-US" dirty="0" err="1" smtClean="0">
                <a:solidFill>
                  <a:schemeClr val="tx1"/>
                </a:solidFill>
              </a:rPr>
              <a:t>Dengan</a:t>
            </a:r>
            <a:r>
              <a:rPr lang="en-US" dirty="0" smtClean="0">
                <a:solidFill>
                  <a:schemeClr val="tx1"/>
                </a:solidFill>
              </a:rPr>
              <a:t> </a:t>
            </a:r>
            <a:r>
              <a:rPr lang="en-US" dirty="0" err="1" smtClean="0">
                <a:solidFill>
                  <a:schemeClr val="tx1"/>
                </a:solidFill>
              </a:rPr>
              <a:t>Juli</a:t>
            </a:r>
            <a:r>
              <a:rPr lang="en-US" dirty="0" smtClean="0">
                <a:solidFill>
                  <a:schemeClr val="tx1"/>
                </a:solidFill>
              </a:rPr>
              <a:t> 2013</a:t>
            </a:r>
            <a:endParaRPr lang="en-US" dirty="0">
              <a:solidFill>
                <a:schemeClr val="tx1"/>
              </a:solidFill>
            </a:endParaRPr>
          </a:p>
        </p:txBody>
      </p:sp>
    </p:spTree>
    <p:extLst>
      <p:ext uri="{BB962C8B-B14F-4D97-AF65-F5344CB8AC3E}">
        <p14:creationId xmlns:p14="http://schemas.microsoft.com/office/powerpoint/2010/main" val="256559017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plus(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par>
                                <p:cTn id="16" presetID="43"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
                                        <p:tgtEl>
                                          <p:spTgt spid="7"/>
                                        </p:tgtEl>
                                      </p:cBhvr>
                                    </p:animEffect>
                                    <p:anim calcmode="lin" valueType="num">
                                      <p:cBhvr>
                                        <p:cTn id="19" dur="400" fill="hold"/>
                                        <p:tgtEl>
                                          <p:spTgt spid="7"/>
                                        </p:tgtEl>
                                        <p:attrNameLst>
                                          <p:attrName>ppt_x</p:attrName>
                                        </p:attrNameLst>
                                      </p:cBhvr>
                                      <p:tavLst>
                                        <p:tav tm="0">
                                          <p:val>
                                            <p:strVal val="#ppt_x"/>
                                          </p:val>
                                        </p:tav>
                                        <p:tav tm="100000">
                                          <p:val>
                                            <p:strVal val="#ppt_x"/>
                                          </p:val>
                                        </p:tav>
                                      </p:tavLst>
                                    </p:anim>
                                    <p:anim calcmode="lin" valueType="num">
                                      <p:cBhvr>
                                        <p:cTn id="20" dur="400" fill="hold"/>
                                        <p:tgtEl>
                                          <p:spTgt spid="7"/>
                                        </p:tgtEl>
                                        <p:attrNameLst>
                                          <p:attrName>ppt_y</p:attrName>
                                        </p:attrNameLst>
                                      </p:cBhvr>
                                      <p:tavLst>
                                        <p:tav tm="0">
                                          <p:val>
                                            <p:strVal val="#ppt_y+0.31"/>
                                          </p:val>
                                        </p:tav>
                                        <p:tav tm="100000">
                                          <p:val>
                                            <p:strVal val="#ppt_y+0.31"/>
                                          </p:val>
                                        </p:tav>
                                      </p:tavLst>
                                    </p:anim>
                                    <p:anim calcmode="lin" valueType="num">
                                      <p:cBhvr>
                                        <p:cTn id="21"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2"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4</a:t>
            </a:r>
            <a:endParaRPr lang="en-US" dirty="0">
              <a:solidFill>
                <a:schemeClr val="tx1"/>
              </a:solidFill>
            </a:endParaRPr>
          </a:p>
        </p:txBody>
      </p:sp>
      <p:sp>
        <p:nvSpPr>
          <p:cNvPr id="3" name="Rounded Rectangle 2"/>
          <p:cNvSpPr/>
          <p:nvPr/>
        </p:nvSpPr>
        <p:spPr>
          <a:xfrm>
            <a:off x="0" y="762000"/>
            <a:ext cx="4038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HASIL PENELITIAN DAN PEMBAHASAN</a:t>
            </a:r>
            <a:endParaRPr lang="en-US" dirty="0">
              <a:solidFill>
                <a:schemeClr val="tx1"/>
              </a:solidFill>
            </a:endParaRPr>
          </a:p>
        </p:txBody>
      </p:sp>
      <p:sp>
        <p:nvSpPr>
          <p:cNvPr id="4" name="Rectangle 3"/>
          <p:cNvSpPr/>
          <p:nvPr/>
        </p:nvSpPr>
        <p:spPr>
          <a:xfrm>
            <a:off x="0" y="16002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Prolog</a:t>
            </a:r>
            <a:endParaRPr lang="en-US" dirty="0">
              <a:solidFill>
                <a:schemeClr val="tx1"/>
              </a:solidFill>
            </a:endParaRPr>
          </a:p>
        </p:txBody>
      </p:sp>
      <p:sp>
        <p:nvSpPr>
          <p:cNvPr id="5" name="Rectangle 4"/>
          <p:cNvSpPr/>
          <p:nvPr/>
        </p:nvSpPr>
        <p:spPr>
          <a:xfrm>
            <a:off x="0" y="22098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Prolog Preparation</a:t>
            </a:r>
            <a:endParaRPr lang="en-US" dirty="0">
              <a:solidFill>
                <a:schemeClr val="tx1"/>
              </a:solidFill>
            </a:endParaRPr>
          </a:p>
        </p:txBody>
      </p:sp>
      <p:sp>
        <p:nvSpPr>
          <p:cNvPr id="7" name="Rectangle 6"/>
          <p:cNvSpPr/>
          <p:nvPr/>
        </p:nvSpPr>
        <p:spPr>
          <a:xfrm>
            <a:off x="4572000" y="2743200"/>
            <a:ext cx="4572000" cy="4114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3074" name="Picture 2" descr="C:\Users\LikeCoil\Documents\PPT NDUL\prepa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3849687"/>
            <a:ext cx="4343400" cy="1941513"/>
          </a:xfrm>
          <a:prstGeom prst="rect">
            <a:avLst/>
          </a:prstGeom>
          <a:solidFill>
            <a:schemeClr val="bg2">
              <a:lumMod val="75000"/>
              <a:alpha val="57000"/>
            </a:schemeClr>
          </a:solidFill>
          <a:ln>
            <a:solidFill>
              <a:schemeClr val="tx1"/>
            </a:solidFill>
          </a:ln>
        </p:spPr>
      </p:pic>
      <p:sp>
        <p:nvSpPr>
          <p:cNvPr id="9" name="Rectangle 8"/>
          <p:cNvSpPr/>
          <p:nvPr/>
        </p:nvSpPr>
        <p:spPr>
          <a:xfrm>
            <a:off x="-14514" y="2763043"/>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REALITAS</a:t>
            </a:r>
          </a:p>
          <a:p>
            <a:pPr marL="285750" indent="-285750">
              <a:buFont typeface="Wingdings"/>
              <a:buChar char="Ø"/>
            </a:pPr>
            <a:r>
              <a:rPr lang="en-US" dirty="0" err="1" smtClean="0">
                <a:solidFill>
                  <a:schemeClr val="tx1"/>
                </a:solidFill>
              </a:rPr>
              <a:t>Penampilan</a:t>
            </a:r>
            <a:endParaRPr lang="en-US" dirty="0" smtClean="0">
              <a:solidFill>
                <a:schemeClr val="tx1"/>
              </a:solidFill>
            </a:endParaRPr>
          </a:p>
          <a:p>
            <a:pPr marL="285750" indent="-285750">
              <a:buFont typeface="Wingdings"/>
              <a:buChar char="Ø"/>
            </a:pPr>
            <a:r>
              <a:rPr lang="en-US" dirty="0" err="1" smtClean="0">
                <a:solidFill>
                  <a:schemeClr val="tx1"/>
                </a:solidFill>
              </a:rPr>
              <a:t>Riasan</a:t>
            </a:r>
            <a:endParaRPr lang="en-US" dirty="0" smtClean="0">
              <a:solidFill>
                <a:schemeClr val="tx1"/>
              </a:solidFill>
            </a:endParaRPr>
          </a:p>
          <a:p>
            <a:pPr marL="285750" indent="-285750">
              <a:buFont typeface="Wingdings"/>
              <a:buChar char="Ø"/>
            </a:pPr>
            <a:r>
              <a:rPr lang="en-US" dirty="0" err="1" smtClean="0">
                <a:solidFill>
                  <a:schemeClr val="tx1"/>
                </a:solidFill>
              </a:rPr>
              <a:t>Tingkah</a:t>
            </a:r>
            <a:r>
              <a:rPr lang="en-US" dirty="0" smtClean="0">
                <a:solidFill>
                  <a:schemeClr val="tx1"/>
                </a:solidFill>
              </a:rPr>
              <a:t> </a:t>
            </a:r>
            <a:r>
              <a:rPr lang="en-US" dirty="0" err="1" smtClean="0">
                <a:solidFill>
                  <a:schemeClr val="tx1"/>
                </a:solidFill>
              </a:rPr>
              <a:t>Laku</a:t>
            </a:r>
            <a:endParaRPr lang="en-US" dirty="0" smtClean="0">
              <a:solidFill>
                <a:schemeClr val="tx1"/>
              </a:solidFill>
            </a:endParaRPr>
          </a:p>
          <a:p>
            <a:pPr marL="285750" indent="-285750">
              <a:buFont typeface="Wingdings"/>
              <a:buChar char="Ø"/>
            </a:pPr>
            <a:r>
              <a:rPr lang="en-US" dirty="0" err="1" smtClean="0">
                <a:solidFill>
                  <a:schemeClr val="tx1"/>
                </a:solidFill>
              </a:rPr>
              <a:t>Ekspresi</a:t>
            </a:r>
            <a:endParaRPr lang="en-US" dirty="0" smtClean="0">
              <a:solidFill>
                <a:schemeClr val="tx1"/>
              </a:solidFill>
            </a:endParaRPr>
          </a:p>
          <a:p>
            <a:endParaRPr lang="en-US" dirty="0">
              <a:solidFill>
                <a:schemeClr val="tx1"/>
              </a:solidFill>
            </a:endParaRPr>
          </a:p>
        </p:txBody>
      </p:sp>
      <p:sp>
        <p:nvSpPr>
          <p:cNvPr id="10" name="Rectangle 9"/>
          <p:cNvSpPr/>
          <p:nvPr/>
        </p:nvSpPr>
        <p:spPr>
          <a:xfrm>
            <a:off x="0" y="4800600"/>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REPRESENTASI</a:t>
            </a:r>
          </a:p>
          <a:p>
            <a:pPr marL="285750" indent="-285750">
              <a:buFont typeface="Wingdings"/>
              <a:buChar char="Ø"/>
            </a:pPr>
            <a:r>
              <a:rPr lang="en-US" dirty="0" err="1" smtClean="0">
                <a:solidFill>
                  <a:schemeClr val="tx1"/>
                </a:solidFill>
              </a:rPr>
              <a:t>Kamera</a:t>
            </a:r>
            <a:endParaRPr lang="en-US" dirty="0" smtClean="0">
              <a:solidFill>
                <a:schemeClr val="tx1"/>
              </a:solidFill>
            </a:endParaRPr>
          </a:p>
          <a:p>
            <a:pPr marL="285750" indent="-285750">
              <a:buFont typeface="Wingdings"/>
              <a:buChar char="Ø"/>
            </a:pPr>
            <a:r>
              <a:rPr lang="en-US" dirty="0" err="1" smtClean="0">
                <a:solidFill>
                  <a:schemeClr val="tx1"/>
                </a:solidFill>
              </a:rPr>
              <a:t>Pencahayaan</a:t>
            </a:r>
            <a:endParaRPr lang="en-US" dirty="0" smtClean="0">
              <a:solidFill>
                <a:schemeClr val="tx1"/>
              </a:solidFill>
            </a:endParaRPr>
          </a:p>
          <a:p>
            <a:pPr marL="285750" indent="-285750">
              <a:buFont typeface="Wingdings"/>
              <a:buChar char="Ø"/>
            </a:pPr>
            <a:r>
              <a:rPr lang="en-US" dirty="0" err="1" smtClean="0">
                <a:solidFill>
                  <a:schemeClr val="tx1"/>
                </a:solidFill>
              </a:rPr>
              <a:t>Naratif</a:t>
            </a:r>
            <a:endParaRPr lang="en-US" dirty="0" smtClean="0">
              <a:solidFill>
                <a:schemeClr val="tx1"/>
              </a:solidFill>
            </a:endParaRPr>
          </a:p>
          <a:p>
            <a:pPr marL="285750" indent="-285750">
              <a:buFont typeface="Wingdings"/>
              <a:buChar char="Ø"/>
            </a:pPr>
            <a:r>
              <a:rPr lang="en-US" dirty="0" err="1" smtClean="0">
                <a:solidFill>
                  <a:schemeClr val="tx1"/>
                </a:solidFill>
              </a:rPr>
              <a:t>Aksi</a:t>
            </a:r>
            <a:endParaRPr lang="en-US" dirty="0" smtClean="0">
              <a:solidFill>
                <a:schemeClr val="tx1"/>
              </a:solidFill>
            </a:endParaRPr>
          </a:p>
          <a:p>
            <a:pPr marL="285750" indent="-285750">
              <a:buFont typeface="Wingdings"/>
              <a:buChar char="Ø"/>
            </a:pPr>
            <a:r>
              <a:rPr lang="en-US" dirty="0" smtClean="0">
                <a:solidFill>
                  <a:schemeClr val="tx1"/>
                </a:solidFill>
              </a:rPr>
              <a:t>Setting</a:t>
            </a:r>
          </a:p>
          <a:p>
            <a:endParaRPr lang="en-US" dirty="0">
              <a:solidFill>
                <a:schemeClr val="tx1"/>
              </a:solidFill>
            </a:endParaRPr>
          </a:p>
        </p:txBody>
      </p:sp>
    </p:spTree>
    <p:extLst>
      <p:ext uri="{BB962C8B-B14F-4D97-AF65-F5344CB8AC3E}">
        <p14:creationId xmlns:p14="http://schemas.microsoft.com/office/powerpoint/2010/main" val="277662391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par>
                          <p:cTn id="11" fill="hold">
                            <p:stCondLst>
                              <p:cond delay="2000"/>
                            </p:stCondLst>
                            <p:childTnLst>
                              <p:par>
                                <p:cTn id="12" presetID="6"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par>
                          <p:cTn id="15" fill="hold">
                            <p:stCondLst>
                              <p:cond delay="4000"/>
                            </p:stCondLst>
                            <p:childTnLst>
                              <p:par>
                                <p:cTn id="16" presetID="16" presetClass="entr" presetSubtype="21" fill="hold" nodeType="after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barn(inVertical)">
                                      <p:cBhvr>
                                        <p:cTn id="18" dur="500"/>
                                        <p:tgtEl>
                                          <p:spTgt spid="3074"/>
                                        </p:tgtEl>
                                      </p:cBhvr>
                                    </p:animEffect>
                                  </p:childTnLst>
                                </p:cTn>
                              </p:par>
                            </p:childTnLst>
                          </p:cTn>
                        </p:par>
                        <p:par>
                          <p:cTn id="19" fill="hold">
                            <p:stCondLst>
                              <p:cond delay="4500"/>
                            </p:stCondLst>
                            <p:childTnLst>
                              <p:par>
                                <p:cTn id="20" presetID="2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4</a:t>
            </a:r>
            <a:endParaRPr lang="en-US" dirty="0">
              <a:solidFill>
                <a:schemeClr val="tx1"/>
              </a:solidFill>
            </a:endParaRPr>
          </a:p>
        </p:txBody>
      </p:sp>
      <p:sp>
        <p:nvSpPr>
          <p:cNvPr id="3" name="Rounded Rectangle 2"/>
          <p:cNvSpPr/>
          <p:nvPr/>
        </p:nvSpPr>
        <p:spPr>
          <a:xfrm>
            <a:off x="0" y="762000"/>
            <a:ext cx="4038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HASIL PENELITIAN DAN PEMBAHASAN</a:t>
            </a:r>
            <a:endParaRPr lang="en-US" dirty="0">
              <a:solidFill>
                <a:schemeClr val="tx1"/>
              </a:solidFill>
            </a:endParaRPr>
          </a:p>
        </p:txBody>
      </p:sp>
      <p:sp>
        <p:nvSpPr>
          <p:cNvPr id="4" name="Rectangle 3"/>
          <p:cNvSpPr/>
          <p:nvPr/>
        </p:nvSpPr>
        <p:spPr>
          <a:xfrm>
            <a:off x="0" y="16002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Prolog</a:t>
            </a:r>
            <a:endParaRPr lang="en-US" dirty="0">
              <a:solidFill>
                <a:schemeClr val="tx1"/>
              </a:solidFill>
            </a:endParaRPr>
          </a:p>
        </p:txBody>
      </p:sp>
      <p:sp>
        <p:nvSpPr>
          <p:cNvPr id="5" name="Rectangle 4"/>
          <p:cNvSpPr/>
          <p:nvPr/>
        </p:nvSpPr>
        <p:spPr>
          <a:xfrm>
            <a:off x="0" y="22098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Prolog Complication</a:t>
            </a:r>
            <a:endParaRPr lang="en-US" dirty="0">
              <a:solidFill>
                <a:schemeClr val="tx1"/>
              </a:solidFill>
            </a:endParaRPr>
          </a:p>
        </p:txBody>
      </p:sp>
      <p:sp>
        <p:nvSpPr>
          <p:cNvPr id="6" name="Rectangle 5"/>
          <p:cNvSpPr/>
          <p:nvPr/>
        </p:nvSpPr>
        <p:spPr>
          <a:xfrm>
            <a:off x="4572000" y="2743200"/>
            <a:ext cx="4572000" cy="4114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14514" y="2763043"/>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REALITAS</a:t>
            </a:r>
            <a:endParaRPr lang="en-US" dirty="0" smtClean="0">
              <a:solidFill>
                <a:schemeClr val="tx1"/>
              </a:solidFill>
            </a:endParaRPr>
          </a:p>
          <a:p>
            <a:pPr marL="285750" indent="-285750">
              <a:buFont typeface="Wingdings"/>
              <a:buChar char="Ø"/>
            </a:pPr>
            <a:r>
              <a:rPr lang="en-US" dirty="0" err="1" smtClean="0">
                <a:solidFill>
                  <a:schemeClr val="tx1"/>
                </a:solidFill>
              </a:rPr>
              <a:t>Tingkah</a:t>
            </a:r>
            <a:r>
              <a:rPr lang="en-US" dirty="0" smtClean="0">
                <a:solidFill>
                  <a:schemeClr val="tx1"/>
                </a:solidFill>
              </a:rPr>
              <a:t> </a:t>
            </a:r>
            <a:r>
              <a:rPr lang="en-US" dirty="0" err="1" smtClean="0">
                <a:solidFill>
                  <a:schemeClr val="tx1"/>
                </a:solidFill>
              </a:rPr>
              <a:t>Laku</a:t>
            </a:r>
            <a:endParaRPr lang="en-US" dirty="0" smtClean="0">
              <a:solidFill>
                <a:schemeClr val="tx1"/>
              </a:solidFill>
            </a:endParaRPr>
          </a:p>
          <a:p>
            <a:pPr marL="285750" indent="-285750">
              <a:buFont typeface="Wingdings"/>
              <a:buChar char="Ø"/>
            </a:pPr>
            <a:r>
              <a:rPr lang="en-US" dirty="0" smtClean="0">
                <a:solidFill>
                  <a:schemeClr val="tx1"/>
                </a:solidFill>
              </a:rPr>
              <a:t>Cara </a:t>
            </a:r>
            <a:r>
              <a:rPr lang="en-US" dirty="0" err="1" smtClean="0">
                <a:solidFill>
                  <a:schemeClr val="tx1"/>
                </a:solidFill>
              </a:rPr>
              <a:t>Bicara</a:t>
            </a:r>
            <a:endParaRPr lang="en-US" dirty="0" smtClean="0">
              <a:solidFill>
                <a:schemeClr val="tx1"/>
              </a:solidFill>
            </a:endParaRPr>
          </a:p>
          <a:p>
            <a:pPr marL="285750" indent="-285750">
              <a:buFont typeface="Wingdings"/>
              <a:buChar char="Ø"/>
            </a:pPr>
            <a:r>
              <a:rPr lang="en-US" dirty="0" err="1" smtClean="0">
                <a:solidFill>
                  <a:schemeClr val="tx1"/>
                </a:solidFill>
              </a:rPr>
              <a:t>Ekspresi</a:t>
            </a:r>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
        <p:nvSpPr>
          <p:cNvPr id="8" name="Rectangle 7"/>
          <p:cNvSpPr/>
          <p:nvPr/>
        </p:nvSpPr>
        <p:spPr>
          <a:xfrm>
            <a:off x="0" y="4800600"/>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REPRESENTASI</a:t>
            </a:r>
          </a:p>
          <a:p>
            <a:pPr marL="285750" indent="-285750">
              <a:buFont typeface="Wingdings"/>
              <a:buChar char="Ø"/>
            </a:pPr>
            <a:r>
              <a:rPr lang="en-US" dirty="0" err="1" smtClean="0">
                <a:solidFill>
                  <a:schemeClr val="tx1"/>
                </a:solidFill>
              </a:rPr>
              <a:t>Kamera</a:t>
            </a:r>
            <a:endParaRPr lang="en-US" dirty="0" smtClean="0">
              <a:solidFill>
                <a:schemeClr val="tx1"/>
              </a:solidFill>
            </a:endParaRPr>
          </a:p>
          <a:p>
            <a:pPr marL="285750" indent="-285750">
              <a:buFont typeface="Wingdings"/>
              <a:buChar char="Ø"/>
            </a:pPr>
            <a:r>
              <a:rPr lang="en-US" dirty="0" err="1" smtClean="0">
                <a:solidFill>
                  <a:schemeClr val="tx1"/>
                </a:solidFill>
              </a:rPr>
              <a:t>Konflik</a:t>
            </a:r>
            <a:endParaRPr lang="en-US" dirty="0" smtClean="0">
              <a:solidFill>
                <a:schemeClr val="tx1"/>
              </a:solidFill>
            </a:endParaRPr>
          </a:p>
          <a:p>
            <a:pPr marL="285750" indent="-285750">
              <a:buFont typeface="Wingdings"/>
              <a:buChar char="Ø"/>
            </a:pPr>
            <a:r>
              <a:rPr lang="en-US" dirty="0" err="1" smtClean="0">
                <a:solidFill>
                  <a:schemeClr val="tx1"/>
                </a:solidFill>
              </a:rPr>
              <a:t>Naratif</a:t>
            </a:r>
            <a:endParaRPr lang="en-US" dirty="0" smtClean="0">
              <a:solidFill>
                <a:schemeClr val="tx1"/>
              </a:solidFill>
            </a:endParaRPr>
          </a:p>
          <a:p>
            <a:pPr marL="285750" indent="-285750">
              <a:buFont typeface="Wingdings"/>
              <a:buChar char="Ø"/>
            </a:pPr>
            <a:r>
              <a:rPr lang="en-US" dirty="0" err="1" smtClean="0">
                <a:solidFill>
                  <a:schemeClr val="tx1"/>
                </a:solidFill>
              </a:rPr>
              <a:t>Karakter</a:t>
            </a:r>
            <a:endParaRPr lang="en-US" dirty="0" smtClean="0">
              <a:solidFill>
                <a:schemeClr val="tx1"/>
              </a:solidFill>
            </a:endParaRPr>
          </a:p>
          <a:p>
            <a:endParaRPr lang="en-US" dirty="0">
              <a:solidFill>
                <a:schemeClr val="tx1"/>
              </a:solidFill>
            </a:endParaRPr>
          </a:p>
        </p:txBody>
      </p:sp>
      <p:pic>
        <p:nvPicPr>
          <p:cNvPr id="4098" name="Picture 2" descr="C:\Users\LikeCoil\Documents\PPT NDUL\complic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643" y="3791743"/>
            <a:ext cx="4176713" cy="1857375"/>
          </a:xfrm>
          <a:prstGeom prst="rect">
            <a:avLst/>
          </a:prstGeom>
          <a:solidFill>
            <a:schemeClr val="bg2">
              <a:lumMod val="75000"/>
              <a:alpha val="57000"/>
            </a:schemeClr>
          </a:solidFill>
          <a:ln>
            <a:solidFill>
              <a:schemeClr val="tx1"/>
            </a:solidFill>
          </a:ln>
        </p:spPr>
      </p:pic>
    </p:spTree>
    <p:extLst>
      <p:ext uri="{BB962C8B-B14F-4D97-AF65-F5344CB8AC3E}">
        <p14:creationId xmlns:p14="http://schemas.microsoft.com/office/powerpoint/2010/main" val="14788165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par>
                          <p:cTn id="11" fill="hold">
                            <p:stCondLst>
                              <p:cond delay="2000"/>
                            </p:stCondLst>
                            <p:childTnLst>
                              <p:par>
                                <p:cTn id="12" presetID="16" presetClass="entr" presetSubtype="21" fill="hold" nodeType="after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barn(inVertical)">
                                      <p:cBhvr>
                                        <p:cTn id="14" dur="500"/>
                                        <p:tgtEl>
                                          <p:spTgt spid="4098"/>
                                        </p:tgtEl>
                                      </p:cBhvr>
                                    </p:animEffect>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3500"/>
                            </p:stCondLst>
                            <p:childTnLst>
                              <p:par>
                                <p:cTn id="22" presetID="42"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4</a:t>
            </a:r>
            <a:endParaRPr lang="en-US" dirty="0">
              <a:solidFill>
                <a:schemeClr val="tx1"/>
              </a:solidFill>
            </a:endParaRPr>
          </a:p>
        </p:txBody>
      </p:sp>
      <p:sp>
        <p:nvSpPr>
          <p:cNvPr id="3" name="Rounded Rectangle 2"/>
          <p:cNvSpPr/>
          <p:nvPr/>
        </p:nvSpPr>
        <p:spPr>
          <a:xfrm>
            <a:off x="0" y="762000"/>
            <a:ext cx="4038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HASIL PENELITIAN DAN PEMBAHASAN</a:t>
            </a:r>
            <a:endParaRPr lang="en-US" dirty="0">
              <a:solidFill>
                <a:schemeClr val="tx1"/>
              </a:solidFill>
            </a:endParaRPr>
          </a:p>
        </p:txBody>
      </p:sp>
      <p:sp>
        <p:nvSpPr>
          <p:cNvPr id="5" name="Rectangle 4"/>
          <p:cNvSpPr/>
          <p:nvPr/>
        </p:nvSpPr>
        <p:spPr>
          <a:xfrm>
            <a:off x="0" y="16002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Ideological Content</a:t>
            </a:r>
            <a:endParaRPr lang="en-US" dirty="0">
              <a:solidFill>
                <a:schemeClr val="tx1"/>
              </a:solidFill>
            </a:endParaRPr>
          </a:p>
        </p:txBody>
      </p:sp>
      <p:sp>
        <p:nvSpPr>
          <p:cNvPr id="6" name="Rectangle 5"/>
          <p:cNvSpPr/>
          <p:nvPr/>
        </p:nvSpPr>
        <p:spPr>
          <a:xfrm>
            <a:off x="0" y="22098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Ideological Content Transferenc</a:t>
            </a:r>
            <a:r>
              <a:rPr lang="en-US" dirty="0">
                <a:solidFill>
                  <a:schemeClr val="tx1"/>
                </a:solidFill>
              </a:rPr>
              <a:t>e</a:t>
            </a:r>
          </a:p>
        </p:txBody>
      </p:sp>
      <p:sp>
        <p:nvSpPr>
          <p:cNvPr id="7" name="Rectangle 6"/>
          <p:cNvSpPr/>
          <p:nvPr/>
        </p:nvSpPr>
        <p:spPr>
          <a:xfrm>
            <a:off x="4572000" y="2743200"/>
            <a:ext cx="4572000" cy="4114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7"/>
          <p:cNvSpPr/>
          <p:nvPr/>
        </p:nvSpPr>
        <p:spPr>
          <a:xfrm>
            <a:off x="-14514" y="2763043"/>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REALITAS</a:t>
            </a:r>
            <a:endParaRPr lang="en-US" dirty="0" smtClean="0">
              <a:solidFill>
                <a:schemeClr val="tx1"/>
              </a:solidFill>
            </a:endParaRPr>
          </a:p>
          <a:p>
            <a:pPr marL="285750" indent="-285750">
              <a:buFont typeface="Wingdings"/>
              <a:buChar char="Ø"/>
            </a:pPr>
            <a:r>
              <a:rPr lang="en-US" dirty="0" err="1" smtClean="0">
                <a:solidFill>
                  <a:schemeClr val="tx1"/>
                </a:solidFill>
              </a:rPr>
              <a:t>Gerakan</a:t>
            </a:r>
            <a:endParaRPr lang="en-US" dirty="0" smtClean="0">
              <a:solidFill>
                <a:schemeClr val="tx1"/>
              </a:solidFill>
            </a:endParaRPr>
          </a:p>
          <a:p>
            <a:pPr marL="285750" indent="-285750">
              <a:buFont typeface="Wingdings"/>
              <a:buChar char="Ø"/>
            </a:pPr>
            <a:r>
              <a:rPr lang="en-US" dirty="0" err="1" smtClean="0">
                <a:solidFill>
                  <a:schemeClr val="tx1"/>
                </a:solidFill>
              </a:rPr>
              <a:t>Ekspresi</a:t>
            </a:r>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
        <p:nvSpPr>
          <p:cNvPr id="9" name="Rectangle 8"/>
          <p:cNvSpPr/>
          <p:nvPr/>
        </p:nvSpPr>
        <p:spPr>
          <a:xfrm>
            <a:off x="0" y="4800600"/>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REPRESENTASI</a:t>
            </a:r>
          </a:p>
          <a:p>
            <a:pPr marL="285750" indent="-285750">
              <a:buFont typeface="Wingdings"/>
              <a:buChar char="Ø"/>
            </a:pPr>
            <a:r>
              <a:rPr lang="en-US" dirty="0" err="1" smtClean="0">
                <a:solidFill>
                  <a:schemeClr val="tx1"/>
                </a:solidFill>
              </a:rPr>
              <a:t>Kamera</a:t>
            </a:r>
            <a:endParaRPr lang="en-US" dirty="0" smtClean="0">
              <a:solidFill>
                <a:schemeClr val="tx1"/>
              </a:solidFill>
            </a:endParaRPr>
          </a:p>
          <a:p>
            <a:pPr marL="285750" indent="-285750">
              <a:buFont typeface="Wingdings"/>
              <a:buChar char="Ø"/>
            </a:pPr>
            <a:r>
              <a:rPr lang="en-US" dirty="0" err="1" smtClean="0">
                <a:solidFill>
                  <a:schemeClr val="tx1"/>
                </a:solidFill>
              </a:rPr>
              <a:t>Pencahayaan</a:t>
            </a:r>
            <a:endParaRPr lang="en-US" dirty="0" smtClean="0">
              <a:solidFill>
                <a:schemeClr val="tx1"/>
              </a:solidFill>
            </a:endParaRPr>
          </a:p>
          <a:p>
            <a:pPr marL="285750" indent="-285750">
              <a:buFont typeface="Wingdings"/>
              <a:buChar char="Ø"/>
            </a:pPr>
            <a:r>
              <a:rPr lang="en-US" dirty="0" err="1" smtClean="0">
                <a:solidFill>
                  <a:schemeClr val="tx1"/>
                </a:solidFill>
              </a:rPr>
              <a:t>Musik</a:t>
            </a:r>
            <a:endParaRPr lang="en-US" dirty="0" smtClean="0">
              <a:solidFill>
                <a:schemeClr val="tx1"/>
              </a:solidFill>
            </a:endParaRPr>
          </a:p>
          <a:p>
            <a:pPr marL="285750" indent="-285750">
              <a:buFont typeface="Wingdings"/>
              <a:buChar char="Ø"/>
            </a:pPr>
            <a:r>
              <a:rPr lang="en-US" dirty="0" smtClean="0">
                <a:solidFill>
                  <a:schemeClr val="tx1"/>
                </a:solidFill>
              </a:rPr>
              <a:t>Dialog</a:t>
            </a:r>
          </a:p>
          <a:p>
            <a:endParaRPr lang="en-US" dirty="0">
              <a:solidFill>
                <a:schemeClr val="tx1"/>
              </a:solidFill>
            </a:endParaRPr>
          </a:p>
        </p:txBody>
      </p:sp>
      <p:pic>
        <p:nvPicPr>
          <p:cNvPr id="5123" name="Picture 3" descr="C:\Users\LikeCoil\Documents\PPT NDUL\transfere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037" y="3791743"/>
            <a:ext cx="4479925" cy="2071687"/>
          </a:xfrm>
          <a:prstGeom prst="rect">
            <a:avLst/>
          </a:prstGeom>
          <a:solidFill>
            <a:schemeClr val="bg2">
              <a:lumMod val="75000"/>
              <a:alpha val="57000"/>
            </a:schemeClr>
          </a:solidFill>
          <a:ln>
            <a:solidFill>
              <a:schemeClr val="tx1"/>
            </a:solidFill>
          </a:ln>
        </p:spPr>
      </p:pic>
    </p:spTree>
    <p:extLst>
      <p:ext uri="{BB962C8B-B14F-4D97-AF65-F5344CB8AC3E}">
        <p14:creationId xmlns:p14="http://schemas.microsoft.com/office/powerpoint/2010/main" val="114156691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wipe(down)">
                                      <p:cBhvr>
                                        <p:cTn id="14" dur="500"/>
                                        <p:tgtEl>
                                          <p:spTgt spid="5123"/>
                                        </p:tgtEl>
                                      </p:cBhvr>
                                    </p:animEffect>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350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4</a:t>
            </a:r>
            <a:endParaRPr lang="en-US" dirty="0">
              <a:solidFill>
                <a:schemeClr val="tx1"/>
              </a:solidFill>
            </a:endParaRPr>
          </a:p>
        </p:txBody>
      </p:sp>
      <p:sp>
        <p:nvSpPr>
          <p:cNvPr id="3" name="Rounded Rectangle 2"/>
          <p:cNvSpPr/>
          <p:nvPr/>
        </p:nvSpPr>
        <p:spPr>
          <a:xfrm>
            <a:off x="0" y="762000"/>
            <a:ext cx="4038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HASIL PENELITIAN DAN PEMBAHASAN</a:t>
            </a:r>
            <a:endParaRPr lang="en-US" dirty="0">
              <a:solidFill>
                <a:schemeClr val="tx1"/>
              </a:solidFill>
            </a:endParaRPr>
          </a:p>
        </p:txBody>
      </p:sp>
      <p:sp>
        <p:nvSpPr>
          <p:cNvPr id="4" name="Rectangle 3"/>
          <p:cNvSpPr/>
          <p:nvPr/>
        </p:nvSpPr>
        <p:spPr>
          <a:xfrm>
            <a:off x="0" y="16002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Ideological Content</a:t>
            </a:r>
            <a:endParaRPr lang="en-US" dirty="0">
              <a:solidFill>
                <a:schemeClr val="tx1"/>
              </a:solidFill>
            </a:endParaRPr>
          </a:p>
        </p:txBody>
      </p:sp>
      <p:sp>
        <p:nvSpPr>
          <p:cNvPr id="5" name="Rectangle 4"/>
          <p:cNvSpPr/>
          <p:nvPr/>
        </p:nvSpPr>
        <p:spPr>
          <a:xfrm>
            <a:off x="4572000" y="2743200"/>
            <a:ext cx="4572000" cy="4114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Rectangle 5"/>
          <p:cNvSpPr/>
          <p:nvPr/>
        </p:nvSpPr>
        <p:spPr>
          <a:xfrm>
            <a:off x="-14514" y="2763043"/>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REALITAS</a:t>
            </a:r>
            <a:endParaRPr lang="en-US" dirty="0" smtClean="0">
              <a:solidFill>
                <a:schemeClr val="tx1"/>
              </a:solidFill>
            </a:endParaRPr>
          </a:p>
          <a:p>
            <a:pPr marL="285750" indent="-285750">
              <a:buFont typeface="Wingdings"/>
              <a:buChar char="Ø"/>
            </a:pPr>
            <a:r>
              <a:rPr lang="en-US" dirty="0" err="1" smtClean="0">
                <a:solidFill>
                  <a:schemeClr val="tx1"/>
                </a:solidFill>
              </a:rPr>
              <a:t>Tingkah</a:t>
            </a:r>
            <a:r>
              <a:rPr lang="en-US" dirty="0" smtClean="0">
                <a:solidFill>
                  <a:schemeClr val="tx1"/>
                </a:solidFill>
              </a:rPr>
              <a:t> </a:t>
            </a:r>
            <a:r>
              <a:rPr lang="en-US" dirty="0" err="1" smtClean="0">
                <a:solidFill>
                  <a:schemeClr val="tx1"/>
                </a:solidFill>
              </a:rPr>
              <a:t>Laku</a:t>
            </a:r>
            <a:endParaRPr lang="en-US" dirty="0" smtClean="0">
              <a:solidFill>
                <a:schemeClr val="tx1"/>
              </a:solidFill>
            </a:endParaRPr>
          </a:p>
          <a:p>
            <a:pPr marL="285750" indent="-285750">
              <a:buFont typeface="Wingdings"/>
              <a:buChar char="Ø"/>
            </a:pPr>
            <a:r>
              <a:rPr lang="en-US" dirty="0" err="1" smtClean="0">
                <a:solidFill>
                  <a:schemeClr val="tx1"/>
                </a:solidFill>
              </a:rPr>
              <a:t>Ekspresi</a:t>
            </a:r>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
        <p:nvSpPr>
          <p:cNvPr id="7" name="Rectangle 6"/>
          <p:cNvSpPr/>
          <p:nvPr/>
        </p:nvSpPr>
        <p:spPr>
          <a:xfrm>
            <a:off x="0" y="4800600"/>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REPRESENTASI</a:t>
            </a:r>
          </a:p>
          <a:p>
            <a:pPr marL="285750" indent="-285750">
              <a:buFont typeface="Wingdings"/>
              <a:buChar char="Ø"/>
            </a:pPr>
            <a:r>
              <a:rPr lang="en-US" dirty="0" err="1" smtClean="0">
                <a:solidFill>
                  <a:schemeClr val="tx1"/>
                </a:solidFill>
              </a:rPr>
              <a:t>Kamera</a:t>
            </a:r>
            <a:endParaRPr lang="en-US" dirty="0" smtClean="0">
              <a:solidFill>
                <a:schemeClr val="tx1"/>
              </a:solidFill>
            </a:endParaRPr>
          </a:p>
          <a:p>
            <a:pPr marL="285750" indent="-285750">
              <a:buFont typeface="Wingdings"/>
              <a:buChar char="Ø"/>
            </a:pPr>
            <a:r>
              <a:rPr lang="en-US" dirty="0" err="1" smtClean="0">
                <a:solidFill>
                  <a:schemeClr val="tx1"/>
                </a:solidFill>
              </a:rPr>
              <a:t>Musik</a:t>
            </a:r>
            <a:endParaRPr lang="en-US" dirty="0" smtClean="0">
              <a:solidFill>
                <a:schemeClr val="tx1"/>
              </a:solidFill>
            </a:endParaRPr>
          </a:p>
          <a:p>
            <a:pPr marL="285750" indent="-285750">
              <a:buFont typeface="Wingdings"/>
              <a:buChar char="Ø"/>
            </a:pPr>
            <a:r>
              <a:rPr lang="en-US" dirty="0" err="1" smtClean="0">
                <a:solidFill>
                  <a:schemeClr val="tx1"/>
                </a:solidFill>
              </a:rPr>
              <a:t>Naratif</a:t>
            </a:r>
            <a:endParaRPr lang="en-US" dirty="0" smtClean="0">
              <a:solidFill>
                <a:schemeClr val="tx1"/>
              </a:solidFill>
            </a:endParaRPr>
          </a:p>
          <a:p>
            <a:endParaRPr lang="en-US" dirty="0">
              <a:solidFill>
                <a:schemeClr val="tx1"/>
              </a:solidFill>
            </a:endParaRPr>
          </a:p>
        </p:txBody>
      </p:sp>
      <p:sp>
        <p:nvSpPr>
          <p:cNvPr id="8" name="Rectangle 7"/>
          <p:cNvSpPr/>
          <p:nvPr/>
        </p:nvSpPr>
        <p:spPr>
          <a:xfrm>
            <a:off x="0" y="22098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Ideological Content Struggle</a:t>
            </a:r>
            <a:endParaRPr lang="en-US" dirty="0">
              <a:solidFill>
                <a:schemeClr val="tx1"/>
              </a:solidFill>
            </a:endParaRPr>
          </a:p>
        </p:txBody>
      </p:sp>
      <p:pic>
        <p:nvPicPr>
          <p:cNvPr id="6146" name="Picture 2" descr="C:\Users\LikeCoil\Documents\PPT NDUL\strugg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306" y="3733800"/>
            <a:ext cx="4497387" cy="2037557"/>
          </a:xfrm>
          <a:prstGeom prst="rect">
            <a:avLst/>
          </a:prstGeom>
          <a:solidFill>
            <a:schemeClr val="bg2">
              <a:lumMod val="75000"/>
              <a:alpha val="57000"/>
            </a:schemeClr>
          </a:solidFill>
          <a:ln>
            <a:solidFill>
              <a:schemeClr val="tx1"/>
            </a:solidFill>
          </a:ln>
        </p:spPr>
      </p:pic>
    </p:spTree>
    <p:extLst>
      <p:ext uri="{BB962C8B-B14F-4D97-AF65-F5344CB8AC3E}">
        <p14:creationId xmlns:p14="http://schemas.microsoft.com/office/powerpoint/2010/main" val="300932281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wipe(down)">
                                      <p:cBhvr>
                                        <p:cTn id="14" dur="500"/>
                                        <p:tgtEl>
                                          <p:spTgt spid="6146"/>
                                        </p:tgtEl>
                                      </p:cBhvr>
                                    </p:animEffect>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4</a:t>
            </a:r>
            <a:endParaRPr lang="en-US" dirty="0">
              <a:solidFill>
                <a:schemeClr val="tx1"/>
              </a:solidFill>
            </a:endParaRPr>
          </a:p>
        </p:txBody>
      </p:sp>
      <p:sp>
        <p:nvSpPr>
          <p:cNvPr id="3" name="Rounded Rectangle 2"/>
          <p:cNvSpPr/>
          <p:nvPr/>
        </p:nvSpPr>
        <p:spPr>
          <a:xfrm>
            <a:off x="0" y="762000"/>
            <a:ext cx="4038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HASIL PENELITIAN DAN PEMBAHASAN</a:t>
            </a:r>
            <a:endParaRPr lang="en-US" dirty="0">
              <a:solidFill>
                <a:schemeClr val="tx1"/>
              </a:solidFill>
            </a:endParaRPr>
          </a:p>
        </p:txBody>
      </p:sp>
      <p:sp>
        <p:nvSpPr>
          <p:cNvPr id="4" name="Rectangle 3"/>
          <p:cNvSpPr/>
          <p:nvPr/>
        </p:nvSpPr>
        <p:spPr>
          <a:xfrm>
            <a:off x="0" y="16002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Epilog</a:t>
            </a:r>
            <a:endParaRPr lang="en-US" dirty="0">
              <a:solidFill>
                <a:schemeClr val="tx1"/>
              </a:solidFill>
            </a:endParaRPr>
          </a:p>
        </p:txBody>
      </p:sp>
      <p:sp>
        <p:nvSpPr>
          <p:cNvPr id="5" name="Rectangle 4"/>
          <p:cNvSpPr/>
          <p:nvPr/>
        </p:nvSpPr>
        <p:spPr>
          <a:xfrm>
            <a:off x="4572000" y="2743200"/>
            <a:ext cx="4572000" cy="4114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Rectangle 5"/>
          <p:cNvSpPr/>
          <p:nvPr/>
        </p:nvSpPr>
        <p:spPr>
          <a:xfrm>
            <a:off x="-14514" y="2763043"/>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REALITAS</a:t>
            </a:r>
            <a:endParaRPr lang="en-US" dirty="0" smtClean="0">
              <a:solidFill>
                <a:schemeClr val="tx1"/>
              </a:solidFill>
            </a:endParaRPr>
          </a:p>
          <a:p>
            <a:pPr marL="285750" indent="-285750">
              <a:buFont typeface="Wingdings"/>
              <a:buChar char="Ø"/>
            </a:pPr>
            <a:r>
              <a:rPr lang="en-US" dirty="0" err="1" smtClean="0">
                <a:solidFill>
                  <a:schemeClr val="tx1"/>
                </a:solidFill>
              </a:rPr>
              <a:t>Gerakan</a:t>
            </a:r>
            <a:endParaRPr lang="en-US" dirty="0" smtClean="0">
              <a:solidFill>
                <a:schemeClr val="tx1"/>
              </a:solidFill>
            </a:endParaRPr>
          </a:p>
          <a:p>
            <a:pPr marL="285750" indent="-285750">
              <a:buFont typeface="Wingdings"/>
              <a:buChar char="Ø"/>
            </a:pPr>
            <a:r>
              <a:rPr lang="en-US" dirty="0" err="1" smtClean="0">
                <a:solidFill>
                  <a:schemeClr val="tx1"/>
                </a:solidFill>
              </a:rPr>
              <a:t>Ekspresi</a:t>
            </a:r>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
        <p:nvSpPr>
          <p:cNvPr id="7" name="Rectangle 6"/>
          <p:cNvSpPr/>
          <p:nvPr/>
        </p:nvSpPr>
        <p:spPr>
          <a:xfrm>
            <a:off x="0" y="4800600"/>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u="sng" dirty="0" smtClean="0">
                <a:solidFill>
                  <a:schemeClr val="tx1"/>
                </a:solidFill>
              </a:rPr>
              <a:t>LEVEL REPRESENTASI</a:t>
            </a:r>
          </a:p>
          <a:p>
            <a:pPr marL="285750" indent="-285750">
              <a:buFont typeface="Wingdings"/>
              <a:buChar char="Ø"/>
            </a:pPr>
            <a:r>
              <a:rPr lang="en-US" dirty="0" err="1" smtClean="0">
                <a:solidFill>
                  <a:schemeClr val="tx1"/>
                </a:solidFill>
              </a:rPr>
              <a:t>Kamera</a:t>
            </a:r>
            <a:endParaRPr lang="en-US" dirty="0" smtClean="0">
              <a:solidFill>
                <a:schemeClr val="tx1"/>
              </a:solidFill>
            </a:endParaRPr>
          </a:p>
          <a:p>
            <a:pPr marL="285750" indent="-285750">
              <a:buFont typeface="Wingdings"/>
              <a:buChar char="Ø"/>
            </a:pPr>
            <a:r>
              <a:rPr lang="en-US" dirty="0" smtClean="0">
                <a:solidFill>
                  <a:schemeClr val="tx1"/>
                </a:solidFill>
              </a:rPr>
              <a:t>Dialog</a:t>
            </a:r>
          </a:p>
          <a:p>
            <a:endParaRPr lang="en-US" dirty="0">
              <a:solidFill>
                <a:schemeClr val="tx1"/>
              </a:solidFill>
            </a:endParaRPr>
          </a:p>
        </p:txBody>
      </p:sp>
      <p:sp>
        <p:nvSpPr>
          <p:cNvPr id="8" name="Rectangle 7"/>
          <p:cNvSpPr/>
          <p:nvPr/>
        </p:nvSpPr>
        <p:spPr>
          <a:xfrm>
            <a:off x="0" y="22098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Epilog Return</a:t>
            </a:r>
            <a:endParaRPr lang="en-US" dirty="0">
              <a:solidFill>
                <a:schemeClr val="tx1"/>
              </a:solidFill>
            </a:endParaRPr>
          </a:p>
        </p:txBody>
      </p:sp>
      <p:pic>
        <p:nvPicPr>
          <p:cNvPr id="7170" name="Picture 2" descr="C:\Users\LikeCoil\Documents\PPT NDUL\retur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593" y="3429000"/>
            <a:ext cx="3960813" cy="2640807"/>
          </a:xfrm>
          <a:prstGeom prst="rect">
            <a:avLst/>
          </a:prstGeom>
          <a:solidFill>
            <a:schemeClr val="bg2">
              <a:lumMod val="75000"/>
              <a:alpha val="57000"/>
            </a:schemeClr>
          </a:solidFill>
          <a:ln>
            <a:solidFill>
              <a:schemeClr val="tx1"/>
            </a:solidFill>
          </a:ln>
        </p:spPr>
      </p:pic>
    </p:spTree>
    <p:extLst>
      <p:ext uri="{BB962C8B-B14F-4D97-AF65-F5344CB8AC3E}">
        <p14:creationId xmlns:p14="http://schemas.microsoft.com/office/powerpoint/2010/main" val="305856837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wipe(down)">
                                      <p:cBhvr>
                                        <p:cTn id="14" dur="500"/>
                                        <p:tgtEl>
                                          <p:spTgt spid="7170"/>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par>
                          <p:cTn id="19" fill="hold">
                            <p:stCondLst>
                              <p:cond delay="3000"/>
                            </p:stCondLst>
                            <p:childTnLst>
                              <p:par>
                                <p:cTn id="20" presetID="16" presetClass="entr" presetSubtype="2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4</a:t>
            </a:r>
            <a:endParaRPr lang="en-US" dirty="0">
              <a:solidFill>
                <a:schemeClr val="tx1"/>
              </a:solidFill>
            </a:endParaRPr>
          </a:p>
        </p:txBody>
      </p:sp>
      <p:sp>
        <p:nvSpPr>
          <p:cNvPr id="3" name="Rounded Rectangle 2"/>
          <p:cNvSpPr/>
          <p:nvPr/>
        </p:nvSpPr>
        <p:spPr>
          <a:xfrm>
            <a:off x="0" y="762000"/>
            <a:ext cx="4038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HASIL PENELITIAN DAN PEMBAHASAN</a:t>
            </a:r>
            <a:endParaRPr lang="en-US" dirty="0">
              <a:solidFill>
                <a:schemeClr val="tx1"/>
              </a:solidFill>
            </a:endParaRPr>
          </a:p>
        </p:txBody>
      </p:sp>
      <p:sp>
        <p:nvSpPr>
          <p:cNvPr id="4" name="Rectangle 3"/>
          <p:cNvSpPr/>
          <p:nvPr/>
        </p:nvSpPr>
        <p:spPr>
          <a:xfrm>
            <a:off x="0" y="16002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Epilog</a:t>
            </a:r>
            <a:endParaRPr lang="en-US" dirty="0">
              <a:solidFill>
                <a:schemeClr val="tx1"/>
              </a:solidFill>
            </a:endParaRPr>
          </a:p>
        </p:txBody>
      </p:sp>
      <p:sp>
        <p:nvSpPr>
          <p:cNvPr id="5" name="Rectangle 4"/>
          <p:cNvSpPr/>
          <p:nvPr/>
        </p:nvSpPr>
        <p:spPr>
          <a:xfrm>
            <a:off x="4572000" y="2743200"/>
            <a:ext cx="4572000" cy="4114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Rectangle 5"/>
          <p:cNvSpPr/>
          <p:nvPr/>
        </p:nvSpPr>
        <p:spPr>
          <a:xfrm>
            <a:off x="-14514" y="2763043"/>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u="sng" dirty="0" smtClean="0">
                <a:solidFill>
                  <a:schemeClr val="tx1"/>
                </a:solidFill>
              </a:rPr>
              <a:t>LEVEL REALITAS</a:t>
            </a:r>
            <a:endParaRPr lang="en-US" dirty="0" smtClean="0">
              <a:solidFill>
                <a:schemeClr val="tx1"/>
              </a:solidFill>
            </a:endParaRPr>
          </a:p>
          <a:p>
            <a:pPr marL="285750" indent="-285750" algn="ctr">
              <a:buFont typeface="Wingdings"/>
              <a:buChar char="Ø"/>
            </a:pPr>
            <a:r>
              <a:rPr lang="en-US" dirty="0" err="1" smtClean="0">
                <a:solidFill>
                  <a:schemeClr val="tx1"/>
                </a:solidFill>
              </a:rPr>
              <a:t>Gerakan</a:t>
            </a:r>
            <a:endParaRPr lang="en-US" dirty="0" smtClean="0">
              <a:solidFill>
                <a:schemeClr val="tx1"/>
              </a:solidFill>
            </a:endParaRPr>
          </a:p>
          <a:p>
            <a:pPr marL="285750" indent="-285750" algn="ctr">
              <a:buFont typeface="Wingdings"/>
              <a:buChar char="Ø"/>
            </a:pPr>
            <a:r>
              <a:rPr lang="en-US" dirty="0" err="1" smtClean="0">
                <a:solidFill>
                  <a:schemeClr val="tx1"/>
                </a:solidFill>
              </a:rPr>
              <a:t>Ekspresi</a:t>
            </a: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7" name="Rectangle 6"/>
          <p:cNvSpPr/>
          <p:nvPr/>
        </p:nvSpPr>
        <p:spPr>
          <a:xfrm>
            <a:off x="0" y="4800600"/>
            <a:ext cx="4572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u="sng" dirty="0" smtClean="0">
                <a:solidFill>
                  <a:schemeClr val="tx1"/>
                </a:solidFill>
              </a:rPr>
              <a:t>LEVEL REPRESENTASI</a:t>
            </a:r>
          </a:p>
          <a:p>
            <a:pPr marL="285750" indent="-285750" algn="ctr">
              <a:buFont typeface="Wingdings"/>
              <a:buChar char="Ø"/>
            </a:pPr>
            <a:r>
              <a:rPr lang="en-US" dirty="0" err="1" smtClean="0">
                <a:solidFill>
                  <a:schemeClr val="tx1"/>
                </a:solidFill>
              </a:rPr>
              <a:t>Kamera</a:t>
            </a:r>
            <a:endParaRPr lang="en-US" dirty="0" smtClean="0">
              <a:solidFill>
                <a:schemeClr val="tx1"/>
              </a:solidFill>
            </a:endParaRPr>
          </a:p>
          <a:p>
            <a:pPr marL="285750" indent="-285750" algn="ctr">
              <a:buFont typeface="Wingdings"/>
              <a:buChar char="Ø"/>
            </a:pPr>
            <a:r>
              <a:rPr lang="en-US" dirty="0" smtClean="0">
                <a:solidFill>
                  <a:schemeClr val="tx1"/>
                </a:solidFill>
              </a:rPr>
              <a:t>Dialog</a:t>
            </a:r>
          </a:p>
          <a:p>
            <a:pPr algn="ctr"/>
            <a:endParaRPr lang="en-US" dirty="0">
              <a:solidFill>
                <a:schemeClr val="tx1"/>
              </a:solidFill>
            </a:endParaRPr>
          </a:p>
        </p:txBody>
      </p:sp>
      <p:sp>
        <p:nvSpPr>
          <p:cNvPr id="8" name="Rectangle 7"/>
          <p:cNvSpPr/>
          <p:nvPr/>
        </p:nvSpPr>
        <p:spPr>
          <a:xfrm>
            <a:off x="0" y="22098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Sequence Epilog Recognition</a:t>
            </a:r>
            <a:endParaRPr lang="en-US" dirty="0">
              <a:solidFill>
                <a:schemeClr val="tx1"/>
              </a:solidFill>
            </a:endParaRPr>
          </a:p>
        </p:txBody>
      </p:sp>
      <p:pic>
        <p:nvPicPr>
          <p:cNvPr id="8194" name="Picture 2" descr="C:\Users\LikeCoil\Documents\PPT NDUL\recogni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7" y="3846512"/>
            <a:ext cx="4302125" cy="1908175"/>
          </a:xfrm>
          <a:prstGeom prst="rect">
            <a:avLst/>
          </a:prstGeom>
          <a:solidFill>
            <a:schemeClr val="bg2">
              <a:lumMod val="75000"/>
              <a:alpha val="57000"/>
            </a:schemeClr>
          </a:solidFill>
          <a:ln>
            <a:solidFill>
              <a:schemeClr val="tx1"/>
            </a:solidFill>
          </a:ln>
        </p:spPr>
      </p:pic>
    </p:spTree>
    <p:extLst>
      <p:ext uri="{BB962C8B-B14F-4D97-AF65-F5344CB8AC3E}">
        <p14:creationId xmlns:p14="http://schemas.microsoft.com/office/powerpoint/2010/main" val="40954619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wipe(down)">
                                      <p:cBhvr>
                                        <p:cTn id="14" dur="500"/>
                                        <p:tgtEl>
                                          <p:spTgt spid="8194"/>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par>
                          <p:cTn id="19" fill="hold">
                            <p:stCondLst>
                              <p:cond delay="3000"/>
                            </p:stCondLst>
                            <p:childTnLst>
                              <p:par>
                                <p:cTn id="20" presetID="16" presetClass="entr" presetSubtype="2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4</a:t>
            </a:r>
            <a:endParaRPr lang="en-US" dirty="0">
              <a:solidFill>
                <a:schemeClr val="tx1"/>
              </a:solidFill>
            </a:endParaRPr>
          </a:p>
        </p:txBody>
      </p:sp>
      <p:sp>
        <p:nvSpPr>
          <p:cNvPr id="3" name="Rounded Rectangle 2"/>
          <p:cNvSpPr/>
          <p:nvPr/>
        </p:nvSpPr>
        <p:spPr>
          <a:xfrm>
            <a:off x="0" y="762000"/>
            <a:ext cx="4038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HASIL PENELITIAN DAN PEMBAHASAN</a:t>
            </a:r>
            <a:endParaRPr lang="en-US" dirty="0">
              <a:solidFill>
                <a:schemeClr val="tx1"/>
              </a:solidFill>
            </a:endParaRPr>
          </a:p>
        </p:txBody>
      </p:sp>
      <p:sp>
        <p:nvSpPr>
          <p:cNvPr id="4" name="Rectangle 3"/>
          <p:cNvSpPr/>
          <p:nvPr/>
        </p:nvSpPr>
        <p:spPr>
          <a:xfrm>
            <a:off x="0" y="1600200"/>
            <a:ext cx="9144000" cy="533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LEVEL IDEOLOGI</a:t>
            </a:r>
            <a:endParaRPr lang="en-US" dirty="0">
              <a:solidFill>
                <a:schemeClr val="tx1"/>
              </a:solidFill>
            </a:endParaRPr>
          </a:p>
        </p:txBody>
      </p:sp>
      <p:sp>
        <p:nvSpPr>
          <p:cNvPr id="8" name="Rectangle 7"/>
          <p:cNvSpPr/>
          <p:nvPr/>
        </p:nvSpPr>
        <p:spPr>
          <a:xfrm>
            <a:off x="0" y="2209800"/>
            <a:ext cx="9144000" cy="4648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d-ID" dirty="0">
                <a:solidFill>
                  <a:schemeClr val="tx1"/>
                </a:solidFill>
              </a:rPr>
              <a:t>Pada level ideologi ini merupakan hasil dari penjabaran level realitas dan level representasi. Dimana level ideologi bekerja untuk mengatur kode-kode lainnya dalam memproduksi satu set kongruen dan koheren makna yang merupakan rasa umum masyarakat. Rasa umum masyarakat ini dapat dihasilkan ketika realitas, representasi dan ideologi bergabung menjadi koheren, kesatuan yang tampak alami.</a:t>
            </a:r>
            <a:endParaRPr lang="en-US" dirty="0">
              <a:solidFill>
                <a:schemeClr val="tx1"/>
              </a:solidFill>
            </a:endParaRPr>
          </a:p>
          <a:p>
            <a:r>
              <a:rPr lang="id-ID" dirty="0">
                <a:solidFill>
                  <a:schemeClr val="tx1"/>
                </a:solidFill>
              </a:rPr>
              <a:t>Peneliti juga menghubungkan level ideologi dengan teori Althusser. Dimana teori Althusser secara garis besar berbicara mengenai pemberian persetujuan terhadap ideologi dominan dan berpartisipasi dalam penyebarluasannya. Dalam film Radio Galau FM ini ideologi dominan yang dihadirkan melalui penokohan Dimas Anggara sebagai tokoh utama adalah mengenai suatu keadaan seseorang yang disebut dengan galau, yang pada akhirnya galau itu sendiri menjadi </a:t>
            </a:r>
            <a:r>
              <a:rPr lang="id-ID" i="1" dirty="0">
                <a:solidFill>
                  <a:schemeClr val="tx1"/>
                </a:solidFill>
              </a:rPr>
              <a:t>trend</a:t>
            </a:r>
            <a:r>
              <a:rPr lang="id-ID" dirty="0">
                <a:solidFill>
                  <a:schemeClr val="tx1"/>
                </a:solidFill>
              </a:rPr>
              <a:t> yang berkembang pada remaja di Indonesia. </a:t>
            </a: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76083228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BAB 5</a:t>
            </a:r>
            <a:endParaRPr lang="en-US" dirty="0">
              <a:solidFill>
                <a:schemeClr val="tx1"/>
              </a:solidFill>
            </a:endParaRPr>
          </a:p>
        </p:txBody>
      </p:sp>
      <p:sp>
        <p:nvSpPr>
          <p:cNvPr id="3" name="Rectangle 2"/>
          <p:cNvSpPr/>
          <p:nvPr/>
        </p:nvSpPr>
        <p:spPr>
          <a:xfrm>
            <a:off x="0" y="1371600"/>
            <a:ext cx="9144000" cy="685800"/>
          </a:xfrm>
          <a:prstGeom prst="rect">
            <a:avLst/>
          </a:prstGeom>
          <a:solidFill>
            <a:schemeClr val="bg2">
              <a:lumMod val="75000"/>
              <a:alpha val="57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KESIMPULAN</a:t>
            </a:r>
            <a:endParaRPr lang="en-US" dirty="0">
              <a:solidFill>
                <a:schemeClr val="tx1"/>
              </a:solidFill>
            </a:endParaRPr>
          </a:p>
        </p:txBody>
      </p:sp>
      <p:sp>
        <p:nvSpPr>
          <p:cNvPr id="4" name="Rectangle 3"/>
          <p:cNvSpPr/>
          <p:nvPr/>
        </p:nvSpPr>
        <p:spPr>
          <a:xfrm>
            <a:off x="0" y="2057400"/>
            <a:ext cx="3048000" cy="685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Level </a:t>
            </a:r>
            <a:r>
              <a:rPr lang="en-US" dirty="0" err="1" smtClean="0">
                <a:solidFill>
                  <a:schemeClr val="tx1"/>
                </a:solidFill>
              </a:rPr>
              <a:t>Realitas</a:t>
            </a:r>
            <a:endParaRPr lang="en-US" dirty="0">
              <a:solidFill>
                <a:schemeClr val="tx1"/>
              </a:solidFill>
            </a:endParaRPr>
          </a:p>
        </p:txBody>
      </p:sp>
      <p:sp>
        <p:nvSpPr>
          <p:cNvPr id="5" name="Rectangle 4"/>
          <p:cNvSpPr/>
          <p:nvPr/>
        </p:nvSpPr>
        <p:spPr>
          <a:xfrm>
            <a:off x="6096000" y="2057400"/>
            <a:ext cx="3048000" cy="685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Level </a:t>
            </a:r>
            <a:r>
              <a:rPr lang="en-US" dirty="0" err="1" smtClean="0">
                <a:solidFill>
                  <a:schemeClr val="tx1"/>
                </a:solidFill>
              </a:rPr>
              <a:t>Ideologi</a:t>
            </a:r>
            <a:endParaRPr lang="en-US" dirty="0">
              <a:solidFill>
                <a:schemeClr val="tx1"/>
              </a:solidFill>
            </a:endParaRPr>
          </a:p>
        </p:txBody>
      </p:sp>
      <p:sp>
        <p:nvSpPr>
          <p:cNvPr id="6" name="Rectangle 5"/>
          <p:cNvSpPr/>
          <p:nvPr/>
        </p:nvSpPr>
        <p:spPr>
          <a:xfrm>
            <a:off x="3048000" y="2057400"/>
            <a:ext cx="3048000" cy="685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Level </a:t>
            </a:r>
            <a:r>
              <a:rPr lang="en-US" dirty="0" err="1" smtClean="0">
                <a:solidFill>
                  <a:schemeClr val="tx1"/>
                </a:solidFill>
              </a:rPr>
              <a:t>Representasi</a:t>
            </a:r>
            <a:endParaRPr lang="en-US" dirty="0">
              <a:solidFill>
                <a:schemeClr val="tx1"/>
              </a:solidFill>
            </a:endParaRPr>
          </a:p>
        </p:txBody>
      </p:sp>
      <p:sp>
        <p:nvSpPr>
          <p:cNvPr id="7" name="Rectangle 6"/>
          <p:cNvSpPr/>
          <p:nvPr/>
        </p:nvSpPr>
        <p:spPr>
          <a:xfrm>
            <a:off x="0" y="2743200"/>
            <a:ext cx="3048000" cy="4114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Pada</a:t>
            </a:r>
            <a:r>
              <a:rPr lang="en-US" dirty="0" smtClean="0">
                <a:solidFill>
                  <a:schemeClr val="tx1"/>
                </a:solidFill>
              </a:rPr>
              <a:t> Level </a:t>
            </a:r>
            <a:r>
              <a:rPr lang="en-US" dirty="0" err="1" smtClean="0">
                <a:solidFill>
                  <a:schemeClr val="tx1"/>
                </a:solidFill>
              </a:rPr>
              <a:t>Realitas</a:t>
            </a:r>
            <a:r>
              <a:rPr lang="en-US" dirty="0" smtClean="0">
                <a:solidFill>
                  <a:schemeClr val="tx1"/>
                </a:solidFill>
              </a:rPr>
              <a:t>, </a:t>
            </a:r>
            <a:r>
              <a:rPr lang="en-US" dirty="0" err="1" smtClean="0">
                <a:solidFill>
                  <a:schemeClr val="tx1"/>
                </a:solidFill>
              </a:rPr>
              <a:t>Peneliti</a:t>
            </a:r>
            <a:r>
              <a:rPr lang="en-US" dirty="0" smtClean="0">
                <a:solidFill>
                  <a:schemeClr val="tx1"/>
                </a:solidFill>
              </a:rPr>
              <a:t> </a:t>
            </a:r>
            <a:r>
              <a:rPr lang="en-US" dirty="0" err="1" smtClean="0">
                <a:solidFill>
                  <a:schemeClr val="tx1"/>
                </a:solidFill>
              </a:rPr>
              <a:t>Mengidentifikasi</a:t>
            </a:r>
            <a:r>
              <a:rPr lang="en-US" dirty="0" smtClean="0">
                <a:solidFill>
                  <a:schemeClr val="tx1"/>
                </a:solidFill>
              </a:rPr>
              <a:t> </a:t>
            </a:r>
            <a:r>
              <a:rPr lang="en-US" dirty="0" err="1" smtClean="0">
                <a:solidFill>
                  <a:schemeClr val="tx1"/>
                </a:solidFill>
              </a:rPr>
              <a:t>Makna</a:t>
            </a:r>
            <a:r>
              <a:rPr lang="en-US" dirty="0" smtClean="0">
                <a:solidFill>
                  <a:schemeClr val="tx1"/>
                </a:solidFill>
              </a:rPr>
              <a:t> </a:t>
            </a:r>
            <a:r>
              <a:rPr lang="en-US" dirty="0" err="1" smtClean="0">
                <a:solidFill>
                  <a:schemeClr val="tx1"/>
                </a:solidFill>
              </a:rPr>
              <a:t>Galau</a:t>
            </a:r>
            <a:r>
              <a:rPr lang="en-US" dirty="0" smtClean="0">
                <a:solidFill>
                  <a:schemeClr val="tx1"/>
                </a:solidFill>
              </a:rPr>
              <a:t> Yang </a:t>
            </a:r>
            <a:r>
              <a:rPr lang="en-US" dirty="0" err="1" smtClean="0">
                <a:solidFill>
                  <a:schemeClr val="tx1"/>
                </a:solidFill>
              </a:rPr>
              <a:t>Terdapat</a:t>
            </a:r>
            <a:r>
              <a:rPr lang="en-US" dirty="0" smtClean="0">
                <a:solidFill>
                  <a:schemeClr val="tx1"/>
                </a:solidFill>
              </a:rPr>
              <a:t> </a:t>
            </a:r>
            <a:r>
              <a:rPr lang="en-US" dirty="0" err="1" smtClean="0">
                <a:solidFill>
                  <a:schemeClr val="tx1"/>
                </a:solidFill>
              </a:rPr>
              <a:t>Dalam</a:t>
            </a:r>
            <a:r>
              <a:rPr lang="en-US" dirty="0" smtClean="0">
                <a:solidFill>
                  <a:schemeClr val="tx1"/>
                </a:solidFill>
              </a:rPr>
              <a:t> Film Radio </a:t>
            </a:r>
            <a:r>
              <a:rPr lang="en-US" dirty="0" err="1" smtClean="0">
                <a:solidFill>
                  <a:schemeClr val="tx1"/>
                </a:solidFill>
              </a:rPr>
              <a:t>Galau</a:t>
            </a:r>
            <a:r>
              <a:rPr lang="en-US" dirty="0" smtClean="0">
                <a:solidFill>
                  <a:schemeClr val="tx1"/>
                </a:solidFill>
              </a:rPr>
              <a:t> FM </a:t>
            </a:r>
            <a:r>
              <a:rPr lang="en-US" dirty="0" err="1" smtClean="0">
                <a:solidFill>
                  <a:schemeClr val="tx1"/>
                </a:solidFill>
              </a:rPr>
              <a:t>Dengan</a:t>
            </a:r>
            <a:r>
              <a:rPr lang="en-US" dirty="0" smtClean="0">
                <a:solidFill>
                  <a:schemeClr val="tx1"/>
                </a:solidFill>
              </a:rPr>
              <a:t> </a:t>
            </a:r>
            <a:r>
              <a:rPr lang="en-US" dirty="0" err="1" smtClean="0">
                <a:solidFill>
                  <a:schemeClr val="tx1"/>
                </a:solidFill>
              </a:rPr>
              <a:t>Membuat</a:t>
            </a:r>
            <a:r>
              <a:rPr lang="en-US" dirty="0" smtClean="0">
                <a:solidFill>
                  <a:schemeClr val="tx1"/>
                </a:solidFill>
              </a:rPr>
              <a:t> </a:t>
            </a:r>
            <a:r>
              <a:rPr lang="en-US" dirty="0" err="1" smtClean="0">
                <a:solidFill>
                  <a:schemeClr val="tx1"/>
                </a:solidFill>
              </a:rPr>
              <a:t>Suatu</a:t>
            </a:r>
            <a:r>
              <a:rPr lang="en-US" dirty="0" smtClean="0">
                <a:solidFill>
                  <a:schemeClr val="tx1"/>
                </a:solidFill>
              </a:rPr>
              <a:t> </a:t>
            </a:r>
            <a:r>
              <a:rPr lang="en-US" dirty="0" err="1" smtClean="0">
                <a:solidFill>
                  <a:schemeClr val="tx1"/>
                </a:solidFill>
              </a:rPr>
              <a:t>Deskripsi</a:t>
            </a:r>
            <a:r>
              <a:rPr lang="en-US" dirty="0" smtClean="0">
                <a:solidFill>
                  <a:schemeClr val="tx1"/>
                </a:solidFill>
              </a:rPr>
              <a:t> Dari </a:t>
            </a:r>
            <a:r>
              <a:rPr lang="en-US" dirty="0" err="1" smtClean="0">
                <a:solidFill>
                  <a:schemeClr val="tx1"/>
                </a:solidFill>
              </a:rPr>
              <a:t>Kode-Kode</a:t>
            </a:r>
            <a:r>
              <a:rPr lang="en-US" dirty="0" smtClean="0">
                <a:solidFill>
                  <a:schemeClr val="tx1"/>
                </a:solidFill>
              </a:rPr>
              <a:t> </a:t>
            </a:r>
            <a:r>
              <a:rPr lang="en-US" dirty="0" err="1" smtClean="0">
                <a:solidFill>
                  <a:schemeClr val="tx1"/>
                </a:solidFill>
              </a:rPr>
              <a:t>Sosial</a:t>
            </a:r>
            <a:r>
              <a:rPr lang="en-US" dirty="0" smtClean="0">
                <a:solidFill>
                  <a:schemeClr val="tx1"/>
                </a:solidFill>
              </a:rPr>
              <a:t> Yang </a:t>
            </a:r>
            <a:r>
              <a:rPr lang="en-US" dirty="0" err="1" smtClean="0">
                <a:solidFill>
                  <a:schemeClr val="tx1"/>
                </a:solidFill>
              </a:rPr>
              <a:t>Muncul</a:t>
            </a:r>
            <a:r>
              <a:rPr lang="en-US" dirty="0" smtClean="0">
                <a:solidFill>
                  <a:schemeClr val="tx1"/>
                </a:solidFill>
              </a:rPr>
              <a:t> Dan </a:t>
            </a:r>
            <a:r>
              <a:rPr lang="en-US" dirty="0" err="1" smtClean="0">
                <a:solidFill>
                  <a:schemeClr val="tx1"/>
                </a:solidFill>
              </a:rPr>
              <a:t>Teridentifikasi</a:t>
            </a:r>
            <a:r>
              <a:rPr lang="en-US" dirty="0" smtClean="0">
                <a:solidFill>
                  <a:schemeClr val="tx1"/>
                </a:solidFill>
              </a:rPr>
              <a:t> </a:t>
            </a:r>
            <a:r>
              <a:rPr lang="en-US" dirty="0" err="1" smtClean="0">
                <a:solidFill>
                  <a:schemeClr val="tx1"/>
                </a:solidFill>
              </a:rPr>
              <a:t>Yaitu</a:t>
            </a:r>
            <a:r>
              <a:rPr lang="en-US" dirty="0" smtClean="0">
                <a:solidFill>
                  <a:schemeClr val="tx1"/>
                </a:solidFill>
              </a:rPr>
              <a:t> </a:t>
            </a:r>
            <a:r>
              <a:rPr lang="en-US" dirty="0" err="1" smtClean="0">
                <a:solidFill>
                  <a:schemeClr val="tx1"/>
                </a:solidFill>
              </a:rPr>
              <a:t>Gerakan</a:t>
            </a:r>
            <a:r>
              <a:rPr lang="en-US" dirty="0" smtClean="0">
                <a:solidFill>
                  <a:schemeClr val="tx1"/>
                </a:solidFill>
              </a:rPr>
              <a:t> Dan </a:t>
            </a:r>
            <a:r>
              <a:rPr lang="en-US" dirty="0" err="1" smtClean="0">
                <a:solidFill>
                  <a:schemeClr val="tx1"/>
                </a:solidFill>
              </a:rPr>
              <a:t>Ekspresi</a:t>
            </a:r>
            <a:endParaRPr lang="en-US" dirty="0">
              <a:solidFill>
                <a:schemeClr val="tx1"/>
              </a:solidFill>
            </a:endParaRPr>
          </a:p>
        </p:txBody>
      </p:sp>
      <p:sp>
        <p:nvSpPr>
          <p:cNvPr id="8" name="Rectangle 7"/>
          <p:cNvSpPr/>
          <p:nvPr/>
        </p:nvSpPr>
        <p:spPr>
          <a:xfrm>
            <a:off x="3048000" y="2743200"/>
            <a:ext cx="3048000" cy="4114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Pada</a:t>
            </a:r>
            <a:r>
              <a:rPr lang="en-US" dirty="0" smtClean="0">
                <a:solidFill>
                  <a:schemeClr val="tx1"/>
                </a:solidFill>
              </a:rPr>
              <a:t> Level </a:t>
            </a:r>
            <a:r>
              <a:rPr lang="en-US" dirty="0" err="1" smtClean="0">
                <a:solidFill>
                  <a:schemeClr val="tx1"/>
                </a:solidFill>
              </a:rPr>
              <a:t>Representasi</a:t>
            </a:r>
            <a:r>
              <a:rPr lang="en-US" dirty="0" smtClean="0">
                <a:solidFill>
                  <a:schemeClr val="tx1"/>
                </a:solidFill>
              </a:rPr>
              <a:t>, </a:t>
            </a:r>
            <a:r>
              <a:rPr lang="en-US" dirty="0" err="1" smtClean="0">
                <a:solidFill>
                  <a:schemeClr val="tx1"/>
                </a:solidFill>
              </a:rPr>
              <a:t>Peneliti</a:t>
            </a:r>
            <a:r>
              <a:rPr lang="en-US" dirty="0" smtClean="0">
                <a:solidFill>
                  <a:schemeClr val="tx1"/>
                </a:solidFill>
              </a:rPr>
              <a:t> </a:t>
            </a:r>
            <a:r>
              <a:rPr lang="en-US" dirty="0" err="1" smtClean="0">
                <a:solidFill>
                  <a:schemeClr val="tx1"/>
                </a:solidFill>
              </a:rPr>
              <a:t>Menggunakan</a:t>
            </a:r>
            <a:r>
              <a:rPr lang="en-US" dirty="0" smtClean="0">
                <a:solidFill>
                  <a:schemeClr val="tx1"/>
                </a:solidFill>
              </a:rPr>
              <a:t> </a:t>
            </a:r>
            <a:r>
              <a:rPr lang="en-US" dirty="0" err="1" smtClean="0">
                <a:solidFill>
                  <a:schemeClr val="tx1"/>
                </a:solidFill>
              </a:rPr>
              <a:t>Beberapa</a:t>
            </a:r>
            <a:r>
              <a:rPr lang="en-US" dirty="0" smtClean="0">
                <a:solidFill>
                  <a:schemeClr val="tx1"/>
                </a:solidFill>
              </a:rPr>
              <a:t> </a:t>
            </a:r>
            <a:r>
              <a:rPr lang="en-US" dirty="0" err="1" smtClean="0">
                <a:solidFill>
                  <a:schemeClr val="tx1"/>
                </a:solidFill>
              </a:rPr>
              <a:t>Kode</a:t>
            </a:r>
            <a:r>
              <a:rPr lang="en-US" dirty="0" smtClean="0">
                <a:solidFill>
                  <a:schemeClr val="tx1"/>
                </a:solidFill>
              </a:rPr>
              <a:t> </a:t>
            </a:r>
            <a:r>
              <a:rPr lang="en-US" dirty="0" err="1" smtClean="0">
                <a:solidFill>
                  <a:schemeClr val="tx1"/>
                </a:solidFill>
              </a:rPr>
              <a:t>Sosial</a:t>
            </a:r>
            <a:r>
              <a:rPr lang="en-US" dirty="0" smtClean="0">
                <a:solidFill>
                  <a:schemeClr val="tx1"/>
                </a:solidFill>
              </a:rPr>
              <a:t> Yang </a:t>
            </a:r>
            <a:r>
              <a:rPr lang="en-US" dirty="0" err="1" smtClean="0">
                <a:solidFill>
                  <a:schemeClr val="tx1"/>
                </a:solidFill>
              </a:rPr>
              <a:t>Menonjol</a:t>
            </a:r>
            <a:r>
              <a:rPr lang="en-US" dirty="0" smtClean="0">
                <a:solidFill>
                  <a:schemeClr val="tx1"/>
                </a:solidFill>
              </a:rPr>
              <a:t> </a:t>
            </a:r>
            <a:r>
              <a:rPr lang="en-US" dirty="0" err="1" smtClean="0">
                <a:solidFill>
                  <a:schemeClr val="tx1"/>
                </a:solidFill>
              </a:rPr>
              <a:t>Pada</a:t>
            </a:r>
            <a:r>
              <a:rPr lang="en-US" dirty="0" smtClean="0">
                <a:solidFill>
                  <a:schemeClr val="tx1"/>
                </a:solidFill>
              </a:rPr>
              <a:t> Film Radio </a:t>
            </a:r>
            <a:r>
              <a:rPr lang="en-US" dirty="0" err="1" smtClean="0">
                <a:solidFill>
                  <a:schemeClr val="tx1"/>
                </a:solidFill>
              </a:rPr>
              <a:t>Galau</a:t>
            </a:r>
            <a:r>
              <a:rPr lang="en-US" dirty="0" smtClean="0">
                <a:solidFill>
                  <a:schemeClr val="tx1"/>
                </a:solidFill>
              </a:rPr>
              <a:t> FM Yang </a:t>
            </a:r>
            <a:r>
              <a:rPr lang="en-US" dirty="0" err="1" smtClean="0">
                <a:solidFill>
                  <a:schemeClr val="tx1"/>
                </a:solidFill>
              </a:rPr>
              <a:t>Menampilkan</a:t>
            </a:r>
            <a:r>
              <a:rPr lang="en-US" dirty="0" smtClean="0">
                <a:solidFill>
                  <a:schemeClr val="tx1"/>
                </a:solidFill>
              </a:rPr>
              <a:t> </a:t>
            </a:r>
            <a:r>
              <a:rPr lang="en-US" dirty="0" err="1" smtClean="0">
                <a:solidFill>
                  <a:schemeClr val="tx1"/>
                </a:solidFill>
              </a:rPr>
              <a:t>Makna</a:t>
            </a:r>
            <a:r>
              <a:rPr lang="en-US" dirty="0" smtClean="0">
                <a:solidFill>
                  <a:schemeClr val="tx1"/>
                </a:solidFill>
              </a:rPr>
              <a:t> </a:t>
            </a:r>
            <a:r>
              <a:rPr lang="en-US" dirty="0" err="1" smtClean="0">
                <a:solidFill>
                  <a:schemeClr val="tx1"/>
                </a:solidFill>
              </a:rPr>
              <a:t>Galau</a:t>
            </a:r>
            <a:r>
              <a:rPr lang="en-US" dirty="0" smtClean="0">
                <a:solidFill>
                  <a:schemeClr val="tx1"/>
                </a:solidFill>
              </a:rPr>
              <a:t> </a:t>
            </a:r>
            <a:r>
              <a:rPr lang="en-US" dirty="0" err="1" smtClean="0">
                <a:solidFill>
                  <a:schemeClr val="tx1"/>
                </a:solidFill>
              </a:rPr>
              <a:t>Adalah</a:t>
            </a:r>
            <a:r>
              <a:rPr lang="en-US" dirty="0" smtClean="0">
                <a:solidFill>
                  <a:schemeClr val="tx1"/>
                </a:solidFill>
              </a:rPr>
              <a:t> </a:t>
            </a:r>
            <a:r>
              <a:rPr lang="en-US" dirty="0" err="1" smtClean="0">
                <a:solidFill>
                  <a:schemeClr val="tx1"/>
                </a:solidFill>
              </a:rPr>
              <a:t>Teknik</a:t>
            </a:r>
            <a:r>
              <a:rPr lang="en-US" dirty="0" smtClean="0">
                <a:solidFill>
                  <a:schemeClr val="tx1"/>
                </a:solidFill>
              </a:rPr>
              <a:t> </a:t>
            </a:r>
            <a:r>
              <a:rPr lang="en-US" dirty="0" err="1" smtClean="0">
                <a:solidFill>
                  <a:schemeClr val="tx1"/>
                </a:solidFill>
              </a:rPr>
              <a:t>Kamera</a:t>
            </a:r>
            <a:r>
              <a:rPr lang="en-US" dirty="0" smtClean="0">
                <a:solidFill>
                  <a:schemeClr val="tx1"/>
                </a:solidFill>
              </a:rPr>
              <a:t>, </a:t>
            </a:r>
            <a:r>
              <a:rPr lang="en-US" dirty="0" err="1" smtClean="0">
                <a:solidFill>
                  <a:schemeClr val="tx1"/>
                </a:solidFill>
              </a:rPr>
              <a:t>Pencahayaan</a:t>
            </a:r>
            <a:r>
              <a:rPr lang="en-US" dirty="0">
                <a:solidFill>
                  <a:schemeClr val="tx1"/>
                </a:solidFill>
              </a:rPr>
              <a:t> </a:t>
            </a:r>
            <a:r>
              <a:rPr lang="en-US" dirty="0" smtClean="0">
                <a:solidFill>
                  <a:schemeClr val="tx1"/>
                </a:solidFill>
              </a:rPr>
              <a:t>Dan </a:t>
            </a:r>
            <a:r>
              <a:rPr lang="en-US" dirty="0" err="1" smtClean="0">
                <a:solidFill>
                  <a:schemeClr val="tx1"/>
                </a:solidFill>
              </a:rPr>
              <a:t>Musik</a:t>
            </a:r>
            <a:r>
              <a:rPr lang="en-US" dirty="0" smtClean="0">
                <a:solidFill>
                  <a:schemeClr val="tx1"/>
                </a:solidFill>
              </a:rPr>
              <a:t>. Dan </a:t>
            </a:r>
            <a:r>
              <a:rPr lang="en-US" dirty="0" err="1" smtClean="0">
                <a:solidFill>
                  <a:schemeClr val="tx1"/>
                </a:solidFill>
              </a:rPr>
              <a:t>Kode-Kode</a:t>
            </a:r>
            <a:r>
              <a:rPr lang="en-US" dirty="0" smtClean="0">
                <a:solidFill>
                  <a:schemeClr val="tx1"/>
                </a:solidFill>
              </a:rPr>
              <a:t> </a:t>
            </a:r>
            <a:r>
              <a:rPr lang="en-US" dirty="0" err="1" smtClean="0">
                <a:solidFill>
                  <a:schemeClr val="tx1"/>
                </a:solidFill>
              </a:rPr>
              <a:t>Konvensional</a:t>
            </a:r>
            <a:r>
              <a:rPr lang="en-US" dirty="0" smtClean="0">
                <a:solidFill>
                  <a:schemeClr val="tx1"/>
                </a:solidFill>
              </a:rPr>
              <a:t> Yang Ada </a:t>
            </a:r>
            <a:r>
              <a:rPr lang="en-US" dirty="0" err="1" smtClean="0">
                <a:solidFill>
                  <a:schemeClr val="tx1"/>
                </a:solidFill>
              </a:rPr>
              <a:t>Adalah</a:t>
            </a:r>
            <a:r>
              <a:rPr lang="en-US" dirty="0" smtClean="0">
                <a:solidFill>
                  <a:schemeClr val="tx1"/>
                </a:solidFill>
              </a:rPr>
              <a:t> </a:t>
            </a:r>
            <a:r>
              <a:rPr lang="en-US" dirty="0" err="1" smtClean="0">
                <a:solidFill>
                  <a:schemeClr val="tx1"/>
                </a:solidFill>
              </a:rPr>
              <a:t>Naratif</a:t>
            </a:r>
            <a:r>
              <a:rPr lang="en-US" dirty="0" smtClean="0">
                <a:solidFill>
                  <a:schemeClr val="tx1"/>
                </a:solidFill>
              </a:rPr>
              <a:t> Dan Dialog</a:t>
            </a:r>
            <a:endParaRPr lang="en-US" dirty="0">
              <a:solidFill>
                <a:schemeClr val="tx1"/>
              </a:solidFill>
            </a:endParaRPr>
          </a:p>
        </p:txBody>
      </p:sp>
      <p:sp>
        <p:nvSpPr>
          <p:cNvPr id="9" name="Rectangle 8"/>
          <p:cNvSpPr/>
          <p:nvPr/>
        </p:nvSpPr>
        <p:spPr>
          <a:xfrm>
            <a:off x="6096000" y="2743200"/>
            <a:ext cx="3048000" cy="4114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Pada</a:t>
            </a:r>
            <a:r>
              <a:rPr lang="en-US" dirty="0" smtClean="0">
                <a:solidFill>
                  <a:schemeClr val="tx1"/>
                </a:solidFill>
              </a:rPr>
              <a:t> Level </a:t>
            </a:r>
            <a:r>
              <a:rPr lang="en-US" dirty="0" err="1" smtClean="0">
                <a:solidFill>
                  <a:schemeClr val="tx1"/>
                </a:solidFill>
              </a:rPr>
              <a:t>Ideologi</a:t>
            </a:r>
            <a:r>
              <a:rPr lang="en-US" dirty="0" smtClean="0">
                <a:solidFill>
                  <a:schemeClr val="tx1"/>
                </a:solidFill>
              </a:rPr>
              <a:t>, </a:t>
            </a:r>
            <a:r>
              <a:rPr lang="en-US" dirty="0" err="1" smtClean="0">
                <a:solidFill>
                  <a:schemeClr val="tx1"/>
                </a:solidFill>
              </a:rPr>
              <a:t>Peneliti</a:t>
            </a:r>
            <a:r>
              <a:rPr lang="en-US" dirty="0" smtClean="0">
                <a:solidFill>
                  <a:schemeClr val="tx1"/>
                </a:solidFill>
              </a:rPr>
              <a:t> </a:t>
            </a:r>
            <a:r>
              <a:rPr lang="en-US" dirty="0" err="1" smtClean="0">
                <a:solidFill>
                  <a:schemeClr val="tx1"/>
                </a:solidFill>
              </a:rPr>
              <a:t>Menghubungkan</a:t>
            </a:r>
            <a:r>
              <a:rPr lang="en-US" dirty="0" smtClean="0">
                <a:solidFill>
                  <a:schemeClr val="tx1"/>
                </a:solidFill>
              </a:rPr>
              <a:t> Level </a:t>
            </a:r>
            <a:r>
              <a:rPr lang="en-US" dirty="0" err="1" smtClean="0">
                <a:solidFill>
                  <a:schemeClr val="tx1"/>
                </a:solidFill>
              </a:rPr>
              <a:t>Ideologi</a:t>
            </a:r>
            <a:r>
              <a:rPr lang="en-US" dirty="0" smtClean="0">
                <a:solidFill>
                  <a:schemeClr val="tx1"/>
                </a:solidFill>
              </a:rPr>
              <a:t> </a:t>
            </a:r>
            <a:r>
              <a:rPr lang="en-US" dirty="0" err="1" smtClean="0">
                <a:solidFill>
                  <a:schemeClr val="tx1"/>
                </a:solidFill>
              </a:rPr>
              <a:t>Dengan</a:t>
            </a:r>
            <a:r>
              <a:rPr lang="en-US" dirty="0" smtClean="0">
                <a:solidFill>
                  <a:schemeClr val="tx1"/>
                </a:solidFill>
              </a:rPr>
              <a:t> </a:t>
            </a:r>
            <a:r>
              <a:rPr lang="en-US" dirty="0" err="1" smtClean="0">
                <a:solidFill>
                  <a:schemeClr val="tx1"/>
                </a:solidFill>
              </a:rPr>
              <a:t>Teori</a:t>
            </a:r>
            <a:r>
              <a:rPr lang="en-US" dirty="0" smtClean="0">
                <a:solidFill>
                  <a:schemeClr val="tx1"/>
                </a:solidFill>
              </a:rPr>
              <a:t> </a:t>
            </a:r>
            <a:r>
              <a:rPr lang="en-US" dirty="0" err="1" smtClean="0">
                <a:solidFill>
                  <a:schemeClr val="tx1"/>
                </a:solidFill>
              </a:rPr>
              <a:t>Althusser</a:t>
            </a:r>
            <a:r>
              <a:rPr lang="en-US" dirty="0" smtClean="0">
                <a:solidFill>
                  <a:schemeClr val="tx1"/>
                </a:solidFill>
              </a:rPr>
              <a:t>. </a:t>
            </a:r>
            <a:r>
              <a:rPr lang="en-US" dirty="0" err="1" smtClean="0">
                <a:solidFill>
                  <a:schemeClr val="tx1"/>
                </a:solidFill>
              </a:rPr>
              <a:t>Dimana</a:t>
            </a:r>
            <a:r>
              <a:rPr lang="en-US" dirty="0" smtClean="0">
                <a:solidFill>
                  <a:schemeClr val="tx1"/>
                </a:solidFill>
              </a:rPr>
              <a:t> </a:t>
            </a:r>
            <a:r>
              <a:rPr lang="en-US" dirty="0" err="1" smtClean="0">
                <a:solidFill>
                  <a:schemeClr val="tx1"/>
                </a:solidFill>
              </a:rPr>
              <a:t>Teori</a:t>
            </a:r>
            <a:r>
              <a:rPr lang="en-US" dirty="0" smtClean="0">
                <a:solidFill>
                  <a:schemeClr val="tx1"/>
                </a:solidFill>
              </a:rPr>
              <a:t> </a:t>
            </a:r>
            <a:r>
              <a:rPr lang="en-US" dirty="0" err="1" smtClean="0">
                <a:solidFill>
                  <a:schemeClr val="tx1"/>
                </a:solidFill>
              </a:rPr>
              <a:t>Althusser</a:t>
            </a:r>
            <a:r>
              <a:rPr lang="en-US" dirty="0" smtClean="0">
                <a:solidFill>
                  <a:schemeClr val="tx1"/>
                </a:solidFill>
              </a:rPr>
              <a:t> </a:t>
            </a:r>
            <a:r>
              <a:rPr lang="en-US" dirty="0" err="1" smtClean="0">
                <a:solidFill>
                  <a:schemeClr val="tx1"/>
                </a:solidFill>
              </a:rPr>
              <a:t>Secara</a:t>
            </a:r>
            <a:r>
              <a:rPr lang="en-US" dirty="0" smtClean="0">
                <a:solidFill>
                  <a:schemeClr val="tx1"/>
                </a:solidFill>
              </a:rPr>
              <a:t> </a:t>
            </a:r>
            <a:r>
              <a:rPr lang="en-US" dirty="0" err="1" smtClean="0">
                <a:solidFill>
                  <a:schemeClr val="tx1"/>
                </a:solidFill>
              </a:rPr>
              <a:t>Garis</a:t>
            </a:r>
            <a:r>
              <a:rPr lang="en-US" dirty="0" smtClean="0">
                <a:solidFill>
                  <a:schemeClr val="tx1"/>
                </a:solidFill>
              </a:rPr>
              <a:t> </a:t>
            </a:r>
            <a:r>
              <a:rPr lang="en-US" dirty="0" err="1" smtClean="0">
                <a:solidFill>
                  <a:schemeClr val="tx1"/>
                </a:solidFill>
              </a:rPr>
              <a:t>Besar</a:t>
            </a:r>
            <a:r>
              <a:rPr lang="en-US" dirty="0" smtClean="0">
                <a:solidFill>
                  <a:schemeClr val="tx1"/>
                </a:solidFill>
              </a:rPr>
              <a:t> </a:t>
            </a:r>
            <a:r>
              <a:rPr lang="en-US" dirty="0" err="1" smtClean="0">
                <a:solidFill>
                  <a:schemeClr val="tx1"/>
                </a:solidFill>
              </a:rPr>
              <a:t>Berbicara</a:t>
            </a:r>
            <a:r>
              <a:rPr lang="en-US" dirty="0" smtClean="0">
                <a:solidFill>
                  <a:schemeClr val="tx1"/>
                </a:solidFill>
              </a:rPr>
              <a:t> </a:t>
            </a:r>
            <a:r>
              <a:rPr lang="en-US" dirty="0" err="1" smtClean="0">
                <a:solidFill>
                  <a:schemeClr val="tx1"/>
                </a:solidFill>
              </a:rPr>
              <a:t>Mengenai</a:t>
            </a:r>
            <a:r>
              <a:rPr lang="en-US" dirty="0" smtClean="0">
                <a:solidFill>
                  <a:schemeClr val="tx1"/>
                </a:solidFill>
              </a:rPr>
              <a:t> </a:t>
            </a:r>
            <a:r>
              <a:rPr lang="en-US" dirty="0" err="1" smtClean="0">
                <a:solidFill>
                  <a:schemeClr val="tx1"/>
                </a:solidFill>
              </a:rPr>
              <a:t>Pemberian</a:t>
            </a:r>
            <a:r>
              <a:rPr lang="en-US" dirty="0" smtClean="0">
                <a:solidFill>
                  <a:schemeClr val="tx1"/>
                </a:solidFill>
              </a:rPr>
              <a:t> </a:t>
            </a:r>
            <a:r>
              <a:rPr lang="en-US" dirty="0" err="1" smtClean="0">
                <a:solidFill>
                  <a:schemeClr val="tx1"/>
                </a:solidFill>
              </a:rPr>
              <a:t>Persetujuan</a:t>
            </a:r>
            <a:r>
              <a:rPr lang="en-US" dirty="0" smtClean="0">
                <a:solidFill>
                  <a:schemeClr val="tx1"/>
                </a:solidFill>
              </a:rPr>
              <a:t> </a:t>
            </a:r>
            <a:r>
              <a:rPr lang="en-US" dirty="0" err="1" smtClean="0">
                <a:solidFill>
                  <a:schemeClr val="tx1"/>
                </a:solidFill>
              </a:rPr>
              <a:t>Terhadap</a:t>
            </a:r>
            <a:r>
              <a:rPr lang="en-US" dirty="0" smtClean="0">
                <a:solidFill>
                  <a:schemeClr val="tx1"/>
                </a:solidFill>
              </a:rPr>
              <a:t> </a:t>
            </a:r>
            <a:r>
              <a:rPr lang="en-US" dirty="0" err="1" smtClean="0">
                <a:solidFill>
                  <a:schemeClr val="tx1"/>
                </a:solidFill>
              </a:rPr>
              <a:t>Ideologi</a:t>
            </a:r>
            <a:r>
              <a:rPr lang="en-US" dirty="0" smtClean="0">
                <a:solidFill>
                  <a:schemeClr val="tx1"/>
                </a:solidFill>
              </a:rPr>
              <a:t> </a:t>
            </a:r>
            <a:r>
              <a:rPr lang="en-US" dirty="0" err="1" smtClean="0">
                <a:solidFill>
                  <a:schemeClr val="tx1"/>
                </a:solidFill>
              </a:rPr>
              <a:t>Dominan</a:t>
            </a:r>
            <a:r>
              <a:rPr lang="en-US" dirty="0" smtClean="0">
                <a:solidFill>
                  <a:schemeClr val="tx1"/>
                </a:solidFill>
              </a:rPr>
              <a:t> Dan </a:t>
            </a:r>
            <a:r>
              <a:rPr lang="en-US" dirty="0" err="1" smtClean="0">
                <a:solidFill>
                  <a:schemeClr val="tx1"/>
                </a:solidFill>
              </a:rPr>
              <a:t>Berpartisipasi</a:t>
            </a:r>
            <a:r>
              <a:rPr lang="en-US" dirty="0" smtClean="0">
                <a:solidFill>
                  <a:schemeClr val="tx1"/>
                </a:solidFill>
              </a:rPr>
              <a:t> </a:t>
            </a:r>
            <a:r>
              <a:rPr lang="en-US" dirty="0" err="1" smtClean="0">
                <a:solidFill>
                  <a:schemeClr val="tx1"/>
                </a:solidFill>
              </a:rPr>
              <a:t>Dalam</a:t>
            </a:r>
            <a:r>
              <a:rPr lang="en-US" dirty="0" smtClean="0">
                <a:solidFill>
                  <a:schemeClr val="tx1"/>
                </a:solidFill>
              </a:rPr>
              <a:t> </a:t>
            </a:r>
            <a:r>
              <a:rPr lang="en-US" dirty="0" err="1" smtClean="0">
                <a:solidFill>
                  <a:schemeClr val="tx1"/>
                </a:solidFill>
              </a:rPr>
              <a:t>Penyebarluasannya</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91311716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BAB 5</a:t>
            </a:r>
            <a:endParaRPr lang="en-US" dirty="0">
              <a:solidFill>
                <a:schemeClr val="tx1"/>
              </a:solidFill>
            </a:endParaRPr>
          </a:p>
        </p:txBody>
      </p:sp>
      <p:sp>
        <p:nvSpPr>
          <p:cNvPr id="3" name="Rectangle 2"/>
          <p:cNvSpPr/>
          <p:nvPr/>
        </p:nvSpPr>
        <p:spPr>
          <a:xfrm>
            <a:off x="0" y="1371600"/>
            <a:ext cx="9144000" cy="685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SARAN</a:t>
            </a:r>
            <a:endParaRPr lang="en-US" dirty="0">
              <a:solidFill>
                <a:schemeClr val="tx1"/>
              </a:solidFill>
            </a:endParaRPr>
          </a:p>
        </p:txBody>
      </p:sp>
      <p:sp>
        <p:nvSpPr>
          <p:cNvPr id="4" name="Rectangle 3"/>
          <p:cNvSpPr/>
          <p:nvPr/>
        </p:nvSpPr>
        <p:spPr>
          <a:xfrm>
            <a:off x="3185886" y="3200400"/>
            <a:ext cx="3048000" cy="685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Saran </a:t>
            </a:r>
            <a:r>
              <a:rPr lang="en-US" dirty="0" err="1" smtClean="0">
                <a:solidFill>
                  <a:schemeClr val="tx1"/>
                </a:solidFill>
              </a:rPr>
              <a:t>Bagi</a:t>
            </a:r>
            <a:r>
              <a:rPr lang="en-US" dirty="0" smtClean="0">
                <a:solidFill>
                  <a:schemeClr val="tx1"/>
                </a:solidFill>
              </a:rPr>
              <a:t> </a:t>
            </a:r>
            <a:r>
              <a:rPr lang="en-US" dirty="0" err="1" smtClean="0">
                <a:solidFill>
                  <a:schemeClr val="tx1"/>
                </a:solidFill>
              </a:rPr>
              <a:t>Universitas</a:t>
            </a:r>
            <a:endParaRPr lang="en-US" dirty="0">
              <a:solidFill>
                <a:schemeClr val="tx1"/>
              </a:solidFill>
            </a:endParaRPr>
          </a:p>
        </p:txBody>
      </p:sp>
      <p:sp>
        <p:nvSpPr>
          <p:cNvPr id="5" name="Rectangle 4"/>
          <p:cNvSpPr/>
          <p:nvPr/>
        </p:nvSpPr>
        <p:spPr>
          <a:xfrm>
            <a:off x="3200400" y="5001986"/>
            <a:ext cx="3048000" cy="685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Saran </a:t>
            </a:r>
            <a:r>
              <a:rPr lang="en-US" dirty="0" err="1" smtClean="0">
                <a:solidFill>
                  <a:schemeClr val="tx1"/>
                </a:solidFill>
              </a:rPr>
              <a:t>Bagi</a:t>
            </a:r>
            <a:r>
              <a:rPr lang="en-US" dirty="0" smtClean="0">
                <a:solidFill>
                  <a:schemeClr val="tx1"/>
                </a:solidFill>
              </a:rPr>
              <a:t> </a:t>
            </a:r>
            <a:r>
              <a:rPr lang="en-US" dirty="0" err="1" smtClean="0">
                <a:solidFill>
                  <a:schemeClr val="tx1"/>
                </a:solidFill>
              </a:rPr>
              <a:t>Peneliti</a:t>
            </a:r>
            <a:r>
              <a:rPr lang="en-US" dirty="0" smtClean="0">
                <a:solidFill>
                  <a:schemeClr val="tx1"/>
                </a:solidFill>
              </a:rPr>
              <a:t> </a:t>
            </a:r>
            <a:r>
              <a:rPr lang="en-US" dirty="0" err="1" smtClean="0">
                <a:solidFill>
                  <a:schemeClr val="tx1"/>
                </a:solidFill>
              </a:rPr>
              <a:t>Selanjutnya</a:t>
            </a:r>
            <a:endParaRPr lang="en-US" dirty="0">
              <a:solidFill>
                <a:schemeClr val="tx1"/>
              </a:solidFill>
            </a:endParaRPr>
          </a:p>
        </p:txBody>
      </p:sp>
      <p:sp>
        <p:nvSpPr>
          <p:cNvPr id="6" name="Rectangle 5"/>
          <p:cNvSpPr/>
          <p:nvPr/>
        </p:nvSpPr>
        <p:spPr>
          <a:xfrm>
            <a:off x="3200400" y="4087586"/>
            <a:ext cx="3048000" cy="685800"/>
          </a:xfrm>
          <a:prstGeom prst="rect">
            <a:avLst/>
          </a:prstGeom>
          <a:solidFill>
            <a:schemeClr val="bg2">
              <a:lumMod val="75000"/>
              <a:alpha val="57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Saran </a:t>
            </a:r>
            <a:r>
              <a:rPr lang="en-US" dirty="0" err="1" smtClean="0">
                <a:solidFill>
                  <a:schemeClr val="tx1"/>
                </a:solidFill>
              </a:rPr>
              <a:t>Bagi</a:t>
            </a:r>
            <a:r>
              <a:rPr lang="en-US" dirty="0" smtClean="0">
                <a:solidFill>
                  <a:schemeClr val="tx1"/>
                </a:solidFill>
              </a:rPr>
              <a:t> </a:t>
            </a:r>
            <a:r>
              <a:rPr lang="en-US" dirty="0" err="1" smtClean="0">
                <a:solidFill>
                  <a:schemeClr val="tx1"/>
                </a:solidFill>
              </a:rPr>
              <a:t>Masyarakat</a:t>
            </a:r>
            <a:endParaRPr lang="en-US" dirty="0">
              <a:solidFill>
                <a:schemeClr val="tx1"/>
              </a:solidFill>
            </a:endParaRPr>
          </a:p>
        </p:txBody>
      </p:sp>
    </p:spTree>
    <p:extLst>
      <p:ext uri="{BB962C8B-B14F-4D97-AF65-F5344CB8AC3E}">
        <p14:creationId xmlns:p14="http://schemas.microsoft.com/office/powerpoint/2010/main" val="200509465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17000" b="-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1</a:t>
            </a:r>
            <a:endParaRPr lang="en-US" dirty="0">
              <a:solidFill>
                <a:schemeClr val="tx1"/>
              </a:solidFill>
            </a:endParaRPr>
          </a:p>
        </p:txBody>
      </p:sp>
      <p:sp>
        <p:nvSpPr>
          <p:cNvPr id="3" name="Rounded Rectangle 2"/>
          <p:cNvSpPr/>
          <p:nvPr/>
        </p:nvSpPr>
        <p:spPr>
          <a:xfrm>
            <a:off x="304800" y="1066800"/>
            <a:ext cx="3886200" cy="1371600"/>
          </a:xfrm>
          <a:prstGeom prst="round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LATAR BELAKANG MASALAH</a:t>
            </a:r>
            <a:endParaRPr lang="en-US" dirty="0">
              <a:solidFill>
                <a:schemeClr val="tx1"/>
              </a:solidFill>
            </a:endParaRPr>
          </a:p>
        </p:txBody>
      </p:sp>
      <p:sp>
        <p:nvSpPr>
          <p:cNvPr id="4" name="Rectangle 3"/>
          <p:cNvSpPr/>
          <p:nvPr/>
        </p:nvSpPr>
        <p:spPr>
          <a:xfrm>
            <a:off x="0" y="3733800"/>
            <a:ext cx="4572000" cy="918029"/>
          </a:xfrm>
          <a:prstGeom prst="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Film Radio </a:t>
            </a:r>
            <a:r>
              <a:rPr lang="en-US" dirty="0" err="1" smtClean="0">
                <a:solidFill>
                  <a:schemeClr val="tx1"/>
                </a:solidFill>
              </a:rPr>
              <a:t>Galau</a:t>
            </a:r>
            <a:r>
              <a:rPr lang="en-US" dirty="0" smtClean="0">
                <a:solidFill>
                  <a:schemeClr val="tx1"/>
                </a:solidFill>
              </a:rPr>
              <a:t> FM</a:t>
            </a:r>
            <a:endParaRPr lang="en-US" dirty="0">
              <a:solidFill>
                <a:schemeClr val="tx1"/>
              </a:solidFill>
            </a:endParaRPr>
          </a:p>
        </p:txBody>
      </p:sp>
      <p:sp>
        <p:nvSpPr>
          <p:cNvPr id="5" name="Rectangle 4"/>
          <p:cNvSpPr/>
          <p:nvPr/>
        </p:nvSpPr>
        <p:spPr>
          <a:xfrm>
            <a:off x="0" y="4826000"/>
            <a:ext cx="4575629" cy="939800"/>
          </a:xfrm>
          <a:prstGeom prst="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Film </a:t>
            </a:r>
            <a:r>
              <a:rPr lang="en-US" dirty="0" err="1" smtClean="0">
                <a:solidFill>
                  <a:schemeClr val="tx1"/>
                </a:solidFill>
              </a:rPr>
              <a:t>Sebagai</a:t>
            </a:r>
            <a:r>
              <a:rPr lang="en-US" dirty="0" smtClean="0">
                <a:solidFill>
                  <a:schemeClr val="tx1"/>
                </a:solidFill>
              </a:rPr>
              <a:t> Salah </a:t>
            </a:r>
            <a:r>
              <a:rPr lang="en-US" dirty="0" err="1" smtClean="0">
                <a:solidFill>
                  <a:schemeClr val="tx1"/>
                </a:solidFill>
              </a:rPr>
              <a:t>Satu</a:t>
            </a:r>
            <a:r>
              <a:rPr lang="en-US" dirty="0" smtClean="0">
                <a:solidFill>
                  <a:schemeClr val="tx1"/>
                </a:solidFill>
              </a:rPr>
              <a:t> Media </a:t>
            </a:r>
            <a:r>
              <a:rPr lang="en-US" dirty="0" err="1" smtClean="0">
                <a:solidFill>
                  <a:schemeClr val="tx1"/>
                </a:solidFill>
              </a:rPr>
              <a:t>Masa</a:t>
            </a:r>
            <a:endParaRPr lang="en-US" dirty="0">
              <a:solidFill>
                <a:schemeClr val="tx1"/>
              </a:solidFill>
            </a:endParaRPr>
          </a:p>
        </p:txBody>
      </p:sp>
      <p:sp>
        <p:nvSpPr>
          <p:cNvPr id="6" name="Rectangle 5"/>
          <p:cNvSpPr/>
          <p:nvPr/>
        </p:nvSpPr>
        <p:spPr>
          <a:xfrm>
            <a:off x="0" y="5918200"/>
            <a:ext cx="4572000" cy="939800"/>
          </a:xfrm>
          <a:prstGeom prst="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Semiotika</a:t>
            </a:r>
            <a:endParaRPr lang="en-US" dirty="0" smtClean="0">
              <a:solidFill>
                <a:schemeClr val="tx1"/>
              </a:solidFill>
            </a:endParaRPr>
          </a:p>
          <a:p>
            <a:pPr algn="ctr"/>
            <a:r>
              <a:rPr lang="en-US" dirty="0" smtClean="0">
                <a:solidFill>
                  <a:schemeClr val="tx1"/>
                </a:solidFill>
              </a:rPr>
              <a:t>John Fiske</a:t>
            </a:r>
            <a:endParaRPr lang="en-US" dirty="0">
              <a:solidFill>
                <a:schemeClr val="tx1"/>
              </a:solidFill>
            </a:endParaRPr>
          </a:p>
        </p:txBody>
      </p:sp>
      <p:sp>
        <p:nvSpPr>
          <p:cNvPr id="7" name="Down Arrow 6"/>
          <p:cNvSpPr/>
          <p:nvPr/>
        </p:nvSpPr>
        <p:spPr>
          <a:xfrm>
            <a:off x="2037443" y="4597400"/>
            <a:ext cx="533400" cy="355600"/>
          </a:xfrm>
          <a:prstGeom prst="downArrow">
            <a:avLst/>
          </a:prstGeom>
          <a:solidFill>
            <a:schemeClr val="bg2">
              <a:lumMod val="75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057400" y="5638800"/>
            <a:ext cx="533400" cy="355600"/>
          </a:xfrm>
          <a:prstGeom prst="downArrow">
            <a:avLst/>
          </a:prstGeom>
          <a:solidFill>
            <a:schemeClr val="bg2">
              <a:lumMod val="75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953000" y="1066800"/>
            <a:ext cx="3886200" cy="1371600"/>
          </a:xfrm>
          <a:prstGeom prst="round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RUMUSAN MASALAH</a:t>
            </a:r>
            <a:endParaRPr lang="en-US" dirty="0">
              <a:solidFill>
                <a:schemeClr val="tx1"/>
              </a:solidFill>
            </a:endParaRPr>
          </a:p>
        </p:txBody>
      </p:sp>
      <p:sp>
        <p:nvSpPr>
          <p:cNvPr id="11" name="Down Arrow Callout 10"/>
          <p:cNvSpPr/>
          <p:nvPr/>
        </p:nvSpPr>
        <p:spPr>
          <a:xfrm>
            <a:off x="5105400" y="4089400"/>
            <a:ext cx="1447800" cy="787400"/>
          </a:xfrm>
          <a:prstGeom prst="downArrowCallou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Makro</a:t>
            </a:r>
            <a:endParaRPr lang="en-US" dirty="0">
              <a:solidFill>
                <a:schemeClr val="tx1"/>
              </a:solidFill>
            </a:endParaRPr>
          </a:p>
        </p:txBody>
      </p:sp>
      <p:sp>
        <p:nvSpPr>
          <p:cNvPr id="13" name="Rectangle 12"/>
          <p:cNvSpPr/>
          <p:nvPr/>
        </p:nvSpPr>
        <p:spPr>
          <a:xfrm>
            <a:off x="4800601" y="4978400"/>
            <a:ext cx="1981200" cy="1879600"/>
          </a:xfrm>
          <a:prstGeom prst="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Bagaimana</a:t>
            </a:r>
            <a:r>
              <a:rPr lang="en-US" dirty="0" smtClean="0">
                <a:solidFill>
                  <a:schemeClr val="tx1"/>
                </a:solidFill>
              </a:rPr>
              <a:t> </a:t>
            </a:r>
            <a:r>
              <a:rPr lang="en-US" dirty="0" err="1" smtClean="0">
                <a:solidFill>
                  <a:schemeClr val="tx1"/>
                </a:solidFill>
              </a:rPr>
              <a:t>Representasi</a:t>
            </a:r>
            <a:r>
              <a:rPr lang="en-US" dirty="0" smtClean="0">
                <a:solidFill>
                  <a:schemeClr val="tx1"/>
                </a:solidFill>
              </a:rPr>
              <a:t> </a:t>
            </a:r>
            <a:r>
              <a:rPr lang="en-US" dirty="0" err="1" smtClean="0">
                <a:solidFill>
                  <a:schemeClr val="tx1"/>
                </a:solidFill>
              </a:rPr>
              <a:t>Makna</a:t>
            </a:r>
            <a:r>
              <a:rPr lang="en-US" dirty="0" smtClean="0">
                <a:solidFill>
                  <a:schemeClr val="tx1"/>
                </a:solidFill>
              </a:rPr>
              <a:t> </a:t>
            </a:r>
            <a:r>
              <a:rPr lang="en-US" dirty="0" err="1" smtClean="0">
                <a:solidFill>
                  <a:schemeClr val="tx1"/>
                </a:solidFill>
              </a:rPr>
              <a:t>Galau</a:t>
            </a:r>
            <a:r>
              <a:rPr lang="en-US" dirty="0" smtClean="0">
                <a:solidFill>
                  <a:schemeClr val="tx1"/>
                </a:solidFill>
              </a:rPr>
              <a:t> </a:t>
            </a:r>
            <a:r>
              <a:rPr lang="en-US" dirty="0" err="1" smtClean="0">
                <a:solidFill>
                  <a:schemeClr val="tx1"/>
                </a:solidFill>
              </a:rPr>
              <a:t>Dalam</a:t>
            </a:r>
            <a:r>
              <a:rPr lang="en-US" dirty="0" smtClean="0">
                <a:solidFill>
                  <a:schemeClr val="tx1"/>
                </a:solidFill>
              </a:rPr>
              <a:t> Film Radio </a:t>
            </a:r>
            <a:r>
              <a:rPr lang="en-US" dirty="0" err="1" smtClean="0">
                <a:solidFill>
                  <a:schemeClr val="tx1"/>
                </a:solidFill>
              </a:rPr>
              <a:t>Galau</a:t>
            </a:r>
            <a:r>
              <a:rPr lang="en-US" dirty="0" smtClean="0">
                <a:solidFill>
                  <a:schemeClr val="tx1"/>
                </a:solidFill>
              </a:rPr>
              <a:t> FM ?</a:t>
            </a:r>
            <a:endParaRPr lang="en-US" dirty="0">
              <a:solidFill>
                <a:schemeClr val="tx1"/>
              </a:solidFill>
            </a:endParaRPr>
          </a:p>
        </p:txBody>
      </p:sp>
      <p:sp>
        <p:nvSpPr>
          <p:cNvPr id="14" name="Right Arrow Callout 13"/>
          <p:cNvSpPr/>
          <p:nvPr/>
        </p:nvSpPr>
        <p:spPr>
          <a:xfrm>
            <a:off x="6934201" y="5156200"/>
            <a:ext cx="609599" cy="1397000"/>
          </a:xfrm>
          <a:prstGeom prst="rightArrowCallou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p>
          <a:p>
            <a:pPr algn="ctr"/>
            <a:r>
              <a:rPr lang="en-US" dirty="0" err="1" smtClean="0">
                <a:solidFill>
                  <a:schemeClr val="tx1"/>
                </a:solidFill>
              </a:rPr>
              <a:t>i</a:t>
            </a:r>
            <a:endParaRPr lang="en-US" dirty="0" smtClean="0">
              <a:solidFill>
                <a:schemeClr val="tx1"/>
              </a:solidFill>
            </a:endParaRPr>
          </a:p>
          <a:p>
            <a:pPr algn="ctr"/>
            <a:r>
              <a:rPr lang="en-US" dirty="0" smtClean="0">
                <a:solidFill>
                  <a:schemeClr val="tx1"/>
                </a:solidFill>
              </a:rPr>
              <a:t>k</a:t>
            </a:r>
          </a:p>
          <a:p>
            <a:pPr algn="ctr"/>
            <a:r>
              <a:rPr lang="en-US" dirty="0" smtClean="0">
                <a:solidFill>
                  <a:schemeClr val="tx1"/>
                </a:solidFill>
              </a:rPr>
              <a:t>r</a:t>
            </a:r>
          </a:p>
          <a:p>
            <a:pPr algn="ctr"/>
            <a:r>
              <a:rPr lang="en-US" dirty="0">
                <a:solidFill>
                  <a:schemeClr val="tx1"/>
                </a:solidFill>
              </a:rPr>
              <a:t>o</a:t>
            </a:r>
            <a:endParaRPr lang="en-US" dirty="0" smtClean="0">
              <a:solidFill>
                <a:schemeClr val="tx1"/>
              </a:solidFill>
            </a:endParaRPr>
          </a:p>
        </p:txBody>
      </p:sp>
      <p:sp>
        <p:nvSpPr>
          <p:cNvPr id="15" name="Rectangle 14"/>
          <p:cNvSpPr/>
          <p:nvPr/>
        </p:nvSpPr>
        <p:spPr>
          <a:xfrm>
            <a:off x="7620001" y="4826000"/>
            <a:ext cx="1524000" cy="660400"/>
          </a:xfrm>
          <a:prstGeom prst="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Level </a:t>
            </a:r>
            <a:r>
              <a:rPr lang="en-US" dirty="0" err="1" smtClean="0">
                <a:solidFill>
                  <a:schemeClr val="tx1"/>
                </a:solidFill>
              </a:rPr>
              <a:t>Realitas</a:t>
            </a:r>
            <a:endParaRPr lang="en-US" dirty="0">
              <a:solidFill>
                <a:schemeClr val="tx1"/>
              </a:solidFill>
            </a:endParaRPr>
          </a:p>
        </p:txBody>
      </p:sp>
      <p:sp>
        <p:nvSpPr>
          <p:cNvPr id="17" name="Rectangle 16"/>
          <p:cNvSpPr/>
          <p:nvPr/>
        </p:nvSpPr>
        <p:spPr>
          <a:xfrm>
            <a:off x="7620000" y="5511800"/>
            <a:ext cx="1524000" cy="660400"/>
          </a:xfrm>
          <a:prstGeom prst="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Level </a:t>
            </a:r>
            <a:r>
              <a:rPr lang="en-US" dirty="0" err="1" smtClean="0">
                <a:solidFill>
                  <a:schemeClr val="tx1"/>
                </a:solidFill>
              </a:rPr>
              <a:t>Representasi</a:t>
            </a:r>
            <a:endParaRPr lang="en-US" dirty="0">
              <a:solidFill>
                <a:schemeClr val="tx1"/>
              </a:solidFill>
            </a:endParaRPr>
          </a:p>
        </p:txBody>
      </p:sp>
      <p:sp>
        <p:nvSpPr>
          <p:cNvPr id="18" name="Rectangle 17"/>
          <p:cNvSpPr/>
          <p:nvPr/>
        </p:nvSpPr>
        <p:spPr>
          <a:xfrm>
            <a:off x="7620001" y="6197600"/>
            <a:ext cx="1524000" cy="660400"/>
          </a:xfrm>
          <a:prstGeom prst="rect">
            <a:avLst/>
          </a:prstGeom>
          <a:solidFill>
            <a:schemeClr val="bg2">
              <a:lumMod val="75000"/>
              <a:alpha val="57000"/>
            </a:schemeClr>
          </a:solidFill>
          <a:ln>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Level </a:t>
            </a:r>
            <a:r>
              <a:rPr lang="en-US" dirty="0" err="1" smtClean="0">
                <a:solidFill>
                  <a:schemeClr val="tx1"/>
                </a:solidFill>
              </a:rPr>
              <a:t>Ideologi</a:t>
            </a:r>
            <a:endParaRPr lang="en-US" dirty="0">
              <a:solidFill>
                <a:schemeClr val="tx1"/>
              </a:solidFill>
            </a:endParaRPr>
          </a:p>
        </p:txBody>
      </p:sp>
    </p:spTree>
    <p:extLst>
      <p:ext uri="{BB962C8B-B14F-4D97-AF65-F5344CB8AC3E}">
        <p14:creationId xmlns:p14="http://schemas.microsoft.com/office/powerpoint/2010/main" val="5121985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par>
                          <p:cTn id="17" fill="hold">
                            <p:stCondLst>
                              <p:cond delay="1450"/>
                            </p:stCondLst>
                            <p:childTnLst>
                              <p:par>
                                <p:cTn id="18" presetID="47"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4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3450"/>
                            </p:stCondLst>
                            <p:childTnLst>
                              <p:par>
                                <p:cTn id="30" presetID="47"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par>
                          <p:cTn id="35" fill="hold">
                            <p:stCondLst>
                              <p:cond delay="4450"/>
                            </p:stCondLst>
                            <p:childTnLst>
                              <p:par>
                                <p:cTn id="36" presetID="47"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1" presetClass="entr" presetSubtype="0" fill="hold" grpId="0" nodeType="clickEffect">
                                  <p:stCondLst>
                                    <p:cond delay="0"/>
                                  </p:stCondLst>
                                  <p:iterate type="lt">
                                    <p:tmPct val="10000"/>
                                  </p:iterate>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2"/>
                                        </p:tgtEl>
                                        <p:attrNameLst>
                                          <p:attrName>ppt_y</p:attrName>
                                        </p:attrNameLst>
                                      </p:cBhvr>
                                      <p:tavLst>
                                        <p:tav tm="0">
                                          <p:val>
                                            <p:strVal val="#ppt_y"/>
                                          </p:val>
                                        </p:tav>
                                        <p:tav tm="100000">
                                          <p:val>
                                            <p:strVal val="#ppt_y"/>
                                          </p:val>
                                        </p:tav>
                                      </p:tavLst>
                                    </p:anim>
                                    <p:anim calcmode="lin" valueType="num">
                                      <p:cBhvr>
                                        <p:cTn id="4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2"/>
                                        </p:tgtEl>
                                      </p:cBhvr>
                                    </p:animEffect>
                                  </p:childTnLst>
                                </p:cTn>
                              </p:par>
                              <p:par>
                                <p:cTn id="50" presetID="47"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childTnLst>
                          </p:cTn>
                        </p:par>
                        <p:par>
                          <p:cTn id="55" fill="hold">
                            <p:stCondLst>
                              <p:cond delay="1150"/>
                            </p:stCondLst>
                            <p:childTnLst>
                              <p:par>
                                <p:cTn id="56" presetID="35"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2000"/>
                                        <p:tgtEl>
                                          <p:spTgt spid="13"/>
                                        </p:tgtEl>
                                      </p:cBhvr>
                                    </p:animEffect>
                                    <p:anim calcmode="lin" valueType="num">
                                      <p:cBhvr>
                                        <p:cTn id="59" dur="2000" fill="hold"/>
                                        <p:tgtEl>
                                          <p:spTgt spid="13"/>
                                        </p:tgtEl>
                                        <p:attrNameLst>
                                          <p:attrName>style.rotation</p:attrName>
                                        </p:attrNameLst>
                                      </p:cBhvr>
                                      <p:tavLst>
                                        <p:tav tm="0">
                                          <p:val>
                                            <p:fltVal val="720"/>
                                          </p:val>
                                        </p:tav>
                                        <p:tav tm="100000">
                                          <p:val>
                                            <p:fltVal val="0"/>
                                          </p:val>
                                        </p:tav>
                                      </p:tavLst>
                                    </p:anim>
                                    <p:anim calcmode="lin" valueType="num">
                                      <p:cBhvr>
                                        <p:cTn id="60" dur="2000" fill="hold"/>
                                        <p:tgtEl>
                                          <p:spTgt spid="13"/>
                                        </p:tgtEl>
                                        <p:attrNameLst>
                                          <p:attrName>ppt_h</p:attrName>
                                        </p:attrNameLst>
                                      </p:cBhvr>
                                      <p:tavLst>
                                        <p:tav tm="0">
                                          <p:val>
                                            <p:fltVal val="0"/>
                                          </p:val>
                                        </p:tav>
                                        <p:tav tm="100000">
                                          <p:val>
                                            <p:strVal val="#ppt_h"/>
                                          </p:val>
                                        </p:tav>
                                      </p:tavLst>
                                    </p:anim>
                                    <p:anim calcmode="lin" valueType="num">
                                      <p:cBhvr>
                                        <p:cTn id="61" dur="2000" fill="hold"/>
                                        <p:tgtEl>
                                          <p:spTgt spid="13"/>
                                        </p:tgtEl>
                                        <p:attrNameLst>
                                          <p:attrName>ppt_w</p:attrName>
                                        </p:attrNameLst>
                                      </p:cBhvr>
                                      <p:tavLst>
                                        <p:tav tm="0">
                                          <p:val>
                                            <p:fltVal val="0"/>
                                          </p:val>
                                        </p:tav>
                                        <p:tav tm="100000">
                                          <p:val>
                                            <p:strVal val="#ppt_w"/>
                                          </p:val>
                                        </p:tav>
                                      </p:tavLst>
                                    </p:anim>
                                  </p:childTnLst>
                                </p:cTn>
                              </p:par>
                            </p:childTnLst>
                          </p:cTn>
                        </p:par>
                        <p:par>
                          <p:cTn id="62" fill="hold">
                            <p:stCondLst>
                              <p:cond delay="3150"/>
                            </p:stCondLst>
                            <p:childTnLst>
                              <p:par>
                                <p:cTn id="63" presetID="31"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1000" fill="hold"/>
                                        <p:tgtEl>
                                          <p:spTgt spid="14"/>
                                        </p:tgtEl>
                                        <p:attrNameLst>
                                          <p:attrName>ppt_w</p:attrName>
                                        </p:attrNameLst>
                                      </p:cBhvr>
                                      <p:tavLst>
                                        <p:tav tm="0">
                                          <p:val>
                                            <p:fltVal val="0"/>
                                          </p:val>
                                        </p:tav>
                                        <p:tav tm="100000">
                                          <p:val>
                                            <p:strVal val="#ppt_w"/>
                                          </p:val>
                                        </p:tav>
                                      </p:tavLst>
                                    </p:anim>
                                    <p:anim calcmode="lin" valueType="num">
                                      <p:cBhvr>
                                        <p:cTn id="66" dur="1000" fill="hold"/>
                                        <p:tgtEl>
                                          <p:spTgt spid="14"/>
                                        </p:tgtEl>
                                        <p:attrNameLst>
                                          <p:attrName>ppt_h</p:attrName>
                                        </p:attrNameLst>
                                      </p:cBhvr>
                                      <p:tavLst>
                                        <p:tav tm="0">
                                          <p:val>
                                            <p:fltVal val="0"/>
                                          </p:val>
                                        </p:tav>
                                        <p:tav tm="100000">
                                          <p:val>
                                            <p:strVal val="#ppt_h"/>
                                          </p:val>
                                        </p:tav>
                                      </p:tavLst>
                                    </p:anim>
                                    <p:anim calcmode="lin" valueType="num">
                                      <p:cBhvr>
                                        <p:cTn id="67" dur="1000" fill="hold"/>
                                        <p:tgtEl>
                                          <p:spTgt spid="14"/>
                                        </p:tgtEl>
                                        <p:attrNameLst>
                                          <p:attrName>style.rotation</p:attrName>
                                        </p:attrNameLst>
                                      </p:cBhvr>
                                      <p:tavLst>
                                        <p:tav tm="0">
                                          <p:val>
                                            <p:fltVal val="90"/>
                                          </p:val>
                                        </p:tav>
                                        <p:tav tm="100000">
                                          <p:val>
                                            <p:fltVal val="0"/>
                                          </p:val>
                                        </p:tav>
                                      </p:tavLst>
                                    </p:anim>
                                    <p:animEffect transition="in" filter="fade">
                                      <p:cBhvr>
                                        <p:cTn id="68" dur="1000"/>
                                        <p:tgtEl>
                                          <p:spTgt spid="14"/>
                                        </p:tgtEl>
                                      </p:cBhvr>
                                    </p:animEffect>
                                  </p:childTnLst>
                                </p:cTn>
                              </p:par>
                            </p:childTnLst>
                          </p:cTn>
                        </p:par>
                        <p:par>
                          <p:cTn id="69" fill="hold">
                            <p:stCondLst>
                              <p:cond delay="4150"/>
                            </p:stCondLst>
                            <p:childTnLst>
                              <p:par>
                                <p:cTn id="70" presetID="22" presetClass="entr" presetSubtype="4"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down)">
                                      <p:cBhvr>
                                        <p:cTn id="72" dur="500"/>
                                        <p:tgtEl>
                                          <p:spTgt spid="15"/>
                                        </p:tgtEl>
                                      </p:cBhvr>
                                    </p:animEffect>
                                  </p:childTnLst>
                                </p:cTn>
                              </p:par>
                            </p:childTnLst>
                          </p:cTn>
                        </p:par>
                        <p:par>
                          <p:cTn id="73" fill="hold">
                            <p:stCondLst>
                              <p:cond delay="4650"/>
                            </p:stCondLst>
                            <p:childTnLst>
                              <p:par>
                                <p:cTn id="74" presetID="22" presetClass="entr" presetSubtype="4"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p:stCondLst>
                              <p:cond delay="5150"/>
                            </p:stCondLst>
                            <p:childTnLst>
                              <p:par>
                                <p:cTn id="78" presetID="22" presetClass="entr" presetSubtype="4" fill="hold" grpId="0" nodeType="after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0" grpId="0" animBg="1"/>
      <p:bldP spid="12" grpId="0" animBg="1"/>
      <p:bldP spid="11" grpId="0" animBg="1"/>
      <p:bldP spid="13" grpId="0" animBg="1"/>
      <p:bldP spid="14" grpId="0" animBg="1"/>
      <p:bldP spid="15"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Horizontal Scroll 1"/>
          <p:cNvSpPr/>
          <p:nvPr/>
        </p:nvSpPr>
        <p:spPr>
          <a:xfrm>
            <a:off x="-10886" y="3962400"/>
            <a:ext cx="9220200" cy="2971800"/>
          </a:xfrm>
          <a:prstGeom prst="horizontalScroll">
            <a:avLst/>
          </a:prstGeom>
          <a:solidFill>
            <a:schemeClr val="bg2">
              <a:lumMod val="75000"/>
            </a:schemeClr>
          </a:solidFill>
          <a:effectLst>
            <a:outerShdw blurRad="50800" dist="38100" dir="13500000" algn="b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dirty="0" smtClean="0">
                <a:latin typeface="Tekton Pro Ext" pitchFamily="34" charset="0"/>
              </a:rPr>
              <a:t>TERIMA KASIH</a:t>
            </a:r>
            <a:endParaRPr lang="en-US" sz="4800" dirty="0">
              <a:latin typeface="Tekton Pro Ext" pitchFamily="34" charset="0"/>
            </a:endParaRPr>
          </a:p>
        </p:txBody>
      </p:sp>
    </p:spTree>
    <p:extLst>
      <p:ext uri="{BB962C8B-B14F-4D97-AF65-F5344CB8AC3E}">
        <p14:creationId xmlns:p14="http://schemas.microsoft.com/office/powerpoint/2010/main" val="416828731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17000" b="-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1</a:t>
            </a:r>
            <a:endParaRPr lang="en-US" dirty="0">
              <a:solidFill>
                <a:schemeClr val="tx1"/>
              </a:solidFill>
            </a:endParaRPr>
          </a:p>
        </p:txBody>
      </p:sp>
      <p:sp>
        <p:nvSpPr>
          <p:cNvPr id="4" name="Rectangle 3"/>
          <p:cNvSpPr/>
          <p:nvPr/>
        </p:nvSpPr>
        <p:spPr>
          <a:xfrm>
            <a:off x="0" y="3962400"/>
            <a:ext cx="4572000" cy="5334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MAKSUD</a:t>
            </a:r>
            <a:endParaRPr lang="en-US" dirty="0">
              <a:solidFill>
                <a:schemeClr val="tx1"/>
              </a:solidFill>
            </a:endParaRPr>
          </a:p>
        </p:txBody>
      </p:sp>
      <p:sp>
        <p:nvSpPr>
          <p:cNvPr id="5" name="Rectangle 4"/>
          <p:cNvSpPr/>
          <p:nvPr/>
        </p:nvSpPr>
        <p:spPr>
          <a:xfrm>
            <a:off x="4572000" y="3962400"/>
            <a:ext cx="4572000" cy="5334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TUJUAN</a:t>
            </a:r>
            <a:endParaRPr lang="en-US" dirty="0">
              <a:solidFill>
                <a:schemeClr val="tx1"/>
              </a:solidFill>
            </a:endParaRPr>
          </a:p>
        </p:txBody>
      </p:sp>
      <p:sp>
        <p:nvSpPr>
          <p:cNvPr id="6" name="Rectangle 5"/>
          <p:cNvSpPr/>
          <p:nvPr/>
        </p:nvSpPr>
        <p:spPr>
          <a:xfrm>
            <a:off x="0" y="4648200"/>
            <a:ext cx="4572000" cy="22098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Untuk</a:t>
            </a:r>
            <a:r>
              <a:rPr lang="en-US" dirty="0" smtClean="0">
                <a:solidFill>
                  <a:schemeClr val="tx1"/>
                </a:solidFill>
              </a:rPr>
              <a:t> </a:t>
            </a:r>
            <a:r>
              <a:rPr lang="en-US" dirty="0" err="1" smtClean="0">
                <a:solidFill>
                  <a:schemeClr val="tx1"/>
                </a:solidFill>
              </a:rPr>
              <a:t>Mengetahui</a:t>
            </a:r>
            <a:r>
              <a:rPr lang="en-US" dirty="0" smtClean="0">
                <a:solidFill>
                  <a:schemeClr val="tx1"/>
                </a:solidFill>
              </a:rPr>
              <a:t> </a:t>
            </a:r>
            <a:r>
              <a:rPr lang="en-US" dirty="0" err="1" smtClean="0">
                <a:solidFill>
                  <a:schemeClr val="tx1"/>
                </a:solidFill>
              </a:rPr>
              <a:t>Representasi</a:t>
            </a:r>
            <a:r>
              <a:rPr lang="en-US" dirty="0" smtClean="0">
                <a:solidFill>
                  <a:schemeClr val="tx1"/>
                </a:solidFill>
              </a:rPr>
              <a:t> </a:t>
            </a:r>
            <a:r>
              <a:rPr lang="en-US" dirty="0" err="1" smtClean="0">
                <a:solidFill>
                  <a:schemeClr val="tx1"/>
                </a:solidFill>
              </a:rPr>
              <a:t>Makna</a:t>
            </a:r>
            <a:r>
              <a:rPr lang="en-US" dirty="0" smtClean="0">
                <a:solidFill>
                  <a:schemeClr val="tx1"/>
                </a:solidFill>
              </a:rPr>
              <a:t> </a:t>
            </a:r>
            <a:r>
              <a:rPr lang="en-US" dirty="0" err="1" smtClean="0">
                <a:solidFill>
                  <a:schemeClr val="tx1"/>
                </a:solidFill>
              </a:rPr>
              <a:t>Galau</a:t>
            </a:r>
            <a:r>
              <a:rPr lang="en-US" dirty="0" smtClean="0">
                <a:solidFill>
                  <a:schemeClr val="tx1"/>
                </a:solidFill>
              </a:rPr>
              <a:t> </a:t>
            </a:r>
            <a:r>
              <a:rPr lang="en-US" dirty="0" err="1" smtClean="0">
                <a:solidFill>
                  <a:schemeClr val="tx1"/>
                </a:solidFill>
              </a:rPr>
              <a:t>Dalam</a:t>
            </a:r>
            <a:r>
              <a:rPr lang="en-US" dirty="0" smtClean="0">
                <a:solidFill>
                  <a:schemeClr val="tx1"/>
                </a:solidFill>
              </a:rPr>
              <a:t> Film Radio </a:t>
            </a:r>
            <a:r>
              <a:rPr lang="en-US" dirty="0" err="1" smtClean="0">
                <a:solidFill>
                  <a:schemeClr val="tx1"/>
                </a:solidFill>
              </a:rPr>
              <a:t>Galau</a:t>
            </a:r>
            <a:r>
              <a:rPr lang="en-US" dirty="0" smtClean="0">
                <a:solidFill>
                  <a:schemeClr val="tx1"/>
                </a:solidFill>
              </a:rPr>
              <a:t> FM</a:t>
            </a:r>
            <a:endParaRPr lang="en-US" dirty="0">
              <a:solidFill>
                <a:schemeClr val="tx1"/>
              </a:solidFill>
            </a:endParaRPr>
          </a:p>
        </p:txBody>
      </p:sp>
      <p:sp>
        <p:nvSpPr>
          <p:cNvPr id="7" name="Rectangle 6"/>
          <p:cNvSpPr/>
          <p:nvPr/>
        </p:nvSpPr>
        <p:spPr>
          <a:xfrm>
            <a:off x="4572000" y="4572000"/>
            <a:ext cx="4572000" cy="6858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Untuk</a:t>
            </a:r>
            <a:r>
              <a:rPr lang="en-US" dirty="0" smtClean="0">
                <a:solidFill>
                  <a:schemeClr val="tx1"/>
                </a:solidFill>
              </a:rPr>
              <a:t> </a:t>
            </a:r>
            <a:r>
              <a:rPr lang="en-US" dirty="0" err="1" smtClean="0">
                <a:solidFill>
                  <a:schemeClr val="tx1"/>
                </a:solidFill>
              </a:rPr>
              <a:t>Mengetahui</a:t>
            </a:r>
            <a:r>
              <a:rPr lang="en-US" dirty="0" smtClean="0">
                <a:solidFill>
                  <a:schemeClr val="tx1"/>
                </a:solidFill>
              </a:rPr>
              <a:t> </a:t>
            </a:r>
            <a:r>
              <a:rPr lang="en-US" dirty="0" smtClean="0"/>
              <a:t>:</a:t>
            </a:r>
            <a:endParaRPr lang="en-US" dirty="0"/>
          </a:p>
        </p:txBody>
      </p:sp>
      <p:sp>
        <p:nvSpPr>
          <p:cNvPr id="8" name="Rectangle 7"/>
          <p:cNvSpPr/>
          <p:nvPr/>
        </p:nvSpPr>
        <p:spPr>
          <a:xfrm>
            <a:off x="4572000" y="5334000"/>
            <a:ext cx="4572000" cy="15240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a:buChar char="Ø"/>
            </a:pPr>
            <a:r>
              <a:rPr lang="en-US" dirty="0" smtClean="0">
                <a:solidFill>
                  <a:schemeClr val="tx1"/>
                </a:solidFill>
              </a:rPr>
              <a:t>Level </a:t>
            </a:r>
            <a:r>
              <a:rPr lang="en-US" dirty="0" err="1" smtClean="0">
                <a:solidFill>
                  <a:schemeClr val="tx1"/>
                </a:solidFill>
              </a:rPr>
              <a:t>Realitas</a:t>
            </a:r>
            <a:endParaRPr lang="en-US" dirty="0" smtClean="0">
              <a:solidFill>
                <a:schemeClr val="tx1"/>
              </a:solidFill>
            </a:endParaRPr>
          </a:p>
          <a:p>
            <a:pPr marL="285750" indent="-285750" algn="ctr">
              <a:buFont typeface="Wingdings"/>
              <a:buChar char="Ø"/>
            </a:pPr>
            <a:r>
              <a:rPr lang="en-US" dirty="0" smtClean="0">
                <a:solidFill>
                  <a:schemeClr val="tx1"/>
                </a:solidFill>
              </a:rPr>
              <a:t>Level </a:t>
            </a:r>
            <a:r>
              <a:rPr lang="en-US" dirty="0" err="1" smtClean="0">
                <a:solidFill>
                  <a:schemeClr val="tx1"/>
                </a:solidFill>
              </a:rPr>
              <a:t>Representasi</a:t>
            </a:r>
            <a:endParaRPr lang="en-US" dirty="0" smtClean="0">
              <a:solidFill>
                <a:schemeClr val="tx1"/>
              </a:solidFill>
            </a:endParaRPr>
          </a:p>
          <a:p>
            <a:pPr marL="285750" indent="-285750" algn="ctr">
              <a:buFont typeface="Wingdings"/>
              <a:buChar char="Ø"/>
            </a:pPr>
            <a:r>
              <a:rPr lang="en-US" dirty="0" smtClean="0">
                <a:solidFill>
                  <a:schemeClr val="tx1"/>
                </a:solidFill>
              </a:rPr>
              <a:t>Level </a:t>
            </a:r>
            <a:r>
              <a:rPr lang="en-US" dirty="0" err="1" smtClean="0">
                <a:solidFill>
                  <a:schemeClr val="tx1"/>
                </a:solidFill>
              </a:rPr>
              <a:t>Ideologi</a:t>
            </a:r>
            <a:endParaRPr lang="en-US" dirty="0">
              <a:solidFill>
                <a:schemeClr val="tx1"/>
              </a:solidFill>
            </a:endParaRPr>
          </a:p>
        </p:txBody>
      </p:sp>
      <p:sp>
        <p:nvSpPr>
          <p:cNvPr id="9" name="Down Arrow 8"/>
          <p:cNvSpPr/>
          <p:nvPr/>
        </p:nvSpPr>
        <p:spPr>
          <a:xfrm>
            <a:off x="6553200" y="5257800"/>
            <a:ext cx="609600" cy="304800"/>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70890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strVal val="#ppt_w*0.70"/>
                                          </p:val>
                                        </p:tav>
                                        <p:tav tm="100000">
                                          <p:val>
                                            <p:strVal val="#ppt_w"/>
                                          </p:val>
                                        </p:tav>
                                      </p:tavLst>
                                    </p:anim>
                                    <p:anim calcmode="lin" valueType="num">
                                      <p:cBhvr>
                                        <p:cTn id="27" dur="1000" fill="hold"/>
                                        <p:tgtEl>
                                          <p:spTgt spid="7"/>
                                        </p:tgtEl>
                                        <p:attrNameLst>
                                          <p:attrName>ppt_h</p:attrName>
                                        </p:attrNameLst>
                                      </p:cBhvr>
                                      <p:tavLst>
                                        <p:tav tm="0">
                                          <p:val>
                                            <p:strVal val="#ppt_h"/>
                                          </p:val>
                                        </p:tav>
                                        <p:tav tm="100000">
                                          <p:val>
                                            <p:strVal val="#ppt_h"/>
                                          </p:val>
                                        </p:tav>
                                      </p:tavLst>
                                    </p:anim>
                                    <p:animEffect transition="in" filter="fade">
                                      <p:cBhvr>
                                        <p:cTn id="28" dur="1000"/>
                                        <p:tgtEl>
                                          <p:spTgt spid="7"/>
                                        </p:tgtEl>
                                      </p:cBhvr>
                                    </p:animEffect>
                                  </p:childTnLst>
                                </p:cTn>
                              </p:par>
                            </p:childTnLst>
                          </p:cTn>
                        </p:par>
                        <p:par>
                          <p:cTn id="29" fill="hold">
                            <p:stCondLst>
                              <p:cond delay="1000"/>
                            </p:stCondLst>
                            <p:childTnLst>
                              <p:par>
                                <p:cTn id="30" presetID="47"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7"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17000" r="-17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2</a:t>
            </a:r>
            <a:endParaRPr lang="en-US" dirty="0">
              <a:solidFill>
                <a:schemeClr val="tx1"/>
              </a:solidFill>
            </a:endParaRPr>
          </a:p>
        </p:txBody>
      </p:sp>
      <p:sp>
        <p:nvSpPr>
          <p:cNvPr id="3" name="Rounded Rectangle 2"/>
          <p:cNvSpPr/>
          <p:nvPr/>
        </p:nvSpPr>
        <p:spPr>
          <a:xfrm>
            <a:off x="0" y="762000"/>
            <a:ext cx="3657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KERANGKA PEMIKIRAN</a:t>
            </a:r>
            <a:endParaRPr lang="en-US" dirty="0">
              <a:solidFill>
                <a:schemeClr val="tx1"/>
              </a:solidFill>
            </a:endParaRPr>
          </a:p>
        </p:txBody>
      </p:sp>
      <p:sp>
        <p:nvSpPr>
          <p:cNvPr id="4" name="Rectangle 3"/>
          <p:cNvSpPr/>
          <p:nvPr/>
        </p:nvSpPr>
        <p:spPr>
          <a:xfrm>
            <a:off x="2362200" y="1752600"/>
            <a:ext cx="38862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Film Radio </a:t>
            </a:r>
            <a:r>
              <a:rPr lang="en-US" dirty="0" err="1" smtClean="0">
                <a:solidFill>
                  <a:schemeClr val="tx1"/>
                </a:solidFill>
              </a:rPr>
              <a:t>Galau</a:t>
            </a:r>
            <a:r>
              <a:rPr lang="en-US" dirty="0" smtClean="0">
                <a:solidFill>
                  <a:schemeClr val="tx1"/>
                </a:solidFill>
              </a:rPr>
              <a:t> FM</a:t>
            </a:r>
            <a:endParaRPr lang="en-US" dirty="0">
              <a:solidFill>
                <a:schemeClr val="tx1"/>
              </a:solidFill>
            </a:endParaRPr>
          </a:p>
        </p:txBody>
      </p:sp>
      <p:sp>
        <p:nvSpPr>
          <p:cNvPr id="5" name="Rectangle 4"/>
          <p:cNvSpPr/>
          <p:nvPr/>
        </p:nvSpPr>
        <p:spPr>
          <a:xfrm>
            <a:off x="2362200" y="2667000"/>
            <a:ext cx="38862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Representasi</a:t>
            </a:r>
            <a:r>
              <a:rPr lang="en-US" dirty="0" smtClean="0">
                <a:solidFill>
                  <a:schemeClr val="tx1"/>
                </a:solidFill>
              </a:rPr>
              <a:t> </a:t>
            </a:r>
            <a:r>
              <a:rPr lang="en-US" dirty="0" err="1" smtClean="0">
                <a:solidFill>
                  <a:schemeClr val="tx1"/>
                </a:solidFill>
              </a:rPr>
              <a:t>Makna</a:t>
            </a:r>
            <a:r>
              <a:rPr lang="en-US" dirty="0" smtClean="0">
                <a:solidFill>
                  <a:schemeClr val="tx1"/>
                </a:solidFill>
              </a:rPr>
              <a:t> </a:t>
            </a:r>
            <a:r>
              <a:rPr lang="en-US" dirty="0" err="1" smtClean="0">
                <a:solidFill>
                  <a:schemeClr val="tx1"/>
                </a:solidFill>
              </a:rPr>
              <a:t>Galau</a:t>
            </a:r>
            <a:endParaRPr lang="en-US" dirty="0">
              <a:solidFill>
                <a:schemeClr val="tx1"/>
              </a:solidFill>
            </a:endParaRPr>
          </a:p>
        </p:txBody>
      </p:sp>
      <p:sp>
        <p:nvSpPr>
          <p:cNvPr id="6" name="Rectangle 5"/>
          <p:cNvSpPr/>
          <p:nvPr/>
        </p:nvSpPr>
        <p:spPr>
          <a:xfrm>
            <a:off x="2362200" y="3657600"/>
            <a:ext cx="38862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Kode-Kode</a:t>
            </a:r>
            <a:r>
              <a:rPr lang="en-US" dirty="0" smtClean="0">
                <a:solidFill>
                  <a:schemeClr val="tx1"/>
                </a:solidFill>
              </a:rPr>
              <a:t> </a:t>
            </a:r>
            <a:r>
              <a:rPr lang="en-US" dirty="0" err="1" smtClean="0">
                <a:solidFill>
                  <a:schemeClr val="tx1"/>
                </a:solidFill>
              </a:rPr>
              <a:t>Televisi</a:t>
            </a:r>
            <a:r>
              <a:rPr lang="en-US" dirty="0" smtClean="0">
                <a:solidFill>
                  <a:schemeClr val="tx1"/>
                </a:solidFill>
              </a:rPr>
              <a:t> John Fiske</a:t>
            </a:r>
            <a:endParaRPr lang="en-US" dirty="0">
              <a:solidFill>
                <a:schemeClr val="tx1"/>
              </a:solidFill>
            </a:endParaRPr>
          </a:p>
        </p:txBody>
      </p:sp>
      <p:sp>
        <p:nvSpPr>
          <p:cNvPr id="7" name="Rectangle 6"/>
          <p:cNvSpPr/>
          <p:nvPr/>
        </p:nvSpPr>
        <p:spPr>
          <a:xfrm>
            <a:off x="990600" y="4876800"/>
            <a:ext cx="19431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Realitas</a:t>
            </a:r>
            <a:endParaRPr lang="en-US" dirty="0">
              <a:solidFill>
                <a:schemeClr val="tx1"/>
              </a:solidFill>
            </a:endParaRPr>
          </a:p>
        </p:txBody>
      </p:sp>
      <p:sp>
        <p:nvSpPr>
          <p:cNvPr id="8" name="Rectangle 7"/>
          <p:cNvSpPr/>
          <p:nvPr/>
        </p:nvSpPr>
        <p:spPr>
          <a:xfrm>
            <a:off x="3390900" y="4876800"/>
            <a:ext cx="19431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Representasi</a:t>
            </a:r>
            <a:endParaRPr lang="en-US" dirty="0">
              <a:solidFill>
                <a:schemeClr val="tx1"/>
              </a:solidFill>
            </a:endParaRPr>
          </a:p>
        </p:txBody>
      </p:sp>
      <p:sp>
        <p:nvSpPr>
          <p:cNvPr id="9" name="Rectangle 8"/>
          <p:cNvSpPr/>
          <p:nvPr/>
        </p:nvSpPr>
        <p:spPr>
          <a:xfrm>
            <a:off x="5829300" y="4876800"/>
            <a:ext cx="19431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Ideologi</a:t>
            </a:r>
            <a:endParaRPr lang="en-US" dirty="0">
              <a:solidFill>
                <a:schemeClr val="tx1"/>
              </a:solidFill>
            </a:endParaRPr>
          </a:p>
        </p:txBody>
      </p:sp>
      <p:sp>
        <p:nvSpPr>
          <p:cNvPr id="10" name="Rectangle 9"/>
          <p:cNvSpPr/>
          <p:nvPr/>
        </p:nvSpPr>
        <p:spPr>
          <a:xfrm>
            <a:off x="1752600" y="6096000"/>
            <a:ext cx="53340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Representasi</a:t>
            </a:r>
            <a:r>
              <a:rPr lang="en-US" dirty="0" smtClean="0">
                <a:solidFill>
                  <a:schemeClr val="tx1"/>
                </a:solidFill>
              </a:rPr>
              <a:t> </a:t>
            </a:r>
            <a:r>
              <a:rPr lang="en-US" dirty="0" err="1" smtClean="0">
                <a:solidFill>
                  <a:schemeClr val="tx1"/>
                </a:solidFill>
              </a:rPr>
              <a:t>Makna</a:t>
            </a:r>
            <a:r>
              <a:rPr lang="en-US" dirty="0" smtClean="0">
                <a:solidFill>
                  <a:schemeClr val="tx1"/>
                </a:solidFill>
              </a:rPr>
              <a:t> </a:t>
            </a:r>
            <a:r>
              <a:rPr lang="en-US" dirty="0" err="1" smtClean="0">
                <a:solidFill>
                  <a:schemeClr val="tx1"/>
                </a:solidFill>
              </a:rPr>
              <a:t>Galau</a:t>
            </a:r>
            <a:r>
              <a:rPr lang="en-US" dirty="0" smtClean="0">
                <a:solidFill>
                  <a:schemeClr val="tx1"/>
                </a:solidFill>
              </a:rPr>
              <a:t> </a:t>
            </a:r>
            <a:r>
              <a:rPr lang="en-US" dirty="0" err="1" smtClean="0">
                <a:solidFill>
                  <a:schemeClr val="tx1"/>
                </a:solidFill>
              </a:rPr>
              <a:t>Dalam</a:t>
            </a:r>
            <a:r>
              <a:rPr lang="en-US" dirty="0" smtClean="0">
                <a:solidFill>
                  <a:schemeClr val="tx1"/>
                </a:solidFill>
              </a:rPr>
              <a:t> Film Radio </a:t>
            </a:r>
            <a:r>
              <a:rPr lang="en-US" dirty="0" err="1" smtClean="0">
                <a:solidFill>
                  <a:schemeClr val="tx1"/>
                </a:solidFill>
              </a:rPr>
              <a:t>Galau</a:t>
            </a:r>
            <a:r>
              <a:rPr lang="en-US" dirty="0" smtClean="0">
                <a:solidFill>
                  <a:schemeClr val="tx1"/>
                </a:solidFill>
              </a:rPr>
              <a:t> FM</a:t>
            </a:r>
            <a:endParaRPr lang="en-US" dirty="0">
              <a:solidFill>
                <a:schemeClr val="tx1"/>
              </a:solidFill>
            </a:endParaRPr>
          </a:p>
        </p:txBody>
      </p:sp>
      <p:sp>
        <p:nvSpPr>
          <p:cNvPr id="11" name="Down Arrow 10"/>
          <p:cNvSpPr/>
          <p:nvPr/>
        </p:nvSpPr>
        <p:spPr>
          <a:xfrm>
            <a:off x="4114800" y="2403929"/>
            <a:ext cx="381000" cy="228600"/>
          </a:xfrm>
          <a:prstGeom prst="downArrow">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wn Arrow 11"/>
          <p:cNvSpPr/>
          <p:nvPr/>
        </p:nvSpPr>
        <p:spPr>
          <a:xfrm>
            <a:off x="4114800" y="3352800"/>
            <a:ext cx="381000" cy="228600"/>
          </a:xfrm>
          <a:prstGeom prst="downArrow">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wn Arrow 12"/>
          <p:cNvSpPr/>
          <p:nvPr/>
        </p:nvSpPr>
        <p:spPr>
          <a:xfrm>
            <a:off x="6553200" y="4577443"/>
            <a:ext cx="381000" cy="228600"/>
          </a:xfrm>
          <a:prstGeom prst="downArrow">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wn Arrow 13"/>
          <p:cNvSpPr/>
          <p:nvPr/>
        </p:nvSpPr>
        <p:spPr>
          <a:xfrm>
            <a:off x="4191000" y="4572000"/>
            <a:ext cx="381000" cy="228600"/>
          </a:xfrm>
          <a:prstGeom prst="downArrow">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wn Arrow 14"/>
          <p:cNvSpPr/>
          <p:nvPr/>
        </p:nvSpPr>
        <p:spPr>
          <a:xfrm>
            <a:off x="1828800" y="4572000"/>
            <a:ext cx="381000" cy="228600"/>
          </a:xfrm>
          <a:prstGeom prst="downArrow">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own Arrow Callout 16"/>
          <p:cNvSpPr/>
          <p:nvPr/>
        </p:nvSpPr>
        <p:spPr>
          <a:xfrm>
            <a:off x="1676400" y="5638800"/>
            <a:ext cx="5486400" cy="381000"/>
          </a:xfrm>
          <a:prstGeom prst="downArrowCallou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65275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2000"/>
                            </p:stCondLst>
                            <p:childTnLst>
                              <p:par>
                                <p:cTn id="14" presetID="47"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47"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par>
                          <p:cTn id="25" fill="hold">
                            <p:stCondLst>
                              <p:cond delay="4000"/>
                            </p:stCondLst>
                            <p:childTnLst>
                              <p:par>
                                <p:cTn id="26" presetID="47"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5000"/>
                            </p:stCondLst>
                            <p:childTnLst>
                              <p:par>
                                <p:cTn id="32" presetID="47"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par>
                          <p:cTn id="37" fill="hold">
                            <p:stCondLst>
                              <p:cond delay="6000"/>
                            </p:stCondLst>
                            <p:childTnLst>
                              <p:par>
                                <p:cTn id="38" presetID="47"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par>
                          <p:cTn id="43" fill="hold">
                            <p:stCondLst>
                              <p:cond delay="7000"/>
                            </p:stCondLst>
                            <p:childTnLst>
                              <p:par>
                                <p:cTn id="44" presetID="47"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par>
                          <p:cTn id="49" fill="hold">
                            <p:stCondLst>
                              <p:cond delay="8000"/>
                            </p:stCondLst>
                            <p:childTnLst>
                              <p:par>
                                <p:cTn id="50" presetID="47"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childTnLst>
                          </p:cTn>
                        </p:par>
                        <p:par>
                          <p:cTn id="55" fill="hold">
                            <p:stCondLst>
                              <p:cond delay="9000"/>
                            </p:stCondLst>
                            <p:childTnLst>
                              <p:par>
                                <p:cTn id="56" presetID="47"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1000"/>
                                        <p:tgtEl>
                                          <p:spTgt spid="7"/>
                                        </p:tgtEl>
                                      </p:cBhvr>
                                    </p:animEffect>
                                    <p:anim calcmode="lin" valueType="num">
                                      <p:cBhvr>
                                        <p:cTn id="59" dur="1000" fill="hold"/>
                                        <p:tgtEl>
                                          <p:spTgt spid="7"/>
                                        </p:tgtEl>
                                        <p:attrNameLst>
                                          <p:attrName>ppt_x</p:attrName>
                                        </p:attrNameLst>
                                      </p:cBhvr>
                                      <p:tavLst>
                                        <p:tav tm="0">
                                          <p:val>
                                            <p:strVal val="#ppt_x"/>
                                          </p:val>
                                        </p:tav>
                                        <p:tav tm="100000">
                                          <p:val>
                                            <p:strVal val="#ppt_x"/>
                                          </p:val>
                                        </p:tav>
                                      </p:tavLst>
                                    </p:anim>
                                    <p:anim calcmode="lin" valueType="num">
                                      <p:cBhvr>
                                        <p:cTn id="60" dur="1000" fill="hold"/>
                                        <p:tgtEl>
                                          <p:spTgt spid="7"/>
                                        </p:tgtEl>
                                        <p:attrNameLst>
                                          <p:attrName>ppt_y</p:attrName>
                                        </p:attrNameLst>
                                      </p:cBhvr>
                                      <p:tavLst>
                                        <p:tav tm="0">
                                          <p:val>
                                            <p:strVal val="#ppt_y-.1"/>
                                          </p:val>
                                        </p:tav>
                                        <p:tav tm="100000">
                                          <p:val>
                                            <p:strVal val="#ppt_y"/>
                                          </p:val>
                                        </p:tav>
                                      </p:tavLst>
                                    </p:anim>
                                  </p:childTnLst>
                                </p:cTn>
                              </p:par>
                            </p:childTnLst>
                          </p:cTn>
                        </p:par>
                        <p:par>
                          <p:cTn id="61" fill="hold">
                            <p:stCondLst>
                              <p:cond delay="10000"/>
                            </p:stCondLst>
                            <p:childTnLst>
                              <p:par>
                                <p:cTn id="62" presetID="47"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childTnLst>
                          </p:cTn>
                        </p:par>
                        <p:par>
                          <p:cTn id="67" fill="hold">
                            <p:stCondLst>
                              <p:cond delay="11000"/>
                            </p:stCondLst>
                            <p:childTnLst>
                              <p:par>
                                <p:cTn id="68" presetID="47" presetClass="entr" presetSubtype="0" fill="hold" grpId="0"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1000"/>
                                        <p:tgtEl>
                                          <p:spTgt spid="9"/>
                                        </p:tgtEl>
                                      </p:cBhvr>
                                    </p:animEffect>
                                    <p:anim calcmode="lin" valueType="num">
                                      <p:cBhvr>
                                        <p:cTn id="71" dur="1000" fill="hold"/>
                                        <p:tgtEl>
                                          <p:spTgt spid="9"/>
                                        </p:tgtEl>
                                        <p:attrNameLst>
                                          <p:attrName>ppt_x</p:attrName>
                                        </p:attrNameLst>
                                      </p:cBhvr>
                                      <p:tavLst>
                                        <p:tav tm="0">
                                          <p:val>
                                            <p:strVal val="#ppt_x"/>
                                          </p:val>
                                        </p:tav>
                                        <p:tav tm="100000">
                                          <p:val>
                                            <p:strVal val="#ppt_x"/>
                                          </p:val>
                                        </p:tav>
                                      </p:tavLst>
                                    </p:anim>
                                    <p:anim calcmode="lin" valueType="num">
                                      <p:cBhvr>
                                        <p:cTn id="72" dur="1000" fill="hold"/>
                                        <p:tgtEl>
                                          <p:spTgt spid="9"/>
                                        </p:tgtEl>
                                        <p:attrNameLst>
                                          <p:attrName>ppt_y</p:attrName>
                                        </p:attrNameLst>
                                      </p:cBhvr>
                                      <p:tavLst>
                                        <p:tav tm="0">
                                          <p:val>
                                            <p:strVal val="#ppt_y-.1"/>
                                          </p:val>
                                        </p:tav>
                                        <p:tav tm="100000">
                                          <p:val>
                                            <p:strVal val="#ppt_y"/>
                                          </p:val>
                                        </p:tav>
                                      </p:tavLst>
                                    </p:anim>
                                  </p:childTnLst>
                                </p:cTn>
                              </p:par>
                            </p:childTnLst>
                          </p:cTn>
                        </p:par>
                        <p:par>
                          <p:cTn id="73" fill="hold">
                            <p:stCondLst>
                              <p:cond delay="12000"/>
                            </p:stCondLst>
                            <p:childTnLst>
                              <p:par>
                                <p:cTn id="74" presetID="47" presetClass="entr" presetSubtype="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1000"/>
                                        <p:tgtEl>
                                          <p:spTgt spid="17"/>
                                        </p:tgtEl>
                                      </p:cBhvr>
                                    </p:animEffect>
                                    <p:anim calcmode="lin" valueType="num">
                                      <p:cBhvr>
                                        <p:cTn id="77" dur="1000" fill="hold"/>
                                        <p:tgtEl>
                                          <p:spTgt spid="17"/>
                                        </p:tgtEl>
                                        <p:attrNameLst>
                                          <p:attrName>ppt_x</p:attrName>
                                        </p:attrNameLst>
                                      </p:cBhvr>
                                      <p:tavLst>
                                        <p:tav tm="0">
                                          <p:val>
                                            <p:strVal val="#ppt_x"/>
                                          </p:val>
                                        </p:tav>
                                        <p:tav tm="100000">
                                          <p:val>
                                            <p:strVal val="#ppt_x"/>
                                          </p:val>
                                        </p:tav>
                                      </p:tavLst>
                                    </p:anim>
                                    <p:anim calcmode="lin" valueType="num">
                                      <p:cBhvr>
                                        <p:cTn id="78" dur="1000" fill="hold"/>
                                        <p:tgtEl>
                                          <p:spTgt spid="17"/>
                                        </p:tgtEl>
                                        <p:attrNameLst>
                                          <p:attrName>ppt_y</p:attrName>
                                        </p:attrNameLst>
                                      </p:cBhvr>
                                      <p:tavLst>
                                        <p:tav tm="0">
                                          <p:val>
                                            <p:strVal val="#ppt_y-.1"/>
                                          </p:val>
                                        </p:tav>
                                        <p:tav tm="100000">
                                          <p:val>
                                            <p:strVal val="#ppt_y"/>
                                          </p:val>
                                        </p:tav>
                                      </p:tavLst>
                                    </p:anim>
                                  </p:childTnLst>
                                </p:cTn>
                              </p:par>
                            </p:childTnLst>
                          </p:cTn>
                        </p:par>
                        <p:par>
                          <p:cTn id="79" fill="hold">
                            <p:stCondLst>
                              <p:cond delay="13000"/>
                            </p:stCondLst>
                            <p:childTnLst>
                              <p:par>
                                <p:cTn id="80" presetID="47" presetClass="entr" presetSubtype="0" fill="hold" grpId="0" nodeType="after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6000" r="-6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3</a:t>
            </a:r>
            <a:endParaRPr lang="en-US" dirty="0">
              <a:solidFill>
                <a:schemeClr val="tx1"/>
              </a:solidFill>
            </a:endParaRPr>
          </a:p>
        </p:txBody>
      </p:sp>
      <p:sp>
        <p:nvSpPr>
          <p:cNvPr id="3" name="Rounded Rectangle 2"/>
          <p:cNvSpPr/>
          <p:nvPr/>
        </p:nvSpPr>
        <p:spPr>
          <a:xfrm>
            <a:off x="0" y="3962400"/>
            <a:ext cx="91440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OBJEK PENELITIAN</a:t>
            </a:r>
            <a:endParaRPr lang="en-US" dirty="0">
              <a:solidFill>
                <a:schemeClr val="tx1"/>
              </a:solidFill>
            </a:endParaRPr>
          </a:p>
        </p:txBody>
      </p:sp>
      <p:sp>
        <p:nvSpPr>
          <p:cNvPr id="4" name="Rectangle 3"/>
          <p:cNvSpPr/>
          <p:nvPr/>
        </p:nvSpPr>
        <p:spPr>
          <a:xfrm>
            <a:off x="0" y="4800600"/>
            <a:ext cx="9144000" cy="2057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Objek</a:t>
            </a:r>
            <a:r>
              <a:rPr lang="en-US" dirty="0" smtClean="0">
                <a:solidFill>
                  <a:schemeClr val="tx1"/>
                </a:solidFill>
              </a:rPr>
              <a:t> </a:t>
            </a:r>
            <a:r>
              <a:rPr lang="en-US" dirty="0" err="1" smtClean="0">
                <a:solidFill>
                  <a:schemeClr val="tx1"/>
                </a:solidFill>
              </a:rPr>
              <a:t>Penelitian</a:t>
            </a:r>
            <a:r>
              <a:rPr lang="en-US" dirty="0" smtClean="0">
                <a:solidFill>
                  <a:schemeClr val="tx1"/>
                </a:solidFill>
              </a:rPr>
              <a:t> </a:t>
            </a:r>
            <a:r>
              <a:rPr lang="en-US" dirty="0" err="1" smtClean="0">
                <a:solidFill>
                  <a:schemeClr val="tx1"/>
                </a:solidFill>
              </a:rPr>
              <a:t>Dalam</a:t>
            </a:r>
            <a:r>
              <a:rPr lang="en-US" dirty="0" smtClean="0">
                <a:solidFill>
                  <a:schemeClr val="tx1"/>
                </a:solidFill>
              </a:rPr>
              <a:t> </a:t>
            </a:r>
            <a:r>
              <a:rPr lang="en-US" dirty="0" err="1" smtClean="0">
                <a:solidFill>
                  <a:schemeClr val="tx1"/>
                </a:solidFill>
              </a:rPr>
              <a:t>Penelitian</a:t>
            </a:r>
            <a:r>
              <a:rPr lang="en-US" dirty="0" smtClean="0">
                <a:solidFill>
                  <a:schemeClr val="tx1"/>
                </a:solidFill>
              </a:rPr>
              <a:t> </a:t>
            </a:r>
            <a:r>
              <a:rPr lang="en-US" dirty="0" err="1" smtClean="0">
                <a:solidFill>
                  <a:schemeClr val="tx1"/>
                </a:solidFill>
              </a:rPr>
              <a:t>Ini</a:t>
            </a:r>
            <a:r>
              <a:rPr lang="en-US" dirty="0" smtClean="0">
                <a:solidFill>
                  <a:schemeClr val="tx1"/>
                </a:solidFill>
              </a:rPr>
              <a:t> </a:t>
            </a:r>
            <a:r>
              <a:rPr lang="en-US" dirty="0" err="1" smtClean="0">
                <a:solidFill>
                  <a:schemeClr val="tx1"/>
                </a:solidFill>
              </a:rPr>
              <a:t>Adalah</a:t>
            </a:r>
            <a:r>
              <a:rPr lang="en-US" dirty="0" smtClean="0">
                <a:solidFill>
                  <a:schemeClr val="tx1"/>
                </a:solidFill>
              </a:rPr>
              <a:t> Sequence </a:t>
            </a:r>
            <a:r>
              <a:rPr lang="en-US" dirty="0" err="1" smtClean="0">
                <a:solidFill>
                  <a:schemeClr val="tx1"/>
                </a:solidFill>
              </a:rPr>
              <a:t>Dalam</a:t>
            </a:r>
            <a:r>
              <a:rPr lang="en-US" dirty="0" smtClean="0">
                <a:solidFill>
                  <a:schemeClr val="tx1"/>
                </a:solidFill>
              </a:rPr>
              <a:t> Film Radio </a:t>
            </a:r>
            <a:r>
              <a:rPr lang="en-US" dirty="0" err="1" smtClean="0">
                <a:solidFill>
                  <a:schemeClr val="tx1"/>
                </a:solidFill>
              </a:rPr>
              <a:t>Galau</a:t>
            </a:r>
            <a:r>
              <a:rPr lang="en-US" dirty="0" smtClean="0">
                <a:solidFill>
                  <a:schemeClr val="tx1"/>
                </a:solidFill>
              </a:rPr>
              <a:t> FM, </a:t>
            </a:r>
            <a:r>
              <a:rPr lang="en-US" dirty="0" err="1" smtClean="0">
                <a:solidFill>
                  <a:schemeClr val="tx1"/>
                </a:solidFill>
              </a:rPr>
              <a:t>Dengan</a:t>
            </a:r>
            <a:r>
              <a:rPr lang="en-US" dirty="0" smtClean="0">
                <a:solidFill>
                  <a:schemeClr val="tx1"/>
                </a:solidFill>
              </a:rPr>
              <a:t> </a:t>
            </a:r>
            <a:r>
              <a:rPr lang="en-US" dirty="0" err="1" smtClean="0">
                <a:solidFill>
                  <a:schemeClr val="tx1"/>
                </a:solidFill>
              </a:rPr>
              <a:t>Fokus</a:t>
            </a:r>
            <a:r>
              <a:rPr lang="en-US" dirty="0" smtClean="0">
                <a:solidFill>
                  <a:schemeClr val="tx1"/>
                </a:solidFill>
              </a:rPr>
              <a:t> </a:t>
            </a:r>
            <a:r>
              <a:rPr lang="en-US" dirty="0" err="1" smtClean="0">
                <a:solidFill>
                  <a:schemeClr val="tx1"/>
                </a:solidFill>
              </a:rPr>
              <a:t>Penelitian</a:t>
            </a:r>
            <a:r>
              <a:rPr lang="en-US" dirty="0" smtClean="0">
                <a:solidFill>
                  <a:schemeClr val="tx1"/>
                </a:solidFill>
              </a:rPr>
              <a:t> </a:t>
            </a:r>
            <a:r>
              <a:rPr lang="en-US" dirty="0" err="1" smtClean="0">
                <a:solidFill>
                  <a:schemeClr val="tx1"/>
                </a:solidFill>
              </a:rPr>
              <a:t>Yaitu</a:t>
            </a:r>
            <a:r>
              <a:rPr lang="en-US" dirty="0" smtClean="0">
                <a:solidFill>
                  <a:schemeClr val="tx1"/>
                </a:solidFill>
              </a:rPr>
              <a:t> </a:t>
            </a:r>
            <a:r>
              <a:rPr lang="en-US" dirty="0" err="1" smtClean="0">
                <a:solidFill>
                  <a:schemeClr val="tx1"/>
                </a:solidFill>
              </a:rPr>
              <a:t>Adegan</a:t>
            </a:r>
            <a:r>
              <a:rPr lang="en-US" dirty="0" smtClean="0">
                <a:solidFill>
                  <a:schemeClr val="tx1"/>
                </a:solidFill>
              </a:rPr>
              <a:t> Yang </a:t>
            </a:r>
            <a:r>
              <a:rPr lang="en-US" dirty="0" err="1" smtClean="0">
                <a:solidFill>
                  <a:schemeClr val="tx1"/>
                </a:solidFill>
              </a:rPr>
              <a:t>Menggambarkan</a:t>
            </a:r>
            <a:r>
              <a:rPr lang="en-US" dirty="0" smtClean="0">
                <a:solidFill>
                  <a:schemeClr val="tx1"/>
                </a:solidFill>
              </a:rPr>
              <a:t> </a:t>
            </a:r>
            <a:r>
              <a:rPr lang="en-US" dirty="0" err="1" smtClean="0">
                <a:solidFill>
                  <a:schemeClr val="tx1"/>
                </a:solidFill>
              </a:rPr>
              <a:t>Tentang</a:t>
            </a:r>
            <a:r>
              <a:rPr lang="en-US" dirty="0" smtClean="0">
                <a:solidFill>
                  <a:schemeClr val="tx1"/>
                </a:solidFill>
              </a:rPr>
              <a:t> </a:t>
            </a:r>
            <a:r>
              <a:rPr lang="en-US" dirty="0" err="1" smtClean="0">
                <a:solidFill>
                  <a:schemeClr val="tx1"/>
                </a:solidFill>
              </a:rPr>
              <a:t>Makna</a:t>
            </a:r>
            <a:r>
              <a:rPr lang="en-US" dirty="0" smtClean="0">
                <a:solidFill>
                  <a:schemeClr val="tx1"/>
                </a:solidFill>
              </a:rPr>
              <a:t> </a:t>
            </a:r>
            <a:r>
              <a:rPr lang="en-US" dirty="0" err="1" smtClean="0">
                <a:solidFill>
                  <a:schemeClr val="tx1"/>
                </a:solidFill>
              </a:rPr>
              <a:t>Galau</a:t>
            </a:r>
            <a:r>
              <a:rPr lang="en-US" dirty="0" smtClean="0">
                <a:solidFill>
                  <a:schemeClr val="tx1"/>
                </a:solidFill>
              </a:rPr>
              <a:t> </a:t>
            </a:r>
            <a:r>
              <a:rPr lang="en-US" dirty="0" err="1" smtClean="0">
                <a:solidFill>
                  <a:schemeClr val="tx1"/>
                </a:solidFill>
              </a:rPr>
              <a:t>Dalam</a:t>
            </a:r>
            <a:r>
              <a:rPr lang="en-US" dirty="0" smtClean="0">
                <a:solidFill>
                  <a:schemeClr val="tx1"/>
                </a:solidFill>
              </a:rPr>
              <a:t> Film Radio </a:t>
            </a:r>
            <a:r>
              <a:rPr lang="en-US" dirty="0" err="1" smtClean="0">
                <a:solidFill>
                  <a:schemeClr val="tx1"/>
                </a:solidFill>
              </a:rPr>
              <a:t>Galau</a:t>
            </a:r>
            <a:r>
              <a:rPr lang="en-US" dirty="0" smtClean="0">
                <a:solidFill>
                  <a:schemeClr val="tx1"/>
                </a:solidFill>
              </a:rPr>
              <a:t> FM. </a:t>
            </a:r>
            <a:r>
              <a:rPr lang="en-US" dirty="0" err="1" smtClean="0">
                <a:solidFill>
                  <a:schemeClr val="tx1"/>
                </a:solidFill>
              </a:rPr>
              <a:t>Pengambilan</a:t>
            </a:r>
            <a:r>
              <a:rPr lang="en-US" dirty="0" smtClean="0">
                <a:solidFill>
                  <a:schemeClr val="tx1"/>
                </a:solidFill>
              </a:rPr>
              <a:t> Sequence </a:t>
            </a:r>
            <a:r>
              <a:rPr lang="en-US" dirty="0" err="1" smtClean="0">
                <a:solidFill>
                  <a:schemeClr val="tx1"/>
                </a:solidFill>
              </a:rPr>
              <a:t>Ini</a:t>
            </a:r>
            <a:r>
              <a:rPr lang="en-US" dirty="0" smtClean="0">
                <a:solidFill>
                  <a:schemeClr val="tx1"/>
                </a:solidFill>
              </a:rPr>
              <a:t> </a:t>
            </a:r>
            <a:r>
              <a:rPr lang="en-US" dirty="0" err="1" smtClean="0">
                <a:solidFill>
                  <a:schemeClr val="tx1"/>
                </a:solidFill>
              </a:rPr>
              <a:t>Menggunakan</a:t>
            </a:r>
            <a:r>
              <a:rPr lang="en-US" dirty="0" smtClean="0">
                <a:solidFill>
                  <a:schemeClr val="tx1"/>
                </a:solidFill>
              </a:rPr>
              <a:t> </a:t>
            </a:r>
            <a:r>
              <a:rPr lang="en-US" dirty="0" err="1" smtClean="0">
                <a:solidFill>
                  <a:schemeClr val="tx1"/>
                </a:solidFill>
              </a:rPr>
              <a:t>Fungsi</a:t>
            </a:r>
            <a:r>
              <a:rPr lang="en-US" dirty="0" smtClean="0">
                <a:solidFill>
                  <a:schemeClr val="tx1"/>
                </a:solidFill>
              </a:rPr>
              <a:t> </a:t>
            </a:r>
            <a:r>
              <a:rPr lang="en-US" dirty="0" err="1" smtClean="0">
                <a:solidFill>
                  <a:schemeClr val="tx1"/>
                </a:solidFill>
              </a:rPr>
              <a:t>Narasi</a:t>
            </a:r>
            <a:r>
              <a:rPr lang="en-US" dirty="0" smtClean="0">
                <a:solidFill>
                  <a:schemeClr val="tx1"/>
                </a:solidFill>
              </a:rPr>
              <a:t> </a:t>
            </a:r>
            <a:r>
              <a:rPr lang="en-US" dirty="0" err="1" smtClean="0">
                <a:solidFill>
                  <a:schemeClr val="tx1"/>
                </a:solidFill>
              </a:rPr>
              <a:t>Propp</a:t>
            </a:r>
            <a:r>
              <a:rPr lang="en-US" dirty="0" smtClean="0">
                <a:solidFill>
                  <a:schemeClr val="tx1"/>
                </a:solidFill>
              </a:rPr>
              <a:t> Yang </a:t>
            </a:r>
            <a:r>
              <a:rPr lang="en-US" dirty="0" err="1" smtClean="0">
                <a:solidFill>
                  <a:schemeClr val="tx1"/>
                </a:solidFill>
              </a:rPr>
              <a:t>Terdiri</a:t>
            </a:r>
            <a:r>
              <a:rPr lang="en-US" dirty="0" smtClean="0">
                <a:solidFill>
                  <a:schemeClr val="tx1"/>
                </a:solidFill>
              </a:rPr>
              <a:t> Dari </a:t>
            </a:r>
            <a:r>
              <a:rPr lang="en-US" dirty="0" err="1" smtClean="0">
                <a:solidFill>
                  <a:schemeClr val="tx1"/>
                </a:solidFill>
              </a:rPr>
              <a:t>Tiga</a:t>
            </a:r>
            <a:r>
              <a:rPr lang="en-US" dirty="0" smtClean="0">
                <a:solidFill>
                  <a:schemeClr val="tx1"/>
                </a:solidFill>
              </a:rPr>
              <a:t> </a:t>
            </a:r>
            <a:r>
              <a:rPr lang="en-US" dirty="0" err="1" smtClean="0">
                <a:solidFill>
                  <a:schemeClr val="tx1"/>
                </a:solidFill>
              </a:rPr>
              <a:t>Bagian</a:t>
            </a:r>
            <a:r>
              <a:rPr lang="en-US" dirty="0" smtClean="0">
                <a:solidFill>
                  <a:schemeClr val="tx1"/>
                </a:solidFill>
              </a:rPr>
              <a:t> </a:t>
            </a:r>
            <a:r>
              <a:rPr lang="en-US" dirty="0" err="1" smtClean="0">
                <a:solidFill>
                  <a:schemeClr val="tx1"/>
                </a:solidFill>
              </a:rPr>
              <a:t>Yaitu</a:t>
            </a:r>
            <a:r>
              <a:rPr lang="en-US" dirty="0" smtClean="0">
                <a:solidFill>
                  <a:schemeClr val="tx1"/>
                </a:solidFill>
              </a:rPr>
              <a:t> Sequence Prolog, Sequence Ideological Content Dan Sequence Epilog.</a:t>
            </a:r>
            <a:endParaRPr lang="en-US" dirty="0">
              <a:solidFill>
                <a:schemeClr val="tx1"/>
              </a:solidFill>
            </a:endParaRPr>
          </a:p>
        </p:txBody>
      </p:sp>
    </p:spTree>
    <p:extLst>
      <p:ext uri="{BB962C8B-B14F-4D97-AF65-F5344CB8AC3E}">
        <p14:creationId xmlns:p14="http://schemas.microsoft.com/office/powerpoint/2010/main" val="175940092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6000" r="-6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3</a:t>
            </a:r>
            <a:endParaRPr lang="en-US" dirty="0">
              <a:solidFill>
                <a:schemeClr val="tx1"/>
              </a:solidFill>
            </a:endParaRPr>
          </a:p>
        </p:txBody>
      </p:sp>
      <p:sp>
        <p:nvSpPr>
          <p:cNvPr id="3" name="Rounded Rectangle 2"/>
          <p:cNvSpPr/>
          <p:nvPr/>
        </p:nvSpPr>
        <p:spPr>
          <a:xfrm>
            <a:off x="0" y="762000"/>
            <a:ext cx="3657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METODE PENELITIAN</a:t>
            </a:r>
            <a:endParaRPr lang="en-US" dirty="0">
              <a:solidFill>
                <a:schemeClr val="tx1"/>
              </a:solidFill>
            </a:endParaRPr>
          </a:p>
        </p:txBody>
      </p:sp>
      <p:sp>
        <p:nvSpPr>
          <p:cNvPr id="4" name="Rectangle 3"/>
          <p:cNvSpPr/>
          <p:nvPr/>
        </p:nvSpPr>
        <p:spPr>
          <a:xfrm>
            <a:off x="0" y="3048000"/>
            <a:ext cx="3733800" cy="914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Desain</a:t>
            </a:r>
            <a:r>
              <a:rPr lang="en-US" dirty="0" smtClean="0">
                <a:solidFill>
                  <a:schemeClr val="tx1"/>
                </a:solidFill>
              </a:rPr>
              <a:t> </a:t>
            </a:r>
            <a:r>
              <a:rPr lang="en-US" dirty="0" err="1" smtClean="0">
                <a:solidFill>
                  <a:schemeClr val="tx1"/>
                </a:solidFill>
              </a:rPr>
              <a:t>Penelitian</a:t>
            </a:r>
            <a:endParaRPr lang="en-US" dirty="0">
              <a:solidFill>
                <a:schemeClr val="tx1"/>
              </a:solidFill>
            </a:endParaRPr>
          </a:p>
        </p:txBody>
      </p:sp>
      <p:sp>
        <p:nvSpPr>
          <p:cNvPr id="5" name="Rectangle 4"/>
          <p:cNvSpPr/>
          <p:nvPr/>
        </p:nvSpPr>
        <p:spPr>
          <a:xfrm>
            <a:off x="3733800" y="3048000"/>
            <a:ext cx="5410200" cy="914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Teknik</a:t>
            </a:r>
            <a:r>
              <a:rPr lang="en-US" dirty="0" smtClean="0">
                <a:solidFill>
                  <a:schemeClr val="tx1"/>
                </a:solidFill>
              </a:rPr>
              <a:t> </a:t>
            </a:r>
            <a:r>
              <a:rPr lang="en-US" dirty="0" err="1" smtClean="0">
                <a:solidFill>
                  <a:schemeClr val="tx1"/>
                </a:solidFill>
              </a:rPr>
              <a:t>Pengumpulan</a:t>
            </a:r>
            <a:r>
              <a:rPr lang="en-US" dirty="0" smtClean="0">
                <a:solidFill>
                  <a:schemeClr val="tx1"/>
                </a:solidFill>
              </a:rPr>
              <a:t> Data</a:t>
            </a:r>
            <a:endParaRPr lang="en-US" dirty="0">
              <a:solidFill>
                <a:schemeClr val="tx1"/>
              </a:solidFill>
            </a:endParaRPr>
          </a:p>
        </p:txBody>
      </p:sp>
      <p:sp>
        <p:nvSpPr>
          <p:cNvPr id="6" name="Rectangle 5"/>
          <p:cNvSpPr/>
          <p:nvPr/>
        </p:nvSpPr>
        <p:spPr>
          <a:xfrm>
            <a:off x="0" y="4038600"/>
            <a:ext cx="3733800" cy="2819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Penelitian</a:t>
            </a:r>
            <a:r>
              <a:rPr lang="en-US" dirty="0" smtClean="0">
                <a:solidFill>
                  <a:schemeClr val="tx1"/>
                </a:solidFill>
              </a:rPr>
              <a:t> </a:t>
            </a:r>
            <a:r>
              <a:rPr lang="en-US" dirty="0" err="1" smtClean="0">
                <a:solidFill>
                  <a:schemeClr val="tx1"/>
                </a:solidFill>
              </a:rPr>
              <a:t>Ini</a:t>
            </a:r>
            <a:r>
              <a:rPr lang="en-US" dirty="0" smtClean="0">
                <a:solidFill>
                  <a:schemeClr val="tx1"/>
                </a:solidFill>
              </a:rPr>
              <a:t> </a:t>
            </a:r>
            <a:r>
              <a:rPr lang="en-US" dirty="0" err="1" smtClean="0">
                <a:solidFill>
                  <a:schemeClr val="tx1"/>
                </a:solidFill>
              </a:rPr>
              <a:t>Menggunakan</a:t>
            </a:r>
            <a:r>
              <a:rPr lang="en-US" dirty="0" smtClean="0">
                <a:solidFill>
                  <a:schemeClr val="tx1"/>
                </a:solidFill>
              </a:rPr>
              <a:t> </a:t>
            </a:r>
            <a:r>
              <a:rPr lang="en-US" dirty="0" err="1" smtClean="0">
                <a:solidFill>
                  <a:schemeClr val="tx1"/>
                </a:solidFill>
              </a:rPr>
              <a:t>Pendekatan</a:t>
            </a:r>
            <a:r>
              <a:rPr lang="en-US" dirty="0" smtClean="0">
                <a:solidFill>
                  <a:schemeClr val="tx1"/>
                </a:solidFill>
              </a:rPr>
              <a:t> </a:t>
            </a:r>
            <a:r>
              <a:rPr lang="en-US" dirty="0" err="1" smtClean="0">
                <a:solidFill>
                  <a:schemeClr val="tx1"/>
                </a:solidFill>
              </a:rPr>
              <a:t>Kualitatif</a:t>
            </a:r>
            <a:r>
              <a:rPr lang="en-US" dirty="0" smtClean="0">
                <a:solidFill>
                  <a:schemeClr val="tx1"/>
                </a:solidFill>
              </a:rPr>
              <a:t> Dan </a:t>
            </a:r>
            <a:r>
              <a:rPr lang="en-US" dirty="0" err="1" smtClean="0">
                <a:solidFill>
                  <a:schemeClr val="tx1"/>
                </a:solidFill>
              </a:rPr>
              <a:t>Metode</a:t>
            </a:r>
            <a:r>
              <a:rPr lang="en-US" dirty="0" smtClean="0">
                <a:solidFill>
                  <a:schemeClr val="tx1"/>
                </a:solidFill>
              </a:rPr>
              <a:t> Yang </a:t>
            </a:r>
            <a:r>
              <a:rPr lang="en-US" dirty="0" err="1" smtClean="0">
                <a:solidFill>
                  <a:schemeClr val="tx1"/>
                </a:solidFill>
              </a:rPr>
              <a:t>Digunakan</a:t>
            </a:r>
            <a:r>
              <a:rPr lang="en-US" dirty="0" smtClean="0">
                <a:solidFill>
                  <a:schemeClr val="tx1"/>
                </a:solidFill>
              </a:rPr>
              <a:t> </a:t>
            </a:r>
            <a:r>
              <a:rPr lang="en-US" dirty="0" err="1" smtClean="0">
                <a:solidFill>
                  <a:schemeClr val="tx1"/>
                </a:solidFill>
              </a:rPr>
              <a:t>Adalah</a:t>
            </a:r>
            <a:r>
              <a:rPr lang="en-US" dirty="0" smtClean="0">
                <a:solidFill>
                  <a:schemeClr val="tx1"/>
                </a:solidFill>
              </a:rPr>
              <a:t> </a:t>
            </a:r>
            <a:r>
              <a:rPr lang="en-US" dirty="0" err="1" smtClean="0">
                <a:solidFill>
                  <a:schemeClr val="tx1"/>
                </a:solidFill>
              </a:rPr>
              <a:t>Analisis</a:t>
            </a:r>
            <a:r>
              <a:rPr lang="en-US" dirty="0" smtClean="0">
                <a:solidFill>
                  <a:schemeClr val="tx1"/>
                </a:solidFill>
              </a:rPr>
              <a:t> </a:t>
            </a:r>
            <a:r>
              <a:rPr lang="en-US" dirty="0" err="1" smtClean="0">
                <a:solidFill>
                  <a:schemeClr val="tx1"/>
                </a:solidFill>
              </a:rPr>
              <a:t>Semiotika</a:t>
            </a:r>
            <a:r>
              <a:rPr lang="en-US" dirty="0" smtClean="0">
                <a:solidFill>
                  <a:schemeClr val="tx1"/>
                </a:solidFill>
              </a:rPr>
              <a:t> John Fiske</a:t>
            </a:r>
            <a:endParaRPr lang="en-US" dirty="0">
              <a:solidFill>
                <a:schemeClr val="tx1"/>
              </a:solidFill>
            </a:endParaRPr>
          </a:p>
        </p:txBody>
      </p:sp>
      <p:sp>
        <p:nvSpPr>
          <p:cNvPr id="7" name="Rectangle 6"/>
          <p:cNvSpPr/>
          <p:nvPr/>
        </p:nvSpPr>
        <p:spPr>
          <a:xfrm>
            <a:off x="3733800" y="4038600"/>
            <a:ext cx="5410200" cy="685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Studi</a:t>
            </a:r>
            <a:r>
              <a:rPr lang="en-US" dirty="0" smtClean="0">
                <a:solidFill>
                  <a:schemeClr val="tx1"/>
                </a:solidFill>
              </a:rPr>
              <a:t> </a:t>
            </a:r>
            <a:r>
              <a:rPr lang="en-US" dirty="0" err="1" smtClean="0">
                <a:solidFill>
                  <a:schemeClr val="tx1"/>
                </a:solidFill>
              </a:rPr>
              <a:t>Pustaka</a:t>
            </a:r>
            <a:endParaRPr lang="en-US" dirty="0">
              <a:solidFill>
                <a:schemeClr val="tx1"/>
              </a:solidFill>
            </a:endParaRPr>
          </a:p>
        </p:txBody>
      </p:sp>
      <p:sp>
        <p:nvSpPr>
          <p:cNvPr id="8" name="Rectangle 7"/>
          <p:cNvSpPr/>
          <p:nvPr/>
        </p:nvSpPr>
        <p:spPr>
          <a:xfrm>
            <a:off x="3733800" y="4724400"/>
            <a:ext cx="5410200" cy="685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Studi</a:t>
            </a:r>
            <a:r>
              <a:rPr lang="en-US" dirty="0" smtClean="0">
                <a:solidFill>
                  <a:schemeClr val="tx1"/>
                </a:solidFill>
              </a:rPr>
              <a:t> </a:t>
            </a:r>
            <a:r>
              <a:rPr lang="en-US" dirty="0" err="1" smtClean="0">
                <a:solidFill>
                  <a:schemeClr val="tx1"/>
                </a:solidFill>
              </a:rPr>
              <a:t>Lapangan</a:t>
            </a:r>
            <a:endParaRPr lang="en-US" dirty="0">
              <a:solidFill>
                <a:schemeClr val="tx1"/>
              </a:solidFill>
            </a:endParaRPr>
          </a:p>
        </p:txBody>
      </p:sp>
      <p:sp>
        <p:nvSpPr>
          <p:cNvPr id="9" name="Rectangle 8"/>
          <p:cNvSpPr/>
          <p:nvPr/>
        </p:nvSpPr>
        <p:spPr>
          <a:xfrm>
            <a:off x="3730171" y="6172200"/>
            <a:ext cx="1756229" cy="685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Dokumentasi</a:t>
            </a:r>
            <a:endParaRPr lang="en-US" dirty="0">
              <a:solidFill>
                <a:schemeClr val="tx1"/>
              </a:solidFill>
            </a:endParaRPr>
          </a:p>
        </p:txBody>
      </p:sp>
      <p:sp>
        <p:nvSpPr>
          <p:cNvPr id="10" name="Rectangle 9"/>
          <p:cNvSpPr/>
          <p:nvPr/>
        </p:nvSpPr>
        <p:spPr>
          <a:xfrm>
            <a:off x="5558971" y="6172200"/>
            <a:ext cx="1756229" cy="685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Wawancara</a:t>
            </a:r>
            <a:r>
              <a:rPr lang="en-US" dirty="0" smtClean="0">
                <a:solidFill>
                  <a:schemeClr val="tx1"/>
                </a:solidFill>
              </a:rPr>
              <a:t> </a:t>
            </a:r>
            <a:r>
              <a:rPr lang="en-US" dirty="0" err="1" smtClean="0">
                <a:solidFill>
                  <a:schemeClr val="tx1"/>
                </a:solidFill>
              </a:rPr>
              <a:t>Mendalam</a:t>
            </a:r>
            <a:endParaRPr lang="en-US" dirty="0">
              <a:solidFill>
                <a:schemeClr val="tx1"/>
              </a:solidFill>
            </a:endParaRPr>
          </a:p>
        </p:txBody>
      </p:sp>
      <p:sp>
        <p:nvSpPr>
          <p:cNvPr id="11" name="Rectangle 10"/>
          <p:cNvSpPr/>
          <p:nvPr/>
        </p:nvSpPr>
        <p:spPr>
          <a:xfrm>
            <a:off x="7387771" y="6163129"/>
            <a:ext cx="1756229" cy="6858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Internet Searching</a:t>
            </a:r>
            <a:endParaRPr lang="en-US" dirty="0">
              <a:solidFill>
                <a:schemeClr val="tx1"/>
              </a:solidFill>
            </a:endParaRPr>
          </a:p>
        </p:txBody>
      </p:sp>
      <p:sp>
        <p:nvSpPr>
          <p:cNvPr id="12" name="Down Arrow 11"/>
          <p:cNvSpPr/>
          <p:nvPr/>
        </p:nvSpPr>
        <p:spPr>
          <a:xfrm>
            <a:off x="4419600" y="5638800"/>
            <a:ext cx="381000" cy="304800"/>
          </a:xfrm>
          <a:prstGeom prst="downArrow">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Down Arrow 12"/>
          <p:cNvSpPr/>
          <p:nvPr/>
        </p:nvSpPr>
        <p:spPr>
          <a:xfrm>
            <a:off x="8077200" y="5653314"/>
            <a:ext cx="381000" cy="304800"/>
          </a:xfrm>
          <a:prstGeom prst="downArrow">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Down Arrow 13"/>
          <p:cNvSpPr/>
          <p:nvPr/>
        </p:nvSpPr>
        <p:spPr>
          <a:xfrm>
            <a:off x="6248400" y="5653314"/>
            <a:ext cx="381000" cy="304800"/>
          </a:xfrm>
          <a:prstGeom prst="downArrow">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91361482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0.70"/>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childTnLst>
                          </p:cTn>
                        </p:par>
                        <p:par>
                          <p:cTn id="13" fill="hold">
                            <p:stCondLst>
                              <p:cond delay="2000"/>
                            </p:stCondLst>
                            <p:childTnLst>
                              <p:par>
                                <p:cTn id="14" presetID="3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900" decel="100000" fill="hold"/>
                                        <p:tgtEl>
                                          <p:spTgt spid="6"/>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5"/>
                                        </p:tgtEl>
                                      </p:cBhvr>
                                    </p:animEffect>
                                  </p:childTnLst>
                                </p:cTn>
                              </p:par>
                              <p:par>
                                <p:cTn id="32" presetID="47"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7"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47"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47" presetClass="entr" presetSubtype="0"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7"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47"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childTnLst>
                          </p:cTn>
                        </p:par>
                        <p:par>
                          <p:cTn id="67" fill="hold">
                            <p:stCondLst>
                              <p:cond delay="6000"/>
                            </p:stCondLst>
                            <p:childTnLst>
                              <p:par>
                                <p:cTn id="68" presetID="47" presetClass="entr" presetSubtype="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1000"/>
                                        <p:tgtEl>
                                          <p:spTgt spid="11"/>
                                        </p:tgtEl>
                                      </p:cBhvr>
                                    </p:animEffect>
                                    <p:anim calcmode="lin" valueType="num">
                                      <p:cBhvr>
                                        <p:cTn id="77" dur="1000" fill="hold"/>
                                        <p:tgtEl>
                                          <p:spTgt spid="11"/>
                                        </p:tgtEl>
                                        <p:attrNameLst>
                                          <p:attrName>ppt_x</p:attrName>
                                        </p:attrNameLst>
                                      </p:cBhvr>
                                      <p:tavLst>
                                        <p:tav tm="0">
                                          <p:val>
                                            <p:strVal val="#ppt_x"/>
                                          </p:val>
                                        </p:tav>
                                        <p:tav tm="100000">
                                          <p:val>
                                            <p:strVal val="#ppt_x"/>
                                          </p:val>
                                        </p:tav>
                                      </p:tavLst>
                                    </p:anim>
                                    <p:anim calcmode="lin" valueType="num">
                                      <p:cBhvr>
                                        <p:cTn id="7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6000" r="-6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3</a:t>
            </a:r>
            <a:endParaRPr lang="en-US" dirty="0">
              <a:solidFill>
                <a:schemeClr val="tx1"/>
              </a:solidFill>
            </a:endParaRPr>
          </a:p>
        </p:txBody>
      </p:sp>
      <p:sp>
        <p:nvSpPr>
          <p:cNvPr id="3" name="Rounded Rectangle 2"/>
          <p:cNvSpPr/>
          <p:nvPr/>
        </p:nvSpPr>
        <p:spPr>
          <a:xfrm>
            <a:off x="0" y="762000"/>
            <a:ext cx="3657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METODE PENELITIAN</a:t>
            </a:r>
            <a:endParaRPr lang="en-US" dirty="0">
              <a:solidFill>
                <a:schemeClr val="tx1"/>
              </a:solidFill>
            </a:endParaRPr>
          </a:p>
        </p:txBody>
      </p:sp>
      <p:sp>
        <p:nvSpPr>
          <p:cNvPr id="4" name="Rectangle 3"/>
          <p:cNvSpPr/>
          <p:nvPr/>
        </p:nvSpPr>
        <p:spPr>
          <a:xfrm>
            <a:off x="0" y="3429000"/>
            <a:ext cx="9144000" cy="914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Teknik</a:t>
            </a:r>
            <a:r>
              <a:rPr lang="en-US" dirty="0" smtClean="0">
                <a:solidFill>
                  <a:schemeClr val="tx1"/>
                </a:solidFill>
              </a:rPr>
              <a:t> </a:t>
            </a:r>
            <a:r>
              <a:rPr lang="en-US" dirty="0" err="1" smtClean="0">
                <a:solidFill>
                  <a:schemeClr val="tx1"/>
                </a:solidFill>
              </a:rPr>
              <a:t>Analisa</a:t>
            </a:r>
            <a:r>
              <a:rPr lang="en-US" dirty="0" smtClean="0">
                <a:solidFill>
                  <a:schemeClr val="tx1"/>
                </a:solidFill>
              </a:rPr>
              <a:t> Data</a:t>
            </a:r>
            <a:endParaRPr lang="en-US" dirty="0">
              <a:solidFill>
                <a:schemeClr val="tx1"/>
              </a:solidFill>
            </a:endParaRPr>
          </a:p>
        </p:txBody>
      </p:sp>
      <p:sp>
        <p:nvSpPr>
          <p:cNvPr id="5" name="Rectangle 4"/>
          <p:cNvSpPr/>
          <p:nvPr/>
        </p:nvSpPr>
        <p:spPr>
          <a:xfrm>
            <a:off x="0" y="4419600"/>
            <a:ext cx="4572000" cy="24384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Teknik</a:t>
            </a:r>
            <a:r>
              <a:rPr lang="en-US" dirty="0" smtClean="0">
                <a:solidFill>
                  <a:schemeClr val="tx1"/>
                </a:solidFill>
              </a:rPr>
              <a:t> </a:t>
            </a:r>
            <a:r>
              <a:rPr lang="en-US" dirty="0" err="1" smtClean="0">
                <a:solidFill>
                  <a:schemeClr val="tx1"/>
                </a:solidFill>
              </a:rPr>
              <a:t>Analisa</a:t>
            </a:r>
            <a:r>
              <a:rPr lang="en-US" dirty="0" smtClean="0">
                <a:solidFill>
                  <a:schemeClr val="tx1"/>
                </a:solidFill>
              </a:rPr>
              <a:t> Data </a:t>
            </a:r>
            <a:r>
              <a:rPr lang="en-US" dirty="0" err="1" smtClean="0">
                <a:solidFill>
                  <a:schemeClr val="tx1"/>
                </a:solidFill>
              </a:rPr>
              <a:t>Dalam</a:t>
            </a:r>
            <a:r>
              <a:rPr lang="en-US" dirty="0" smtClean="0">
                <a:solidFill>
                  <a:schemeClr val="tx1"/>
                </a:solidFill>
              </a:rPr>
              <a:t> </a:t>
            </a:r>
            <a:r>
              <a:rPr lang="en-US" dirty="0" err="1" smtClean="0">
                <a:solidFill>
                  <a:schemeClr val="tx1"/>
                </a:solidFill>
              </a:rPr>
              <a:t>Penelitian</a:t>
            </a:r>
            <a:r>
              <a:rPr lang="en-US" dirty="0" smtClean="0">
                <a:solidFill>
                  <a:schemeClr val="tx1"/>
                </a:solidFill>
              </a:rPr>
              <a:t> </a:t>
            </a:r>
            <a:r>
              <a:rPr lang="en-US" dirty="0" err="1" smtClean="0">
                <a:solidFill>
                  <a:schemeClr val="tx1"/>
                </a:solidFill>
              </a:rPr>
              <a:t>Ini</a:t>
            </a:r>
            <a:r>
              <a:rPr lang="en-US" dirty="0" smtClean="0">
                <a:solidFill>
                  <a:schemeClr val="tx1"/>
                </a:solidFill>
              </a:rPr>
              <a:t> </a:t>
            </a:r>
            <a:r>
              <a:rPr lang="en-US" dirty="0" err="1" smtClean="0">
                <a:solidFill>
                  <a:schemeClr val="tx1"/>
                </a:solidFill>
              </a:rPr>
              <a:t>Dilakukan</a:t>
            </a:r>
            <a:r>
              <a:rPr lang="en-US" dirty="0" smtClean="0">
                <a:solidFill>
                  <a:schemeClr val="tx1"/>
                </a:solidFill>
              </a:rPr>
              <a:t> </a:t>
            </a:r>
            <a:r>
              <a:rPr lang="en-US" dirty="0" err="1" smtClean="0">
                <a:solidFill>
                  <a:schemeClr val="tx1"/>
                </a:solidFill>
              </a:rPr>
              <a:t>Berdasarkan</a:t>
            </a:r>
            <a:r>
              <a:rPr lang="en-US" dirty="0" smtClean="0">
                <a:solidFill>
                  <a:schemeClr val="tx1"/>
                </a:solidFill>
              </a:rPr>
              <a:t> </a:t>
            </a:r>
            <a:r>
              <a:rPr lang="en-US" dirty="0" err="1" smtClean="0">
                <a:solidFill>
                  <a:schemeClr val="tx1"/>
                </a:solidFill>
              </a:rPr>
              <a:t>Teori</a:t>
            </a:r>
            <a:r>
              <a:rPr lang="en-US" dirty="0" smtClean="0">
                <a:solidFill>
                  <a:schemeClr val="tx1"/>
                </a:solidFill>
              </a:rPr>
              <a:t> Yang </a:t>
            </a:r>
            <a:r>
              <a:rPr lang="en-US" dirty="0" err="1" smtClean="0">
                <a:solidFill>
                  <a:schemeClr val="tx1"/>
                </a:solidFill>
              </a:rPr>
              <a:t>dikemukakan</a:t>
            </a:r>
            <a:r>
              <a:rPr lang="en-US" dirty="0" smtClean="0">
                <a:solidFill>
                  <a:schemeClr val="tx1"/>
                </a:solidFill>
              </a:rPr>
              <a:t> </a:t>
            </a:r>
            <a:r>
              <a:rPr lang="en-US" dirty="0" err="1" smtClean="0">
                <a:solidFill>
                  <a:schemeClr val="tx1"/>
                </a:solidFill>
              </a:rPr>
              <a:t>Oleh</a:t>
            </a:r>
            <a:r>
              <a:rPr lang="en-US" dirty="0" smtClean="0">
                <a:solidFill>
                  <a:schemeClr val="tx1"/>
                </a:solidFill>
              </a:rPr>
              <a:t> John Fiske </a:t>
            </a:r>
            <a:r>
              <a:rPr lang="en-US" dirty="0" err="1" smtClean="0">
                <a:solidFill>
                  <a:schemeClr val="tx1"/>
                </a:solidFill>
              </a:rPr>
              <a:t>Tentang</a:t>
            </a:r>
            <a:r>
              <a:rPr lang="en-US" dirty="0" smtClean="0">
                <a:solidFill>
                  <a:schemeClr val="tx1"/>
                </a:solidFill>
              </a:rPr>
              <a:t> </a:t>
            </a:r>
            <a:r>
              <a:rPr lang="en-US" i="1" dirty="0" smtClean="0">
                <a:solidFill>
                  <a:schemeClr val="tx1"/>
                </a:solidFill>
              </a:rPr>
              <a:t>Theory Codes of Television. </a:t>
            </a:r>
            <a:r>
              <a:rPr lang="en-US" dirty="0" err="1" smtClean="0">
                <a:solidFill>
                  <a:schemeClr val="tx1"/>
                </a:solidFill>
              </a:rPr>
              <a:t>Pengambilan</a:t>
            </a:r>
            <a:r>
              <a:rPr lang="en-US" dirty="0" smtClean="0">
                <a:solidFill>
                  <a:schemeClr val="tx1"/>
                </a:solidFill>
              </a:rPr>
              <a:t> Sequence </a:t>
            </a:r>
            <a:r>
              <a:rPr lang="en-US" dirty="0" err="1" smtClean="0">
                <a:solidFill>
                  <a:schemeClr val="tx1"/>
                </a:solidFill>
              </a:rPr>
              <a:t>Untuk</a:t>
            </a:r>
            <a:r>
              <a:rPr lang="en-US" dirty="0" smtClean="0">
                <a:solidFill>
                  <a:schemeClr val="tx1"/>
                </a:solidFill>
              </a:rPr>
              <a:t> </a:t>
            </a:r>
            <a:r>
              <a:rPr lang="en-US" dirty="0" err="1" smtClean="0">
                <a:solidFill>
                  <a:schemeClr val="tx1"/>
                </a:solidFill>
              </a:rPr>
              <a:t>Penelitian</a:t>
            </a:r>
            <a:r>
              <a:rPr lang="en-US" dirty="0" smtClean="0">
                <a:solidFill>
                  <a:schemeClr val="tx1"/>
                </a:solidFill>
              </a:rPr>
              <a:t> </a:t>
            </a:r>
            <a:r>
              <a:rPr lang="en-US" dirty="0" err="1" smtClean="0">
                <a:solidFill>
                  <a:schemeClr val="tx1"/>
                </a:solidFill>
              </a:rPr>
              <a:t>Ini</a:t>
            </a:r>
            <a:r>
              <a:rPr lang="en-US" dirty="0" smtClean="0">
                <a:solidFill>
                  <a:schemeClr val="tx1"/>
                </a:solidFill>
              </a:rPr>
              <a:t> </a:t>
            </a:r>
            <a:r>
              <a:rPr lang="en-US" dirty="0" err="1" smtClean="0">
                <a:solidFill>
                  <a:schemeClr val="tx1"/>
                </a:solidFill>
              </a:rPr>
              <a:t>Menggunakan</a:t>
            </a:r>
            <a:r>
              <a:rPr lang="en-US" dirty="0" smtClean="0">
                <a:solidFill>
                  <a:schemeClr val="tx1"/>
                </a:solidFill>
              </a:rPr>
              <a:t> </a:t>
            </a:r>
            <a:r>
              <a:rPr lang="en-US" dirty="0" err="1" smtClean="0">
                <a:solidFill>
                  <a:schemeClr val="tx1"/>
                </a:solidFill>
              </a:rPr>
              <a:t>Fungsi</a:t>
            </a:r>
            <a:r>
              <a:rPr lang="en-US" dirty="0" smtClean="0">
                <a:solidFill>
                  <a:schemeClr val="tx1"/>
                </a:solidFill>
              </a:rPr>
              <a:t> </a:t>
            </a:r>
            <a:r>
              <a:rPr lang="en-US" dirty="0" err="1" smtClean="0">
                <a:solidFill>
                  <a:schemeClr val="tx1"/>
                </a:solidFill>
              </a:rPr>
              <a:t>Narasi</a:t>
            </a:r>
            <a:r>
              <a:rPr lang="en-US" dirty="0" smtClean="0">
                <a:solidFill>
                  <a:schemeClr val="tx1"/>
                </a:solidFill>
              </a:rPr>
              <a:t> </a:t>
            </a:r>
            <a:r>
              <a:rPr lang="en-US" dirty="0" err="1" smtClean="0">
                <a:solidFill>
                  <a:schemeClr val="tx1"/>
                </a:solidFill>
              </a:rPr>
              <a:t>Propp</a:t>
            </a:r>
            <a:r>
              <a:rPr lang="en-US" dirty="0" smtClean="0">
                <a:solidFill>
                  <a:schemeClr val="tx1"/>
                </a:solidFill>
              </a:rPr>
              <a:t>, </a:t>
            </a:r>
            <a:r>
              <a:rPr lang="en-US" dirty="0" err="1" smtClean="0">
                <a:solidFill>
                  <a:schemeClr val="tx1"/>
                </a:solidFill>
              </a:rPr>
              <a:t>Yaitu</a:t>
            </a:r>
            <a:r>
              <a:rPr lang="en-US" dirty="0" smtClean="0">
                <a:solidFill>
                  <a:schemeClr val="tx1"/>
                </a:solidFill>
              </a:rPr>
              <a:t> </a:t>
            </a:r>
            <a:r>
              <a:rPr lang="en-US" dirty="0" err="1" smtClean="0">
                <a:solidFill>
                  <a:schemeClr val="tx1"/>
                </a:solidFill>
              </a:rPr>
              <a:t>Analisa</a:t>
            </a:r>
            <a:r>
              <a:rPr lang="en-US" dirty="0" smtClean="0">
                <a:solidFill>
                  <a:schemeClr val="tx1"/>
                </a:solidFill>
              </a:rPr>
              <a:t> </a:t>
            </a:r>
            <a:r>
              <a:rPr lang="en-US" dirty="0" err="1" smtClean="0">
                <a:solidFill>
                  <a:schemeClr val="tx1"/>
                </a:solidFill>
              </a:rPr>
              <a:t>Sintagmatik</a:t>
            </a:r>
            <a:r>
              <a:rPr lang="en-US" dirty="0" smtClean="0">
                <a:solidFill>
                  <a:schemeClr val="tx1"/>
                </a:solidFill>
              </a:rPr>
              <a:t> </a:t>
            </a:r>
            <a:r>
              <a:rPr lang="en-US" dirty="0" err="1" smtClean="0">
                <a:solidFill>
                  <a:schemeClr val="tx1"/>
                </a:solidFill>
              </a:rPr>
              <a:t>Menggunakan</a:t>
            </a:r>
            <a:r>
              <a:rPr lang="en-US" dirty="0" smtClean="0">
                <a:solidFill>
                  <a:schemeClr val="tx1"/>
                </a:solidFill>
              </a:rPr>
              <a:t> Unit </a:t>
            </a:r>
            <a:r>
              <a:rPr lang="en-US" dirty="0" err="1" smtClean="0">
                <a:solidFill>
                  <a:schemeClr val="tx1"/>
                </a:solidFill>
              </a:rPr>
              <a:t>Narasi</a:t>
            </a:r>
            <a:r>
              <a:rPr lang="en-US" dirty="0" smtClean="0">
                <a:solidFill>
                  <a:schemeClr val="tx1"/>
                </a:solidFill>
              </a:rPr>
              <a:t> </a:t>
            </a:r>
            <a:r>
              <a:rPr lang="en-US" dirty="0" err="1" smtClean="0">
                <a:solidFill>
                  <a:schemeClr val="tx1"/>
                </a:solidFill>
              </a:rPr>
              <a:t>Dasar</a:t>
            </a:r>
            <a:r>
              <a:rPr lang="en-US" dirty="0" smtClean="0">
                <a:solidFill>
                  <a:schemeClr val="tx1"/>
                </a:solidFill>
              </a:rPr>
              <a:t>. </a:t>
            </a:r>
            <a:r>
              <a:rPr lang="en-US" dirty="0" err="1" smtClean="0">
                <a:solidFill>
                  <a:schemeClr val="tx1"/>
                </a:solidFill>
              </a:rPr>
              <a:t>Setiap</a:t>
            </a:r>
            <a:r>
              <a:rPr lang="en-US" dirty="0" smtClean="0">
                <a:solidFill>
                  <a:schemeClr val="tx1"/>
                </a:solidFill>
              </a:rPr>
              <a:t> </a:t>
            </a:r>
            <a:r>
              <a:rPr lang="en-US" dirty="0" err="1" smtClean="0">
                <a:solidFill>
                  <a:schemeClr val="tx1"/>
                </a:solidFill>
              </a:rPr>
              <a:t>Fungsi</a:t>
            </a:r>
            <a:r>
              <a:rPr lang="en-US" dirty="0" smtClean="0">
                <a:solidFill>
                  <a:schemeClr val="tx1"/>
                </a:solidFill>
              </a:rPr>
              <a:t> </a:t>
            </a:r>
            <a:r>
              <a:rPr lang="en-US" dirty="0" err="1" smtClean="0">
                <a:solidFill>
                  <a:schemeClr val="tx1"/>
                </a:solidFill>
              </a:rPr>
              <a:t>Narasi</a:t>
            </a:r>
            <a:r>
              <a:rPr lang="en-US" dirty="0" smtClean="0">
                <a:solidFill>
                  <a:schemeClr val="tx1"/>
                </a:solidFill>
              </a:rPr>
              <a:t> </a:t>
            </a:r>
            <a:r>
              <a:rPr lang="en-US" dirty="0" err="1" smtClean="0">
                <a:solidFill>
                  <a:schemeClr val="tx1"/>
                </a:solidFill>
              </a:rPr>
              <a:t>Propp</a:t>
            </a:r>
            <a:r>
              <a:rPr lang="en-US" dirty="0" smtClean="0">
                <a:solidFill>
                  <a:schemeClr val="tx1"/>
                </a:solidFill>
              </a:rPr>
              <a:t> </a:t>
            </a:r>
            <a:r>
              <a:rPr lang="en-US" dirty="0" err="1" smtClean="0">
                <a:solidFill>
                  <a:schemeClr val="tx1"/>
                </a:solidFill>
              </a:rPr>
              <a:t>Dapat</a:t>
            </a:r>
            <a:r>
              <a:rPr lang="en-US" dirty="0" smtClean="0">
                <a:solidFill>
                  <a:schemeClr val="tx1"/>
                </a:solidFill>
              </a:rPr>
              <a:t> </a:t>
            </a:r>
            <a:r>
              <a:rPr lang="en-US" dirty="0" err="1" smtClean="0">
                <a:solidFill>
                  <a:schemeClr val="tx1"/>
                </a:solidFill>
              </a:rPr>
              <a:t>terdiri</a:t>
            </a:r>
            <a:r>
              <a:rPr lang="en-US" dirty="0">
                <a:solidFill>
                  <a:schemeClr val="tx1"/>
                </a:solidFill>
              </a:rPr>
              <a:t> </a:t>
            </a:r>
            <a:r>
              <a:rPr lang="en-US" dirty="0" smtClean="0">
                <a:solidFill>
                  <a:schemeClr val="tx1"/>
                </a:solidFill>
              </a:rPr>
              <a:t>Dari </a:t>
            </a:r>
            <a:r>
              <a:rPr lang="en-US" dirty="0" err="1" smtClean="0">
                <a:solidFill>
                  <a:schemeClr val="tx1"/>
                </a:solidFill>
              </a:rPr>
              <a:t>Sejumlah</a:t>
            </a:r>
            <a:r>
              <a:rPr lang="en-US" dirty="0" smtClean="0">
                <a:solidFill>
                  <a:schemeClr val="tx1"/>
                </a:solidFill>
              </a:rPr>
              <a:t> Scene </a:t>
            </a:r>
            <a:r>
              <a:rPr lang="en-US" dirty="0" err="1" smtClean="0">
                <a:solidFill>
                  <a:schemeClr val="tx1"/>
                </a:solidFill>
              </a:rPr>
              <a:t>Dalam</a:t>
            </a:r>
            <a:r>
              <a:rPr lang="en-US" dirty="0" smtClean="0">
                <a:solidFill>
                  <a:schemeClr val="tx1"/>
                </a:solidFill>
              </a:rPr>
              <a:t> Film.</a:t>
            </a:r>
            <a:endParaRPr lang="en-US" dirty="0">
              <a:solidFill>
                <a:schemeClr val="tx1"/>
              </a:solidFill>
            </a:endParaRPr>
          </a:p>
        </p:txBody>
      </p:sp>
      <p:sp>
        <p:nvSpPr>
          <p:cNvPr id="6" name="Rectangle 5"/>
          <p:cNvSpPr/>
          <p:nvPr/>
        </p:nvSpPr>
        <p:spPr>
          <a:xfrm>
            <a:off x="4572000" y="4419600"/>
            <a:ext cx="4572000" cy="457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Fungsi</a:t>
            </a:r>
            <a:r>
              <a:rPr lang="en-US" dirty="0" smtClean="0">
                <a:solidFill>
                  <a:schemeClr val="tx1"/>
                </a:solidFill>
              </a:rPr>
              <a:t> </a:t>
            </a:r>
            <a:r>
              <a:rPr lang="en-US" dirty="0" err="1" smtClean="0">
                <a:solidFill>
                  <a:schemeClr val="tx1"/>
                </a:solidFill>
              </a:rPr>
              <a:t>Narasi</a:t>
            </a:r>
            <a:r>
              <a:rPr lang="en-US" dirty="0" smtClean="0">
                <a:solidFill>
                  <a:schemeClr val="tx1"/>
                </a:solidFill>
              </a:rPr>
              <a:t> </a:t>
            </a:r>
            <a:r>
              <a:rPr lang="en-US" dirty="0" err="1" smtClean="0">
                <a:solidFill>
                  <a:schemeClr val="tx1"/>
                </a:solidFill>
              </a:rPr>
              <a:t>Propp</a:t>
            </a:r>
            <a:endParaRPr lang="en-US" dirty="0">
              <a:solidFill>
                <a:schemeClr val="tx1"/>
              </a:solidFill>
            </a:endParaRPr>
          </a:p>
        </p:txBody>
      </p:sp>
      <p:sp>
        <p:nvSpPr>
          <p:cNvPr id="7" name="Rectangle 6"/>
          <p:cNvSpPr/>
          <p:nvPr/>
        </p:nvSpPr>
        <p:spPr>
          <a:xfrm>
            <a:off x="4572000" y="4876800"/>
            <a:ext cx="1371600" cy="1981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Prolog</a:t>
            </a:r>
            <a:endParaRPr lang="en-US" dirty="0">
              <a:solidFill>
                <a:schemeClr val="tx1"/>
              </a:solidFill>
            </a:endParaRPr>
          </a:p>
        </p:txBody>
      </p:sp>
      <p:sp>
        <p:nvSpPr>
          <p:cNvPr id="8" name="Rectangle 7"/>
          <p:cNvSpPr/>
          <p:nvPr/>
        </p:nvSpPr>
        <p:spPr>
          <a:xfrm>
            <a:off x="5943600" y="4876800"/>
            <a:ext cx="1676400" cy="1981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Ideological Content</a:t>
            </a:r>
            <a:endParaRPr lang="en-US" dirty="0">
              <a:solidFill>
                <a:schemeClr val="tx1"/>
              </a:solidFill>
            </a:endParaRPr>
          </a:p>
        </p:txBody>
      </p:sp>
      <p:sp>
        <p:nvSpPr>
          <p:cNvPr id="9" name="Rectangle 8"/>
          <p:cNvSpPr/>
          <p:nvPr/>
        </p:nvSpPr>
        <p:spPr>
          <a:xfrm>
            <a:off x="7620000" y="4876800"/>
            <a:ext cx="1524000" cy="1981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Epilog</a:t>
            </a:r>
            <a:endParaRPr lang="en-US" dirty="0">
              <a:solidFill>
                <a:schemeClr val="tx1"/>
              </a:solidFill>
            </a:endParaRPr>
          </a:p>
        </p:txBody>
      </p:sp>
    </p:spTree>
    <p:extLst>
      <p:ext uri="{BB962C8B-B14F-4D97-AF65-F5344CB8AC3E}">
        <p14:creationId xmlns:p14="http://schemas.microsoft.com/office/powerpoint/2010/main" val="49326701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par>
                          <p:cTn id="16" fill="hold">
                            <p:stCondLst>
                              <p:cond delay="25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3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6000" r="-6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3</a:t>
            </a:r>
            <a:endParaRPr lang="en-US" dirty="0">
              <a:solidFill>
                <a:schemeClr val="tx1"/>
              </a:solidFill>
            </a:endParaRPr>
          </a:p>
        </p:txBody>
      </p:sp>
      <p:sp>
        <p:nvSpPr>
          <p:cNvPr id="3" name="Rounded Rectangle 2"/>
          <p:cNvSpPr/>
          <p:nvPr/>
        </p:nvSpPr>
        <p:spPr>
          <a:xfrm>
            <a:off x="0" y="762000"/>
            <a:ext cx="3657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METODE PENELITIAN</a:t>
            </a:r>
            <a:endParaRPr lang="en-US" dirty="0">
              <a:solidFill>
                <a:schemeClr val="tx1"/>
              </a:solidFill>
            </a:endParaRPr>
          </a:p>
        </p:txBody>
      </p:sp>
      <p:sp>
        <p:nvSpPr>
          <p:cNvPr id="4" name="Rectangle 3"/>
          <p:cNvSpPr/>
          <p:nvPr/>
        </p:nvSpPr>
        <p:spPr>
          <a:xfrm>
            <a:off x="0" y="3048000"/>
            <a:ext cx="91440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Teknik</a:t>
            </a:r>
            <a:r>
              <a:rPr lang="en-US" dirty="0" smtClean="0">
                <a:solidFill>
                  <a:schemeClr val="tx1"/>
                </a:solidFill>
              </a:rPr>
              <a:t> </a:t>
            </a:r>
            <a:r>
              <a:rPr lang="en-US" dirty="0" err="1" smtClean="0">
                <a:solidFill>
                  <a:schemeClr val="tx1"/>
                </a:solidFill>
              </a:rPr>
              <a:t>Penentuan</a:t>
            </a:r>
            <a:r>
              <a:rPr lang="en-US" dirty="0" smtClean="0">
                <a:solidFill>
                  <a:schemeClr val="tx1"/>
                </a:solidFill>
              </a:rPr>
              <a:t> </a:t>
            </a:r>
            <a:r>
              <a:rPr lang="en-US" dirty="0" err="1" smtClean="0">
                <a:solidFill>
                  <a:schemeClr val="tx1"/>
                </a:solidFill>
              </a:rPr>
              <a:t>Informan</a:t>
            </a:r>
            <a:endParaRPr lang="en-US" dirty="0">
              <a:solidFill>
                <a:schemeClr val="tx1"/>
              </a:solidFill>
            </a:endParaRPr>
          </a:p>
        </p:txBody>
      </p:sp>
      <p:sp>
        <p:nvSpPr>
          <p:cNvPr id="5" name="Rectangle 4"/>
          <p:cNvSpPr/>
          <p:nvPr/>
        </p:nvSpPr>
        <p:spPr>
          <a:xfrm>
            <a:off x="0" y="3733800"/>
            <a:ext cx="91440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Dalam</a:t>
            </a:r>
            <a:r>
              <a:rPr lang="en-US" dirty="0" smtClean="0">
                <a:solidFill>
                  <a:schemeClr val="tx1"/>
                </a:solidFill>
              </a:rPr>
              <a:t> </a:t>
            </a:r>
            <a:r>
              <a:rPr lang="en-US" dirty="0" err="1" smtClean="0">
                <a:solidFill>
                  <a:schemeClr val="tx1"/>
                </a:solidFill>
              </a:rPr>
              <a:t>Analisis</a:t>
            </a:r>
            <a:r>
              <a:rPr lang="en-US" dirty="0" smtClean="0">
                <a:solidFill>
                  <a:schemeClr val="tx1"/>
                </a:solidFill>
              </a:rPr>
              <a:t> </a:t>
            </a:r>
            <a:r>
              <a:rPr lang="en-US" dirty="0" err="1" smtClean="0">
                <a:solidFill>
                  <a:schemeClr val="tx1"/>
                </a:solidFill>
              </a:rPr>
              <a:t>Semiotika</a:t>
            </a:r>
            <a:r>
              <a:rPr lang="en-US" dirty="0" smtClean="0">
                <a:solidFill>
                  <a:schemeClr val="tx1"/>
                </a:solidFill>
              </a:rPr>
              <a:t> John Fiske </a:t>
            </a:r>
            <a:r>
              <a:rPr lang="en-US" dirty="0" err="1" smtClean="0">
                <a:solidFill>
                  <a:schemeClr val="tx1"/>
                </a:solidFill>
              </a:rPr>
              <a:t>Informan</a:t>
            </a:r>
            <a:r>
              <a:rPr lang="en-US" dirty="0" smtClean="0">
                <a:solidFill>
                  <a:schemeClr val="tx1"/>
                </a:solidFill>
              </a:rPr>
              <a:t> </a:t>
            </a:r>
            <a:r>
              <a:rPr lang="en-US" dirty="0" err="1" smtClean="0">
                <a:solidFill>
                  <a:schemeClr val="tx1"/>
                </a:solidFill>
              </a:rPr>
              <a:t>Dikategorikan</a:t>
            </a:r>
            <a:r>
              <a:rPr lang="en-US" dirty="0" smtClean="0">
                <a:solidFill>
                  <a:schemeClr val="tx1"/>
                </a:solidFill>
              </a:rPr>
              <a:t> </a:t>
            </a:r>
            <a:r>
              <a:rPr lang="en-US" dirty="0" err="1" smtClean="0">
                <a:solidFill>
                  <a:schemeClr val="tx1"/>
                </a:solidFill>
              </a:rPr>
              <a:t>Oleh</a:t>
            </a:r>
            <a:r>
              <a:rPr lang="en-US" dirty="0" smtClean="0">
                <a:solidFill>
                  <a:schemeClr val="tx1"/>
                </a:solidFill>
              </a:rPr>
              <a:t> </a:t>
            </a:r>
            <a:r>
              <a:rPr lang="en-US" i="1" dirty="0" smtClean="0">
                <a:solidFill>
                  <a:schemeClr val="tx1"/>
                </a:solidFill>
              </a:rPr>
              <a:t>Seven Types Of Subjectivity </a:t>
            </a:r>
            <a:r>
              <a:rPr lang="en-US" dirty="0">
                <a:solidFill>
                  <a:schemeClr val="tx1"/>
                </a:solidFill>
              </a:rPr>
              <a:t>Y</a:t>
            </a:r>
            <a:r>
              <a:rPr lang="en-US" dirty="0" smtClean="0">
                <a:solidFill>
                  <a:schemeClr val="tx1"/>
                </a:solidFill>
              </a:rPr>
              <a:t>ang </a:t>
            </a:r>
            <a:r>
              <a:rPr lang="en-US" dirty="0" err="1">
                <a:solidFill>
                  <a:schemeClr val="tx1"/>
                </a:solidFill>
              </a:rPr>
              <a:t>T</a:t>
            </a:r>
            <a:r>
              <a:rPr lang="en-US" dirty="0" err="1" smtClean="0">
                <a:solidFill>
                  <a:schemeClr val="tx1"/>
                </a:solidFill>
              </a:rPr>
              <a:t>erdiri</a:t>
            </a:r>
            <a:r>
              <a:rPr lang="en-US" dirty="0" smtClean="0">
                <a:solidFill>
                  <a:schemeClr val="tx1"/>
                </a:solidFill>
              </a:rPr>
              <a:t> </a:t>
            </a:r>
            <a:r>
              <a:rPr lang="en-US" dirty="0">
                <a:solidFill>
                  <a:schemeClr val="tx1"/>
                </a:solidFill>
              </a:rPr>
              <a:t>D</a:t>
            </a:r>
            <a:r>
              <a:rPr lang="en-US" dirty="0" smtClean="0">
                <a:solidFill>
                  <a:schemeClr val="tx1"/>
                </a:solidFill>
              </a:rPr>
              <a:t>ari </a:t>
            </a:r>
            <a:r>
              <a:rPr lang="en-US" dirty="0" err="1">
                <a:solidFill>
                  <a:schemeClr val="tx1"/>
                </a:solidFill>
              </a:rPr>
              <a:t>N</a:t>
            </a:r>
            <a:r>
              <a:rPr lang="en-US" dirty="0" err="1" smtClean="0">
                <a:solidFill>
                  <a:schemeClr val="tx1"/>
                </a:solidFill>
              </a:rPr>
              <a:t>ama</a:t>
            </a:r>
            <a:r>
              <a:rPr lang="en-US" dirty="0" smtClean="0">
                <a:solidFill>
                  <a:schemeClr val="tx1"/>
                </a:solidFill>
              </a:rPr>
              <a:t>, Gender, </a:t>
            </a:r>
            <a:r>
              <a:rPr lang="en-US" dirty="0" err="1" smtClean="0">
                <a:solidFill>
                  <a:schemeClr val="tx1"/>
                </a:solidFill>
              </a:rPr>
              <a:t>Keluarga</a:t>
            </a:r>
            <a:r>
              <a:rPr lang="en-US" dirty="0" smtClean="0">
                <a:solidFill>
                  <a:schemeClr val="tx1"/>
                </a:solidFill>
              </a:rPr>
              <a:t>, </a:t>
            </a:r>
            <a:r>
              <a:rPr lang="en-US" dirty="0" err="1" smtClean="0">
                <a:solidFill>
                  <a:schemeClr val="tx1"/>
                </a:solidFill>
              </a:rPr>
              <a:t>Kelas</a:t>
            </a:r>
            <a:r>
              <a:rPr lang="en-US" dirty="0" smtClean="0">
                <a:solidFill>
                  <a:schemeClr val="tx1"/>
                </a:solidFill>
              </a:rPr>
              <a:t>, </a:t>
            </a:r>
            <a:r>
              <a:rPr lang="en-US" dirty="0" err="1" smtClean="0">
                <a:solidFill>
                  <a:schemeClr val="tx1"/>
                </a:solidFill>
              </a:rPr>
              <a:t>Usia</a:t>
            </a:r>
            <a:r>
              <a:rPr lang="en-US" dirty="0" smtClean="0">
                <a:solidFill>
                  <a:schemeClr val="tx1"/>
                </a:solidFill>
              </a:rPr>
              <a:t>, </a:t>
            </a:r>
            <a:r>
              <a:rPr lang="en-US" dirty="0" err="1" smtClean="0">
                <a:solidFill>
                  <a:schemeClr val="tx1"/>
                </a:solidFill>
              </a:rPr>
              <a:t>Suku</a:t>
            </a:r>
            <a:r>
              <a:rPr lang="en-US" dirty="0" smtClean="0">
                <a:solidFill>
                  <a:schemeClr val="tx1"/>
                </a:solidFill>
              </a:rPr>
              <a:t> Dan </a:t>
            </a:r>
            <a:r>
              <a:rPr lang="en-US" dirty="0" err="1" smtClean="0">
                <a:solidFill>
                  <a:schemeClr val="tx1"/>
                </a:solidFill>
              </a:rPr>
              <a:t>Kebangsaan</a:t>
            </a:r>
            <a:r>
              <a:rPr lang="en-US" dirty="0" smtClean="0">
                <a:solidFill>
                  <a:schemeClr val="tx1"/>
                </a:solidFill>
              </a:rPr>
              <a:t>. </a:t>
            </a:r>
            <a:endParaRPr lang="en-U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95450068"/>
              </p:ext>
            </p:extLst>
          </p:nvPr>
        </p:nvGraphicFramePr>
        <p:xfrm>
          <a:off x="0" y="4450080"/>
          <a:ext cx="9144002" cy="2407920"/>
        </p:xfrm>
        <a:graphic>
          <a:graphicData uri="http://schemas.openxmlformats.org/drawingml/2006/table">
            <a:tbl>
              <a:tblPr firstRow="1" bandRow="1">
                <a:tableStyleId>{5C22544A-7EE6-4342-B048-85BDC9FD1C3A}</a:tableStyleId>
              </a:tblPr>
              <a:tblGrid>
                <a:gridCol w="1752600"/>
                <a:gridCol w="1066800"/>
                <a:gridCol w="1295400"/>
                <a:gridCol w="1524000"/>
                <a:gridCol w="892630"/>
                <a:gridCol w="1240970"/>
                <a:gridCol w="1371602"/>
              </a:tblGrid>
              <a:tr h="802640">
                <a:tc>
                  <a:txBody>
                    <a:bodyPr/>
                    <a:lstStyle/>
                    <a:p>
                      <a:pPr algn="ctr"/>
                      <a:r>
                        <a:rPr lang="en-US" dirty="0" err="1" smtClean="0">
                          <a:solidFill>
                            <a:schemeClr val="tx1"/>
                          </a:solidFill>
                        </a:rPr>
                        <a:t>Nama</a:t>
                      </a:r>
                      <a:endParaRPr lang="en-US" dirty="0">
                        <a:solidFill>
                          <a:schemeClr val="tx1"/>
                        </a:solidFill>
                      </a:endParaRPr>
                    </a:p>
                  </a:txBody>
                  <a:tcPr anchor="ctr">
                    <a:solidFill>
                      <a:schemeClr val="bg2">
                        <a:lumMod val="75000"/>
                        <a:alpha val="57000"/>
                      </a:schemeClr>
                    </a:solidFill>
                  </a:tcPr>
                </a:tc>
                <a:tc>
                  <a:txBody>
                    <a:bodyPr/>
                    <a:lstStyle/>
                    <a:p>
                      <a:pPr algn="ctr"/>
                      <a:r>
                        <a:rPr lang="en-US" dirty="0" smtClean="0">
                          <a:solidFill>
                            <a:schemeClr val="tx1"/>
                          </a:solidFill>
                        </a:rPr>
                        <a:t>Gender</a:t>
                      </a:r>
                      <a:endParaRPr lang="en-US" dirty="0">
                        <a:solidFill>
                          <a:schemeClr val="tx1"/>
                        </a:solidFill>
                      </a:endParaRPr>
                    </a:p>
                  </a:txBody>
                  <a:tcPr anchor="ctr">
                    <a:solidFill>
                      <a:schemeClr val="bg2">
                        <a:lumMod val="75000"/>
                        <a:alpha val="57000"/>
                      </a:schemeClr>
                    </a:solidFill>
                  </a:tcPr>
                </a:tc>
                <a:tc>
                  <a:txBody>
                    <a:bodyPr/>
                    <a:lstStyle/>
                    <a:p>
                      <a:pPr algn="ctr"/>
                      <a:r>
                        <a:rPr lang="en-US" dirty="0" err="1" smtClean="0">
                          <a:solidFill>
                            <a:schemeClr val="tx1"/>
                          </a:solidFill>
                        </a:rPr>
                        <a:t>Keluarga</a:t>
                      </a:r>
                      <a:endParaRPr lang="en-US" dirty="0">
                        <a:solidFill>
                          <a:schemeClr val="tx1"/>
                        </a:solidFill>
                      </a:endParaRPr>
                    </a:p>
                  </a:txBody>
                  <a:tcPr anchor="ctr">
                    <a:solidFill>
                      <a:schemeClr val="bg2">
                        <a:lumMod val="75000"/>
                        <a:alpha val="57000"/>
                      </a:schemeClr>
                    </a:solidFill>
                  </a:tcPr>
                </a:tc>
                <a:tc>
                  <a:txBody>
                    <a:bodyPr/>
                    <a:lstStyle/>
                    <a:p>
                      <a:pPr algn="ctr"/>
                      <a:r>
                        <a:rPr lang="en-US" dirty="0" err="1" smtClean="0">
                          <a:solidFill>
                            <a:schemeClr val="tx1"/>
                          </a:solidFill>
                        </a:rPr>
                        <a:t>Kelas</a:t>
                      </a:r>
                      <a:endParaRPr lang="en-US" dirty="0">
                        <a:solidFill>
                          <a:schemeClr val="tx1"/>
                        </a:solidFill>
                      </a:endParaRPr>
                    </a:p>
                  </a:txBody>
                  <a:tcPr anchor="ctr">
                    <a:solidFill>
                      <a:schemeClr val="bg2">
                        <a:lumMod val="75000"/>
                        <a:alpha val="57000"/>
                      </a:schemeClr>
                    </a:solidFill>
                  </a:tcPr>
                </a:tc>
                <a:tc>
                  <a:txBody>
                    <a:bodyPr/>
                    <a:lstStyle/>
                    <a:p>
                      <a:pPr algn="ctr"/>
                      <a:r>
                        <a:rPr lang="en-US" dirty="0" err="1" smtClean="0">
                          <a:solidFill>
                            <a:schemeClr val="tx1"/>
                          </a:solidFill>
                        </a:rPr>
                        <a:t>Usia</a:t>
                      </a:r>
                      <a:endParaRPr lang="en-US" dirty="0">
                        <a:solidFill>
                          <a:schemeClr val="tx1"/>
                        </a:solidFill>
                      </a:endParaRPr>
                    </a:p>
                  </a:txBody>
                  <a:tcPr anchor="ctr">
                    <a:solidFill>
                      <a:schemeClr val="bg2">
                        <a:lumMod val="75000"/>
                        <a:alpha val="57000"/>
                      </a:schemeClr>
                    </a:solidFill>
                  </a:tcPr>
                </a:tc>
                <a:tc>
                  <a:txBody>
                    <a:bodyPr/>
                    <a:lstStyle/>
                    <a:p>
                      <a:pPr algn="ctr"/>
                      <a:r>
                        <a:rPr lang="en-US" dirty="0" err="1" smtClean="0">
                          <a:solidFill>
                            <a:schemeClr val="tx1"/>
                          </a:solidFill>
                        </a:rPr>
                        <a:t>Suku</a:t>
                      </a:r>
                      <a:endParaRPr lang="en-US" dirty="0">
                        <a:solidFill>
                          <a:schemeClr val="tx1"/>
                        </a:solidFill>
                      </a:endParaRPr>
                    </a:p>
                  </a:txBody>
                  <a:tcPr anchor="ctr">
                    <a:solidFill>
                      <a:schemeClr val="bg2">
                        <a:lumMod val="75000"/>
                        <a:alpha val="57000"/>
                      </a:schemeClr>
                    </a:solidFill>
                  </a:tcPr>
                </a:tc>
                <a:tc>
                  <a:txBody>
                    <a:bodyPr/>
                    <a:lstStyle/>
                    <a:p>
                      <a:pPr algn="ctr"/>
                      <a:r>
                        <a:rPr lang="en-US" dirty="0" err="1" smtClean="0">
                          <a:solidFill>
                            <a:schemeClr val="tx1"/>
                          </a:solidFill>
                        </a:rPr>
                        <a:t>Kebangsaan</a:t>
                      </a:r>
                      <a:endParaRPr lang="en-US" dirty="0">
                        <a:solidFill>
                          <a:schemeClr val="tx1"/>
                        </a:solidFill>
                      </a:endParaRPr>
                    </a:p>
                  </a:txBody>
                  <a:tcPr anchor="ctr">
                    <a:solidFill>
                      <a:schemeClr val="bg2">
                        <a:lumMod val="75000"/>
                        <a:alpha val="57000"/>
                      </a:schemeClr>
                    </a:solidFill>
                  </a:tcPr>
                </a:tc>
              </a:tr>
              <a:tr h="802640">
                <a:tc>
                  <a:txBody>
                    <a:bodyPr/>
                    <a:lstStyle/>
                    <a:p>
                      <a:r>
                        <a:rPr lang="en-US" dirty="0" smtClean="0"/>
                        <a:t>Nina </a:t>
                      </a:r>
                      <a:r>
                        <a:rPr lang="en-US" dirty="0" err="1" smtClean="0"/>
                        <a:t>Pramudita</a:t>
                      </a:r>
                      <a:r>
                        <a:rPr lang="en-US" dirty="0" smtClean="0"/>
                        <a:t>,</a:t>
                      </a:r>
                      <a:r>
                        <a:rPr lang="en-US" baseline="0" dirty="0" smtClean="0"/>
                        <a:t> P. Si</a:t>
                      </a:r>
                      <a:endParaRPr lang="en-US" dirty="0"/>
                    </a:p>
                  </a:txBody>
                  <a:tcPr>
                    <a:solidFill>
                      <a:schemeClr val="bg2">
                        <a:lumMod val="75000"/>
                        <a:alpha val="57000"/>
                      </a:schemeClr>
                    </a:solidFill>
                  </a:tcPr>
                </a:tc>
                <a:tc>
                  <a:txBody>
                    <a:bodyPr/>
                    <a:lstStyle/>
                    <a:p>
                      <a:r>
                        <a:rPr lang="en-US" dirty="0" err="1" smtClean="0"/>
                        <a:t>Wanita</a:t>
                      </a:r>
                      <a:endParaRPr lang="en-US" dirty="0"/>
                    </a:p>
                  </a:txBody>
                  <a:tcPr>
                    <a:solidFill>
                      <a:schemeClr val="bg2">
                        <a:lumMod val="75000"/>
                        <a:alpha val="57000"/>
                      </a:schemeClr>
                    </a:solidFill>
                  </a:tcPr>
                </a:tc>
                <a:tc>
                  <a:txBody>
                    <a:bodyPr/>
                    <a:lstStyle/>
                    <a:p>
                      <a:r>
                        <a:rPr lang="en-US" dirty="0" err="1" smtClean="0"/>
                        <a:t>Menengah</a:t>
                      </a:r>
                      <a:r>
                        <a:rPr lang="en-US" baseline="0" dirty="0" smtClean="0"/>
                        <a:t> </a:t>
                      </a:r>
                      <a:r>
                        <a:rPr lang="en-US" baseline="0" dirty="0" err="1" smtClean="0"/>
                        <a:t>Keatas</a:t>
                      </a:r>
                      <a:endParaRPr lang="en-US" dirty="0"/>
                    </a:p>
                  </a:txBody>
                  <a:tcPr>
                    <a:solidFill>
                      <a:schemeClr val="bg2">
                        <a:lumMod val="75000"/>
                        <a:alpha val="57000"/>
                      </a:schemeClr>
                    </a:solidFill>
                  </a:tcPr>
                </a:tc>
                <a:tc>
                  <a:txBody>
                    <a:bodyPr/>
                    <a:lstStyle/>
                    <a:p>
                      <a:r>
                        <a:rPr lang="en-US" dirty="0" smtClean="0"/>
                        <a:t>Middle Class</a:t>
                      </a:r>
                      <a:endParaRPr lang="en-US" dirty="0"/>
                    </a:p>
                  </a:txBody>
                  <a:tcPr>
                    <a:solidFill>
                      <a:schemeClr val="bg2">
                        <a:lumMod val="75000"/>
                        <a:alpha val="57000"/>
                      </a:schemeClr>
                    </a:solidFill>
                  </a:tcPr>
                </a:tc>
                <a:tc>
                  <a:txBody>
                    <a:bodyPr/>
                    <a:lstStyle/>
                    <a:p>
                      <a:r>
                        <a:rPr lang="en-US" dirty="0" smtClean="0"/>
                        <a:t>27 </a:t>
                      </a:r>
                      <a:r>
                        <a:rPr lang="en-US" dirty="0" err="1" smtClean="0"/>
                        <a:t>thn</a:t>
                      </a:r>
                      <a:endParaRPr lang="en-US" dirty="0" smtClean="0"/>
                    </a:p>
                  </a:txBody>
                  <a:tcPr>
                    <a:solidFill>
                      <a:schemeClr val="bg2">
                        <a:lumMod val="75000"/>
                        <a:alpha val="57000"/>
                      </a:schemeClr>
                    </a:solidFill>
                  </a:tcPr>
                </a:tc>
                <a:tc>
                  <a:txBody>
                    <a:bodyPr/>
                    <a:lstStyle/>
                    <a:p>
                      <a:r>
                        <a:rPr lang="en-US" dirty="0" err="1" smtClean="0"/>
                        <a:t>Jawa</a:t>
                      </a:r>
                      <a:r>
                        <a:rPr lang="en-US" dirty="0" smtClean="0"/>
                        <a:t> Barat</a:t>
                      </a:r>
                      <a:endParaRPr lang="en-US" dirty="0"/>
                    </a:p>
                  </a:txBody>
                  <a:tcPr>
                    <a:solidFill>
                      <a:schemeClr val="bg2">
                        <a:lumMod val="75000"/>
                        <a:alpha val="57000"/>
                      </a:schemeClr>
                    </a:solidFill>
                  </a:tcPr>
                </a:tc>
                <a:tc>
                  <a:txBody>
                    <a:bodyPr/>
                    <a:lstStyle/>
                    <a:p>
                      <a:r>
                        <a:rPr lang="en-US" dirty="0" smtClean="0"/>
                        <a:t>Indonesia</a:t>
                      </a:r>
                      <a:endParaRPr lang="en-US" dirty="0"/>
                    </a:p>
                  </a:txBody>
                  <a:tcPr>
                    <a:solidFill>
                      <a:schemeClr val="bg2">
                        <a:lumMod val="75000"/>
                        <a:alpha val="57000"/>
                      </a:schemeClr>
                    </a:solidFill>
                  </a:tcPr>
                </a:tc>
              </a:tr>
              <a:tr h="802640">
                <a:tc>
                  <a:txBody>
                    <a:bodyPr/>
                    <a:lstStyle/>
                    <a:p>
                      <a:r>
                        <a:rPr lang="en-US" dirty="0" err="1" smtClean="0"/>
                        <a:t>Arisa</a:t>
                      </a:r>
                      <a:r>
                        <a:rPr lang="en-US" dirty="0" smtClean="0"/>
                        <a:t> </a:t>
                      </a:r>
                      <a:r>
                        <a:rPr lang="en-US" dirty="0" err="1" smtClean="0"/>
                        <a:t>Sugiri</a:t>
                      </a:r>
                      <a:endParaRPr lang="en-US" dirty="0"/>
                    </a:p>
                  </a:txBody>
                  <a:tcPr>
                    <a:solidFill>
                      <a:schemeClr val="bg2">
                        <a:lumMod val="75000"/>
                        <a:alpha val="57000"/>
                      </a:schemeClr>
                    </a:solidFill>
                  </a:tcPr>
                </a:tc>
                <a:tc>
                  <a:txBody>
                    <a:bodyPr/>
                    <a:lstStyle/>
                    <a:p>
                      <a:r>
                        <a:rPr lang="en-US" dirty="0" err="1" smtClean="0"/>
                        <a:t>Lelaki</a:t>
                      </a:r>
                      <a:endParaRPr lang="en-US" dirty="0"/>
                    </a:p>
                  </a:txBody>
                  <a:tcPr>
                    <a:solidFill>
                      <a:schemeClr val="bg2">
                        <a:lumMod val="75000"/>
                        <a:alpha val="57000"/>
                      </a:schemeClr>
                    </a:solidFill>
                  </a:tcPr>
                </a:tc>
                <a:tc>
                  <a:txBody>
                    <a:bodyPr/>
                    <a:lstStyle/>
                    <a:p>
                      <a:r>
                        <a:rPr lang="en-US" dirty="0" err="1" smtClean="0"/>
                        <a:t>Menengah</a:t>
                      </a:r>
                      <a:r>
                        <a:rPr lang="en-US" baseline="0" dirty="0" smtClean="0"/>
                        <a:t> </a:t>
                      </a:r>
                      <a:r>
                        <a:rPr lang="en-US" baseline="0" dirty="0" err="1" smtClean="0"/>
                        <a:t>Keatas</a:t>
                      </a:r>
                      <a:endParaRPr lang="en-US" dirty="0"/>
                    </a:p>
                  </a:txBody>
                  <a:tcPr>
                    <a:solidFill>
                      <a:schemeClr val="bg2">
                        <a:lumMod val="75000"/>
                        <a:alpha val="57000"/>
                      </a:schemeClr>
                    </a:solidFill>
                  </a:tcPr>
                </a:tc>
                <a:tc>
                  <a:txBody>
                    <a:bodyPr/>
                    <a:lstStyle/>
                    <a:p>
                      <a:r>
                        <a:rPr lang="en-US" dirty="0" smtClean="0"/>
                        <a:t>Middle Class</a:t>
                      </a:r>
                      <a:endParaRPr lang="en-US" dirty="0"/>
                    </a:p>
                  </a:txBody>
                  <a:tcPr>
                    <a:solidFill>
                      <a:schemeClr val="bg2">
                        <a:lumMod val="75000"/>
                        <a:alpha val="57000"/>
                      </a:schemeClr>
                    </a:solidFill>
                  </a:tcPr>
                </a:tc>
                <a:tc>
                  <a:txBody>
                    <a:bodyPr/>
                    <a:lstStyle/>
                    <a:p>
                      <a:r>
                        <a:rPr lang="en-US" dirty="0" smtClean="0"/>
                        <a:t>23 </a:t>
                      </a:r>
                      <a:r>
                        <a:rPr lang="en-US" dirty="0" err="1" smtClean="0"/>
                        <a:t>thn</a:t>
                      </a:r>
                      <a:endParaRPr lang="en-US" dirty="0"/>
                    </a:p>
                  </a:txBody>
                  <a:tcPr>
                    <a:solidFill>
                      <a:schemeClr val="bg2">
                        <a:lumMod val="75000"/>
                        <a:alpha val="57000"/>
                      </a:schemeClr>
                    </a:solidFill>
                  </a:tcPr>
                </a:tc>
                <a:tc>
                  <a:txBody>
                    <a:bodyPr/>
                    <a:lstStyle/>
                    <a:p>
                      <a:r>
                        <a:rPr lang="en-US" dirty="0" err="1" smtClean="0"/>
                        <a:t>Jawa</a:t>
                      </a:r>
                      <a:r>
                        <a:rPr lang="en-US" dirty="0" smtClean="0"/>
                        <a:t> Barat</a:t>
                      </a:r>
                      <a:endParaRPr lang="en-US" dirty="0"/>
                    </a:p>
                  </a:txBody>
                  <a:tcPr>
                    <a:solidFill>
                      <a:schemeClr val="bg2">
                        <a:lumMod val="75000"/>
                        <a:alpha val="57000"/>
                      </a:schemeClr>
                    </a:solidFill>
                  </a:tcPr>
                </a:tc>
                <a:tc>
                  <a:txBody>
                    <a:bodyPr/>
                    <a:lstStyle/>
                    <a:p>
                      <a:r>
                        <a:rPr lang="en-US" dirty="0" smtClean="0"/>
                        <a:t>Indonesia</a:t>
                      </a:r>
                      <a:endParaRPr lang="en-US" dirty="0"/>
                    </a:p>
                  </a:txBody>
                  <a:tcPr>
                    <a:solidFill>
                      <a:schemeClr val="bg2">
                        <a:lumMod val="75000"/>
                        <a:alpha val="57000"/>
                      </a:schemeClr>
                    </a:solidFill>
                  </a:tcPr>
                </a:tc>
              </a:tr>
            </a:tbl>
          </a:graphicData>
        </a:graphic>
      </p:graphicFrame>
    </p:spTree>
    <p:extLst>
      <p:ext uri="{BB962C8B-B14F-4D97-AF65-F5344CB8AC3E}">
        <p14:creationId xmlns:p14="http://schemas.microsoft.com/office/powerpoint/2010/main" val="281952259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par>
                          <p:cTn id="14" fill="hold">
                            <p:stCondLst>
                              <p:cond delay="2000"/>
                            </p:stCondLst>
                            <p:childTnLst>
                              <p:par>
                                <p:cTn id="15" presetID="18" presetClass="entr" presetSubtype="1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6000" r="-6000"/>
          </a:stretch>
        </a:blipFill>
        <a:effectLst/>
      </p:bgPr>
    </p:bg>
    <p:spTree>
      <p:nvGrpSpPr>
        <p:cNvPr id="1" name=""/>
        <p:cNvGrpSpPr/>
        <p:nvPr/>
      </p:nvGrpSpPr>
      <p:grpSpPr>
        <a:xfrm>
          <a:off x="0" y="0"/>
          <a:ext cx="0" cy="0"/>
          <a:chOff x="0" y="0"/>
          <a:chExt cx="0" cy="0"/>
        </a:xfrm>
      </p:grpSpPr>
      <p:sp>
        <p:nvSpPr>
          <p:cNvPr id="2" name="Round Diagonal Corner Rectangle 1"/>
          <p:cNvSpPr/>
          <p:nvPr/>
        </p:nvSpPr>
        <p:spPr>
          <a:xfrm>
            <a:off x="7162800" y="0"/>
            <a:ext cx="1981200" cy="762000"/>
          </a:xfrm>
          <a:prstGeom prst="round2Diag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BAB 3</a:t>
            </a:r>
            <a:endParaRPr lang="en-US" dirty="0">
              <a:solidFill>
                <a:schemeClr val="tx1"/>
              </a:solidFill>
            </a:endParaRPr>
          </a:p>
        </p:txBody>
      </p:sp>
      <p:sp>
        <p:nvSpPr>
          <p:cNvPr id="3" name="Rounded Rectangle 2"/>
          <p:cNvSpPr/>
          <p:nvPr/>
        </p:nvSpPr>
        <p:spPr>
          <a:xfrm>
            <a:off x="0" y="762000"/>
            <a:ext cx="3657600" cy="762000"/>
          </a:xfrm>
          <a:prstGeom prst="round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METODE PENELITIAN</a:t>
            </a:r>
            <a:endParaRPr lang="en-US" dirty="0">
              <a:solidFill>
                <a:schemeClr val="tx1"/>
              </a:solidFill>
            </a:endParaRPr>
          </a:p>
        </p:txBody>
      </p:sp>
      <p:sp>
        <p:nvSpPr>
          <p:cNvPr id="4" name="Rectangle 3"/>
          <p:cNvSpPr/>
          <p:nvPr/>
        </p:nvSpPr>
        <p:spPr>
          <a:xfrm>
            <a:off x="0" y="4495800"/>
            <a:ext cx="9144000" cy="6096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Uji</a:t>
            </a:r>
            <a:r>
              <a:rPr lang="en-US" dirty="0" smtClean="0">
                <a:solidFill>
                  <a:schemeClr val="tx1"/>
                </a:solidFill>
              </a:rPr>
              <a:t> </a:t>
            </a:r>
            <a:r>
              <a:rPr lang="en-US" dirty="0" err="1" smtClean="0">
                <a:solidFill>
                  <a:schemeClr val="tx1"/>
                </a:solidFill>
              </a:rPr>
              <a:t>Keabsahan</a:t>
            </a:r>
            <a:r>
              <a:rPr lang="en-US" dirty="0" smtClean="0">
                <a:solidFill>
                  <a:schemeClr val="tx1"/>
                </a:solidFill>
              </a:rPr>
              <a:t> Data</a:t>
            </a:r>
            <a:endParaRPr lang="en-US" dirty="0">
              <a:solidFill>
                <a:schemeClr val="tx1"/>
              </a:solidFill>
            </a:endParaRPr>
          </a:p>
        </p:txBody>
      </p:sp>
      <p:sp>
        <p:nvSpPr>
          <p:cNvPr id="5" name="Rectangle 4"/>
          <p:cNvSpPr/>
          <p:nvPr/>
        </p:nvSpPr>
        <p:spPr>
          <a:xfrm>
            <a:off x="0" y="5181600"/>
            <a:ext cx="4572000" cy="838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Perpanjangan</a:t>
            </a:r>
            <a:r>
              <a:rPr lang="en-US" dirty="0" smtClean="0">
                <a:solidFill>
                  <a:schemeClr val="tx1"/>
                </a:solidFill>
              </a:rPr>
              <a:t> </a:t>
            </a:r>
            <a:r>
              <a:rPr lang="en-US" dirty="0" err="1" smtClean="0">
                <a:solidFill>
                  <a:schemeClr val="tx1"/>
                </a:solidFill>
              </a:rPr>
              <a:t>Keikutsertaan</a:t>
            </a:r>
            <a:endParaRPr lang="en-US" dirty="0">
              <a:solidFill>
                <a:schemeClr val="tx1"/>
              </a:solidFill>
            </a:endParaRPr>
          </a:p>
        </p:txBody>
      </p:sp>
      <p:sp>
        <p:nvSpPr>
          <p:cNvPr id="6" name="Rectangle 5"/>
          <p:cNvSpPr/>
          <p:nvPr/>
        </p:nvSpPr>
        <p:spPr>
          <a:xfrm>
            <a:off x="0" y="6019800"/>
            <a:ext cx="4572000" cy="838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Ketekunan</a:t>
            </a:r>
            <a:r>
              <a:rPr lang="en-US" dirty="0" smtClean="0">
                <a:solidFill>
                  <a:schemeClr val="tx1"/>
                </a:solidFill>
              </a:rPr>
              <a:t> </a:t>
            </a:r>
            <a:r>
              <a:rPr lang="en-US" dirty="0" err="1" smtClean="0">
                <a:solidFill>
                  <a:schemeClr val="tx1"/>
                </a:solidFill>
              </a:rPr>
              <a:t>Pengamatan</a:t>
            </a:r>
            <a:endParaRPr lang="en-US" dirty="0">
              <a:solidFill>
                <a:schemeClr val="tx1"/>
              </a:solidFill>
            </a:endParaRPr>
          </a:p>
        </p:txBody>
      </p:sp>
      <p:sp>
        <p:nvSpPr>
          <p:cNvPr id="7" name="Rectangle 6"/>
          <p:cNvSpPr/>
          <p:nvPr/>
        </p:nvSpPr>
        <p:spPr>
          <a:xfrm>
            <a:off x="4572000" y="5181600"/>
            <a:ext cx="4572000" cy="838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Pengamatan</a:t>
            </a:r>
            <a:r>
              <a:rPr lang="en-US" dirty="0" smtClean="0">
                <a:solidFill>
                  <a:schemeClr val="tx1"/>
                </a:solidFill>
              </a:rPr>
              <a:t> </a:t>
            </a:r>
            <a:r>
              <a:rPr lang="en-US" dirty="0" err="1" smtClean="0">
                <a:solidFill>
                  <a:schemeClr val="tx1"/>
                </a:solidFill>
              </a:rPr>
              <a:t>Sejawat</a:t>
            </a:r>
            <a:endParaRPr lang="en-US" dirty="0">
              <a:solidFill>
                <a:schemeClr val="tx1"/>
              </a:solidFill>
            </a:endParaRPr>
          </a:p>
        </p:txBody>
      </p:sp>
      <p:sp>
        <p:nvSpPr>
          <p:cNvPr id="8" name="Rectangle 7"/>
          <p:cNvSpPr/>
          <p:nvPr/>
        </p:nvSpPr>
        <p:spPr>
          <a:xfrm>
            <a:off x="4572000" y="6019800"/>
            <a:ext cx="4572000" cy="838200"/>
          </a:xfrm>
          <a:prstGeom prst="rect">
            <a:avLst/>
          </a:prstGeom>
          <a:solidFill>
            <a:schemeClr val="bg2">
              <a:lumMod val="75000"/>
              <a:alpha val="5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chemeClr val="tx1"/>
                </a:solidFill>
              </a:rPr>
              <a:t>Kecukupan</a:t>
            </a:r>
            <a:r>
              <a:rPr lang="en-US" dirty="0" smtClean="0">
                <a:solidFill>
                  <a:schemeClr val="tx1"/>
                </a:solidFill>
              </a:rPr>
              <a:t> </a:t>
            </a:r>
            <a:r>
              <a:rPr lang="en-US" dirty="0" err="1" smtClean="0">
                <a:solidFill>
                  <a:schemeClr val="tx1"/>
                </a:solidFill>
              </a:rPr>
              <a:t>Referensial</a:t>
            </a:r>
            <a:endParaRPr lang="en-US" dirty="0">
              <a:solidFill>
                <a:schemeClr val="tx1"/>
              </a:solidFill>
            </a:endParaRPr>
          </a:p>
        </p:txBody>
      </p:sp>
    </p:spTree>
    <p:extLst>
      <p:ext uri="{BB962C8B-B14F-4D97-AF65-F5344CB8AC3E}">
        <p14:creationId xmlns:p14="http://schemas.microsoft.com/office/powerpoint/2010/main" val="111051991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526</TotalTime>
  <Words>809</Words>
  <Application>Microsoft Office PowerPoint</Application>
  <PresentationFormat>On-screen Show (4:3)</PresentationFormat>
  <Paragraphs>208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LikeCoil</dc:creator>
  <cp:lastModifiedBy>yudha</cp:lastModifiedBy>
  <cp:revision>38</cp:revision>
  <dcterms:created xsi:type="dcterms:W3CDTF">2013-08-19T08:37:26Z</dcterms:created>
  <dcterms:modified xsi:type="dcterms:W3CDTF">2013-08-19T17:31:03Z</dcterms:modified>
</cp:coreProperties>
</file>