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10/13/2022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10/13/2022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iotechworld.com/" TargetMode="External"/><Relationship Id="rId1" Type="http://schemas.openxmlformats.org/officeDocument/2006/relationships/slideLayout" Target="../slideLayouts/slideLayout7.xml"/><Relationship Id="rId4" Type="http://schemas.openxmlformats.org/officeDocument/2006/relationships/hyperlink" Target="https://www.google.com/search?q=Iotech+worl&amp;rlz=1C1PNBB_enIN990IN990&amp;sxsrf=ALiCzsbCSWp1vpmjECUCjZjFIx0VzclU-g%3A1665665484868&amp;ei=zAlIY7jLNMjj4-EPx9-9iAg&amp;ved=0ahUKEwi44ai8n936AhXI8TgGHcdvD4EQ4dUDCA4&amp;uact=5&amp;oq=Iotech+worl&amp;gs_lp=Egdnd3Mtd2l6uAED-AEBMgUQABiABDIGEAAYFhgeMgYQABgWGB4yBRAAGIYDMgUQABiGA8ICChAAGEcY1gQYsAPCAgoQLhjHARivARgnwgINEC4YxwEYrwEY6gIYJ8ICBxAjGOoCGCfCAgQQIxgnwgILEC4YxwEY0QMYkQLCAgUQABiRAsICCxAAGIAEGLEDGIMBwgIREC4YgAQYsQMYgwEYxwEY0QPCAgQQABhDwgIKEAAYsQMYgwEYQ8ICEBAuGLEDGIMBGMcBGNEDGEPCAgoQLhjHARjRAxhDwgIKEC4YxwEYrwEYQ8ICDRAAGIAEGIcCGLEDGBTCAgcQABixAxhDwgIHEAAYgAQYCsICCxAuGIAEGMcBGK8BwgIKEAAYgAQYhwIYFMICCxAuGIAEGMcBGNEDwgIIEAAYFhgeGAqoAgqQBghI7GFQzAtY8FBwA3gByAEAkAEEmAH_AaABlBiqAQYwLjExLjXiAwQgQRgA4gMEIEYYAIgGAQ&amp;sclient=gws-wiz"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ideaforge.co.in/" TargetMode="External"/><Relationship Id="rId1" Type="http://schemas.openxmlformats.org/officeDocument/2006/relationships/slideLayout" Target="../slideLayouts/slideLayout7.xml"/><Relationship Id="rId4" Type="http://schemas.openxmlformats.org/officeDocument/2006/relationships/hyperlink" Target="https://www.google.com/search?q=ideaforge&amp;rlz=1C1PNBB_enIN990IN990&amp;sxsrf=ALiCzsaYEpu6xfYEKtbO8Yr5WiIMPOozzQ%3A1665665777760&amp;ei=8QpIY8b-LfeXseMPn6uU8AM&amp;gs_ssp=eJzj4tFP1zc0NE4vzs1KqzRgtFI1qDBOSjVPNkg1STEzMrAwNDe0MqhISzZMMrQwtLRMMUyxMLM09-LMTElNTMsvSk8FAEpJEn0&amp;oq=ideaforge&amp;gs_lp=Egdnd3Mtd2l6uAEB-AEBKgIIADIREC4YgAQYsQMYgwEYxwEYrwEyChAAGIAEGIcCGBQyBRAAGIAEMgUQABiABDIFEAAYgAQyBRAAGIAEMgUQABiABDIFEAAYgAQyBRAAGIAEMgUQABiABMICChAAGEcY1gQYsAPCAg0QABhHGNYEGLADGMkDwgIEECMYJ8ICBhAAGBYYHsICBRAAGIYDwgINEC4YxwEYrwEY6gIYJ8ICBxAjGOoCGCfCAgUQABiRAsICCxAAGIAEGLEDGIMBwgIREC4YgAQYsQMYgwEYxwEY0QPCAggQABixAxiDAcICCxAuGMcBGK8BGJECwgIOEC4YgAQYsQMYxwEY0QPCAggQABiABBjJA8ICCBAAGIAEGLEDwgIOEC4YgAQYsQMYgwEY1AKoAgqQBghIsTFQ1AJYnCJwAngAyAEAkAEEmAGNAqABghaqAQUwLjguNuIDBCBBGADiAwQgRhgAiAYB&amp;sclient=gws-wiz"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throttle.aero/" TargetMode="External"/><Relationship Id="rId1" Type="http://schemas.openxmlformats.org/officeDocument/2006/relationships/slideLayout" Target="../slideLayouts/slideLayout7.xml"/><Relationship Id="rId4" Type="http://schemas.openxmlformats.org/officeDocument/2006/relationships/hyperlink" Target="https://www.google.com/search?q=throttle+aerospace&amp;rlz=1C1PNBB_enIN990IN990&amp;sxsrf=ALiCzsYV6F70cdj5jN8z57UWssfse_VCOQ%3A1665666585414&amp;ei=GQ5IY4_vGPmZseMPla-RyAU&amp;gs_ssp=eJzj4tVP1zc0TDbKKyirTCsxYLRSNagwTkpMNTQ0sjQzMEsyMUlMszKoMDVJMkszMTYwt0g2TU1JSfISKskoyi8pyUlVSEwtyi8uSExOBQAvEBcj&amp;oq=throttle+aer&amp;gs_lp=Egdnd3Mtd2l6uAEB-AEBKgIIADILEC4YgAQYxwEYrwEyBRAAGIAEMgUQABiABDIFEAAYgAQyBRAAGIAEMgUQABiABDIFEAAYgAQyBRAAGIAEMgUQABiABDIFEAAYgATCAggQABiiBBiwA8ICChAAGB4YogQYsAPCAgcQIRigARgKwgIHECMY6gIYJ8ICDRAuGMcBGK8BGOoCGCfCAgQQIxgnwgIKEC4YxwEYrwEYJ8ICBRAAGJECwgIEEAAYQ8ICCBAuGIAEGLEDwgIIEAAYgAQYsQPCAgsQABiABBixAxiDAcICBRAuGIAEwgILEC4YgAQYsQMYgwHCAgsQLhjHARjRAxiRAsICCBAAGLEDGIMBwgINEAAYgAQYsQMYRhj_AcICChAAGLEDGIMBGEPCAggQABiABBjlBKgCCpAGA0ihSVDUAlj0PHACeADIAQCQAQSYAaECoAGhG6oBBTAuOS444gMEIEEYAeIDBCBGGACIBgE&amp;sclient=gws-wiz"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urbanmatrix.co.in/" TargetMode="External"/><Relationship Id="rId1" Type="http://schemas.openxmlformats.org/officeDocument/2006/relationships/slideLayout" Target="../slideLayouts/slideLayout7.xml"/><Relationship Id="rId4" Type="http://schemas.openxmlformats.org/officeDocument/2006/relationships/hyperlink" Target="https://www.google.com/search?q=urban+matrix&amp;rlz=1C1PNBB_enIN990IN990&amp;biw=1366&amp;bih=592&amp;sxsrf=ALiCzsbsA1RKJROp6V2fejSNicy2zpzpVQ%3A1665669194357&amp;ei=ShhIY4CjFc2UseMPlISGgAI&amp;gs_ssp=eJzj4tVP1zc0zKsoKiw0qso1YLRSNagwTkpMNUsytEg2TjMzNzCytDKoMEkzM0xKTEk0M7VMs0gyTfbiKS1KSsxTyE0sKcqsAAC6thT0&amp;oq=urban+matrix&amp;gs_lp=Egdnd3Mtd2l6uAEB-AEBKgIIADILEC4YgAQYxwEYrwEyBRAAGIAEMgUQABiABDIFEAAYgAQyBRAAGIAEMgUQABiABDIFEAAYgAQyBRAAGIAEMgUQABiABDIFEAAYhgPCAgQQIxgnwgIFEAAYkQLCAhEQLhiABBixAxiDARjHARjRA8ICCxAAGIAEGLEDGIMBwgILEC4YgAQYsQMYgwHCAgQQABhDwgILEC4YxwEYrwEYkQLCAhAQLhixAxiDARjHARjRAxhDwgIKEC4YxwEY0QMYQ8ICDRAuGLEDGMcBGNEDGEPCAgcQLhjUAhhDwgIKEAAYsQMYgwEYQ8ICCRAAGEMYRhj7AcICChAAGIAEGIcCGBTCAgsQLhiABBixAxjUAsICBxAAGIAEGArCAgUQLhiABEijMlAAWOsecAB4AcgBAJABAJgBywKgAf4SqgEHMC42LjUuMeIDBCBBGADiAwQgRhgAiAYB&amp;sclient=gws-wiz"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vecros.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arudaaerospace.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oogle.com/search?rlz=1C1PNBB_enIN990IN990&amp;sxsrf=ALiCzsa8KHIP-iOcSo-SxYnkwSImP9A4iw:1665660053972&amp;q=bharatrohan+phone&amp;ludocid=16907923253611613667&amp;sa=X&amp;ved=2ahUKEwiujNWei936AhUeSGwGHfEWDjoQ6BN6BAhUEAI"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www.google.com/search?rlz=1C1PNBB_enIN990IN990&amp;sxsrf=ALiCzsa8KHIP-iOcSo-SxYnkwSImP9A4iw:1665660053972&amp;q=bharatrohan+address&amp;ludocid=16907923253611613667&amp;sa=X&amp;ved=2ahUKEwiujNWei936AhUeSGwGHfEWDjoQ6BN6BAhREAI" TargetMode="External"/><Relationship Id="rId4" Type="http://schemas.openxmlformats.org/officeDocument/2006/relationships/hyperlink" Target="https://www.google.com/search?q=bharatrohan+funding&amp;rlz=1C1PNBB_enIN990IN990&amp;sxsrf=ALiCzsZmkXYtzJel4IzZ26JGuaezCTx-Kg%3A1665659515750&amp;ei=e_JHY66gLZ6hseMPmoKCkAg&amp;gs_ssp=eJzj4tVP1zc0TDbKTa5MLyg2YLRSNagwtjRITks2NE62MEw0N0w1tTKoSE1MNDUwskxJSzE0M0lJNfYSTspILEosKcrPSMxTSCvNS8nMSwcASfYXig&amp;oq=bhararohan&amp;gs_lp=Egdnd3Mtd2l6uAEB-AEBKgIIATIHEAAYgAQYDTINEC4YgAQYxwEYrwEYDTINEC4YgAQYxwEYrwEYDcICBBAjGCfCAgsQLhjHARivARiRAsICCxAuGMcBGNEDGJECwgILEAAYgAQYsQMYgwHCAgUQABiRAsICChAuGMcBGNEDGEPCAg4QLhiABBixAxiDARjUAsICCBAAGLEDGIMBwgIIEAAYgAQYsQPCAgcQLhjUAhhDwgIEEAAYQ8ICEBAuGLEDGIMBGMcBGNEDGEPCAgcQLhixAxhDwgIIEC4YgAQYsQPCAgoQLhjHARivARhDwgILEC4YgAQYsQMY1ALCAg0QABiABBixAxiDARgKwgIFEAAYsQPCAhEQLhiABBixAxiDARjHARivAcICCxAuGIAEGLEDGIMBwgIFEC4YgATCAgUQABiABMICCxAuGLEDGMcBGK8BwgIIEC4YgAQY1ALCAgcQABiABBgKwgINEC4YgAQYxwEY0QMYCsICBhAAGBYYHsICBRAAGIYDwgIHEC4YgAQYDcICBhAAGB4YDUjEhgFQAFiVXnAHeADIAQCQAQCYAYUCoAHeG6oBBTAuOC454gMEIEEYAOIDBCBGGACIBgE&amp;sclient=gws-wiz"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www.google.com/search?q=enercomp+solutions&amp;rlz=1C1PNBB_enIN990IN990&amp;sxsrf=ALiCzsa8KHIP-iOcSo-SxYnkwSImP9A4iw%3A1665660053972&amp;ei=lfRHY-7tOp6QseMP8a240AM&amp;gs_ssp=eJzj4tVP1zc0TDKtzDA0rDAxYLRSNagwtjRNtTBJtUxOSTJPTrNIszKoSDQxNDEyt0w2tbQwNUwyMvQSSs1LLUrOzy1QKM7PKS3JzM8rBgAEYBZL&amp;oq=enercom&amp;gs_lp=Egdnd3Mtd2l6uAEB-AEBKgIIADILEC4YxwEYrwEYkQIyChAAGIAEGIcCGBQyCxAuGIAEGMcBGK8BMgsQLhiABBjHARivATIFEAAYgAQyBRAAGIAEMgUQABiABDIFEAAYgAQyBRAAGIAEMgUQABiABMICBBAjGCfCAgUQABiRAsICCxAAGIAEGLEDGIMBwgIIEAAYgAQYsQPCAgQQABhDwgIREC4YgAQYsQMYgwEYxwEY0QPCAg0QLhjHARivARjqAhgnwgIHECMY6gIYJ8ICCBAAGLEDGIMBwgIIEC4YgAQYsQPCAgsQLhiABBixAxjUAsICEBAuGIAEGIcCGMcBGK8BGBTCAg4QLhiABBjHARjRAxjUAqgCCkj7TFAAWJwhcAJ4AcgBAJABAJgB2AKgAcMQqgEHMC4zLjUuMeIDBCBBGADiAwQgRhgAiAYB&amp;sclient=gws-wiz"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oogle.com/search?q=optimized+electrotech&amp;rlz=1C1PNBB_enIN990IN990&amp;sxsrf=ALiCzsYI0l5gUw88MK9RGtbaylYlz0Craw%3A1665660631126&amp;ei=1_ZHY7ikB7PLseMPs4mLqAk&amp;gs_ssp=eJzj4tVP1zc0TDM1KC8oN7MwYLRSNagwTkpMNTQyTDY1T0s2NTNJsTKoMEtNTjEyMzBPMk00NEkyMvcSzS8oyczNrEpNUUjNSU0uKcovSU3OAABUohe5&amp;oq=optimized+&amp;gs_lp=Egdnd3Mtd2l6uAEB-AEBKgIIBDIFEAAYkQIyBRAAGJECMgUQABiABDIIEAAYgAQYsQMyERAuGIAEGLEDGIMBGMcBGK8BMggQABiABBixAzIFEAAYgAQyBRAAGIAEMgsQABiABBixAxiDATIFEAAYgATCAgcQIRigARgKwgIHECMY6gIYJ8ICDRAuGMcBGK8BGOoCGCfCAgQQIxgnwgIKEC4YxwEYrwEYJ8ICCxAuGMcBGK8BGJECwgIREC4YgAQYsQMYgwEYxwEY0QPCAg4QABiABBixAxiDARjlBMICChAuGMcBGNEDGEPCAgoQABixAxiDARhDwgIEEAAYQ8ICEBAuGLEDGIMBGMcBGNEDGEPCAgoQABiABBiHAhgUqAIKSN5QULAGWPo0cAF4AMgBAJABBJgBkQKgAZ8YqgEGMC4xMC424gMEIEEYAOIDBCBGGACIBgE&amp;sclient=gws-wiz"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skylarkdrones.com/" TargetMode="External"/><Relationship Id="rId1" Type="http://schemas.openxmlformats.org/officeDocument/2006/relationships/slideLayout" Target="../slideLayouts/slideLayout7.xml"/><Relationship Id="rId4" Type="http://schemas.openxmlformats.org/officeDocument/2006/relationships/hyperlink" Target="https://www.google.com/search?q=skylark+drones&amp;rlz=1C1PNBB_enIN990IN990&amp;sxsrf=ALiCzsa9IPfE1gPbf75D250sYlTDhzzkZg%3A1665660758947&amp;ei=VvdHY-mnOcDhseMPyeOo4Ac&amp;ved=0ahUKEwjpqunujd36AhXAcGwGHckxCnwQ4dUDCA4&amp;uact=5&amp;oq=skylark+drones&amp;gs_lp=ugYECAEYCBIHZ3dzLXdpergBA_gBATIHECMY6gIYJzIHECMY6gIYJzINEC4YxwEYrwEY6gIYJzINEC4YxwEYrwEY6gIYJzINEC4YxwEYrwEY6gIYJzINEC4YxwEYrwEY6gIYJzIHECMY6gIYJzIHECMY6gIYJzIHECMY6gIYJzIHECMY6gIYJ8ICChAAGEcY1gQYsAPCAgcQABiwAxhDwgITEC4YxwEYrwEYyAMYsAMYQ9gBAagCCpAGDEj47gFQ_ApYhOkBcAJ4AcgBAJABBJgBAKABAKoBAOIDBCBBGADiAwQgRhgAiAYB&amp;sclient=gws-wiz"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google.com/search?q=general+aeronautics+private+limited&amp;rlz=1C1PNBB_enIN990IN990&amp;sxsrf=ALiCzsaHa2wiTZIaVnlntipIad9AOA-cYw%3A1665665408374&amp;ei=gAlIY_-3Fs-H4-EPl76OkAg&amp;gs_ssp=eJwNyksKgCAQAFDaBt1BiNaNGhUeoVtMOhNCX7Oy29dbv7yop1pKq44uvU8Lmakg6RFJdk4x99qx1QYSqpEBXKOoZfj_UE60UsBZIIVtxSt6e4o9-BsjidkvPpL7APhhHcs&amp;oq=general+aero&amp;gs_lp=Egdnd3Mtd2l6uAEB-AEBKgIIADILEC4YxwEYrwEYkQIyBRAAGIAEMgUQABiABDIFEAAYgAQyBRAAGIAEMgUQABiABDIFEAAYgAQyBRAAGIAEMgUQABiABDIFEAAYgATCAgoQLhjHARivARgnwgIEECMYJ8ICBRAAGJECwgIQEC4YsQMYgwEYxwEY0QMYQ8ICCxAAGIAEGLEDGIMBwgIEEAAYQ8ICERAuGIAEGLEDGIMBGMcBGNEDwgILEC4YxwEY0QMYkQLCAgoQLhixAxiDARhDwgIKEC4YxwEY0QMYQ8ICDhAuGLEDGMcBGNEDGJECwgIKEAAYgAQYhwIYFEjsPFAAWJ8qcAB4AcgBAJABAJgBswKgAYcTqgEHMC43LjQuMeIDBCBBGADiAwQgRhgAiAYB&amp;sclient=gws-wiz"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ACFD1-839F-17AB-18DB-9639C21D4818}"/>
              </a:ext>
            </a:extLst>
          </p:cNvPr>
          <p:cNvSpPr>
            <a:spLocks noGrp="1"/>
          </p:cNvSpPr>
          <p:nvPr>
            <p:ph type="ctrTitle"/>
          </p:nvPr>
        </p:nvSpPr>
        <p:spPr/>
        <p:txBody>
          <a:bodyPr/>
          <a:lstStyle/>
          <a:p>
            <a:r>
              <a:rPr lang="en-US" dirty="0"/>
              <a:t>Drone survey </a:t>
            </a:r>
          </a:p>
        </p:txBody>
      </p:sp>
      <p:sp>
        <p:nvSpPr>
          <p:cNvPr id="3" name="Subtitle 2">
            <a:extLst>
              <a:ext uri="{FF2B5EF4-FFF2-40B4-BE49-F238E27FC236}">
                <a16:creationId xmlns:a16="http://schemas.microsoft.com/office/drawing/2014/main" id="{074BA552-7E31-E9C8-E22A-7E19861A297C}"/>
              </a:ext>
            </a:extLst>
          </p:cNvPr>
          <p:cNvSpPr>
            <a:spLocks noGrp="1"/>
          </p:cNvSpPr>
          <p:nvPr>
            <p:ph type="subTitle" idx="1"/>
          </p:nvPr>
        </p:nvSpPr>
        <p:spPr/>
        <p:txBody>
          <a:bodyPr/>
          <a:lstStyle/>
          <a:p>
            <a:r>
              <a:rPr lang="en-US" dirty="0"/>
              <a:t>Top  companies in drone  industry</a:t>
            </a:r>
          </a:p>
        </p:txBody>
      </p:sp>
    </p:spTree>
    <p:extLst>
      <p:ext uri="{BB962C8B-B14F-4D97-AF65-F5344CB8AC3E}">
        <p14:creationId xmlns:p14="http://schemas.microsoft.com/office/powerpoint/2010/main" val="885418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881E02-932C-C484-F677-11835767120F}"/>
              </a:ext>
            </a:extLst>
          </p:cNvPr>
          <p:cNvSpPr>
            <a:spLocks noChangeArrowheads="1"/>
          </p:cNvSpPr>
          <p:nvPr/>
        </p:nvSpPr>
        <p:spPr bwMode="auto">
          <a:xfrm>
            <a:off x="1049311" y="377265"/>
            <a:ext cx="9783581" cy="38436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err="1">
                <a:ln>
                  <a:noFill/>
                </a:ln>
                <a:solidFill>
                  <a:srgbClr val="44C8F5"/>
                </a:solidFill>
                <a:effectLst/>
                <a:latin typeface="Roboto" panose="02000000000000000000" pitchFamily="2" charset="0"/>
                <a:hlinkClick r:id="rId2"/>
              </a:rPr>
              <a:t>IoTechWorld</a:t>
            </a:r>
            <a:endParaRPr kumimoji="0" lang="en-US" altLang="en-US" sz="1300" b="0" i="0" u="none" strike="noStrike" cap="none" normalizeH="0" baseline="0" dirty="0">
              <a:ln>
                <a:noFill/>
              </a:ln>
              <a:solidFill>
                <a:srgbClr val="1E1E1E"/>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D2D2D"/>
                </a:solidFill>
                <a:effectLst/>
                <a:latin typeface="Open Sans" panose="020B0604020202020204" pitchFamily="34" charset="0"/>
              </a:rPr>
              <a:t>  </a:t>
            </a:r>
            <a:r>
              <a:rPr kumimoji="0" lang="en-US" altLang="en-US" sz="13200" b="0" i="0" u="none" strike="noStrike" cap="none" normalizeH="0" baseline="0" dirty="0">
                <a:ln>
                  <a:noFill/>
                </a:ln>
                <a:solidFill>
                  <a:srgbClr val="2D2D2D"/>
                </a:solidFill>
                <a:effectLst/>
                <a:latin typeface="Open Sans" panose="020B0604020202020204" pitchFamily="34" charset="0"/>
              </a:rPr>
              <a:t>      </a:t>
            </a:r>
            <a:r>
              <a:rPr kumimoji="0" lang="en-US" altLang="en-US" sz="1600" b="0" i="0" u="none" strike="noStrike" cap="none" normalizeH="0" baseline="0" dirty="0">
                <a:ln>
                  <a:noFill/>
                </a:ln>
                <a:solidFill>
                  <a:srgbClr val="2D2D2D"/>
                </a:solidFill>
                <a:effectLst/>
                <a:latin typeface="Open Sans" panose="020B0604020202020204" pitchFamily="34" charset="0"/>
              </a:rPr>
              <a:t>Drone Original Equipment Manufacturer (OEM) </a:t>
            </a:r>
            <a:r>
              <a:rPr kumimoji="0" lang="en-US" altLang="en-US" sz="1600" b="0" i="0" u="none" strike="noStrike" cap="none" normalizeH="0" baseline="0" dirty="0" err="1">
                <a:ln>
                  <a:noFill/>
                </a:ln>
                <a:solidFill>
                  <a:srgbClr val="2D2D2D"/>
                </a:solidFill>
                <a:effectLst/>
                <a:latin typeface="Open Sans" panose="020B0604020202020204" pitchFamily="34" charset="0"/>
              </a:rPr>
              <a:t>IoTechWorld</a:t>
            </a:r>
            <a:r>
              <a:rPr kumimoji="0" lang="en-US" altLang="en-US" sz="1600" b="0" i="0" u="none" strike="noStrike" cap="none" normalizeH="0" baseline="0" dirty="0">
                <a:ln>
                  <a:noFill/>
                </a:ln>
                <a:solidFill>
                  <a:srgbClr val="2D2D2D"/>
                </a:solidFill>
                <a:effectLst/>
                <a:latin typeface="Open Sans" panose="020B0604020202020204" pitchFamily="34" charset="0"/>
              </a:rPr>
              <a:t> produces drones for use in surveillance, surveying, and agriculture.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2D2D2D"/>
                </a:solidFill>
                <a:effectLst/>
                <a:latin typeface="Open Sans" panose="020B0604020202020204" pitchFamily="34" charset="0"/>
              </a:rPr>
              <a:t>IoTechWorld</a:t>
            </a:r>
            <a:r>
              <a:rPr kumimoji="0" lang="en-US" altLang="en-US" sz="1600" b="0" i="0" u="none" strike="noStrike" cap="none" normalizeH="0" baseline="0" dirty="0">
                <a:ln>
                  <a:noFill/>
                </a:ln>
                <a:solidFill>
                  <a:srgbClr val="2D2D2D"/>
                </a:solidFill>
                <a:effectLst/>
                <a:latin typeface="Open Sans" panose="020B0604020202020204" pitchFamily="34" charset="0"/>
              </a:rPr>
              <a:t> intends to promote homegrown goods as part of the “Make In India” campaign. It plans to increase the number of company-owned service stations it has in 10 states across India. It now has roughly 25 dealers throughout India and plans to eventually have 100. </a:t>
            </a:r>
            <a:r>
              <a:rPr kumimoji="0" lang="en-US" altLang="en-US" sz="1600" b="0" i="0" u="none" strike="noStrike" cap="none" normalizeH="0" baseline="0" dirty="0" err="1">
                <a:ln>
                  <a:noFill/>
                </a:ln>
                <a:solidFill>
                  <a:srgbClr val="2D2D2D"/>
                </a:solidFill>
                <a:effectLst/>
                <a:latin typeface="Open Sans" panose="020B0604020202020204" pitchFamily="34" charset="0"/>
              </a:rPr>
              <a:t>IoTechWorld</a:t>
            </a:r>
            <a:r>
              <a:rPr kumimoji="0" lang="en-US" altLang="en-US" sz="1600" b="0" i="0" u="none" strike="noStrike" cap="none" normalizeH="0" baseline="0" dirty="0">
                <a:ln>
                  <a:noFill/>
                </a:ln>
                <a:solidFill>
                  <a:srgbClr val="2D2D2D"/>
                </a:solidFill>
                <a:effectLst/>
                <a:latin typeface="Open Sans" panose="020B0604020202020204" pitchFamily="34" charset="0"/>
              </a:rPr>
              <a:t> will introduce its long-range drone models, capable of traveling 50 to 100 kilometers.</a:t>
            </a:r>
            <a:endParaRPr kumimoji="0" lang="en-US" altLang="en-US" sz="1600" b="0" i="0" u="none" strike="noStrike" cap="none" normalizeH="0" baseline="0" dirty="0">
              <a:ln>
                <a:noFill/>
              </a:ln>
              <a:solidFill>
                <a:srgbClr val="1E1E1E"/>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D2D2D"/>
                </a:solidFill>
                <a:effectLst/>
                <a:latin typeface="Open Sans"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46" name="Picture 2" descr="Drone Original Equipment Manufacturer IoTechWorld logo">
            <a:extLst>
              <a:ext uri="{FF2B5EF4-FFF2-40B4-BE49-F238E27FC236}">
                <a16:creationId xmlns:a16="http://schemas.microsoft.com/office/drawing/2014/main" id="{59B61DD2-3088-0B5F-6E57-085EB85C3E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183" y="1064301"/>
            <a:ext cx="1876633" cy="13790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7AEFAFF-FDC1-7183-F382-D16FD119E437}"/>
              </a:ext>
            </a:extLst>
          </p:cNvPr>
          <p:cNvSpPr txBox="1"/>
          <p:nvPr/>
        </p:nvSpPr>
        <p:spPr>
          <a:xfrm flipH="1">
            <a:off x="1049311" y="4521969"/>
            <a:ext cx="5935356" cy="2123658"/>
          </a:xfrm>
          <a:prstGeom prst="rect">
            <a:avLst/>
          </a:prstGeom>
          <a:noFill/>
        </p:spPr>
        <p:txBody>
          <a:bodyPr wrap="square" rtlCol="0">
            <a:spAutoFit/>
          </a:bodyPr>
          <a:lstStyle/>
          <a:p>
            <a:r>
              <a:rPr lang="en-US" dirty="0"/>
              <a:t>Location: Gurugram , Haryana</a:t>
            </a:r>
          </a:p>
          <a:p>
            <a:r>
              <a:rPr lang="en-US" dirty="0"/>
              <a:t>Contact:</a:t>
            </a:r>
            <a:r>
              <a:rPr lang="en-US" sz="2000" b="0" i="0" u="sng" dirty="0">
                <a:solidFill>
                  <a:srgbClr val="1A0DAB"/>
                </a:solidFill>
                <a:effectLst/>
                <a:latin typeface="arial" panose="020B0604020202020204" pitchFamily="34" charset="0"/>
                <a:hlinkClick r:id="rId4"/>
              </a:rPr>
              <a:t>0124 482 4950</a:t>
            </a:r>
            <a:endParaRPr lang="en-US" sz="2000" b="0" i="0" u="sng" dirty="0">
              <a:solidFill>
                <a:srgbClr val="1A0DAB"/>
              </a:solidFill>
              <a:effectLst/>
              <a:latin typeface="arial" panose="020B0604020202020204" pitchFamily="34" charset="0"/>
            </a:endParaRPr>
          </a:p>
          <a:p>
            <a:r>
              <a:rPr lang="en-US" sz="2000" b="0" i="0" dirty="0">
                <a:effectLst/>
                <a:latin typeface="arial" panose="020B0604020202020204" pitchFamily="34" charset="0"/>
              </a:rPr>
              <a:t>Annual Turnover: Rs. 10 - 25 Crore</a:t>
            </a:r>
            <a:endParaRPr lang="en-US" sz="2000" u="sng" dirty="0">
              <a:latin typeface="arial" panose="020B0604020202020204" pitchFamily="34" charset="0"/>
            </a:endParaRPr>
          </a:p>
          <a:p>
            <a:r>
              <a:rPr lang="en-US" sz="2000" b="0" i="0" dirty="0">
                <a:effectLst/>
                <a:latin typeface="arial" panose="020B0604020202020204" pitchFamily="34" charset="0"/>
              </a:rPr>
              <a:t> CEO-</a:t>
            </a:r>
            <a:r>
              <a:rPr lang="en-US" b="0" i="0" dirty="0">
                <a:solidFill>
                  <a:srgbClr val="70757A"/>
                </a:solidFill>
                <a:effectLst/>
                <a:latin typeface="arial" panose="020B0604020202020204" pitchFamily="34" charset="0"/>
              </a:rPr>
              <a:t> </a:t>
            </a:r>
            <a:r>
              <a:rPr lang="en-US" b="0" i="0" dirty="0">
                <a:effectLst/>
                <a:latin typeface="arial" panose="020B0604020202020204" pitchFamily="34" charset="0"/>
              </a:rPr>
              <a:t>Deepak Bhardwaj</a:t>
            </a:r>
          </a:p>
          <a:p>
            <a:r>
              <a:rPr lang="en-US" b="0" i="0" dirty="0">
                <a:effectLst/>
                <a:latin typeface="arial" panose="020B0604020202020204" pitchFamily="34" charset="0"/>
              </a:rPr>
              <a:t>Employees - 10</a:t>
            </a:r>
          </a:p>
          <a:p>
            <a:endParaRPr lang="en-US" u="sng" dirty="0">
              <a:latin typeface="arial" panose="020B0604020202020204" pitchFamily="34" charset="0"/>
            </a:endParaRPr>
          </a:p>
          <a:p>
            <a:endParaRPr lang="en-US" dirty="0"/>
          </a:p>
        </p:txBody>
      </p:sp>
    </p:spTree>
    <p:extLst>
      <p:ext uri="{BB962C8B-B14F-4D97-AF65-F5344CB8AC3E}">
        <p14:creationId xmlns:p14="http://schemas.microsoft.com/office/powerpoint/2010/main" val="4287724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E7D34D-928C-287C-E3CF-80A317A8D590}"/>
              </a:ext>
            </a:extLst>
          </p:cNvPr>
          <p:cNvSpPr>
            <a:spLocks noChangeArrowheads="1"/>
          </p:cNvSpPr>
          <p:nvPr/>
        </p:nvSpPr>
        <p:spPr bwMode="auto">
          <a:xfrm>
            <a:off x="1424065" y="250089"/>
            <a:ext cx="10133351" cy="29510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E1E1E"/>
                </a:solidFill>
                <a:effectLst/>
                <a:latin typeface="Roboto" panose="02000000000000000000" pitchFamily="2" charset="0"/>
              </a:rPr>
              <a:t> </a:t>
            </a:r>
            <a:r>
              <a:rPr kumimoji="0" lang="en-US" altLang="en-US" sz="2000" b="0" i="0" u="none" strike="noStrike" cap="none" normalizeH="0" baseline="0" dirty="0" err="1">
                <a:ln>
                  <a:noFill/>
                </a:ln>
                <a:solidFill>
                  <a:srgbClr val="44C8F5"/>
                </a:solidFill>
                <a:effectLst/>
                <a:latin typeface="Roboto" panose="02000000000000000000" pitchFamily="2" charset="0"/>
                <a:hlinkClick r:id="rId2"/>
              </a:rPr>
              <a:t>ideaForge</a:t>
            </a:r>
            <a:endParaRPr kumimoji="0" lang="en-US" altLang="en-US" sz="2000" b="0" i="0" u="none" strike="noStrike" cap="none" normalizeH="0" baseline="0" dirty="0">
              <a:ln>
                <a:noFill/>
              </a:ln>
              <a:solidFill>
                <a:srgbClr val="1E1E1E"/>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D2D2D"/>
                </a:solidFill>
                <a:effectLst/>
                <a:latin typeface="Open Sans" panose="020B0604020202020204" pitchFamily="34" charset="0"/>
              </a:rPr>
              <a:t>         Drone manufacturing business plan UAV systems for mapping, surveillance, and inspection are produced by </a:t>
            </a:r>
            <a:r>
              <a:rPr kumimoji="0" lang="en-US" altLang="en-US" sz="2000" b="0" i="0" u="none" strike="noStrike" cap="none" normalizeH="0" baseline="0" dirty="0" err="1">
                <a:ln>
                  <a:noFill/>
                </a:ln>
                <a:solidFill>
                  <a:srgbClr val="2D2D2D"/>
                </a:solidFill>
                <a:effectLst/>
                <a:latin typeface="Open Sans" panose="020B0604020202020204" pitchFamily="34" charset="0"/>
              </a:rPr>
              <a:t>ideaForge</a:t>
            </a:r>
            <a:r>
              <a:rPr kumimoji="0" lang="en-US" altLang="en-US" sz="2000" b="0" i="0" u="none" strike="noStrike" cap="none" normalizeH="0" baseline="0" dirty="0">
                <a:ln>
                  <a:noFill/>
                </a:ln>
                <a:solidFill>
                  <a:srgbClr val="2D2D2D"/>
                </a:solidFill>
                <a:effectLst/>
                <a:latin typeface="Open Sans" panose="020B0604020202020204" pitchFamily="34" charset="0"/>
              </a:rPr>
              <a:t>. Its solutions are applied in a variety of industries, including </a:t>
            </a:r>
            <a:r>
              <a:rPr kumimoji="0" lang="en-US" altLang="en-US" sz="2000" b="0" i="0" u="none" strike="noStrike" cap="none" normalizeH="0" baseline="0" dirty="0" err="1">
                <a:ln>
                  <a:noFill/>
                </a:ln>
                <a:solidFill>
                  <a:srgbClr val="2D2D2D"/>
                </a:solidFill>
                <a:effectLst/>
                <a:latin typeface="Open Sans" panose="020B0604020202020204" pitchFamily="34" charset="0"/>
              </a:rPr>
              <a:t>defence</a:t>
            </a:r>
            <a:r>
              <a:rPr kumimoji="0" lang="en-US" altLang="en-US" sz="2000" b="0" i="0" u="none" strike="noStrike" cap="none" normalizeH="0" baseline="0" dirty="0">
                <a:ln>
                  <a:noFill/>
                </a:ln>
                <a:solidFill>
                  <a:srgbClr val="2D2D2D"/>
                </a:solidFill>
                <a:effectLst/>
                <a:latin typeface="Open Sans" panose="020B0604020202020204" pitchFamily="34" charset="0"/>
              </a:rPr>
              <a:t>, home security, mining, building, agriculture, energy, and utilities.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D2D2D"/>
                </a:solidFill>
                <a:effectLst/>
                <a:latin typeface="Open Sans" panose="020B0604020202020204" pitchFamily="34" charset="0"/>
              </a:rPr>
              <a:t>According to its website, </a:t>
            </a:r>
            <a:r>
              <a:rPr kumimoji="0" lang="en-US" altLang="en-US" sz="2000" b="0" i="0" u="none" strike="noStrike" cap="none" normalizeH="0" baseline="0" dirty="0" err="1">
                <a:ln>
                  <a:noFill/>
                </a:ln>
                <a:solidFill>
                  <a:srgbClr val="2D2D2D"/>
                </a:solidFill>
                <a:effectLst/>
                <a:latin typeface="Open Sans" panose="020B0604020202020204" pitchFamily="34" charset="0"/>
              </a:rPr>
              <a:t>ideaForge</a:t>
            </a:r>
            <a:r>
              <a:rPr kumimoji="0" lang="en-US" altLang="en-US" sz="2000" b="0" i="0" u="none" strike="noStrike" cap="none" normalizeH="0" baseline="0" dirty="0">
                <a:ln>
                  <a:noFill/>
                </a:ln>
                <a:solidFill>
                  <a:srgbClr val="2D2D2D"/>
                </a:solidFill>
                <a:effectLst/>
                <a:latin typeface="Open Sans" panose="020B0604020202020204" pitchFamily="34" charset="0"/>
              </a:rPr>
              <a:t> has completed more than 220K end customer missions and holds 20 patents. The Middle East and North American markets are two areas where it wants to grow. Additionally, it intends to develop highly integrated solutions for its primary application areas of mapping and surveillance. The drone startup is required to deliver 200 drones as part of its deal with the Indian Army</a:t>
            </a:r>
            <a:r>
              <a:rPr kumimoji="0" lang="en-US" altLang="en-US" sz="1300" b="0" i="0" u="none" strike="noStrike" cap="none" normalizeH="0" baseline="0" dirty="0">
                <a:ln>
                  <a:noFill/>
                </a:ln>
                <a:solidFill>
                  <a:srgbClr val="2D2D2D"/>
                </a:solidFill>
                <a:effectLst/>
                <a:latin typeface="Open Sans"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170" name="Picture 2" descr="ideaforge drone companies in India">
            <a:extLst>
              <a:ext uri="{FF2B5EF4-FFF2-40B4-BE49-F238E27FC236}">
                <a16:creationId xmlns:a16="http://schemas.microsoft.com/office/drawing/2014/main" id="{C63ED155-73F8-2375-46B3-7747D3FA4F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922" y="119921"/>
            <a:ext cx="889416" cy="117947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734AFDE-351C-0474-201D-7AC9DC6DA23E}"/>
              </a:ext>
            </a:extLst>
          </p:cNvPr>
          <p:cNvSpPr txBox="1"/>
          <p:nvPr/>
        </p:nvSpPr>
        <p:spPr>
          <a:xfrm flipH="1">
            <a:off x="1424065" y="3953656"/>
            <a:ext cx="5935356" cy="1846659"/>
          </a:xfrm>
          <a:prstGeom prst="rect">
            <a:avLst/>
          </a:prstGeom>
          <a:noFill/>
        </p:spPr>
        <p:txBody>
          <a:bodyPr wrap="square" rtlCol="0">
            <a:spAutoFit/>
          </a:bodyPr>
          <a:lstStyle/>
          <a:p>
            <a:r>
              <a:rPr lang="en-US" dirty="0"/>
              <a:t>Location: Navi Mumbai, Maharashtra</a:t>
            </a:r>
          </a:p>
          <a:p>
            <a:r>
              <a:rPr lang="en-US" dirty="0"/>
              <a:t>Contact:</a:t>
            </a:r>
            <a:r>
              <a:rPr lang="en-US" sz="2000" b="0" i="0" u="none" strike="noStrike" dirty="0">
                <a:solidFill>
                  <a:srgbClr val="1A0DAB"/>
                </a:solidFill>
                <a:effectLst/>
                <a:latin typeface="arial" panose="020B0604020202020204" pitchFamily="34" charset="0"/>
                <a:hlinkClick r:id="rId4"/>
              </a:rPr>
              <a:t>022 2767 0707</a:t>
            </a:r>
            <a:endParaRPr lang="en-US" sz="2000" b="0" i="0" u="none" strike="noStrike" dirty="0">
              <a:solidFill>
                <a:srgbClr val="1A0DAB"/>
              </a:solidFill>
              <a:effectLst/>
              <a:latin typeface="arial" panose="020B0604020202020204" pitchFamily="34" charset="0"/>
            </a:endParaRPr>
          </a:p>
          <a:p>
            <a:r>
              <a:rPr lang="en-US" sz="2000" b="0" i="0" dirty="0">
                <a:effectLst/>
                <a:latin typeface="arial" panose="020B0604020202020204" pitchFamily="34" charset="0"/>
              </a:rPr>
              <a:t>Valued at $122M </a:t>
            </a:r>
            <a:endParaRPr lang="en-US" sz="2000" u="sng" dirty="0">
              <a:latin typeface="arial" panose="020B0604020202020204" pitchFamily="34" charset="0"/>
            </a:endParaRPr>
          </a:p>
          <a:p>
            <a:r>
              <a:rPr lang="en-US" sz="2000" b="0" i="0" dirty="0">
                <a:effectLst/>
                <a:latin typeface="arial" panose="020B0604020202020204" pitchFamily="34" charset="0"/>
              </a:rPr>
              <a:t> CEO-</a:t>
            </a:r>
            <a:r>
              <a:rPr lang="en-US" b="0" i="0" dirty="0">
                <a:solidFill>
                  <a:srgbClr val="70757A"/>
                </a:solidFill>
                <a:effectLst/>
                <a:latin typeface="arial" panose="020B0604020202020204" pitchFamily="34" charset="0"/>
              </a:rPr>
              <a:t> </a:t>
            </a:r>
            <a:r>
              <a:rPr lang="en-US" dirty="0">
                <a:solidFill>
                  <a:srgbClr val="70757A"/>
                </a:solidFill>
                <a:latin typeface="arial" panose="020B0604020202020204" pitchFamily="34" charset="0"/>
              </a:rPr>
              <a:t>Ankit Mehta </a:t>
            </a:r>
            <a:endParaRPr lang="en-US" b="0" i="0" dirty="0">
              <a:effectLst/>
              <a:latin typeface="arial" panose="020B0604020202020204" pitchFamily="34" charset="0"/>
            </a:endParaRPr>
          </a:p>
          <a:p>
            <a:endParaRPr lang="en-US" u="sng" dirty="0">
              <a:latin typeface="arial" panose="020B0604020202020204" pitchFamily="34" charset="0"/>
            </a:endParaRPr>
          </a:p>
          <a:p>
            <a:endParaRPr lang="en-US" dirty="0"/>
          </a:p>
        </p:txBody>
      </p:sp>
    </p:spTree>
    <p:extLst>
      <p:ext uri="{BB962C8B-B14F-4D97-AF65-F5344CB8AC3E}">
        <p14:creationId xmlns:p14="http://schemas.microsoft.com/office/powerpoint/2010/main" val="3447643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884C3E-28E1-DD16-BEAB-1E9E6495952D}"/>
              </a:ext>
            </a:extLst>
          </p:cNvPr>
          <p:cNvSpPr txBox="1"/>
          <p:nvPr/>
        </p:nvSpPr>
        <p:spPr>
          <a:xfrm>
            <a:off x="941257" y="2192936"/>
            <a:ext cx="9709879" cy="1754326"/>
          </a:xfrm>
          <a:prstGeom prst="rect">
            <a:avLst/>
          </a:prstGeom>
          <a:noFill/>
        </p:spPr>
        <p:txBody>
          <a:bodyPr wrap="square">
            <a:spAutoFit/>
          </a:bodyPr>
          <a:lstStyle/>
          <a:p>
            <a:pPr algn="l"/>
            <a:r>
              <a:rPr lang="en-US" b="0" i="0" dirty="0">
                <a:effectLst/>
                <a:latin typeface="Open Sans" panose="020B0604020202020204" pitchFamily="34" charset="0"/>
              </a:rPr>
              <a:t>For last- and middle-mile deliveries, there is a new drone logistics airline called </a:t>
            </a:r>
            <a:r>
              <a:rPr lang="en-US" b="0" i="0" dirty="0" err="1">
                <a:effectLst/>
                <a:latin typeface="Open Sans" panose="020B0604020202020204" pitchFamily="34" charset="0"/>
              </a:rPr>
              <a:t>TechEagle</a:t>
            </a:r>
            <a:r>
              <a:rPr lang="en-US" b="0" i="0" dirty="0">
                <a:effectLst/>
                <a:latin typeface="Open Sans" panose="020B0604020202020204" pitchFamily="34" charset="0"/>
              </a:rPr>
              <a:t>. </a:t>
            </a:r>
            <a:r>
              <a:rPr lang="en-US" b="0" i="0" dirty="0" err="1">
                <a:effectLst/>
                <a:latin typeface="Open Sans" panose="020B0604020202020204" pitchFamily="34" charset="0"/>
              </a:rPr>
              <a:t>TechEagle</a:t>
            </a:r>
            <a:r>
              <a:rPr lang="en-US" b="0" i="0" dirty="0">
                <a:effectLst/>
                <a:latin typeface="Open Sans" panose="020B0604020202020204" pitchFamily="34" charset="0"/>
              </a:rPr>
              <a:t> already has authorization from the Indian government and regulators (DGCA) to conduct package delivery BVLOS flights in different regions of the nation.</a:t>
            </a:r>
          </a:p>
          <a:p>
            <a:pPr algn="l"/>
            <a:r>
              <a:rPr lang="en-US" b="0" i="0" dirty="0">
                <a:effectLst/>
                <a:latin typeface="Open Sans" panose="020B0604020202020204" pitchFamily="34" charset="0"/>
              </a:rPr>
              <a:t>The business intends to expand operations in India, introduce new homegrown products, and hire across functional lines.</a:t>
            </a:r>
          </a:p>
          <a:p>
            <a:pPr algn="l"/>
            <a:r>
              <a:rPr lang="en-US" b="0" i="0" dirty="0">
                <a:effectLst/>
                <a:latin typeface="Open Sans" panose="020B0604020202020204" pitchFamily="34" charset="0"/>
              </a:rPr>
              <a:t> </a:t>
            </a:r>
          </a:p>
        </p:txBody>
      </p:sp>
      <p:pic>
        <p:nvPicPr>
          <p:cNvPr id="8194" name="Picture 2" descr="TechEagle innovations - drone companies in India">
            <a:extLst>
              <a:ext uri="{FF2B5EF4-FFF2-40B4-BE49-F238E27FC236}">
                <a16:creationId xmlns:a16="http://schemas.microsoft.com/office/drawing/2014/main" id="{C0F8ADBF-23E6-05A4-799C-2E650D6A9D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038" y="438610"/>
            <a:ext cx="1467162" cy="16150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01BFE4A-D644-C06C-3483-0374FF41600C}"/>
              </a:ext>
            </a:extLst>
          </p:cNvPr>
          <p:cNvSpPr txBox="1"/>
          <p:nvPr/>
        </p:nvSpPr>
        <p:spPr>
          <a:xfrm flipH="1">
            <a:off x="1424065" y="3953656"/>
            <a:ext cx="5935356" cy="1815882"/>
          </a:xfrm>
          <a:prstGeom prst="rect">
            <a:avLst/>
          </a:prstGeom>
          <a:noFill/>
        </p:spPr>
        <p:txBody>
          <a:bodyPr wrap="square" rtlCol="0">
            <a:spAutoFit/>
          </a:bodyPr>
          <a:lstStyle/>
          <a:p>
            <a:r>
              <a:rPr lang="en-US" dirty="0"/>
              <a:t>Location: Navi Mumbai, Maharashtra</a:t>
            </a:r>
          </a:p>
          <a:p>
            <a:r>
              <a:rPr lang="en-US" dirty="0"/>
              <a:t>Contact:</a:t>
            </a:r>
            <a:r>
              <a:rPr lang="en-US" sz="2000" b="0" i="0" dirty="0">
                <a:effectLst/>
                <a:latin typeface="arial" panose="020B0604020202020204" pitchFamily="34" charset="0"/>
              </a:rPr>
              <a:t>022-2510-4230</a:t>
            </a:r>
          </a:p>
          <a:p>
            <a:r>
              <a:rPr lang="en-US" sz="2000" b="0" i="0" dirty="0">
                <a:effectLst/>
                <a:latin typeface="arial" panose="020B0604020202020204" pitchFamily="34" charset="0"/>
              </a:rPr>
              <a:t>CEO-</a:t>
            </a:r>
            <a:r>
              <a:rPr lang="en-US" b="0" i="0" dirty="0">
                <a:solidFill>
                  <a:srgbClr val="70757A"/>
                </a:solidFill>
                <a:effectLst/>
                <a:latin typeface="arial" panose="020B0604020202020204" pitchFamily="34" charset="0"/>
              </a:rPr>
              <a:t>  </a:t>
            </a:r>
            <a:r>
              <a:rPr lang="en-US" b="0" i="0" dirty="0">
                <a:effectLst/>
                <a:latin typeface="arial" panose="020B0604020202020204" pitchFamily="34" charset="0"/>
              </a:rPr>
              <a:t>Kashif Taj</a:t>
            </a:r>
          </a:p>
          <a:p>
            <a:r>
              <a:rPr lang="en-US" b="0" i="0" dirty="0">
                <a:effectLst/>
                <a:latin typeface="arial" panose="020B0604020202020204" pitchFamily="34" charset="0"/>
              </a:rPr>
              <a:t>Revenue- 5 mil</a:t>
            </a:r>
            <a:r>
              <a:rPr lang="en-US" dirty="0">
                <a:latin typeface="arial" panose="020B0604020202020204" pitchFamily="34" charset="0"/>
              </a:rPr>
              <a:t>lion</a:t>
            </a:r>
            <a:endParaRPr lang="en-US" b="0" i="0" dirty="0">
              <a:effectLst/>
              <a:latin typeface="arial" panose="020B0604020202020204" pitchFamily="34" charset="0"/>
            </a:endParaRPr>
          </a:p>
          <a:p>
            <a:endParaRPr lang="en-US" u="sng" dirty="0">
              <a:latin typeface="arial" panose="020B0604020202020204" pitchFamily="34" charset="0"/>
            </a:endParaRPr>
          </a:p>
          <a:p>
            <a:endParaRPr lang="en-US" dirty="0"/>
          </a:p>
        </p:txBody>
      </p:sp>
    </p:spTree>
    <p:extLst>
      <p:ext uri="{BB962C8B-B14F-4D97-AF65-F5344CB8AC3E}">
        <p14:creationId xmlns:p14="http://schemas.microsoft.com/office/powerpoint/2010/main" val="1780670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A6DA59-58CD-1094-F74D-B3AF3E75AE6E}"/>
              </a:ext>
            </a:extLst>
          </p:cNvPr>
          <p:cNvSpPr>
            <a:spLocks noChangeArrowheads="1"/>
          </p:cNvSpPr>
          <p:nvPr/>
        </p:nvSpPr>
        <p:spPr bwMode="auto">
          <a:xfrm>
            <a:off x="374754" y="383924"/>
            <a:ext cx="11081288" cy="37666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44C8F5"/>
                </a:solidFill>
                <a:effectLst/>
                <a:latin typeface="Roboto" panose="02000000000000000000" pitchFamily="2" charset="0"/>
                <a:hlinkClick r:id="rId2"/>
              </a:rPr>
              <a:t>Throttle Aerospace Systems</a:t>
            </a:r>
            <a:endParaRPr kumimoji="0" lang="en-US" altLang="en-US" sz="1300" b="0" i="0" u="none" strike="noStrike" cap="none" normalizeH="0" baseline="0" dirty="0">
              <a:ln>
                <a:noFill/>
              </a:ln>
              <a:solidFill>
                <a:srgbClr val="1E1E1E"/>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D2D2D"/>
                </a:solidFill>
                <a:effectLst/>
                <a:latin typeface="Open Sans" panose="020B0604020202020204" pitchFamily="34" charset="0"/>
              </a:rPr>
              <a:t>  </a:t>
            </a:r>
            <a:r>
              <a:rPr kumimoji="0" lang="en-US" altLang="en-US" sz="12000" b="0" i="0" u="none" strike="noStrike" cap="none" normalizeH="0" baseline="0" dirty="0">
                <a:ln>
                  <a:noFill/>
                </a:ln>
                <a:solidFill>
                  <a:srgbClr val="2D2D2D"/>
                </a:solidFill>
                <a:effectLst/>
                <a:latin typeface="Open Sans" panose="020B0604020202020204" pitchFamily="34" charset="0"/>
              </a:rPr>
              <a:t>     </a:t>
            </a:r>
            <a:r>
              <a:rPr kumimoji="0" lang="en-US" altLang="en-US" sz="2000" b="0" i="0" u="none" strike="noStrike" cap="none" normalizeH="0" baseline="0" dirty="0">
                <a:ln>
                  <a:noFill/>
                </a:ln>
                <a:solidFill>
                  <a:srgbClr val="2D2D2D"/>
                </a:solidFill>
                <a:effectLst/>
                <a:latin typeface="Open Sans" panose="020B0604020202020204" pitchFamily="34" charset="0"/>
              </a:rPr>
              <a:t>For the mining and agricultural industries, Throttle Aerospace provides drone solutions. Additionally, its drones are used for surveillance and the capture of aerial pictures. Its staff has more than 15 years of experience in the aerospace and </a:t>
            </a:r>
            <a:r>
              <a:rPr kumimoji="0" lang="en-US" altLang="en-US" sz="2000" b="0" i="0" u="none" strike="noStrike" cap="none" normalizeH="0" baseline="0" dirty="0" err="1">
                <a:ln>
                  <a:noFill/>
                </a:ln>
                <a:solidFill>
                  <a:srgbClr val="2D2D2D"/>
                </a:solidFill>
                <a:effectLst/>
                <a:latin typeface="Open Sans" panose="020B0604020202020204" pitchFamily="34" charset="0"/>
              </a:rPr>
              <a:t>defence</a:t>
            </a:r>
            <a:r>
              <a:rPr kumimoji="0" lang="en-US" altLang="en-US" sz="2000" b="0" i="0" u="none" strike="noStrike" cap="none" normalizeH="0" baseline="0" dirty="0">
                <a:ln>
                  <a:noFill/>
                </a:ln>
                <a:solidFill>
                  <a:srgbClr val="2D2D2D"/>
                </a:solidFill>
                <a:effectLst/>
                <a:latin typeface="Open Sans" panose="020B0604020202020204" pitchFamily="34" charset="0"/>
              </a:rPr>
              <a:t> industries.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D2D2D"/>
                </a:solidFill>
                <a:effectLst/>
                <a:latin typeface="Open Sans" panose="020B0604020202020204" pitchFamily="34" charset="0"/>
              </a:rPr>
              <a:t>Throttle is the first DGCA-approved drone manufacturer for civil drones, according to the website. The Ministry of </a:t>
            </a:r>
            <a:r>
              <a:rPr kumimoji="0" lang="en-US" altLang="en-US" sz="2000" b="0" i="0" u="none" strike="noStrike" cap="none" normalizeH="0" baseline="0" dirty="0" err="1">
                <a:ln>
                  <a:noFill/>
                </a:ln>
                <a:solidFill>
                  <a:srgbClr val="2D2D2D"/>
                </a:solidFill>
                <a:effectLst/>
                <a:latin typeface="Open Sans" panose="020B0604020202020204" pitchFamily="34" charset="0"/>
              </a:rPr>
              <a:t>Defence</a:t>
            </a:r>
            <a:r>
              <a:rPr kumimoji="0" lang="en-US" altLang="en-US" sz="2000" b="0" i="0" u="none" strike="noStrike" cap="none" normalizeH="0" baseline="0" dirty="0">
                <a:ln>
                  <a:noFill/>
                </a:ln>
                <a:solidFill>
                  <a:srgbClr val="2D2D2D"/>
                </a:solidFill>
                <a:effectLst/>
                <a:latin typeface="Open Sans" panose="020B0604020202020204" pitchFamily="34" charset="0"/>
              </a:rPr>
              <a:t> has also granted it permission to manufacture combat drones. In Kolar, Karnataka has a production facility that is 10,000 square feet large.</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9218" name="Picture 2" descr="Throttle Aerospace- drone companies In India">
            <a:extLst>
              <a:ext uri="{FF2B5EF4-FFF2-40B4-BE49-F238E27FC236}">
                <a16:creationId xmlns:a16="http://schemas.microsoft.com/office/drawing/2014/main" id="{E8D28849-0F58-52C6-EB36-8485F5065A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829" y="749508"/>
            <a:ext cx="1731451" cy="157396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7541E57-DAB6-5124-EE6F-6BBC6A1FFC61}"/>
              </a:ext>
            </a:extLst>
          </p:cNvPr>
          <p:cNvSpPr txBox="1"/>
          <p:nvPr/>
        </p:nvSpPr>
        <p:spPr>
          <a:xfrm flipH="1">
            <a:off x="629586" y="4658194"/>
            <a:ext cx="5935356" cy="1538883"/>
          </a:xfrm>
          <a:prstGeom prst="rect">
            <a:avLst/>
          </a:prstGeom>
          <a:noFill/>
        </p:spPr>
        <p:txBody>
          <a:bodyPr wrap="square" rtlCol="0">
            <a:spAutoFit/>
          </a:bodyPr>
          <a:lstStyle/>
          <a:p>
            <a:r>
              <a:rPr lang="en-US" dirty="0"/>
              <a:t>Location: </a:t>
            </a:r>
            <a:r>
              <a:rPr lang="en-US" dirty="0" err="1"/>
              <a:t>Banglore</a:t>
            </a:r>
            <a:r>
              <a:rPr lang="en-US" dirty="0"/>
              <a:t>, Karnataka</a:t>
            </a:r>
          </a:p>
          <a:p>
            <a:r>
              <a:rPr lang="en-US" dirty="0"/>
              <a:t>Contact:</a:t>
            </a:r>
            <a:r>
              <a:rPr lang="en-US" sz="2000" b="0" i="0" u="none" strike="noStrike" dirty="0">
                <a:solidFill>
                  <a:srgbClr val="1A0DAB"/>
                </a:solidFill>
                <a:effectLst/>
                <a:latin typeface="arial" panose="020B0604020202020204" pitchFamily="34" charset="0"/>
                <a:hlinkClick r:id="rId4"/>
              </a:rPr>
              <a:t>080887 46274</a:t>
            </a:r>
            <a:endParaRPr lang="en-US" sz="2000" b="0" i="0" u="none" strike="noStrike" dirty="0">
              <a:solidFill>
                <a:srgbClr val="1A0DAB"/>
              </a:solidFill>
              <a:effectLst/>
              <a:latin typeface="arial" panose="020B0604020202020204" pitchFamily="34" charset="0"/>
            </a:endParaRPr>
          </a:p>
          <a:p>
            <a:r>
              <a:rPr lang="en-US" sz="2000" b="0" i="0" dirty="0">
                <a:effectLst/>
                <a:latin typeface="arial" panose="020B0604020202020204" pitchFamily="34" charset="0"/>
              </a:rPr>
              <a:t>CEO-</a:t>
            </a:r>
            <a:r>
              <a:rPr lang="en-US" b="0" i="0" dirty="0">
                <a:solidFill>
                  <a:srgbClr val="70757A"/>
                </a:solidFill>
                <a:effectLst/>
                <a:latin typeface="arial" panose="020B0604020202020204" pitchFamily="34" charset="0"/>
              </a:rPr>
              <a:t>  </a:t>
            </a:r>
            <a:r>
              <a:rPr lang="en-US" dirty="0" err="1">
                <a:latin typeface="arial" panose="020B0604020202020204" pitchFamily="34" charset="0"/>
              </a:rPr>
              <a:t>Nagendran</a:t>
            </a:r>
            <a:r>
              <a:rPr lang="en-US" dirty="0">
                <a:latin typeface="arial" panose="020B0604020202020204" pitchFamily="34" charset="0"/>
              </a:rPr>
              <a:t> </a:t>
            </a:r>
            <a:r>
              <a:rPr lang="en-US" dirty="0" err="1">
                <a:latin typeface="arial" panose="020B0604020202020204" pitchFamily="34" charset="0"/>
              </a:rPr>
              <a:t>Kandaswamy</a:t>
            </a:r>
            <a:endParaRPr lang="en-US" b="0" i="0" dirty="0">
              <a:effectLst/>
              <a:latin typeface="arial" panose="020B0604020202020204" pitchFamily="34" charset="0"/>
            </a:endParaRPr>
          </a:p>
          <a:p>
            <a:r>
              <a:rPr lang="en-US" b="0" i="0" dirty="0">
                <a:effectLst/>
                <a:latin typeface="arial" panose="020B0604020202020204" pitchFamily="34" charset="0"/>
              </a:rPr>
              <a:t>Revenue-3 million</a:t>
            </a:r>
          </a:p>
          <a:p>
            <a:r>
              <a:rPr lang="en-US" dirty="0">
                <a:latin typeface="arial" panose="020B0604020202020204" pitchFamily="34" charset="0"/>
              </a:rPr>
              <a:t>Employees- 13</a:t>
            </a:r>
            <a:endParaRPr lang="en-US" dirty="0"/>
          </a:p>
        </p:txBody>
      </p:sp>
    </p:spTree>
    <p:extLst>
      <p:ext uri="{BB962C8B-B14F-4D97-AF65-F5344CB8AC3E}">
        <p14:creationId xmlns:p14="http://schemas.microsoft.com/office/powerpoint/2010/main" val="4038257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1CF507-A642-26ED-5D53-8D937AD02482}"/>
              </a:ext>
            </a:extLst>
          </p:cNvPr>
          <p:cNvSpPr>
            <a:spLocks noChangeArrowheads="1"/>
          </p:cNvSpPr>
          <p:nvPr/>
        </p:nvSpPr>
        <p:spPr bwMode="auto">
          <a:xfrm>
            <a:off x="121403" y="62431"/>
            <a:ext cx="11949193" cy="35050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err="1">
                <a:ln>
                  <a:noFill/>
                </a:ln>
                <a:solidFill>
                  <a:srgbClr val="003244"/>
                </a:solidFill>
                <a:effectLst/>
                <a:latin typeface="Roboto" panose="02000000000000000000" pitchFamily="2" charset="0"/>
                <a:hlinkClick r:id="rId2"/>
              </a:rPr>
              <a:t>UrbanMatrix</a:t>
            </a:r>
            <a:endParaRPr kumimoji="0" lang="en-US" altLang="en-US" sz="1300" b="0" i="0" u="none" strike="noStrike" cap="none" normalizeH="0" baseline="0" dirty="0">
              <a:ln>
                <a:noFill/>
              </a:ln>
              <a:solidFill>
                <a:srgbClr val="1E1E1E"/>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D2D2D"/>
                </a:solidFill>
                <a:effectLst/>
                <a:latin typeface="Open Sans" panose="020B0604020202020204" pitchFamily="34" charset="0"/>
              </a:rPr>
              <a:t>  </a:t>
            </a:r>
            <a:r>
              <a:rPr kumimoji="0" lang="en-US" altLang="en-US" sz="9700" b="0" i="0" u="none" strike="noStrike" cap="none" normalizeH="0" baseline="0" dirty="0">
                <a:ln>
                  <a:noFill/>
                </a:ln>
                <a:solidFill>
                  <a:srgbClr val="2D2D2D"/>
                </a:solidFill>
                <a:effectLst/>
                <a:latin typeface="Open Sans"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D2D2D"/>
                </a:solidFill>
                <a:effectLst/>
                <a:latin typeface="Open Sans" panose="020B0604020202020204" pitchFamily="34" charset="0"/>
              </a:rPr>
              <a:t>Urban Matrix Technologies is an expert in micro drones and gives businesses easy access to the potential of aerial data.</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2D2D2D"/>
                </a:solidFill>
                <a:effectLst/>
                <a:latin typeface="Open Sans" panose="020B0604020202020204" pitchFamily="34" charset="0"/>
              </a:rPr>
              <a:t>UrbanMatrix</a:t>
            </a:r>
            <a:r>
              <a:rPr kumimoji="0" lang="en-US" altLang="en-US" sz="1400" b="0" i="0" u="none" strike="noStrike" cap="none" normalizeH="0" baseline="0" dirty="0">
                <a:ln>
                  <a:noFill/>
                </a:ln>
                <a:solidFill>
                  <a:srgbClr val="2D2D2D"/>
                </a:solidFill>
                <a:effectLst/>
                <a:latin typeface="Open Sans" panose="020B0604020202020204" pitchFamily="34" charset="0"/>
              </a:rPr>
              <a:t> offers world-class proprietary software infrastructure and experience designing and producing industrial drone systems. It enables businesses to easily gain operational insights using integrated aerial data processing capabilities in addition to controlling and managing drones. The business intends to intensify its research and development efforts, expand its market reach, and provide industry-specific solutions across verticals.</a:t>
            </a:r>
            <a:endParaRPr kumimoji="0" lang="en-US" altLang="en-US" sz="1400" b="0" i="0" u="none" strike="noStrike" cap="none" normalizeH="0" baseline="0" dirty="0">
              <a:ln>
                <a:noFill/>
              </a:ln>
              <a:solidFill>
                <a:srgbClr val="1E1E1E"/>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D2D2D"/>
                </a:solidFill>
                <a:effectLst/>
                <a:latin typeface="Open Sans" panose="020B0604020202020204" pitchFamily="34"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42" name="Picture 2" descr="urban matrix">
            <a:extLst>
              <a:ext uri="{FF2B5EF4-FFF2-40B4-BE49-F238E27FC236}">
                <a16:creationId xmlns:a16="http://schemas.microsoft.com/office/drawing/2014/main" id="{6B6B38CC-3777-A257-52A9-1D2D7E7318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380" y="373384"/>
            <a:ext cx="1690273" cy="11117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536EE63-8DBE-3C2C-9BA0-D0E992CB7AC1}"/>
              </a:ext>
            </a:extLst>
          </p:cNvPr>
          <p:cNvSpPr txBox="1"/>
          <p:nvPr/>
        </p:nvSpPr>
        <p:spPr>
          <a:xfrm flipH="1">
            <a:off x="629586" y="4658194"/>
            <a:ext cx="5935356" cy="1538883"/>
          </a:xfrm>
          <a:prstGeom prst="rect">
            <a:avLst/>
          </a:prstGeom>
          <a:noFill/>
        </p:spPr>
        <p:txBody>
          <a:bodyPr wrap="square" rtlCol="0">
            <a:spAutoFit/>
          </a:bodyPr>
          <a:lstStyle/>
          <a:p>
            <a:r>
              <a:rPr lang="en-US" dirty="0"/>
              <a:t>Location: </a:t>
            </a:r>
            <a:r>
              <a:rPr lang="en-US" dirty="0" err="1"/>
              <a:t>Banglore</a:t>
            </a:r>
            <a:r>
              <a:rPr lang="en-US" dirty="0"/>
              <a:t>, Karnataka</a:t>
            </a:r>
          </a:p>
          <a:p>
            <a:r>
              <a:rPr lang="en-US" dirty="0"/>
              <a:t>Contact:</a:t>
            </a:r>
            <a:r>
              <a:rPr lang="en-US" sz="2000" b="1" i="0" dirty="0">
                <a:solidFill>
                  <a:srgbClr val="202124"/>
                </a:solidFill>
                <a:effectLst/>
                <a:latin typeface="arial" panose="020B0604020202020204" pitchFamily="34" charset="0"/>
              </a:rPr>
              <a:t> </a:t>
            </a:r>
            <a:r>
              <a:rPr lang="en-US" sz="2000" b="0" i="0" u="none" strike="noStrike" dirty="0">
                <a:solidFill>
                  <a:srgbClr val="1A0DAB"/>
                </a:solidFill>
                <a:effectLst/>
                <a:latin typeface="arial" panose="020B0604020202020204" pitchFamily="34" charset="0"/>
                <a:hlinkClick r:id="rId4"/>
              </a:rPr>
              <a:t>077959 85092</a:t>
            </a:r>
            <a:endParaRPr lang="en-US" sz="2000" b="0" i="0" u="none" strike="noStrike" dirty="0">
              <a:solidFill>
                <a:srgbClr val="1A0DAB"/>
              </a:solidFill>
              <a:effectLst/>
              <a:latin typeface="arial" panose="020B0604020202020204" pitchFamily="34" charset="0"/>
            </a:endParaRPr>
          </a:p>
          <a:p>
            <a:r>
              <a:rPr lang="en-US" sz="2000" b="0" i="0" dirty="0">
                <a:effectLst/>
                <a:latin typeface="arial" panose="020B0604020202020204" pitchFamily="34" charset="0"/>
              </a:rPr>
              <a:t>CEO-</a:t>
            </a:r>
            <a:r>
              <a:rPr lang="en-US" b="0" i="0" dirty="0">
                <a:solidFill>
                  <a:srgbClr val="70757A"/>
                </a:solidFill>
                <a:effectLst/>
                <a:latin typeface="arial" panose="020B0604020202020204" pitchFamily="34" charset="0"/>
              </a:rPr>
              <a:t>  </a:t>
            </a:r>
            <a:r>
              <a:rPr lang="en-US" b="0" i="0" dirty="0">
                <a:effectLst/>
                <a:latin typeface="arial" panose="020B0604020202020204" pitchFamily="34" charset="0"/>
              </a:rPr>
              <a:t>Rishabh </a:t>
            </a:r>
            <a:r>
              <a:rPr lang="en-US" b="0" i="0" dirty="0" err="1">
                <a:effectLst/>
                <a:latin typeface="arial" panose="020B0604020202020204" pitchFamily="34" charset="0"/>
              </a:rPr>
              <a:t>varma</a:t>
            </a:r>
            <a:endParaRPr lang="en-US" b="0" i="0" dirty="0">
              <a:effectLst/>
              <a:latin typeface="arial" panose="020B0604020202020204" pitchFamily="34" charset="0"/>
            </a:endParaRPr>
          </a:p>
          <a:p>
            <a:r>
              <a:rPr lang="en-US" b="0" i="0" dirty="0">
                <a:effectLst/>
                <a:latin typeface="arial" panose="020B0604020202020204" pitchFamily="34" charset="0"/>
              </a:rPr>
              <a:t>Revenue-1.2 crore</a:t>
            </a:r>
          </a:p>
          <a:p>
            <a:r>
              <a:rPr lang="en-US" dirty="0">
                <a:latin typeface="arial" panose="020B0604020202020204" pitchFamily="34" charset="0"/>
              </a:rPr>
              <a:t>Employees- 11 – 20 </a:t>
            </a:r>
            <a:endParaRPr lang="en-US" dirty="0"/>
          </a:p>
        </p:txBody>
      </p:sp>
    </p:spTree>
    <p:extLst>
      <p:ext uri="{BB962C8B-B14F-4D97-AF65-F5344CB8AC3E}">
        <p14:creationId xmlns:p14="http://schemas.microsoft.com/office/powerpoint/2010/main" val="559951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BD1BF5-575E-942B-5BB9-E689DB2DA0E5}"/>
              </a:ext>
            </a:extLst>
          </p:cNvPr>
          <p:cNvSpPr>
            <a:spLocks noChangeArrowheads="1"/>
          </p:cNvSpPr>
          <p:nvPr/>
        </p:nvSpPr>
        <p:spPr bwMode="auto">
          <a:xfrm>
            <a:off x="393539" y="535031"/>
            <a:ext cx="11220773" cy="21354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3244"/>
                </a:solidFill>
                <a:effectLst/>
                <a:latin typeface="Roboto" panose="02000000000000000000" pitchFamily="2" charset="0"/>
                <a:hlinkClick r:id="rId2"/>
              </a:rPr>
              <a:t>Vecros</a:t>
            </a:r>
            <a:endParaRPr kumimoji="0" lang="en-US" altLang="en-US" sz="1300" b="0" i="0" u="none" strike="noStrike" cap="none" normalizeH="0" baseline="0">
              <a:ln>
                <a:noFill/>
              </a:ln>
              <a:solidFill>
                <a:srgbClr val="1E1E1E"/>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2D2D2D"/>
                </a:solidFill>
                <a:effectLst/>
                <a:latin typeface="Open Sans" panose="020B0604020202020204" pitchFamily="34" charset="0"/>
              </a:rPr>
              <a:t>  </a:t>
            </a:r>
            <a:r>
              <a:rPr kumimoji="0" lang="en-US" altLang="en-US" sz="4900" b="0" i="0" u="none" strike="noStrike" cap="none" normalizeH="0" baseline="0">
                <a:ln>
                  <a:noFill/>
                </a:ln>
                <a:solidFill>
                  <a:srgbClr val="2D2D2D"/>
                </a:solidFill>
                <a:effectLst/>
                <a:latin typeface="Open Sans" panose="020B0604020202020204" pitchFamily="34" charset="0"/>
              </a:rPr>
              <a:t>                 </a:t>
            </a:r>
            <a:r>
              <a:rPr kumimoji="0" lang="en-US" altLang="en-US" sz="1300" b="0" i="0" u="none" strike="noStrike" cap="none" normalizeH="0" baseline="0">
                <a:ln>
                  <a:noFill/>
                </a:ln>
                <a:solidFill>
                  <a:srgbClr val="2D2D2D"/>
                </a:solidFill>
                <a:effectLst/>
                <a:latin typeface="Open Sans" panose="020B0604020202020204" pitchFamily="34" charset="0"/>
              </a:rPr>
              <a:t>Vecros drones are more autonomous thanks to inbuilt cameras and CPUs that can mimic human behavior. The startup’s first aerial robot was produced by a small student group working on drones from the IIT Delhi campus. The company now specializes in ML, aerial robotics, control systems, robotics sensor tech, and autopilots. In order for drones to match the capabilities of a pilot, Vecros has created JETPIXTM, an operating system for them that uses AI and computer vision algorithms to make intelligent judgments.</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2D2D2D"/>
                </a:solidFill>
                <a:effectLst/>
                <a:latin typeface="Open Sans" panose="020B0604020202020204" pitchFamily="34" charset="0"/>
              </a:rPr>
              <a:t>The solutions from Vecro are designed for use in industrial AI applications. It focuses on monitoring, optimization, and improved stack or fleet management. It offers solutions for the oil and gas industry, construction, mining, and agriculture.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266" name="Picture 2" descr="Vecros- drone companies in India">
            <a:extLst>
              <a:ext uri="{FF2B5EF4-FFF2-40B4-BE49-F238E27FC236}">
                <a16:creationId xmlns:a16="http://schemas.microsoft.com/office/drawing/2014/main" id="{F9C7F73B-7BC6-D554-A053-05545E077C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539" y="853618"/>
            <a:ext cx="2629869" cy="7810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01A47E3-642B-14E0-9E36-1BBB62F94783}"/>
              </a:ext>
            </a:extLst>
          </p:cNvPr>
          <p:cNvSpPr txBox="1"/>
          <p:nvPr/>
        </p:nvSpPr>
        <p:spPr>
          <a:xfrm flipH="1">
            <a:off x="629586" y="4658194"/>
            <a:ext cx="5935356" cy="1261884"/>
          </a:xfrm>
          <a:prstGeom prst="rect">
            <a:avLst/>
          </a:prstGeom>
          <a:noFill/>
        </p:spPr>
        <p:txBody>
          <a:bodyPr wrap="square" rtlCol="0">
            <a:spAutoFit/>
          </a:bodyPr>
          <a:lstStyle/>
          <a:p>
            <a:r>
              <a:rPr lang="en-US" dirty="0"/>
              <a:t>Location: New Delhi</a:t>
            </a:r>
          </a:p>
          <a:p>
            <a:endParaRPr lang="en-US" sz="2000" b="0" i="0" u="none" strike="noStrike" dirty="0">
              <a:solidFill>
                <a:srgbClr val="1A0DAB"/>
              </a:solidFill>
              <a:effectLst/>
              <a:latin typeface="arial" panose="020B0604020202020204" pitchFamily="34" charset="0"/>
            </a:endParaRPr>
          </a:p>
          <a:p>
            <a:r>
              <a:rPr lang="en-US" sz="2000" b="0" i="0" dirty="0">
                <a:effectLst/>
                <a:latin typeface="arial" panose="020B0604020202020204" pitchFamily="34" charset="0"/>
              </a:rPr>
              <a:t>CEO-</a:t>
            </a:r>
            <a:r>
              <a:rPr lang="en-US" b="0" i="0" dirty="0">
                <a:solidFill>
                  <a:srgbClr val="70757A"/>
                </a:solidFill>
                <a:effectLst/>
                <a:latin typeface="arial" panose="020B0604020202020204" pitchFamily="34" charset="0"/>
              </a:rPr>
              <a:t>  </a:t>
            </a:r>
            <a:r>
              <a:rPr lang="en-US" dirty="0">
                <a:solidFill>
                  <a:srgbClr val="70757A"/>
                </a:solidFill>
                <a:latin typeface="arial" panose="020B0604020202020204" pitchFamily="34" charset="0"/>
              </a:rPr>
              <a:t> </a:t>
            </a:r>
            <a:r>
              <a:rPr lang="en-US" dirty="0" err="1">
                <a:latin typeface="arial" panose="020B0604020202020204" pitchFamily="34" charset="0"/>
              </a:rPr>
              <a:t>Besta</a:t>
            </a:r>
            <a:r>
              <a:rPr lang="en-US" dirty="0">
                <a:latin typeface="arial" panose="020B0604020202020204" pitchFamily="34" charset="0"/>
              </a:rPr>
              <a:t> Prem </a:t>
            </a:r>
            <a:endParaRPr lang="en-US" b="0" i="0" dirty="0">
              <a:effectLst/>
              <a:latin typeface="arial" panose="020B0604020202020204" pitchFamily="34" charset="0"/>
            </a:endParaRPr>
          </a:p>
          <a:p>
            <a:endParaRPr lang="en-US" b="0" i="0" dirty="0">
              <a:effectLst/>
              <a:latin typeface="arial" panose="020B0604020202020204" pitchFamily="34" charset="0"/>
            </a:endParaRPr>
          </a:p>
        </p:txBody>
      </p:sp>
    </p:spTree>
    <p:extLst>
      <p:ext uri="{BB962C8B-B14F-4D97-AF65-F5344CB8AC3E}">
        <p14:creationId xmlns:p14="http://schemas.microsoft.com/office/powerpoint/2010/main" val="3901519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E766E-FA3E-7321-7CF3-C8BA0D7B53F5}"/>
              </a:ext>
            </a:extLst>
          </p:cNvPr>
          <p:cNvSpPr>
            <a:spLocks noGrp="1"/>
          </p:cNvSpPr>
          <p:nvPr>
            <p:ph type="title"/>
          </p:nvPr>
        </p:nvSpPr>
        <p:spPr>
          <a:xfrm>
            <a:off x="685800" y="338666"/>
            <a:ext cx="10131425" cy="1456267"/>
          </a:xfrm>
        </p:spPr>
        <p:txBody>
          <a:bodyPr/>
          <a:lstStyle/>
          <a:p>
            <a:r>
              <a:rPr lang="en-US" dirty="0"/>
              <a:t>1.Aotom technology</a:t>
            </a:r>
          </a:p>
        </p:txBody>
      </p:sp>
      <p:sp>
        <p:nvSpPr>
          <p:cNvPr id="3" name="Content Placeholder 2">
            <a:extLst>
              <a:ext uri="{FF2B5EF4-FFF2-40B4-BE49-F238E27FC236}">
                <a16:creationId xmlns:a16="http://schemas.microsoft.com/office/drawing/2014/main" id="{0D394808-4F2C-D1E1-FF8A-A7582845DF62}"/>
              </a:ext>
            </a:extLst>
          </p:cNvPr>
          <p:cNvSpPr>
            <a:spLocks noGrp="1"/>
          </p:cNvSpPr>
          <p:nvPr>
            <p:ph idx="1"/>
          </p:nvPr>
        </p:nvSpPr>
        <p:spPr>
          <a:xfrm>
            <a:off x="685799" y="178355"/>
            <a:ext cx="10131425" cy="3649133"/>
          </a:xfrm>
        </p:spPr>
        <p:txBody>
          <a:bodyPr/>
          <a:lstStyle/>
          <a:p>
            <a:pPr marL="0" indent="0">
              <a:buNone/>
            </a:pPr>
            <a:r>
              <a:rPr lang="en-US" b="0" i="0" dirty="0" err="1">
                <a:effectLst/>
                <a:latin typeface="Roboto" panose="02000000000000000000" pitchFamily="2" charset="0"/>
              </a:rPr>
              <a:t>Aotom</a:t>
            </a:r>
            <a:r>
              <a:rPr lang="en-US" b="0" i="0" dirty="0">
                <a:effectLst/>
                <a:latin typeface="Roboto" panose="02000000000000000000" pitchFamily="2" charset="0"/>
              </a:rPr>
              <a:t> Technology is the tech oriented development and service provider company in the field of Drone Technology, Geophysical services, AI technology, Data analytics, Face recognition technology and Blockchain technology.</a:t>
            </a:r>
            <a:endParaRPr lang="en-US" dirty="0"/>
          </a:p>
        </p:txBody>
      </p:sp>
      <p:sp>
        <p:nvSpPr>
          <p:cNvPr id="5" name="TextBox 4">
            <a:extLst>
              <a:ext uri="{FF2B5EF4-FFF2-40B4-BE49-F238E27FC236}">
                <a16:creationId xmlns:a16="http://schemas.microsoft.com/office/drawing/2014/main" id="{74E0DA46-32A4-0FBB-251D-2E7867B5F948}"/>
              </a:ext>
            </a:extLst>
          </p:cNvPr>
          <p:cNvSpPr txBox="1"/>
          <p:nvPr/>
        </p:nvSpPr>
        <p:spPr>
          <a:xfrm>
            <a:off x="685798" y="2646530"/>
            <a:ext cx="5936105" cy="369332"/>
          </a:xfrm>
          <a:prstGeom prst="rect">
            <a:avLst/>
          </a:prstGeom>
          <a:noFill/>
        </p:spPr>
        <p:txBody>
          <a:bodyPr wrap="square" rtlCol="0">
            <a:spAutoFit/>
          </a:bodyPr>
          <a:lstStyle/>
          <a:p>
            <a:r>
              <a:rPr lang="en-US" dirty="0">
                <a:solidFill>
                  <a:srgbClr val="FFC000"/>
                </a:solidFill>
              </a:rPr>
              <a:t>Location: NAGPUR , MAHARASHTRA</a:t>
            </a:r>
          </a:p>
        </p:txBody>
      </p:sp>
      <p:sp>
        <p:nvSpPr>
          <p:cNvPr id="6" name="TextBox 5">
            <a:extLst>
              <a:ext uri="{FF2B5EF4-FFF2-40B4-BE49-F238E27FC236}">
                <a16:creationId xmlns:a16="http://schemas.microsoft.com/office/drawing/2014/main" id="{24611021-7863-DAC9-143B-8490EB1A1DED}"/>
              </a:ext>
            </a:extLst>
          </p:cNvPr>
          <p:cNvSpPr txBox="1"/>
          <p:nvPr/>
        </p:nvSpPr>
        <p:spPr>
          <a:xfrm flipH="1">
            <a:off x="685798" y="3295223"/>
            <a:ext cx="4627463" cy="1477328"/>
          </a:xfrm>
          <a:prstGeom prst="rect">
            <a:avLst/>
          </a:prstGeom>
          <a:noFill/>
        </p:spPr>
        <p:txBody>
          <a:bodyPr wrap="square" rtlCol="0">
            <a:spAutoFit/>
          </a:bodyPr>
          <a:lstStyle/>
          <a:p>
            <a:r>
              <a:rPr lang="en-US" dirty="0"/>
              <a:t>CEO : KRUNAL KALBANDE</a:t>
            </a:r>
          </a:p>
          <a:p>
            <a:endParaRPr lang="en-US" dirty="0"/>
          </a:p>
          <a:p>
            <a:r>
              <a:rPr lang="en-US" dirty="0"/>
              <a:t>CONTACT NO:</a:t>
            </a:r>
            <a:r>
              <a:rPr lang="en-US" b="0" i="0" dirty="0">
                <a:solidFill>
                  <a:srgbClr val="4D5156"/>
                </a:solidFill>
                <a:effectLst/>
                <a:latin typeface="arial" panose="020B0604020202020204" pitchFamily="34" charset="0"/>
              </a:rPr>
              <a:t>+</a:t>
            </a:r>
            <a:r>
              <a:rPr lang="en-US" b="0" i="0" dirty="0">
                <a:solidFill>
                  <a:schemeClr val="tx1">
                    <a:lumMod val="95000"/>
                  </a:schemeClr>
                </a:solidFill>
                <a:effectLst/>
                <a:latin typeface="arial" panose="020B0604020202020204" pitchFamily="34" charset="0"/>
              </a:rPr>
              <a:t>91-9595702744</a:t>
            </a:r>
          </a:p>
          <a:p>
            <a:endParaRPr lang="en-US" dirty="0">
              <a:solidFill>
                <a:schemeClr val="tx1">
                  <a:lumMod val="95000"/>
                </a:schemeClr>
              </a:solidFill>
              <a:latin typeface="arial" panose="020B0604020202020204" pitchFamily="34" charset="0"/>
            </a:endParaRPr>
          </a:p>
          <a:p>
            <a:r>
              <a:rPr lang="en-US" dirty="0">
                <a:solidFill>
                  <a:schemeClr val="tx1">
                    <a:lumMod val="95000"/>
                  </a:schemeClr>
                </a:solidFill>
                <a:latin typeface="arial" panose="020B0604020202020204" pitchFamily="34" charset="0"/>
              </a:rPr>
              <a:t>Employees: 3</a:t>
            </a:r>
            <a:endParaRPr lang="en-US" dirty="0">
              <a:solidFill>
                <a:schemeClr val="tx1">
                  <a:lumMod val="95000"/>
                </a:schemeClr>
              </a:solidFill>
            </a:endParaRPr>
          </a:p>
        </p:txBody>
      </p:sp>
    </p:spTree>
    <p:extLst>
      <p:ext uri="{BB962C8B-B14F-4D97-AF65-F5344CB8AC3E}">
        <p14:creationId xmlns:p14="http://schemas.microsoft.com/office/powerpoint/2010/main" val="3439989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9F724-0A6B-D5B6-380E-9000A70226D8}"/>
              </a:ext>
            </a:extLst>
          </p:cNvPr>
          <p:cNvSpPr>
            <a:spLocks noGrp="1"/>
          </p:cNvSpPr>
          <p:nvPr>
            <p:ph type="title"/>
          </p:nvPr>
        </p:nvSpPr>
        <p:spPr>
          <a:xfrm>
            <a:off x="520909" y="174886"/>
            <a:ext cx="10131425" cy="1456267"/>
          </a:xfrm>
        </p:spPr>
        <p:txBody>
          <a:bodyPr/>
          <a:lstStyle/>
          <a:p>
            <a:r>
              <a:rPr lang="en-US" dirty="0"/>
              <a:t>2.Aarav unmanned systems</a:t>
            </a:r>
          </a:p>
        </p:txBody>
      </p:sp>
      <p:sp>
        <p:nvSpPr>
          <p:cNvPr id="3" name="Content Placeholder 2">
            <a:extLst>
              <a:ext uri="{FF2B5EF4-FFF2-40B4-BE49-F238E27FC236}">
                <a16:creationId xmlns:a16="http://schemas.microsoft.com/office/drawing/2014/main" id="{CB954C0D-E397-CD23-2C80-D522E4BA30C2}"/>
              </a:ext>
            </a:extLst>
          </p:cNvPr>
          <p:cNvSpPr>
            <a:spLocks noGrp="1"/>
          </p:cNvSpPr>
          <p:nvPr>
            <p:ph idx="1"/>
          </p:nvPr>
        </p:nvSpPr>
        <p:spPr>
          <a:xfrm>
            <a:off x="281067" y="253307"/>
            <a:ext cx="10131425" cy="3649133"/>
          </a:xfrm>
        </p:spPr>
        <p:txBody>
          <a:bodyPr/>
          <a:lstStyle/>
          <a:p>
            <a:r>
              <a:rPr lang="en-US" dirty="0"/>
              <a:t>AUS is a start-up that originated from IIT Kanpur in the year 2013 and is currently headquartered in Bengaluru. It manufactures survey-grade drones and provides drone-based end-to-end integrated managed solutions for applications in Urban planning, Industrial areas, Smart Cities, Micro-Irrigation, Watershed, Mining, Power, and Infrastructure.</a:t>
            </a:r>
            <a:r>
              <a:rPr lang="en-US" b="1" i="0" dirty="0">
                <a:effectLst/>
                <a:latin typeface="arial" panose="020B0604020202020204" pitchFamily="34" charset="0"/>
              </a:rPr>
              <a:t> Aarav Unmanned Systems</a:t>
            </a:r>
            <a:r>
              <a:rPr lang="en-US" b="0" i="0" dirty="0">
                <a:effectLst/>
                <a:latin typeface="arial" panose="020B0604020202020204" pitchFamily="34" charset="0"/>
              </a:rPr>
              <a:t> is a bunch of designers, artists, developers &amp; engineers from IIT Kanpur, IIT Bombay, IISc Bangalore &amp; IIST</a:t>
            </a:r>
            <a:endParaRPr lang="en-US" dirty="0"/>
          </a:p>
        </p:txBody>
      </p:sp>
      <p:sp>
        <p:nvSpPr>
          <p:cNvPr id="4" name="TextBox 3">
            <a:extLst>
              <a:ext uri="{FF2B5EF4-FFF2-40B4-BE49-F238E27FC236}">
                <a16:creationId xmlns:a16="http://schemas.microsoft.com/office/drawing/2014/main" id="{32492A0B-62F1-2854-53D7-C06A16F97C1E}"/>
              </a:ext>
            </a:extLst>
          </p:cNvPr>
          <p:cNvSpPr txBox="1"/>
          <p:nvPr/>
        </p:nvSpPr>
        <p:spPr>
          <a:xfrm flipH="1">
            <a:off x="1020081" y="3193638"/>
            <a:ext cx="3761782" cy="1754326"/>
          </a:xfrm>
          <a:prstGeom prst="rect">
            <a:avLst/>
          </a:prstGeom>
          <a:noFill/>
        </p:spPr>
        <p:txBody>
          <a:bodyPr wrap="square" rtlCol="0">
            <a:spAutoFit/>
          </a:bodyPr>
          <a:lstStyle/>
          <a:p>
            <a:r>
              <a:rPr lang="en-US" dirty="0"/>
              <a:t>Location:   </a:t>
            </a:r>
            <a:r>
              <a:rPr lang="en-US" dirty="0" err="1"/>
              <a:t>Banglore</a:t>
            </a:r>
            <a:r>
              <a:rPr lang="en-US" dirty="0"/>
              <a:t>, Karnataka</a:t>
            </a:r>
          </a:p>
          <a:p>
            <a:endParaRPr lang="en-US" dirty="0"/>
          </a:p>
          <a:p>
            <a:r>
              <a:rPr lang="en-US" dirty="0"/>
              <a:t>Contact no:  </a:t>
            </a:r>
            <a:r>
              <a:rPr lang="en-US" b="0" i="0" dirty="0">
                <a:solidFill>
                  <a:srgbClr val="FFFFFF"/>
                </a:solidFill>
                <a:effectLst/>
                <a:latin typeface="Cairo"/>
              </a:rPr>
              <a:t>080-25212997</a:t>
            </a:r>
          </a:p>
          <a:p>
            <a:endParaRPr lang="en-US" dirty="0">
              <a:solidFill>
                <a:srgbClr val="FFFFFF"/>
              </a:solidFill>
              <a:latin typeface="Cairo"/>
            </a:endParaRPr>
          </a:p>
          <a:p>
            <a:r>
              <a:rPr lang="en-US" b="0" i="0" dirty="0">
                <a:effectLst/>
                <a:latin typeface="arial" panose="020B0604020202020204" pitchFamily="34" charset="0"/>
              </a:rPr>
              <a:t>Revenue:  $5 to $25 million</a:t>
            </a:r>
            <a:endParaRPr lang="en-US" dirty="0"/>
          </a:p>
          <a:p>
            <a:endParaRPr lang="en-US" dirty="0"/>
          </a:p>
        </p:txBody>
      </p:sp>
    </p:spTree>
    <p:extLst>
      <p:ext uri="{BB962C8B-B14F-4D97-AF65-F5344CB8AC3E}">
        <p14:creationId xmlns:p14="http://schemas.microsoft.com/office/powerpoint/2010/main" val="2064574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3">
            <a:extLst>
              <a:ext uri="{FF2B5EF4-FFF2-40B4-BE49-F238E27FC236}">
                <a16:creationId xmlns:a16="http://schemas.microsoft.com/office/drawing/2014/main" id="{3C51ED9C-6C11-2F2E-5367-E2D7C1544EC7}"/>
              </a:ext>
            </a:extLst>
          </p:cNvPr>
          <p:cNvSpPr>
            <a:spLocks noChangeArrowheads="1"/>
          </p:cNvSpPr>
          <p:nvPr/>
        </p:nvSpPr>
        <p:spPr bwMode="auto">
          <a:xfrm>
            <a:off x="284812" y="437568"/>
            <a:ext cx="11032761" cy="22739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1E1E1E"/>
                </a:solidFill>
                <a:effectLst/>
                <a:latin typeface="Roboto" panose="02000000000000000000" pitchFamily="2" charset="0"/>
              </a:rPr>
              <a:t> </a:t>
            </a:r>
            <a:r>
              <a:rPr kumimoji="0" lang="en-US" altLang="en-US" sz="1300" b="0" i="0" u="none" strike="noStrike" cap="none" normalizeH="0" baseline="0" dirty="0">
                <a:ln>
                  <a:noFill/>
                </a:ln>
                <a:solidFill>
                  <a:srgbClr val="44C8F5"/>
                </a:solidFill>
                <a:effectLst/>
                <a:latin typeface="Roboto" panose="02000000000000000000" pitchFamily="2" charset="0"/>
                <a:hlinkClick r:id="rId2"/>
              </a:rPr>
              <a:t>Garuda Aerospace</a:t>
            </a:r>
            <a:endParaRPr kumimoji="0" lang="en-US" altLang="en-US" sz="1300" b="0" i="0" u="none" strike="noStrike" cap="none" normalizeH="0" baseline="0" dirty="0">
              <a:ln>
                <a:noFill/>
              </a:ln>
              <a:solidFill>
                <a:srgbClr val="1E1E1E"/>
              </a:solidFill>
              <a:effectLst/>
              <a:latin typeface="Roboto" panose="02000000000000000000" pitchFamily="2"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D2D2D"/>
                </a:solidFill>
                <a:effectLst/>
                <a:latin typeface="Open Sans" panose="020B0604020202020204" pitchFamily="34" charset="0"/>
              </a:rPr>
              <a:t>  </a:t>
            </a:r>
            <a:r>
              <a:rPr kumimoji="0" lang="en-US" altLang="en-US" sz="3300" b="0" i="0" u="none" strike="noStrike" cap="none" normalizeH="0" baseline="0" dirty="0">
                <a:ln>
                  <a:noFill/>
                </a:ln>
                <a:solidFill>
                  <a:srgbClr val="2D2D2D"/>
                </a:solidFill>
                <a:effectLst/>
                <a:latin typeface="Open Sans" panose="020B0604020202020204" pitchFamily="34" charset="0"/>
              </a:rPr>
              <a:t>              </a:t>
            </a:r>
            <a:r>
              <a:rPr kumimoji="0" lang="en-US" altLang="en-US" b="0" i="0" u="none" strike="noStrike" cap="none" normalizeH="0" baseline="0" dirty="0">
                <a:ln>
                  <a:noFill/>
                </a:ln>
                <a:solidFill>
                  <a:srgbClr val="2D2D2D"/>
                </a:solidFill>
                <a:effectLst/>
                <a:latin typeface="Open Sans" panose="020B0604020202020204" pitchFamily="34" charset="0"/>
              </a:rPr>
              <a:t>           Drones are created, assembled, and customized by Garuda Aerospace for a variety of uses, including event photography, agricultural surveying, reconnaissance, and surveillance. The food tech unicorn </a:t>
            </a:r>
            <a:r>
              <a:rPr kumimoji="0" lang="en-US" altLang="en-US" b="0" i="0" u="none" strike="noStrike" cap="none" normalizeH="0" baseline="0" dirty="0" err="1">
                <a:ln>
                  <a:noFill/>
                </a:ln>
                <a:solidFill>
                  <a:srgbClr val="2D2D2D"/>
                </a:solidFill>
                <a:effectLst/>
                <a:latin typeface="Open Sans" panose="020B0604020202020204" pitchFamily="34" charset="0"/>
              </a:rPr>
              <a:t>Swiggy</a:t>
            </a:r>
            <a:r>
              <a:rPr kumimoji="0" lang="en-US" altLang="en-US" b="0" i="0" u="none" strike="noStrike" cap="none" normalizeH="0" baseline="0" dirty="0">
                <a:ln>
                  <a:noFill/>
                </a:ln>
                <a:solidFill>
                  <a:srgbClr val="2D2D2D"/>
                </a:solidFill>
                <a:effectLst/>
                <a:latin typeface="Open Sans" panose="020B0604020202020204" pitchFamily="34" charset="0"/>
              </a:rPr>
              <a:t> has teamed up with four </a:t>
            </a:r>
            <a:r>
              <a:rPr kumimoji="0" lang="en-US" altLang="en-US" b="0" i="0" u="none" strike="noStrike" cap="none" normalizeH="0" baseline="0" dirty="0" err="1">
                <a:ln>
                  <a:noFill/>
                </a:ln>
                <a:solidFill>
                  <a:srgbClr val="2D2D2D"/>
                </a:solidFill>
                <a:effectLst/>
                <a:latin typeface="Open Sans" panose="020B0604020202020204" pitchFamily="34" charset="0"/>
              </a:rPr>
              <a:t>dGaruda</a:t>
            </a:r>
            <a:r>
              <a:rPr kumimoji="0" lang="en-US" altLang="en-US" b="0" i="0" u="none" strike="noStrike" cap="none" normalizeH="0" baseline="0" dirty="0">
                <a:ln>
                  <a:noFill/>
                </a:ln>
                <a:solidFill>
                  <a:srgbClr val="2D2D2D"/>
                </a:solidFill>
                <a:effectLst/>
                <a:latin typeface="Open Sans" panose="020B0604020202020204" pitchFamily="34" charset="0"/>
              </a:rPr>
              <a:t>, for drone grocery delivery experiments in Bengaluru and Delhi NCR. Additionally, it has orders for over 8,000 drones from other nations, including Malaysia, Panama, and the United Arab Emirates.</a:t>
            </a:r>
            <a:endParaRPr kumimoji="0" lang="en-US" altLang="en-US"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D2D2D"/>
                </a:solidFill>
                <a:effectLst/>
                <a:latin typeface="Open Sans" panose="020B0604020202020204" pitchFamily="34" charset="0"/>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9" name="AutoShape 14" descr="Garuda aerospace logo">
            <a:extLst>
              <a:ext uri="{FF2B5EF4-FFF2-40B4-BE49-F238E27FC236}">
                <a16:creationId xmlns:a16="http://schemas.microsoft.com/office/drawing/2014/main" id="{8F5D0095-2755-B0F1-CF28-D87F18755616}"/>
              </a:ext>
            </a:extLst>
          </p:cNvPr>
          <p:cNvSpPr>
            <a:spLocks noChangeAspect="1" noChangeArrowheads="1"/>
          </p:cNvSpPr>
          <p:nvPr/>
        </p:nvSpPr>
        <p:spPr bwMode="auto">
          <a:xfrm>
            <a:off x="92075" y="-341313"/>
            <a:ext cx="2669825" cy="15577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TextBox 22">
            <a:extLst>
              <a:ext uri="{FF2B5EF4-FFF2-40B4-BE49-F238E27FC236}">
                <a16:creationId xmlns:a16="http://schemas.microsoft.com/office/drawing/2014/main" id="{A89A2064-D605-D211-9971-0851BD44D140}"/>
              </a:ext>
            </a:extLst>
          </p:cNvPr>
          <p:cNvSpPr txBox="1"/>
          <p:nvPr/>
        </p:nvSpPr>
        <p:spPr>
          <a:xfrm flipH="1">
            <a:off x="586114" y="3320083"/>
            <a:ext cx="3761782" cy="2862322"/>
          </a:xfrm>
          <a:prstGeom prst="rect">
            <a:avLst/>
          </a:prstGeom>
          <a:noFill/>
        </p:spPr>
        <p:txBody>
          <a:bodyPr wrap="square" rtlCol="0">
            <a:spAutoFit/>
          </a:bodyPr>
          <a:lstStyle/>
          <a:p>
            <a:r>
              <a:rPr lang="en-US" dirty="0"/>
              <a:t>Location:   Chennai, </a:t>
            </a:r>
            <a:r>
              <a:rPr lang="en-US" dirty="0" err="1"/>
              <a:t>Tamilnadu</a:t>
            </a:r>
            <a:endParaRPr lang="en-US" dirty="0"/>
          </a:p>
          <a:p>
            <a:endParaRPr lang="en-US" dirty="0"/>
          </a:p>
          <a:p>
            <a:pPr algn="l"/>
            <a:r>
              <a:rPr lang="en-US" dirty="0"/>
              <a:t>Contact no:</a:t>
            </a:r>
            <a:r>
              <a:rPr lang="en-US" b="0" i="0" dirty="0">
                <a:effectLst/>
                <a:latin typeface="Manrope"/>
              </a:rPr>
              <a:t>+91 7824833884</a:t>
            </a:r>
          </a:p>
          <a:p>
            <a:pPr algn="l"/>
            <a:r>
              <a:rPr lang="en-US" b="0" i="0" dirty="0">
                <a:effectLst/>
                <a:latin typeface="Manrope"/>
              </a:rPr>
              <a:t>                     +91 9500088664</a:t>
            </a:r>
          </a:p>
          <a:p>
            <a:pPr algn="l"/>
            <a:r>
              <a:rPr lang="en-US" b="1" i="0" dirty="0">
                <a:effectLst/>
                <a:latin typeface="eurostilebold_extended_2"/>
              </a:rPr>
              <a:t>Address</a:t>
            </a:r>
          </a:p>
          <a:p>
            <a:pPr algn="l"/>
            <a:r>
              <a:rPr lang="en-US" b="0" i="0" dirty="0">
                <a:effectLst/>
                <a:latin typeface="Manrope"/>
              </a:rPr>
              <a:t>24, 46, KB </a:t>
            </a:r>
            <a:r>
              <a:rPr lang="en-US" b="0" i="0" dirty="0" err="1">
                <a:effectLst/>
                <a:latin typeface="Manrope"/>
              </a:rPr>
              <a:t>Dasan</a:t>
            </a:r>
            <a:r>
              <a:rPr lang="en-US" b="0" i="0" dirty="0">
                <a:effectLst/>
                <a:latin typeface="Manrope"/>
              </a:rPr>
              <a:t> Rd, </a:t>
            </a:r>
            <a:r>
              <a:rPr lang="en-US" b="0" i="0" dirty="0" err="1">
                <a:effectLst/>
                <a:latin typeface="Manrope"/>
              </a:rPr>
              <a:t>Seetammal</a:t>
            </a:r>
            <a:r>
              <a:rPr lang="en-US" b="0" i="0" dirty="0">
                <a:effectLst/>
                <a:latin typeface="Manrope"/>
              </a:rPr>
              <a:t> Colony, </a:t>
            </a:r>
            <a:r>
              <a:rPr lang="en-US" b="0" i="0" dirty="0" err="1">
                <a:effectLst/>
                <a:latin typeface="Manrope"/>
              </a:rPr>
              <a:t>Lubdhi</a:t>
            </a:r>
            <a:r>
              <a:rPr lang="en-US" b="0" i="0" dirty="0">
                <a:effectLst/>
                <a:latin typeface="Manrope"/>
              </a:rPr>
              <a:t> Colony, </a:t>
            </a:r>
            <a:r>
              <a:rPr lang="en-US" b="0" i="0" dirty="0" err="1">
                <a:effectLst/>
                <a:latin typeface="Manrope"/>
              </a:rPr>
              <a:t>Alwarpet</a:t>
            </a:r>
            <a:r>
              <a:rPr lang="en-US" b="0" i="0" dirty="0">
                <a:effectLst/>
                <a:latin typeface="Manrope"/>
              </a:rPr>
              <a:t>,</a:t>
            </a:r>
            <a:br>
              <a:rPr lang="en-US" b="0" i="0" dirty="0">
                <a:effectLst/>
                <a:latin typeface="Manrope"/>
              </a:rPr>
            </a:br>
            <a:r>
              <a:rPr lang="en-US" b="0" i="0" dirty="0">
                <a:effectLst/>
                <a:latin typeface="Manrope"/>
              </a:rPr>
              <a:t>Chennai, Tamil Nadu - 600018</a:t>
            </a:r>
          </a:p>
          <a:p>
            <a:endParaRPr lang="en-US" dirty="0">
              <a:solidFill>
                <a:srgbClr val="FFFFFF"/>
              </a:solidFill>
              <a:latin typeface="Cairo"/>
            </a:endParaRPr>
          </a:p>
          <a:p>
            <a:endParaRPr lang="en-US" dirty="0"/>
          </a:p>
        </p:txBody>
      </p:sp>
    </p:spTree>
    <p:extLst>
      <p:ext uri="{BB962C8B-B14F-4D97-AF65-F5344CB8AC3E}">
        <p14:creationId xmlns:p14="http://schemas.microsoft.com/office/powerpoint/2010/main" val="2060129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F9B1A26-B1BF-DC8D-40F9-2129F862D7D9}"/>
              </a:ext>
            </a:extLst>
          </p:cNvPr>
          <p:cNvSpPr>
            <a:spLocks noChangeArrowheads="1"/>
          </p:cNvSpPr>
          <p:nvPr/>
        </p:nvSpPr>
        <p:spPr bwMode="auto">
          <a:xfrm>
            <a:off x="138477" y="1679973"/>
            <a:ext cx="11915046" cy="2335518"/>
          </a:xfrm>
          <a:prstGeom prst="rect">
            <a:avLst/>
          </a:prstGeom>
          <a:noFill/>
          <a:ln>
            <a:noFill/>
          </a:ln>
          <a:effectLst/>
        </p:spPr>
        <p:txBody>
          <a:bodyPr vert="horz" wrap="square" lIns="0" tIns="0" rIns="0"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Open Sans" panose="020B0604020202020204" pitchFamily="34" charset="0"/>
              </a:rPr>
              <a:t>        Around 6K farmers across 30K acre farms in Rajasthan and Uttar Pradesh can receive drone-based advising services from </a:t>
            </a:r>
            <a:r>
              <a:rPr kumimoji="0" lang="en-US" altLang="en-US" sz="1400" b="0" i="0" u="none" strike="noStrike" cap="none" normalizeH="0" baseline="0" dirty="0" err="1">
                <a:ln>
                  <a:noFill/>
                </a:ln>
                <a:effectLst/>
                <a:latin typeface="Open Sans" panose="020B0604020202020204" pitchFamily="34" charset="0"/>
              </a:rPr>
              <a:t>BharatRohan</a:t>
            </a:r>
            <a:r>
              <a:rPr kumimoji="0" lang="en-US" altLang="en-US" sz="1400" b="0" i="0" u="none" strike="noStrike" cap="none" normalizeH="0" baseline="0" dirty="0">
                <a:ln>
                  <a:noFill/>
                </a:ln>
                <a:effectLst/>
                <a:latin typeface="Open Sans" panose="020B0604020202020204" pitchFamily="34" charset="0"/>
              </a:rPr>
              <a:t>, a tech-enabled end-to-end </a:t>
            </a:r>
            <a:r>
              <a:rPr kumimoji="0" lang="en-US" altLang="en-US" sz="1400" b="0" i="0" u="none" strike="noStrike" cap="none" normalizeH="0" baseline="0" dirty="0" err="1">
                <a:ln>
                  <a:noFill/>
                </a:ln>
                <a:effectLst/>
                <a:latin typeface="Open Sans" panose="020B0604020202020204" pitchFamily="34" charset="0"/>
              </a:rPr>
              <a:t>agri</a:t>
            </a:r>
            <a:r>
              <a:rPr kumimoji="0" lang="en-US" altLang="en-US" sz="1400" b="0" i="0" u="none" strike="noStrike" cap="none" normalizeH="0" baseline="0" dirty="0">
                <a:ln>
                  <a:noFill/>
                </a:ln>
                <a:effectLst/>
                <a:latin typeface="Open Sans" panose="020B0604020202020204" pitchFamily="34" charset="0"/>
              </a:rPr>
              <a:t>-enabler. The startup offers a four-part solution designed to maximize profit margins, minimize crop losses, and optimize input utilization.</a:t>
            </a:r>
            <a:endParaRPr kumimoji="0" lang="en-US" altLang="en-US" sz="1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Open Sans" panose="020B0604020202020204" pitchFamily="34" charset="0"/>
              </a:rPr>
              <a:t>The startup also makes it possible for farmers to work together with other businesses through contract farming. Farmers can purchase raw materials from vendors like pesticides and seeds, but FMCG, retail, and exporter businesses can purchase agricultural products directly from farmers’ fields.</a:t>
            </a:r>
            <a:endParaRPr kumimoji="0" lang="en-US" altLang="en-US" sz="1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Open Sans" panose="020B0604020202020204" pitchFamily="34" charset="0"/>
              </a:rPr>
              <a:t>Even though </a:t>
            </a:r>
            <a:r>
              <a:rPr kumimoji="0" lang="en-US" altLang="en-US" sz="1400" b="0" i="0" u="none" strike="noStrike" cap="none" normalizeH="0" baseline="0" dirty="0" err="1">
                <a:ln>
                  <a:noFill/>
                </a:ln>
                <a:effectLst/>
                <a:latin typeface="Open Sans" panose="020B0604020202020204" pitchFamily="34" charset="0"/>
              </a:rPr>
              <a:t>BharatRohan</a:t>
            </a:r>
            <a:r>
              <a:rPr kumimoji="0" lang="en-US" altLang="en-US" sz="1400" b="0" i="0" u="none" strike="noStrike" cap="none" normalizeH="0" baseline="0" dirty="0">
                <a:ln>
                  <a:noFill/>
                </a:ln>
                <a:effectLst/>
                <a:latin typeface="Open Sans" panose="020B0604020202020204" pitchFamily="34" charset="0"/>
              </a:rPr>
              <a:t> is indisputably an </a:t>
            </a:r>
            <a:r>
              <a:rPr kumimoji="0" lang="en-US" altLang="en-US" sz="1400" b="0" i="0" u="none" strike="noStrike" cap="none" normalizeH="0" baseline="0" dirty="0" err="1">
                <a:ln>
                  <a:noFill/>
                </a:ln>
                <a:effectLst/>
                <a:latin typeface="Open Sans" panose="020B0604020202020204" pitchFamily="34" charset="0"/>
              </a:rPr>
              <a:t>agritech</a:t>
            </a:r>
            <a:r>
              <a:rPr kumimoji="0" lang="en-US" altLang="en-US" sz="1400" b="0" i="0" u="none" strike="noStrike" cap="none" normalizeH="0" baseline="0" dirty="0">
                <a:ln>
                  <a:noFill/>
                </a:ln>
                <a:effectLst/>
                <a:latin typeface="Open Sans" panose="020B0604020202020204" pitchFamily="34" charset="0"/>
              </a:rPr>
              <a:t> firm, the product’s USP is the usage of drones. The start-up uses a drone to create a precise map of a farm that highlights specific agronomic problems, such as nutrient deficits, disease infections, insect and weed infestations, and more. In order to help farmers maximize their production, </a:t>
            </a:r>
            <a:r>
              <a:rPr kumimoji="0" lang="en-US" altLang="en-US" sz="1400" b="0" i="0" u="none" strike="noStrike" cap="none" normalizeH="0" baseline="0" dirty="0" err="1">
                <a:ln>
                  <a:noFill/>
                </a:ln>
                <a:effectLst/>
                <a:latin typeface="Open Sans" panose="020B0604020202020204" pitchFamily="34" charset="0"/>
              </a:rPr>
              <a:t>BharatRohan</a:t>
            </a:r>
            <a:r>
              <a:rPr kumimoji="0" lang="en-US" altLang="en-US" sz="1400" b="0" i="0" u="none" strike="noStrike" cap="none" normalizeH="0" baseline="0" dirty="0">
                <a:ln>
                  <a:noFill/>
                </a:ln>
                <a:effectLst/>
                <a:latin typeface="Open Sans" panose="020B0604020202020204" pitchFamily="34" charset="0"/>
              </a:rPr>
              <a:t> uses drones and satellite-based remote sensing footage of fields combined with the accompanying historical climate and meteorological records.</a:t>
            </a:r>
            <a:endParaRPr kumimoji="0" lang="en-US" altLang="en-US" sz="1400" b="0" i="0" u="none" strike="noStrike" cap="none" normalizeH="0" baseline="0" dirty="0">
              <a:ln>
                <a:noFill/>
              </a:ln>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Open Sans" panose="020B0604020202020204" pitchFamily="34" charset="0"/>
              </a:rPr>
              <a:t> </a:t>
            </a:r>
            <a:endParaRPr kumimoji="0" lang="en-US" altLang="en-US" sz="1400" b="0" i="0" u="none" strike="noStrike" cap="none" normalizeH="0" baseline="0" dirty="0">
              <a:ln>
                <a:noFill/>
              </a:ln>
              <a:effectLst/>
              <a:latin typeface="Arial" panose="020B0604020202020204" pitchFamily="34" charset="0"/>
            </a:endParaRPr>
          </a:p>
        </p:txBody>
      </p:sp>
      <p:pic>
        <p:nvPicPr>
          <p:cNvPr id="2050" name="Picture 2" descr="Bharat Rohan">
            <a:extLst>
              <a:ext uri="{FF2B5EF4-FFF2-40B4-BE49-F238E27FC236}">
                <a16:creationId xmlns:a16="http://schemas.microsoft.com/office/drawing/2014/main" id="{B6CBBD71-E027-D9DE-A071-35AA5941F6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963" y="126612"/>
            <a:ext cx="1489072" cy="132850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E21979D-7806-873A-8ACF-3A1D643D8ED1}"/>
              </a:ext>
            </a:extLst>
          </p:cNvPr>
          <p:cNvSpPr txBox="1"/>
          <p:nvPr/>
        </p:nvSpPr>
        <p:spPr>
          <a:xfrm flipH="1">
            <a:off x="0" y="1218308"/>
            <a:ext cx="3221388" cy="461665"/>
          </a:xfrm>
          <a:prstGeom prst="rect">
            <a:avLst/>
          </a:prstGeom>
          <a:noFill/>
        </p:spPr>
        <p:txBody>
          <a:bodyPr wrap="square" rtlCol="0">
            <a:spAutoFit/>
          </a:bodyPr>
          <a:lstStyle/>
          <a:p>
            <a:r>
              <a:rPr lang="en-US" sz="2400" dirty="0">
                <a:latin typeface="Adobe Caslon Pro Bold" panose="0205070206050A020403" pitchFamily="18" charset="0"/>
              </a:rPr>
              <a:t>Bharath Rohan</a:t>
            </a:r>
          </a:p>
        </p:txBody>
      </p:sp>
      <p:sp>
        <p:nvSpPr>
          <p:cNvPr id="7" name="TextBox 6">
            <a:extLst>
              <a:ext uri="{FF2B5EF4-FFF2-40B4-BE49-F238E27FC236}">
                <a16:creationId xmlns:a16="http://schemas.microsoft.com/office/drawing/2014/main" id="{53C792CB-BFBB-03D6-3A30-C13F363413F3}"/>
              </a:ext>
            </a:extLst>
          </p:cNvPr>
          <p:cNvSpPr txBox="1"/>
          <p:nvPr/>
        </p:nvSpPr>
        <p:spPr>
          <a:xfrm>
            <a:off x="301963" y="4240344"/>
            <a:ext cx="6138472" cy="1200329"/>
          </a:xfrm>
          <a:prstGeom prst="rect">
            <a:avLst/>
          </a:prstGeom>
          <a:noFill/>
        </p:spPr>
        <p:txBody>
          <a:bodyPr wrap="square">
            <a:spAutoFit/>
          </a:bodyPr>
          <a:lstStyle/>
          <a:p>
            <a:r>
              <a:rPr lang="en-IN" b="1" u="sng" dirty="0">
                <a:solidFill>
                  <a:srgbClr val="202124"/>
                </a:solidFill>
                <a:effectLst/>
                <a:hlinkClick r:id="rId3"/>
              </a:rPr>
              <a:t>Location : new </a:t>
            </a:r>
            <a:r>
              <a:rPr lang="en-IN" b="1" u="sng" dirty="0" err="1">
                <a:solidFill>
                  <a:srgbClr val="202124"/>
                </a:solidFill>
                <a:effectLst/>
                <a:hlinkClick r:id="rId3"/>
              </a:rPr>
              <a:t>delhi</a:t>
            </a:r>
            <a:endParaRPr lang="en-IN" b="1" u="sng" dirty="0">
              <a:solidFill>
                <a:srgbClr val="202124"/>
              </a:solidFill>
              <a:effectLst/>
              <a:hlinkClick r:id="rId3"/>
            </a:endParaRPr>
          </a:p>
          <a:p>
            <a:r>
              <a:rPr lang="en-IN" b="1" u="sng" dirty="0">
                <a:solidFill>
                  <a:srgbClr val="202124"/>
                </a:solidFill>
                <a:effectLst/>
                <a:hlinkClick r:id="rId3"/>
              </a:rPr>
              <a:t>Phone</a:t>
            </a:r>
            <a:r>
              <a:rPr lang="en-IN" b="1" dirty="0">
                <a:effectLst/>
              </a:rPr>
              <a:t>: </a:t>
            </a:r>
            <a:r>
              <a:rPr lang="en-IN" u="none" strike="noStrike" dirty="0">
                <a:solidFill>
                  <a:srgbClr val="1A0DAB"/>
                </a:solidFill>
                <a:effectLst/>
                <a:hlinkClick r:id="rId4"/>
              </a:rPr>
              <a:t>096505 88865</a:t>
            </a:r>
            <a:endParaRPr lang="en-IN" dirty="0">
              <a:effectLst/>
            </a:endParaRPr>
          </a:p>
          <a:p>
            <a:br>
              <a:rPr lang="en-IN" b="0" i="0" dirty="0">
                <a:solidFill>
                  <a:srgbClr val="202124"/>
                </a:solidFill>
                <a:effectLst/>
                <a:latin typeface="arial" panose="020B0604020202020204" pitchFamily="34" charset="0"/>
              </a:rPr>
            </a:br>
            <a:endParaRPr lang="en-US" dirty="0"/>
          </a:p>
        </p:txBody>
      </p:sp>
      <p:sp>
        <p:nvSpPr>
          <p:cNvPr id="9" name="TextBox 8">
            <a:extLst>
              <a:ext uri="{FF2B5EF4-FFF2-40B4-BE49-F238E27FC236}">
                <a16:creationId xmlns:a16="http://schemas.microsoft.com/office/drawing/2014/main" id="{E68DF9A4-F8AD-A3BA-78A8-6658A10AC4B1}"/>
              </a:ext>
            </a:extLst>
          </p:cNvPr>
          <p:cNvSpPr txBox="1"/>
          <p:nvPr/>
        </p:nvSpPr>
        <p:spPr>
          <a:xfrm>
            <a:off x="301963" y="5178027"/>
            <a:ext cx="6138472" cy="1200329"/>
          </a:xfrm>
          <a:prstGeom prst="rect">
            <a:avLst/>
          </a:prstGeom>
          <a:noFill/>
        </p:spPr>
        <p:txBody>
          <a:bodyPr wrap="square">
            <a:spAutoFit/>
          </a:bodyPr>
          <a:lstStyle/>
          <a:p>
            <a:r>
              <a:rPr lang="en-US" b="1" i="0" u="none" strike="noStrike" dirty="0">
                <a:solidFill>
                  <a:srgbClr val="202124"/>
                </a:solidFill>
                <a:effectLst/>
                <a:latin typeface="arial" panose="020B0604020202020204" pitchFamily="34" charset="0"/>
                <a:hlinkClick r:id="rId5"/>
              </a:rPr>
              <a:t>Address</a:t>
            </a:r>
            <a:r>
              <a:rPr lang="en-US" b="1" i="0" dirty="0">
                <a:effectLst/>
                <a:latin typeface="arial" panose="020B0604020202020204" pitchFamily="34" charset="0"/>
              </a:rPr>
              <a:t>: </a:t>
            </a:r>
            <a:r>
              <a:rPr lang="en-US" b="0" i="0" dirty="0">
                <a:effectLst/>
                <a:latin typeface="arial" panose="020B0604020202020204" pitchFamily="34" charset="0"/>
              </a:rPr>
              <a:t>B-1/315, Block B, Yamuna </a:t>
            </a:r>
            <a:r>
              <a:rPr lang="en-US" b="0" i="0" dirty="0" err="1">
                <a:effectLst/>
                <a:latin typeface="arial" panose="020B0604020202020204" pitchFamily="34" charset="0"/>
              </a:rPr>
              <a:t>Vihar</a:t>
            </a:r>
            <a:r>
              <a:rPr lang="en-US" b="0" i="0" dirty="0">
                <a:effectLst/>
                <a:latin typeface="arial" panose="020B0604020202020204" pitchFamily="34" charset="0"/>
              </a:rPr>
              <a:t>, Shahdara, New Delhi, Delhi 110053</a:t>
            </a:r>
          </a:p>
          <a:p>
            <a:endParaRPr lang="en-US" dirty="0">
              <a:latin typeface="arial" panose="020B0604020202020204" pitchFamily="34" charset="0"/>
            </a:endParaRPr>
          </a:p>
          <a:p>
            <a:r>
              <a:rPr lang="en-US" b="0" i="0" dirty="0" err="1">
                <a:effectLst/>
                <a:latin typeface="arial" panose="020B0604020202020204" pitchFamily="34" charset="0"/>
              </a:rPr>
              <a:t>BharatRohan</a:t>
            </a:r>
            <a:r>
              <a:rPr lang="en-US" b="0" i="0" dirty="0">
                <a:effectLst/>
                <a:latin typeface="arial" panose="020B0604020202020204" pitchFamily="34" charset="0"/>
              </a:rPr>
              <a:t> has raised $34.2K.</a:t>
            </a:r>
            <a:endParaRPr lang="en-US" dirty="0"/>
          </a:p>
        </p:txBody>
      </p:sp>
    </p:spTree>
    <p:extLst>
      <p:ext uri="{BB962C8B-B14F-4D97-AF65-F5344CB8AC3E}">
        <p14:creationId xmlns:p14="http://schemas.microsoft.com/office/powerpoint/2010/main" val="360894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71F3F3-973A-2B3B-BB44-AD899EC398E8}"/>
              </a:ext>
            </a:extLst>
          </p:cNvPr>
          <p:cNvSpPr>
            <a:spLocks noGrp="1"/>
          </p:cNvSpPr>
          <p:nvPr>
            <p:ph idx="1"/>
          </p:nvPr>
        </p:nvSpPr>
        <p:spPr>
          <a:xfrm>
            <a:off x="326037" y="873682"/>
            <a:ext cx="10131425" cy="3173662"/>
          </a:xfrm>
        </p:spPr>
        <p:txBody>
          <a:bodyPr>
            <a:normAutofit/>
          </a:bodyPr>
          <a:lstStyle/>
          <a:p>
            <a:pPr algn="l"/>
            <a:r>
              <a:rPr lang="en-US" sz="1600" dirty="0" err="1"/>
              <a:t>Enercomp</a:t>
            </a:r>
            <a:r>
              <a:rPr lang="en-US" sz="1600" dirty="0"/>
              <a:t>, a startup in artificial intelligence, offers services utilizing UAV “drones” and a range of sensors for effective and dependable data collection and processing, as well as high-standard analytics to derive insights from the data. </a:t>
            </a:r>
            <a:r>
              <a:rPr lang="en-US" sz="1600" dirty="0" err="1"/>
              <a:t>Enercomp’s</a:t>
            </a:r>
            <a:r>
              <a:rPr lang="en-US" sz="1600" dirty="0"/>
              <a:t> solutions can serve a variety of industries, from agriculture to industrial services to </a:t>
            </a:r>
            <a:r>
              <a:rPr lang="en-US" sz="1600" dirty="0" err="1"/>
              <a:t>defence</a:t>
            </a:r>
            <a:r>
              <a:rPr lang="en-US" sz="1600" dirty="0"/>
              <a:t>, thanks to its exclusive technology.</a:t>
            </a:r>
          </a:p>
          <a:p>
            <a:pPr algn="l"/>
            <a:r>
              <a:rPr lang="en-US" sz="1600" dirty="0"/>
              <a:t> </a:t>
            </a:r>
          </a:p>
          <a:p>
            <a:pPr algn="l"/>
            <a:r>
              <a:rPr lang="en-US" sz="1600" dirty="0" err="1"/>
              <a:t>Enercomp</a:t>
            </a:r>
            <a:r>
              <a:rPr lang="en-US" sz="1600" dirty="0"/>
              <a:t>, a startup in artificial intelligence, offers services utilizing UAV “drones” and a range of sensors for effective and dependable data collection and processing, as well as high-standard analytics to derive insights from the data. </a:t>
            </a:r>
            <a:r>
              <a:rPr lang="en-US" sz="1600" dirty="0" err="1"/>
              <a:t>Enercomp’s</a:t>
            </a:r>
            <a:r>
              <a:rPr lang="en-US" sz="1600" dirty="0"/>
              <a:t> solutions can serve a variety of industries, from agriculture to industrial services to </a:t>
            </a:r>
            <a:r>
              <a:rPr lang="en-US" sz="1600" dirty="0" err="1"/>
              <a:t>defence</a:t>
            </a:r>
            <a:r>
              <a:rPr lang="en-US" sz="1600" dirty="0"/>
              <a:t>, thanks to its exclusive technology.</a:t>
            </a:r>
            <a:r>
              <a:rPr lang="en-US" dirty="0"/>
              <a:t> </a:t>
            </a:r>
          </a:p>
          <a:p>
            <a:endParaRPr lang="en-US" dirty="0"/>
          </a:p>
        </p:txBody>
      </p:sp>
      <p:sp>
        <p:nvSpPr>
          <p:cNvPr id="4" name="TextBox 3">
            <a:extLst>
              <a:ext uri="{FF2B5EF4-FFF2-40B4-BE49-F238E27FC236}">
                <a16:creationId xmlns:a16="http://schemas.microsoft.com/office/drawing/2014/main" id="{69F1FC7C-DC17-C172-631D-20975C540ED7}"/>
              </a:ext>
            </a:extLst>
          </p:cNvPr>
          <p:cNvSpPr txBox="1"/>
          <p:nvPr/>
        </p:nvSpPr>
        <p:spPr>
          <a:xfrm>
            <a:off x="685801" y="227351"/>
            <a:ext cx="4901783" cy="646331"/>
          </a:xfrm>
          <a:prstGeom prst="rect">
            <a:avLst/>
          </a:prstGeom>
          <a:noFill/>
        </p:spPr>
        <p:txBody>
          <a:bodyPr wrap="square" rtlCol="0">
            <a:spAutoFit/>
          </a:bodyPr>
          <a:lstStyle/>
          <a:p>
            <a:r>
              <a:rPr lang="en-US" sz="3600" dirty="0" err="1">
                <a:latin typeface="Adobe Caslon Pro Bold" panose="0205070206050A020403" pitchFamily="18" charset="0"/>
              </a:rPr>
              <a:t>Enercom</a:t>
            </a:r>
            <a:r>
              <a:rPr lang="en-US" sz="3600" dirty="0" err="1"/>
              <a:t>p</a:t>
            </a:r>
            <a:endParaRPr lang="en-US" sz="3600" dirty="0"/>
          </a:p>
        </p:txBody>
      </p:sp>
      <p:sp>
        <p:nvSpPr>
          <p:cNvPr id="7" name="TextBox 6">
            <a:extLst>
              <a:ext uri="{FF2B5EF4-FFF2-40B4-BE49-F238E27FC236}">
                <a16:creationId xmlns:a16="http://schemas.microsoft.com/office/drawing/2014/main" id="{6D3E52D3-1BA8-4814-F0F4-F64DCB262EF7}"/>
              </a:ext>
            </a:extLst>
          </p:cNvPr>
          <p:cNvSpPr txBox="1"/>
          <p:nvPr/>
        </p:nvSpPr>
        <p:spPr>
          <a:xfrm flipH="1">
            <a:off x="1739608" y="4110547"/>
            <a:ext cx="5935356" cy="2092881"/>
          </a:xfrm>
          <a:prstGeom prst="rect">
            <a:avLst/>
          </a:prstGeom>
          <a:noFill/>
        </p:spPr>
        <p:txBody>
          <a:bodyPr wrap="square" rtlCol="0">
            <a:spAutoFit/>
          </a:bodyPr>
          <a:lstStyle/>
          <a:p>
            <a:r>
              <a:rPr lang="en-US" dirty="0"/>
              <a:t>Location: Ahmedabad, Gujarat</a:t>
            </a:r>
          </a:p>
          <a:p>
            <a:endParaRPr lang="en-US" dirty="0"/>
          </a:p>
          <a:p>
            <a:r>
              <a:rPr lang="en-US" dirty="0"/>
              <a:t>Contact:</a:t>
            </a:r>
            <a:r>
              <a:rPr lang="en-US" b="0" i="0" u="sng" dirty="0">
                <a:solidFill>
                  <a:srgbClr val="1A0DAB"/>
                </a:solidFill>
                <a:effectLst/>
                <a:latin typeface="arial" panose="020B0604020202020204" pitchFamily="34" charset="0"/>
                <a:hlinkClick r:id="rId2"/>
              </a:rPr>
              <a:t>079 4897 0507</a:t>
            </a:r>
            <a:endParaRPr lang="en-US" sz="2000" b="0" i="0" u="sng" dirty="0">
              <a:effectLst/>
              <a:latin typeface="arial" panose="020B0604020202020204" pitchFamily="34" charset="0"/>
            </a:endParaRPr>
          </a:p>
          <a:p>
            <a:endParaRPr lang="en-US" sz="2000" u="sng" dirty="0">
              <a:latin typeface="arial" panose="020B0604020202020204" pitchFamily="34" charset="0"/>
            </a:endParaRPr>
          </a:p>
          <a:p>
            <a:r>
              <a:rPr lang="en-US" sz="2000" b="1" i="0" dirty="0" err="1">
                <a:effectLst/>
                <a:latin typeface="arial" panose="020B0604020202020204" pitchFamily="34" charset="0"/>
              </a:rPr>
              <a:t>Jatin</a:t>
            </a:r>
            <a:r>
              <a:rPr lang="en-US" sz="2000" b="1" i="0" dirty="0">
                <a:effectLst/>
                <a:latin typeface="arial" panose="020B0604020202020204" pitchFamily="34" charset="0"/>
              </a:rPr>
              <a:t> Patel</a:t>
            </a:r>
            <a:r>
              <a:rPr lang="en-US" sz="2000" b="0" i="0" dirty="0">
                <a:effectLst/>
                <a:latin typeface="arial" panose="020B0604020202020204" pitchFamily="34" charset="0"/>
              </a:rPr>
              <a:t> - Director</a:t>
            </a:r>
            <a:endParaRPr lang="en-US" sz="2000" b="0" i="0" u="sng" dirty="0">
              <a:effectLst/>
              <a:latin typeface="arial" panose="020B0604020202020204" pitchFamily="34" charset="0"/>
            </a:endParaRPr>
          </a:p>
          <a:p>
            <a:endParaRPr lang="en-US" u="sng" dirty="0">
              <a:solidFill>
                <a:srgbClr val="1A0DAB"/>
              </a:solidFill>
              <a:latin typeface="arial" panose="020B0604020202020204" pitchFamily="34" charset="0"/>
            </a:endParaRPr>
          </a:p>
          <a:p>
            <a:endParaRPr lang="en-US" dirty="0"/>
          </a:p>
        </p:txBody>
      </p:sp>
    </p:spTree>
    <p:extLst>
      <p:ext uri="{BB962C8B-B14F-4D97-AF65-F5344CB8AC3E}">
        <p14:creationId xmlns:p14="http://schemas.microsoft.com/office/powerpoint/2010/main" val="838157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D3F6788-410C-C741-A2C4-EAA2315686A6}"/>
              </a:ext>
            </a:extLst>
          </p:cNvPr>
          <p:cNvSpPr>
            <a:spLocks noChangeArrowheads="1"/>
          </p:cNvSpPr>
          <p:nvPr/>
        </p:nvSpPr>
        <p:spPr bwMode="auto">
          <a:xfrm>
            <a:off x="824460" y="1554639"/>
            <a:ext cx="10668000" cy="183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effectLst/>
                <a:latin typeface="Open Sans" panose="020B0604020202020204" pitchFamily="34" charset="0"/>
              </a:rPr>
              <a:t>  </a:t>
            </a:r>
            <a:r>
              <a:rPr kumimoji="0" lang="en-US" altLang="en-US" sz="3300" b="0" i="0" u="none" strike="noStrike" cap="none" normalizeH="0" baseline="0" dirty="0">
                <a:ln>
                  <a:noFill/>
                </a:ln>
                <a:effectLst/>
                <a:latin typeface="Open Sans" panose="020B0604020202020204" pitchFamily="34" charset="0"/>
              </a:rPr>
              <a:t>     </a:t>
            </a:r>
            <a:r>
              <a:rPr kumimoji="0" lang="en-US" altLang="en-US" sz="1600" b="0" i="0" u="none" strike="noStrike" cap="none" normalizeH="0" baseline="0" dirty="0">
                <a:ln>
                  <a:noFill/>
                </a:ln>
                <a:effectLst/>
                <a:latin typeface="Open Sans" panose="020B0604020202020204" pitchFamily="34" charset="0"/>
              </a:rPr>
              <a:t>             drone companies in </a:t>
            </a:r>
            <a:r>
              <a:rPr kumimoji="0" lang="en-US" altLang="en-US" sz="1600" b="0" i="0" u="none" strike="noStrike" cap="none" normalizeH="0" baseline="0" dirty="0" err="1">
                <a:ln>
                  <a:noFill/>
                </a:ln>
                <a:effectLst/>
                <a:latin typeface="Open Sans" panose="020B0604020202020204" pitchFamily="34" charset="0"/>
              </a:rPr>
              <a:t>IndiaOptimized</a:t>
            </a:r>
            <a:r>
              <a:rPr kumimoji="0" lang="en-US" altLang="en-US" sz="1600" b="0" i="0" u="none" strike="noStrike" cap="none" normalizeH="0" baseline="0" dirty="0">
                <a:ln>
                  <a:noFill/>
                </a:ln>
                <a:effectLst/>
                <a:latin typeface="Open Sans" panose="020B0604020202020204" pitchFamily="34" charset="0"/>
              </a:rPr>
              <a:t> </a:t>
            </a:r>
            <a:r>
              <a:rPr kumimoji="0" lang="en-US" altLang="en-US" sz="1600" b="0" i="0" u="none" strike="noStrike" cap="none" normalizeH="0" baseline="0" dirty="0" err="1">
                <a:ln>
                  <a:noFill/>
                </a:ln>
                <a:effectLst/>
                <a:latin typeface="Open Sans" panose="020B0604020202020204" pitchFamily="34" charset="0"/>
              </a:rPr>
              <a:t>Electrotech</a:t>
            </a:r>
            <a:r>
              <a:rPr kumimoji="0" lang="en-US" altLang="en-US" sz="1600" b="0" i="0" u="none" strike="noStrike" cap="none" normalizeH="0" baseline="0" dirty="0">
                <a:ln>
                  <a:noFill/>
                </a:ln>
                <a:effectLst/>
                <a:latin typeface="Open Sans" panose="020B0604020202020204" pitchFamily="34" charset="0"/>
              </a:rPr>
              <a:t>, a </a:t>
            </a:r>
            <a:r>
              <a:rPr kumimoji="0" lang="en-US" altLang="en-US" sz="1600" b="0" i="0" u="none" strike="noStrike" cap="none" normalizeH="0" baseline="0" dirty="0" err="1">
                <a:ln>
                  <a:noFill/>
                </a:ln>
                <a:effectLst/>
                <a:latin typeface="Open Sans" panose="020B0604020202020204" pitchFamily="34" charset="0"/>
              </a:rPr>
              <a:t>defence</a:t>
            </a:r>
            <a:r>
              <a:rPr kumimoji="0" lang="en-US" altLang="en-US" sz="1600" b="0" i="0" u="none" strike="noStrike" cap="none" normalizeH="0" baseline="0" dirty="0">
                <a:ln>
                  <a:noFill/>
                </a:ln>
                <a:effectLst/>
                <a:latin typeface="Open Sans" panose="020B0604020202020204" pitchFamily="34" charset="0"/>
              </a:rPr>
              <a:t> technology startup, creates domestic surveillance systems for security forces, national assets, </a:t>
            </a:r>
            <a:r>
              <a:rPr kumimoji="0" lang="en-US" altLang="en-US" sz="1600" b="0" i="0" u="none" strike="noStrike" cap="none" normalizeH="0" baseline="0" dirty="0" err="1">
                <a:ln>
                  <a:noFill/>
                </a:ln>
                <a:effectLst/>
                <a:latin typeface="Open Sans" panose="020B0604020202020204" pitchFamily="34" charset="0"/>
              </a:rPr>
              <a:t>defence</a:t>
            </a:r>
            <a:r>
              <a:rPr kumimoji="0" lang="en-US" altLang="en-US" sz="1600" b="0" i="0" u="none" strike="noStrike" cap="none" normalizeH="0" baseline="0" dirty="0">
                <a:ln>
                  <a:noFill/>
                </a:ln>
                <a:effectLst/>
                <a:latin typeface="Open Sans" panose="020B0604020202020204" pitchFamily="34" charset="0"/>
              </a:rPr>
              <a:t>, and aerospace businesses. According to this startup, it offers precise, usable, and real-time knowledge about surroundings using autonomous, field-upgradable, secure systems.</a:t>
            </a: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Open Sans" panose="020B0604020202020204" pitchFamily="34" charset="0"/>
              </a:rPr>
              <a:t>The startup wants to develop cutting-edge surveillance systems, new products, and additional prototypes for the railroad industry, smart city, and intelligent border projects</a:t>
            </a:r>
            <a:endParaRPr kumimoji="0" lang="en-US" altLang="en-US" sz="1600" b="0" i="0" u="none" strike="noStrike" cap="none" normalizeH="0" baseline="0" dirty="0">
              <a:ln>
                <a:noFill/>
              </a:ln>
              <a:effectLst/>
            </a:endParaRPr>
          </a:p>
        </p:txBody>
      </p:sp>
      <p:pic>
        <p:nvPicPr>
          <p:cNvPr id="3074" name="Picture 2" descr="optimized electrotech drone companies in India">
            <a:extLst>
              <a:ext uri="{FF2B5EF4-FFF2-40B4-BE49-F238E27FC236}">
                <a16:creationId xmlns:a16="http://schemas.microsoft.com/office/drawing/2014/main" id="{1BA442E8-7D45-8524-13C6-229651D51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118" y="1030763"/>
            <a:ext cx="1866900" cy="5238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DFE1504-F464-7C1C-0D89-122311FF103A}"/>
              </a:ext>
            </a:extLst>
          </p:cNvPr>
          <p:cNvSpPr txBox="1"/>
          <p:nvPr/>
        </p:nvSpPr>
        <p:spPr>
          <a:xfrm flipH="1">
            <a:off x="1125011" y="539647"/>
            <a:ext cx="4601232" cy="461665"/>
          </a:xfrm>
          <a:prstGeom prst="rect">
            <a:avLst/>
          </a:prstGeom>
          <a:noFill/>
        </p:spPr>
        <p:txBody>
          <a:bodyPr wrap="square" rtlCol="0">
            <a:spAutoFit/>
          </a:bodyPr>
          <a:lstStyle/>
          <a:p>
            <a:r>
              <a:rPr lang="en-US" sz="2400" dirty="0">
                <a:latin typeface="Adobe Caslon Pro Bold" panose="0205070206050A020403" pitchFamily="18" charset="0"/>
              </a:rPr>
              <a:t>Optimized </a:t>
            </a:r>
            <a:r>
              <a:rPr lang="en-US" sz="2400" dirty="0" err="1">
                <a:latin typeface="Adobe Caslon Pro Bold" panose="0205070206050A020403" pitchFamily="18" charset="0"/>
              </a:rPr>
              <a:t>electrotech</a:t>
            </a:r>
            <a:endParaRPr lang="en-US" sz="2400" dirty="0">
              <a:latin typeface="Adobe Caslon Pro Bold" panose="0205070206050A020403" pitchFamily="18" charset="0"/>
            </a:endParaRPr>
          </a:p>
        </p:txBody>
      </p:sp>
      <p:sp>
        <p:nvSpPr>
          <p:cNvPr id="5" name="TextBox 4">
            <a:extLst>
              <a:ext uri="{FF2B5EF4-FFF2-40B4-BE49-F238E27FC236}">
                <a16:creationId xmlns:a16="http://schemas.microsoft.com/office/drawing/2014/main" id="{A91363D8-05EA-4BC0-8B4B-EB4B6FD69AAB}"/>
              </a:ext>
            </a:extLst>
          </p:cNvPr>
          <p:cNvSpPr txBox="1"/>
          <p:nvPr/>
        </p:nvSpPr>
        <p:spPr>
          <a:xfrm flipH="1">
            <a:off x="1125009" y="3754571"/>
            <a:ext cx="5980328" cy="1508105"/>
          </a:xfrm>
          <a:prstGeom prst="rect">
            <a:avLst/>
          </a:prstGeom>
          <a:noFill/>
        </p:spPr>
        <p:txBody>
          <a:bodyPr wrap="square" rtlCol="0">
            <a:spAutoFit/>
          </a:bodyPr>
          <a:lstStyle/>
          <a:p>
            <a:r>
              <a:rPr lang="en-US" dirty="0" err="1"/>
              <a:t>Location:banglore</a:t>
            </a:r>
            <a:r>
              <a:rPr lang="en-US" dirty="0"/>
              <a:t>, Karnataka</a:t>
            </a:r>
          </a:p>
          <a:p>
            <a:endParaRPr lang="en-US" dirty="0"/>
          </a:p>
          <a:p>
            <a:r>
              <a:rPr lang="en-US" dirty="0"/>
              <a:t>Contact: </a:t>
            </a:r>
            <a:r>
              <a:rPr lang="en-US" b="0" i="0" u="sng" dirty="0">
                <a:solidFill>
                  <a:srgbClr val="1A0DAB"/>
                </a:solidFill>
                <a:effectLst/>
                <a:latin typeface="arial" panose="020B0604020202020204" pitchFamily="34" charset="0"/>
                <a:hlinkClick r:id="rId3"/>
              </a:rPr>
              <a:t>079 2970 7308</a:t>
            </a:r>
            <a:endParaRPr lang="en-US" b="0" i="0" u="sng" dirty="0">
              <a:solidFill>
                <a:srgbClr val="1A0DAB"/>
              </a:solidFill>
              <a:effectLst/>
              <a:latin typeface="arial" panose="020B0604020202020204" pitchFamily="34" charset="0"/>
            </a:endParaRPr>
          </a:p>
          <a:p>
            <a:endParaRPr lang="en-US" u="sng" dirty="0">
              <a:solidFill>
                <a:srgbClr val="1A0DAB"/>
              </a:solidFill>
              <a:latin typeface="arial" panose="020B0604020202020204" pitchFamily="34" charset="0"/>
            </a:endParaRPr>
          </a:p>
          <a:p>
            <a:r>
              <a:rPr lang="en-US" sz="2000" b="0" i="0" dirty="0">
                <a:effectLst/>
                <a:latin typeface="arial" panose="020B0604020202020204" pitchFamily="34" charset="0"/>
              </a:rPr>
              <a:t>Optimized </a:t>
            </a:r>
            <a:r>
              <a:rPr lang="en-US" sz="2000" b="0" i="0" dirty="0" err="1">
                <a:effectLst/>
                <a:latin typeface="arial" panose="020B0604020202020204" pitchFamily="34" charset="0"/>
              </a:rPr>
              <a:t>Electrotech</a:t>
            </a:r>
            <a:r>
              <a:rPr lang="en-US" sz="2000" b="0" i="0" dirty="0">
                <a:effectLst/>
                <a:latin typeface="arial" panose="020B0604020202020204" pitchFamily="34" charset="0"/>
              </a:rPr>
              <a:t> has raised $2.8M.</a:t>
            </a:r>
            <a:endParaRPr lang="en-US" sz="2000" dirty="0"/>
          </a:p>
        </p:txBody>
      </p:sp>
    </p:spTree>
    <p:extLst>
      <p:ext uri="{BB962C8B-B14F-4D97-AF65-F5344CB8AC3E}">
        <p14:creationId xmlns:p14="http://schemas.microsoft.com/office/powerpoint/2010/main" val="2188742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B805DC1F-349D-22CB-DBBF-848BE2EA579F}"/>
              </a:ext>
            </a:extLst>
          </p:cNvPr>
          <p:cNvSpPr>
            <a:spLocks noChangeArrowheads="1"/>
          </p:cNvSpPr>
          <p:nvPr/>
        </p:nvSpPr>
        <p:spPr bwMode="auto">
          <a:xfrm>
            <a:off x="114616" y="1684359"/>
            <a:ext cx="11962768" cy="27664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3244"/>
                </a:solidFill>
                <a:effectLst/>
                <a:latin typeface="Roboto" panose="02000000000000000000" pitchFamily="2" charset="0"/>
                <a:hlinkClick r:id="rId2"/>
              </a:rPr>
              <a:t>Skylark Drones</a:t>
            </a:r>
            <a:endParaRPr kumimoji="0" lang="en-US" altLang="en-US" sz="1300" b="0" i="0" u="none" strike="noStrike" cap="none" normalizeH="0" baseline="0" dirty="0">
              <a:ln>
                <a:noFill/>
              </a:ln>
              <a:solidFill>
                <a:srgbClr val="1E1E1E"/>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D2D2D"/>
                </a:solidFill>
                <a:effectLst/>
                <a:latin typeface="Open Sans" panose="020B0604020202020204" pitchFamily="34" charset="0"/>
              </a:rPr>
              <a:t>  </a:t>
            </a:r>
            <a:r>
              <a:rPr kumimoji="0" lang="en-US" altLang="en-US" sz="6400" b="0" i="0" u="none" strike="noStrike" cap="none" normalizeH="0" baseline="0" dirty="0">
                <a:ln>
                  <a:noFill/>
                </a:ln>
                <a:solidFill>
                  <a:srgbClr val="2D2D2D"/>
                </a:solidFill>
                <a:effectLst/>
                <a:latin typeface="Open Sans" panose="020B0604020202020204" pitchFamily="34" charset="0"/>
              </a:rPr>
              <a:t>             </a:t>
            </a:r>
            <a:r>
              <a:rPr kumimoji="0" lang="en-US" altLang="en-US" sz="1300" b="0" i="0" u="none" strike="noStrike" cap="none" normalizeH="0" baseline="0" dirty="0">
                <a:ln>
                  <a:noFill/>
                </a:ln>
                <a:solidFill>
                  <a:srgbClr val="2D2D2D"/>
                </a:solidFill>
                <a:effectLst/>
                <a:latin typeface="Open Sans" panose="020B0604020202020204" pitchFamily="34" charset="0"/>
              </a:rPr>
              <a:t>End-to-end drone-based solutions from Skylark Drones give insights to support corporate growth. Skylark’s product, Spectra, and Drone Mission Ops attempts to offer geospatial analytics to businesses. Worksite intelligence, platform integrations, and API access are all made possible by Spectra. On the other side, Drone Mission Ops offers fleet and project management for large businesses and individual operators to plan and carry out drone missions.</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D2D2D"/>
                </a:solidFill>
                <a:effectLst/>
                <a:latin typeface="Open Sans" panose="020B0604020202020204" pitchFamily="34" charset="0"/>
              </a:rPr>
              <a:t>The computer vision program used by Skylark analyses aerial imagery to provide its clients with insights particular to their sector. To help and streamline better business decisions and strategies for its clients, the startup intends to further develop insights from its drone data. Additionally, it wants to promote the growth of its drone data analytics-based solutions and product extension into foreign markets.</a:t>
            </a:r>
            <a:endParaRPr kumimoji="0" lang="en-US" altLang="en-US" sz="1300" b="0" i="0" u="none" strike="noStrike" cap="none" normalizeH="0" baseline="0" dirty="0">
              <a:ln>
                <a:noFill/>
              </a:ln>
              <a:solidFill>
                <a:srgbClr val="1E1E1E"/>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D2D2D"/>
                </a:solidFill>
                <a:effectLst/>
                <a:latin typeface="Open Sans"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8" name="Picture 2" descr="skylark drones">
            <a:extLst>
              <a:ext uri="{FF2B5EF4-FFF2-40B4-BE49-F238E27FC236}">
                <a16:creationId xmlns:a16="http://schemas.microsoft.com/office/drawing/2014/main" id="{E704D7BC-3B1F-1792-36E0-E7BA2FEADD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849" y="552919"/>
            <a:ext cx="2636135" cy="10191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5D32408-3BCA-7FFD-DDF6-14FC80AAB3B0}"/>
              </a:ext>
            </a:extLst>
          </p:cNvPr>
          <p:cNvSpPr txBox="1"/>
          <p:nvPr/>
        </p:nvSpPr>
        <p:spPr>
          <a:xfrm>
            <a:off x="3867462" y="5231567"/>
            <a:ext cx="45719" cy="369332"/>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B0E9F045-5FCE-BBB3-AE38-BC91472BC4CE}"/>
              </a:ext>
            </a:extLst>
          </p:cNvPr>
          <p:cNvSpPr txBox="1"/>
          <p:nvPr/>
        </p:nvSpPr>
        <p:spPr>
          <a:xfrm flipH="1">
            <a:off x="1319884" y="4662180"/>
            <a:ext cx="5935356" cy="1877437"/>
          </a:xfrm>
          <a:prstGeom prst="rect">
            <a:avLst/>
          </a:prstGeom>
          <a:noFill/>
        </p:spPr>
        <p:txBody>
          <a:bodyPr wrap="square" rtlCol="0">
            <a:spAutoFit/>
          </a:bodyPr>
          <a:lstStyle/>
          <a:p>
            <a:r>
              <a:rPr lang="en-US" dirty="0"/>
              <a:t>Location: </a:t>
            </a:r>
            <a:r>
              <a:rPr lang="en-US" dirty="0" err="1"/>
              <a:t>Banglore</a:t>
            </a:r>
            <a:r>
              <a:rPr lang="en-US" dirty="0"/>
              <a:t>, </a:t>
            </a:r>
            <a:r>
              <a:rPr lang="en-US" dirty="0" err="1"/>
              <a:t>karnataka</a:t>
            </a:r>
            <a:endParaRPr lang="en-US" dirty="0"/>
          </a:p>
          <a:p>
            <a:endParaRPr lang="en-US" dirty="0"/>
          </a:p>
          <a:p>
            <a:r>
              <a:rPr lang="en-US" dirty="0"/>
              <a:t>Contact:</a:t>
            </a:r>
            <a:r>
              <a:rPr lang="en-US" sz="2000" b="0" i="0" u="sng" dirty="0">
                <a:solidFill>
                  <a:srgbClr val="1A0DAB"/>
                </a:solidFill>
                <a:effectLst/>
                <a:latin typeface="arial" panose="020B0604020202020204" pitchFamily="34" charset="0"/>
                <a:hlinkClick r:id="rId4"/>
              </a:rPr>
              <a:t>095668 40731</a:t>
            </a:r>
            <a:endParaRPr lang="en-US" sz="2000" u="sng" dirty="0">
              <a:latin typeface="arial" panose="020B0604020202020204" pitchFamily="34" charset="0"/>
            </a:endParaRPr>
          </a:p>
          <a:p>
            <a:r>
              <a:rPr lang="en-US" sz="2000" b="0" i="0" dirty="0">
                <a:effectLst/>
                <a:latin typeface="arial" panose="020B0604020202020204" pitchFamily="34" charset="0"/>
              </a:rPr>
              <a:t> </a:t>
            </a:r>
            <a:r>
              <a:rPr lang="en-US" sz="2000" b="0" i="0" dirty="0" err="1">
                <a:effectLst/>
                <a:latin typeface="arial" panose="020B0604020202020204" pitchFamily="34" charset="0"/>
              </a:rPr>
              <a:t>ceo</a:t>
            </a:r>
            <a:r>
              <a:rPr lang="en-US" sz="2000" b="0" i="0" dirty="0">
                <a:effectLst/>
                <a:latin typeface="arial" panose="020B0604020202020204" pitchFamily="34" charset="0"/>
              </a:rPr>
              <a:t> - </a:t>
            </a:r>
            <a:r>
              <a:rPr lang="en-US" sz="1600" b="1" i="0" dirty="0" err="1">
                <a:effectLst/>
                <a:latin typeface="arial" panose="020B0604020202020204" pitchFamily="34" charset="0"/>
              </a:rPr>
              <a:t>Mughilan</a:t>
            </a:r>
            <a:r>
              <a:rPr lang="en-US" sz="1600" b="1" i="0" dirty="0">
                <a:effectLst/>
                <a:latin typeface="arial" panose="020B0604020202020204" pitchFamily="34" charset="0"/>
              </a:rPr>
              <a:t> </a:t>
            </a:r>
            <a:r>
              <a:rPr lang="en-US" sz="1600" b="1" i="0" dirty="0" err="1">
                <a:effectLst/>
                <a:latin typeface="arial" panose="020B0604020202020204" pitchFamily="34" charset="0"/>
              </a:rPr>
              <a:t>Thiru</a:t>
            </a:r>
            <a:r>
              <a:rPr lang="en-US" sz="1600" b="1" i="0" dirty="0">
                <a:effectLst/>
                <a:latin typeface="arial" panose="020B0604020202020204" pitchFamily="34" charset="0"/>
              </a:rPr>
              <a:t> </a:t>
            </a:r>
            <a:r>
              <a:rPr lang="en-US" sz="1600" b="1" i="0" dirty="0" err="1">
                <a:effectLst/>
                <a:latin typeface="arial" panose="020B0604020202020204" pitchFamily="34" charset="0"/>
              </a:rPr>
              <a:t>Ramasam</a:t>
            </a:r>
            <a:endParaRPr lang="en-US" sz="1600" b="0" i="0" u="sng" dirty="0">
              <a:effectLst/>
              <a:latin typeface="arial" panose="020B0604020202020204" pitchFamily="34" charset="0"/>
            </a:endParaRPr>
          </a:p>
          <a:p>
            <a:endParaRPr lang="en-US" u="sng" dirty="0">
              <a:solidFill>
                <a:srgbClr val="1A0DAB"/>
              </a:solidFill>
              <a:latin typeface="arial" panose="020B0604020202020204" pitchFamily="34" charset="0"/>
            </a:endParaRPr>
          </a:p>
          <a:p>
            <a:endParaRPr lang="en-US" dirty="0"/>
          </a:p>
        </p:txBody>
      </p:sp>
    </p:spTree>
    <p:extLst>
      <p:ext uri="{BB962C8B-B14F-4D97-AF65-F5344CB8AC3E}">
        <p14:creationId xmlns:p14="http://schemas.microsoft.com/office/powerpoint/2010/main" val="60468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C90C8881-65C6-57B3-4C01-861952F51E84}"/>
              </a:ext>
            </a:extLst>
          </p:cNvPr>
          <p:cNvSpPr>
            <a:spLocks noChangeArrowheads="1"/>
          </p:cNvSpPr>
          <p:nvPr/>
        </p:nvSpPr>
        <p:spPr bwMode="auto">
          <a:xfrm>
            <a:off x="537275" y="1368053"/>
            <a:ext cx="11654725" cy="2877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D2D2D"/>
                </a:solidFill>
                <a:effectLst/>
                <a:latin typeface="Open Sans" panose="020B0604020202020204" pitchFamily="34" charset="0"/>
              </a:rPr>
              <a:t>  </a:t>
            </a:r>
            <a:r>
              <a:rPr kumimoji="0" lang="en-US" altLang="en-US" sz="5300" b="0" i="0" u="none" strike="noStrike" cap="none" normalizeH="0" baseline="0" dirty="0">
                <a:ln>
                  <a:noFill/>
                </a:ln>
                <a:solidFill>
                  <a:srgbClr val="2D2D2D"/>
                </a:solidFill>
                <a:effectLst/>
                <a:latin typeface="Open Sans" panose="020B0604020202020204" pitchFamily="34" charset="0"/>
              </a:rPr>
              <a:t>              </a:t>
            </a:r>
            <a:r>
              <a:rPr kumimoji="0" lang="en-US" altLang="en-US" sz="2000" b="0" i="0" u="none" strike="noStrike" cap="none" normalizeH="0" baseline="0" dirty="0">
                <a:ln>
                  <a:noFill/>
                </a:ln>
                <a:effectLst/>
                <a:latin typeface="Adobe Heiti Std R" panose="020B0400000000000000" pitchFamily="34" charset="-128"/>
                <a:ea typeface="Adobe Heiti Std R" panose="020B0400000000000000" pitchFamily="34" charset="-128"/>
              </a:rPr>
              <a:t>  </a:t>
            </a:r>
            <a:r>
              <a:rPr kumimoji="0" lang="en-US" altLang="en-US" sz="1600" b="0" i="0" u="none" strike="noStrike" cap="none" normalizeH="0" baseline="0" dirty="0">
                <a:ln>
                  <a:noFill/>
                </a:ln>
                <a:effectLst/>
                <a:latin typeface="Adobe Heiti Std R" panose="020B0400000000000000" pitchFamily="34" charset="-128"/>
                <a:ea typeface="Adobe Heiti Std R" panose="020B0400000000000000" pitchFamily="34" charset="-128"/>
              </a:rPr>
              <a:t>General Aeronautics, a drone-based solution provider for crop protection, farming, and yield monitoring services in the agricultural industry, was founded at the Indian Institute of Science. Additionally, it provides medical solutions to both public and private organizations. The members of its team have decades of combined experience working for international research and development organizations.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Adobe Heiti Std R" panose="020B0400000000000000" pitchFamily="34" charset="-128"/>
                <a:ea typeface="Adobe Heiti Std R" panose="020B0400000000000000" pitchFamily="34" charset="-128"/>
              </a:rPr>
              <a:t>General Aeronautics offers an all-inclusive crop protection solution that includes mapping and survey drones in addition to its </a:t>
            </a:r>
            <a:r>
              <a:rPr kumimoji="0" lang="en-US" altLang="en-US" sz="1600" b="0" i="0" u="none" strike="noStrike" cap="none" normalizeH="0" baseline="0" dirty="0" err="1">
                <a:ln>
                  <a:noFill/>
                </a:ln>
                <a:effectLst/>
                <a:latin typeface="Adobe Heiti Std R" panose="020B0400000000000000" pitchFamily="34" charset="-128"/>
                <a:ea typeface="Adobe Heiti Std R" panose="020B0400000000000000" pitchFamily="34" charset="-128"/>
              </a:rPr>
              <a:t>Krishak</a:t>
            </a:r>
            <a:r>
              <a:rPr kumimoji="0" lang="en-US" altLang="en-US" sz="1600" b="0" i="0" u="none" strike="noStrike" cap="none" normalizeH="0" baseline="0" dirty="0">
                <a:ln>
                  <a:noFill/>
                </a:ln>
                <a:effectLst/>
                <a:latin typeface="Adobe Heiti Std R" panose="020B0400000000000000" pitchFamily="34" charset="-128"/>
                <a:ea typeface="Adobe Heiti Std R" panose="020B0400000000000000" pitchFamily="34" charset="-128"/>
              </a:rPr>
              <a:t> agricultural drones, an </a:t>
            </a:r>
            <a:r>
              <a:rPr kumimoji="0" lang="en-US" altLang="en-US" sz="1600" b="0" i="0" u="none" strike="noStrike" cap="none" normalizeH="0" baseline="0" dirty="0" err="1">
                <a:ln>
                  <a:noFill/>
                </a:ln>
                <a:effectLst/>
                <a:latin typeface="Adobe Heiti Std R" panose="020B0400000000000000" pitchFamily="34" charset="-128"/>
                <a:ea typeface="Adobe Heiti Std R" panose="020B0400000000000000" pitchFamily="34" charset="-128"/>
              </a:rPr>
              <a:t>agro</a:t>
            </a:r>
            <a:r>
              <a:rPr kumimoji="0" lang="en-US" altLang="en-US" sz="1600" b="0" i="0" u="none" strike="noStrike" cap="none" normalizeH="0" baseline="0" dirty="0">
                <a:ln>
                  <a:noFill/>
                </a:ln>
                <a:effectLst/>
                <a:latin typeface="Adobe Heiti Std R" panose="020B0400000000000000" pitchFamily="34" charset="-128"/>
                <a:ea typeface="Adobe Heiti Std R" panose="020B0400000000000000" pitchFamily="34" charset="-128"/>
              </a:rPr>
              <a:t> app, and a hub.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Adobe Heiti Std R" panose="020B0400000000000000" pitchFamily="34" charset="-128"/>
                <a:ea typeface="Adobe Heiti Std R" panose="020B0400000000000000" pitchFamily="34" charset="-128"/>
              </a:rPr>
              <a:t>Adani </a:t>
            </a:r>
            <a:r>
              <a:rPr kumimoji="0" lang="en-US" altLang="en-US" sz="1600" b="0" i="0" u="none" strike="noStrike" cap="none" normalizeH="0" baseline="0" dirty="0" err="1">
                <a:ln>
                  <a:noFill/>
                </a:ln>
                <a:effectLst/>
                <a:latin typeface="Adobe Heiti Std R" panose="020B0400000000000000" pitchFamily="34" charset="-128"/>
                <a:ea typeface="Adobe Heiti Std R" panose="020B0400000000000000" pitchFamily="34" charset="-128"/>
              </a:rPr>
              <a:t>Defence</a:t>
            </a:r>
            <a:r>
              <a:rPr kumimoji="0" lang="en-US" altLang="en-US" sz="1600" b="0" i="0" u="none" strike="noStrike" cap="none" normalizeH="0" baseline="0" dirty="0">
                <a:ln>
                  <a:noFill/>
                </a:ln>
                <a:effectLst/>
                <a:latin typeface="Adobe Heiti Std R" panose="020B0400000000000000" pitchFamily="34" charset="-128"/>
                <a:ea typeface="Adobe Heiti Std R" panose="020B0400000000000000" pitchFamily="34" charset="-128"/>
              </a:rPr>
              <a:t> Systems and Technologies, a division of Adani Enterprises, purchased a 50% share in General Aeronautics in May in an all-cash transaction. Prior to this, Mela Ventures provided INR 6.5 Cr in the drone startup’s Pre-Series A fundraising round.</a:t>
            </a:r>
          </a:p>
        </p:txBody>
      </p:sp>
      <p:pic>
        <p:nvPicPr>
          <p:cNvPr id="5122" name="Picture 2" descr="General Aeronautics drone companies in India">
            <a:extLst>
              <a:ext uri="{FF2B5EF4-FFF2-40B4-BE49-F238E27FC236}">
                <a16:creationId xmlns:a16="http://schemas.microsoft.com/office/drawing/2014/main" id="{16A4E8A8-2CB2-2EB3-A99A-AF0A69169B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275" y="377034"/>
            <a:ext cx="2731576" cy="11818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4D39897-DEB2-AB3E-1B32-584C8F3DD4A9}"/>
              </a:ext>
            </a:extLst>
          </p:cNvPr>
          <p:cNvSpPr txBox="1"/>
          <p:nvPr/>
        </p:nvSpPr>
        <p:spPr>
          <a:xfrm flipH="1">
            <a:off x="537275" y="4359620"/>
            <a:ext cx="7437492" cy="2031325"/>
          </a:xfrm>
          <a:prstGeom prst="rect">
            <a:avLst/>
          </a:prstGeom>
          <a:noFill/>
        </p:spPr>
        <p:txBody>
          <a:bodyPr wrap="square" rtlCol="0">
            <a:spAutoFit/>
          </a:bodyPr>
          <a:lstStyle/>
          <a:p>
            <a:r>
              <a:rPr lang="en-US" dirty="0"/>
              <a:t>Location:   </a:t>
            </a:r>
            <a:r>
              <a:rPr lang="en-US" dirty="0" err="1"/>
              <a:t>Banglore</a:t>
            </a:r>
            <a:r>
              <a:rPr lang="en-US" dirty="0"/>
              <a:t>, Karnataka</a:t>
            </a:r>
          </a:p>
          <a:p>
            <a:endParaRPr lang="en-US" dirty="0"/>
          </a:p>
          <a:p>
            <a:r>
              <a:rPr lang="en-US" dirty="0"/>
              <a:t>Contact no:</a:t>
            </a:r>
            <a:r>
              <a:rPr lang="en-US" b="1" dirty="0">
                <a:solidFill>
                  <a:srgbClr val="202124"/>
                </a:solidFill>
                <a:latin typeface="arial" panose="020B0604020202020204" pitchFamily="34" charset="0"/>
              </a:rPr>
              <a:t> </a:t>
            </a:r>
            <a:r>
              <a:rPr lang="en-US" b="0" i="0" u="none" strike="noStrike" dirty="0">
                <a:solidFill>
                  <a:srgbClr val="1A0DAB"/>
                </a:solidFill>
                <a:effectLst/>
                <a:latin typeface="arial" panose="020B0604020202020204" pitchFamily="34" charset="0"/>
                <a:hlinkClick r:id="rId3"/>
              </a:rPr>
              <a:t>080 2972 0453</a:t>
            </a:r>
            <a:endParaRPr lang="en-US" dirty="0">
              <a:solidFill>
                <a:srgbClr val="FFFFFF"/>
              </a:solidFill>
              <a:latin typeface="Cairo"/>
            </a:endParaRPr>
          </a:p>
          <a:p>
            <a:endParaRPr lang="en-US" dirty="0">
              <a:latin typeface="arial" panose="020B0604020202020204" pitchFamily="34" charset="0"/>
            </a:endParaRPr>
          </a:p>
          <a:p>
            <a:r>
              <a:rPr lang="en-US" b="0" i="0" dirty="0">
                <a:effectLst/>
                <a:latin typeface="arial" panose="020B0604020202020204" pitchFamily="34" charset="0"/>
              </a:rPr>
              <a:t>Revenue: The operating revenue of GENERAL AERONAUTICS PRIVATE LIMITED is in the range of INR 1 </a:t>
            </a:r>
            <a:r>
              <a:rPr lang="en-US" b="0" i="0" dirty="0" err="1">
                <a:effectLst/>
                <a:latin typeface="arial" panose="020B0604020202020204" pitchFamily="34" charset="0"/>
              </a:rPr>
              <a:t>cr</a:t>
            </a:r>
            <a:r>
              <a:rPr lang="en-US" b="0" i="0" dirty="0">
                <a:effectLst/>
                <a:latin typeface="arial" panose="020B0604020202020204" pitchFamily="34" charset="0"/>
              </a:rPr>
              <a:t> - 100 </a:t>
            </a:r>
            <a:r>
              <a:rPr lang="en-US" b="0" i="0" dirty="0" err="1">
                <a:effectLst/>
                <a:latin typeface="arial" panose="020B0604020202020204" pitchFamily="34" charset="0"/>
              </a:rPr>
              <a:t>cr</a:t>
            </a:r>
            <a:r>
              <a:rPr lang="en-US" b="0" i="0" dirty="0">
                <a:effectLst/>
                <a:latin typeface="arial" panose="020B0604020202020204" pitchFamily="34" charset="0"/>
              </a:rPr>
              <a:t> for the financial year ending on 31 March, 2021</a:t>
            </a:r>
            <a:endParaRPr lang="en-US" dirty="0"/>
          </a:p>
        </p:txBody>
      </p:sp>
    </p:spTree>
    <p:extLst>
      <p:ext uri="{BB962C8B-B14F-4D97-AF65-F5344CB8AC3E}">
        <p14:creationId xmlns:p14="http://schemas.microsoft.com/office/powerpoint/2010/main" val="6109496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{E8E494DA-AD0A-4D9E-936C-000B5407BE90}tf03457452</Template>
  <TotalTime>2494</TotalTime>
  <Words>1766</Words>
  <Application>Microsoft Office PowerPoint</Application>
  <PresentationFormat>Widescreen</PresentationFormat>
  <Paragraphs>118</Paragraphs>
  <Slides>15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Adobe Heiti Std R</vt:lpstr>
      <vt:lpstr>Adobe Caslon Pro Bold</vt:lpstr>
      <vt:lpstr>Arial</vt:lpstr>
      <vt:lpstr>Arial</vt:lpstr>
      <vt:lpstr>Cairo</vt:lpstr>
      <vt:lpstr>Calibri</vt:lpstr>
      <vt:lpstr>Calibri Light</vt:lpstr>
      <vt:lpstr>eurostilebold_extended_2</vt:lpstr>
      <vt:lpstr>Manrope</vt:lpstr>
      <vt:lpstr>Open Sans</vt:lpstr>
      <vt:lpstr>Roboto</vt:lpstr>
      <vt:lpstr>Celestial</vt:lpstr>
      <vt:lpstr>Drone survey </vt:lpstr>
      <vt:lpstr>1.Aotom technology</vt:lpstr>
      <vt:lpstr>2.Aarav unmanned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Drone survey </dc:title>
  <dc:creator>nihal ahmmed</dc:creator>
  <cp:lastModifiedBy>nihal ahmmed</cp:lastModifiedBy>
  <cp:revision>3</cp:revision>
  <dcterms:created xsi:type="dcterms:W3CDTF">2022-10-12T20:31:30Z</dcterms:created>
  <dcterms:modified xsi:type="dcterms:W3CDTF">2022-10-14T14:05:37Z</dcterms:modified>
</cp:coreProperties>
</file>