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33F1-7310-4BCF-A97D-7456932BEBD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3FBB-79CC-4511-A3E9-6206D74D5A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POINTER &amp; STRUCT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ea"/>
              </a:rPr>
              <a:t>MUHAMMAD ASLAM PANGESTU IDHAM</a:t>
            </a:r>
            <a:endParaRPr lang="en-US" dirty="0" smtClean="0">
              <a:latin typeface="+mj-ea"/>
            </a:endParaRPr>
          </a:p>
          <a:p>
            <a:r>
              <a:rPr lang="x-none" altLang="en-US" dirty="0">
                <a:latin typeface="+mj-ea"/>
              </a:rPr>
              <a:t>085215572332</a:t>
            </a:r>
            <a:endParaRPr lang="x-none" altLang="en-US" dirty="0">
              <a:latin typeface="+mj-ea"/>
            </a:endParaRPr>
          </a:p>
          <a:p>
            <a:r>
              <a:rPr lang="x-none" altLang="en-US" dirty="0">
                <a:latin typeface="+mj-ea"/>
              </a:rPr>
              <a:t>aslampangestu@gmail.com</a:t>
            </a:r>
            <a:endParaRPr lang="x-none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ea"/>
              </a:rPr>
              <a:t>Definisi</a:t>
            </a:r>
            <a:r>
              <a:rPr lang="en-US" dirty="0" smtClean="0">
                <a:latin typeface="+mj-ea"/>
              </a:rPr>
              <a:t> : </a:t>
            </a:r>
            <a:r>
              <a:rPr lang="en-US" dirty="0" err="1" smtClean="0">
                <a:latin typeface="+mj-ea"/>
              </a:rPr>
              <a:t>Sebuah</a:t>
            </a:r>
            <a:r>
              <a:rPr lang="en-US" dirty="0" smtClean="0">
                <a:latin typeface="+mj-ea"/>
              </a:rPr>
              <a:t> variable yang </a:t>
            </a:r>
            <a:r>
              <a:rPr lang="en-US" dirty="0" err="1" smtClean="0">
                <a:latin typeface="+mj-ea"/>
              </a:rPr>
              <a:t>digunakan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khusus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untuk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menyimpan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alamat</a:t>
            </a:r>
            <a:r>
              <a:rPr lang="en-US" dirty="0" smtClean="0">
                <a:latin typeface="+mj-ea"/>
              </a:rPr>
              <a:t> variable lain(</a:t>
            </a:r>
            <a:r>
              <a:rPr lang="en-US" dirty="0" err="1" smtClean="0">
                <a:latin typeface="+mj-ea"/>
              </a:rPr>
              <a:t>Menunjuk</a:t>
            </a:r>
            <a:r>
              <a:rPr lang="en-US" dirty="0" smtClean="0">
                <a:latin typeface="+mj-ea"/>
              </a:rPr>
              <a:t> variable lain).</a:t>
            </a:r>
            <a:endParaRPr lang="en-US" dirty="0" smtClean="0">
              <a:latin typeface="+mj-ea"/>
            </a:endParaRPr>
          </a:p>
          <a:p>
            <a:r>
              <a:rPr lang="x-none" altLang="en-US" dirty="0" err="1" smtClean="0">
                <a:latin typeface="+mj-ea"/>
              </a:rPr>
              <a:t>Deklarasi</a:t>
            </a:r>
            <a:r>
              <a:rPr lang="en-US" dirty="0" smtClean="0">
                <a:latin typeface="+mj-ea"/>
              </a:rPr>
              <a:t>: </a:t>
            </a:r>
            <a:r>
              <a:rPr lang="en-US" dirty="0" err="1" smtClean="0">
                <a:latin typeface="+mj-ea"/>
              </a:rPr>
              <a:t>tipe_data</a:t>
            </a:r>
            <a:r>
              <a:rPr lang="en-US" dirty="0" smtClean="0">
                <a:latin typeface="+mj-ea"/>
              </a:rPr>
              <a:t> *</a:t>
            </a:r>
            <a:r>
              <a:rPr lang="en-US" dirty="0" err="1" smtClean="0">
                <a:latin typeface="+mj-ea"/>
              </a:rPr>
              <a:t>nama_variable</a:t>
            </a:r>
            <a:r>
              <a:rPr lang="en-US" dirty="0" smtClean="0">
                <a:latin typeface="+mj-ea"/>
              </a:rPr>
              <a:t>;</a:t>
            </a:r>
            <a:endParaRPr lang="en-US" dirty="0" smtClean="0">
              <a:latin typeface="+mj-ea"/>
            </a:endParaRPr>
          </a:p>
          <a:p>
            <a:pPr marL="0" indent="0">
              <a:buNone/>
            </a:pPr>
            <a:r>
              <a:rPr lang="en-US" dirty="0">
                <a:latin typeface="+mj-ea"/>
              </a:rPr>
              <a:t>	</a:t>
            </a:r>
            <a:r>
              <a:rPr lang="en-US" dirty="0" err="1" smtClean="0">
                <a:latin typeface="+mj-ea"/>
              </a:rPr>
              <a:t>Contoh</a:t>
            </a:r>
            <a:r>
              <a:rPr lang="en-US" dirty="0" smtClean="0">
                <a:latin typeface="+mj-ea"/>
              </a:rPr>
              <a:t> -&gt; </a:t>
            </a:r>
            <a:r>
              <a:rPr lang="en-US" dirty="0" err="1" smtClean="0">
                <a:latin typeface="+mj-ea"/>
              </a:rPr>
              <a:t>int</a:t>
            </a:r>
            <a:r>
              <a:rPr lang="en-US" dirty="0" smtClean="0">
                <a:latin typeface="+mj-ea"/>
              </a:rPr>
              <a:t>(</a:t>
            </a:r>
            <a:r>
              <a:rPr lang="en-US" dirty="0" err="1" smtClean="0">
                <a:latin typeface="+mj-ea"/>
              </a:rPr>
              <a:t>tipe_data</a:t>
            </a:r>
            <a:r>
              <a:rPr lang="en-US" dirty="0" smtClean="0">
                <a:latin typeface="+mj-ea"/>
              </a:rPr>
              <a:t>) *</a:t>
            </a:r>
            <a:r>
              <a:rPr lang="en-US" dirty="0" err="1" smtClean="0">
                <a:latin typeface="+mj-ea"/>
              </a:rPr>
              <a:t>px</a:t>
            </a:r>
            <a:r>
              <a:rPr lang="en-US" dirty="0" smtClean="0">
                <a:latin typeface="+mj-ea"/>
              </a:rPr>
              <a:t>(</a:t>
            </a:r>
            <a:r>
              <a:rPr lang="en-US" dirty="0" err="1" smtClean="0">
                <a:latin typeface="+mj-ea"/>
              </a:rPr>
              <a:t>nama_variable</a:t>
            </a:r>
            <a:r>
              <a:rPr lang="en-US" dirty="0" smtClean="0">
                <a:latin typeface="+mj-ea"/>
              </a:rPr>
              <a:t>);</a:t>
            </a:r>
            <a:endParaRPr lang="en-US" dirty="0" smtClean="0">
              <a:latin typeface="+mj-ea"/>
            </a:endParaRPr>
          </a:p>
          <a:p>
            <a:r>
              <a:rPr lang="en-US" dirty="0" err="1" smtClean="0">
                <a:latin typeface="+mj-ea"/>
              </a:rPr>
              <a:t>Pengaksesan</a:t>
            </a:r>
            <a:r>
              <a:rPr lang="en-US" dirty="0" smtClean="0">
                <a:latin typeface="+mj-ea"/>
              </a:rPr>
              <a:t> :</a:t>
            </a:r>
            <a:endParaRPr lang="en-US" dirty="0" smtClean="0">
              <a:latin typeface="+mj-ea"/>
            </a:endParaRPr>
          </a:p>
          <a:p>
            <a:pPr marL="0" indent="0">
              <a:buNone/>
            </a:pPr>
            <a:r>
              <a:rPr lang="en-US" dirty="0">
                <a:latin typeface="+mj-ea"/>
              </a:rPr>
              <a:t>	</a:t>
            </a:r>
            <a:r>
              <a:rPr lang="en-US" dirty="0" smtClean="0">
                <a:latin typeface="+mj-ea"/>
              </a:rPr>
              <a:t>*</a:t>
            </a:r>
            <a:r>
              <a:rPr lang="x-none" altLang="en-US" dirty="0" smtClean="0">
                <a:latin typeface="+mj-ea"/>
              </a:rPr>
              <a:t>(asterisk)</a:t>
            </a:r>
            <a:r>
              <a:rPr lang="en-US" dirty="0" smtClean="0">
                <a:latin typeface="+mj-ea"/>
              </a:rPr>
              <a:t> -&gt; </a:t>
            </a:r>
            <a:r>
              <a:rPr lang="en-US" dirty="0" err="1" smtClean="0">
                <a:latin typeface="+mj-ea"/>
              </a:rPr>
              <a:t>Merujuk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ke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nilai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dari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alamat</a:t>
            </a:r>
            <a:r>
              <a:rPr lang="en-US" dirty="0" smtClean="0">
                <a:latin typeface="+mj-ea"/>
              </a:rPr>
              <a:t> yang </a:t>
            </a:r>
            <a:r>
              <a:rPr lang="en-US" dirty="0" err="1" smtClean="0">
                <a:latin typeface="+mj-ea"/>
              </a:rPr>
              <a:t>ada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dalam</a:t>
            </a:r>
            <a:r>
              <a:rPr lang="en-US" dirty="0" smtClean="0">
                <a:latin typeface="+mj-ea"/>
              </a:rPr>
              <a:t> variable</a:t>
            </a:r>
            <a:endParaRPr lang="en-US" dirty="0" smtClean="0">
              <a:latin typeface="+mj-ea"/>
            </a:endParaRPr>
          </a:p>
          <a:p>
            <a:pPr marL="0" indent="0">
              <a:buNone/>
            </a:pPr>
            <a:r>
              <a:rPr lang="en-US" dirty="0">
                <a:latin typeface="+mj-ea"/>
              </a:rPr>
              <a:t>	</a:t>
            </a:r>
            <a:r>
              <a:rPr lang="en-US" dirty="0" smtClean="0">
                <a:latin typeface="+mj-ea"/>
              </a:rPr>
              <a:t>&amp;</a:t>
            </a:r>
            <a:r>
              <a:rPr lang="x-none" altLang="en-US" dirty="0" smtClean="0">
                <a:latin typeface="+mj-ea"/>
              </a:rPr>
              <a:t>(ampersand)</a:t>
            </a:r>
            <a:r>
              <a:rPr lang="en-US" dirty="0" smtClean="0">
                <a:latin typeface="+mj-ea"/>
              </a:rPr>
              <a:t>-&gt; </a:t>
            </a:r>
            <a:r>
              <a:rPr lang="en-US" dirty="0" err="1" smtClean="0">
                <a:latin typeface="+mj-ea"/>
              </a:rPr>
              <a:t>Merujuk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ke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alamat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dari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variabel</a:t>
            </a:r>
            <a:endParaRPr 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latin typeface="SimSun" charset="-122"/>
                <a:ea typeface="SimSun" charset="-122"/>
              </a:rPr>
              <a:t>i</a:t>
            </a:r>
            <a:r>
              <a:rPr lang="en-US" sz="1700" dirty="0" err="1" smtClean="0">
                <a:latin typeface="SimSun" charset="-122"/>
                <a:ea typeface="SimSun" charset="-122"/>
              </a:rPr>
              <a:t>nt</a:t>
            </a:r>
            <a:r>
              <a:rPr lang="en-US" sz="1700" dirty="0" smtClean="0">
                <a:latin typeface="SimSun" charset="-122"/>
                <a:ea typeface="SimSun" charset="-122"/>
              </a:rPr>
              <a:t> main(){</a:t>
            </a:r>
            <a:endParaRPr lang="en-US" sz="1700" dirty="0" smtClean="0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en-US" sz="1700" dirty="0" smtClean="0">
                <a:latin typeface="SimSun" charset="-122"/>
                <a:ea typeface="SimSun" charset="-122"/>
              </a:rPr>
              <a:t>	</a:t>
            </a:r>
            <a:r>
              <a:rPr lang="en-US" sz="1700" dirty="0" err="1" smtClean="0">
                <a:latin typeface="SimSun" charset="-122"/>
                <a:ea typeface="SimSun" charset="-122"/>
              </a:rPr>
              <a:t>int</a:t>
            </a:r>
            <a:r>
              <a:rPr lang="en-US" sz="1700" dirty="0" smtClean="0">
                <a:latin typeface="SimSun" charset="-122"/>
                <a:ea typeface="SimSun" charset="-122"/>
              </a:rPr>
              <a:t> x = 5, *</a:t>
            </a:r>
            <a:r>
              <a:rPr lang="en-US" sz="1700" dirty="0" err="1" smtClean="0">
                <a:latin typeface="SimSun" charset="-122"/>
                <a:ea typeface="SimSun" charset="-122"/>
              </a:rPr>
              <a:t>p</a:t>
            </a:r>
            <a:r>
              <a:rPr lang="x-none" altLang="en-US" sz="1700" dirty="0" err="1" smtClean="0">
                <a:latin typeface="SimSun" charset="-122"/>
                <a:ea typeface="SimSun" charset="-122"/>
              </a:rPr>
              <a:t>x</a:t>
            </a:r>
            <a:r>
              <a:rPr lang="en-US" sz="1700" dirty="0" smtClean="0">
                <a:latin typeface="SimSun" charset="-122"/>
                <a:ea typeface="SimSun" charset="-122"/>
              </a:rPr>
              <a:t>, y;</a:t>
            </a:r>
            <a:endParaRPr lang="en-US" sz="1700" dirty="0" smtClean="0">
              <a:latin typeface="SimSun" charset="-122"/>
              <a:ea typeface="SimSun" charset="-122"/>
            </a:endParaRPr>
          </a:p>
          <a:p>
            <a:pPr marL="0" indent="0">
              <a:buNone/>
            </a:pPr>
            <a:endParaRPr lang="en-US" sz="1700" dirty="0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en-US" sz="1700" dirty="0" smtClean="0">
                <a:latin typeface="SimSun" charset="-122"/>
                <a:ea typeface="SimSun" charset="-122"/>
              </a:rPr>
              <a:t>	</a:t>
            </a:r>
            <a:r>
              <a:rPr lang="en-US" sz="1700" dirty="0" err="1" smtClean="0">
                <a:latin typeface="SimSun" charset="-122"/>
                <a:ea typeface="SimSun" charset="-122"/>
              </a:rPr>
              <a:t>px</a:t>
            </a:r>
            <a:r>
              <a:rPr lang="en-US" sz="1700" dirty="0" smtClean="0">
                <a:latin typeface="SimSun" charset="-122"/>
                <a:ea typeface="SimSun" charset="-122"/>
              </a:rPr>
              <a:t> = &amp;x;//</a:t>
            </a:r>
            <a:r>
              <a:rPr lang="en-US" sz="1700" dirty="0" err="1" smtClean="0">
                <a:latin typeface="SimSun" charset="-122"/>
                <a:ea typeface="SimSun" charset="-122"/>
              </a:rPr>
              <a:t>memberi</a:t>
            </a:r>
            <a:r>
              <a:rPr lang="en-US" sz="1700" dirty="0" smtClean="0">
                <a:latin typeface="SimSun" charset="-122"/>
                <a:ea typeface="SimSun" charset="-122"/>
              </a:rPr>
              <a:t>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nilai</a:t>
            </a:r>
            <a:r>
              <a:rPr lang="en-US" sz="1700" dirty="0" smtClean="0">
                <a:latin typeface="SimSun" charset="-122"/>
                <a:ea typeface="SimSun" charset="-122"/>
              </a:rPr>
              <a:t> variable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px</a:t>
            </a:r>
            <a:r>
              <a:rPr lang="en-US" sz="1700" dirty="0" smtClean="0">
                <a:latin typeface="SimSun" charset="-122"/>
                <a:ea typeface="SimSun" charset="-122"/>
              </a:rPr>
              <a:t>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yaitu</a:t>
            </a:r>
            <a:r>
              <a:rPr lang="en-US" sz="1700" dirty="0" smtClean="0">
                <a:latin typeface="SimSun" charset="-122"/>
                <a:ea typeface="SimSun" charset="-122"/>
              </a:rPr>
              <a:t>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alamat</a:t>
            </a:r>
            <a:r>
              <a:rPr lang="en-US" sz="1700" dirty="0" smtClean="0">
                <a:latin typeface="SimSun" charset="-122"/>
                <a:ea typeface="SimSun" charset="-122"/>
              </a:rPr>
              <a:t>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dari</a:t>
            </a:r>
            <a:r>
              <a:rPr lang="en-US" sz="1700" dirty="0" smtClean="0">
                <a:latin typeface="SimSun" charset="-122"/>
                <a:ea typeface="SimSun" charset="-122"/>
              </a:rPr>
              <a:t> variable x</a:t>
            </a:r>
            <a:endParaRPr lang="en-US" sz="1700" dirty="0" smtClean="0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en-US" sz="1700" dirty="0">
                <a:latin typeface="SimSun" charset="-122"/>
                <a:ea typeface="SimSun" charset="-122"/>
              </a:rPr>
              <a:t>	</a:t>
            </a:r>
            <a:r>
              <a:rPr lang="en-US" sz="1700" dirty="0" smtClean="0">
                <a:latin typeface="SimSun" charset="-122"/>
                <a:ea typeface="SimSun" charset="-122"/>
              </a:rPr>
              <a:t>y = *</a:t>
            </a:r>
            <a:r>
              <a:rPr lang="en-US" sz="1700" dirty="0" err="1" smtClean="0">
                <a:latin typeface="SimSun" charset="-122"/>
                <a:ea typeface="SimSun" charset="-122"/>
              </a:rPr>
              <a:t>px</a:t>
            </a:r>
            <a:r>
              <a:rPr lang="en-US" sz="1700" dirty="0" smtClean="0">
                <a:latin typeface="SimSun" charset="-122"/>
                <a:ea typeface="SimSun" charset="-122"/>
              </a:rPr>
              <a:t>; //</a:t>
            </a:r>
            <a:r>
              <a:rPr lang="en-US" sz="1700" dirty="0" err="1" smtClean="0">
                <a:latin typeface="SimSun" charset="-122"/>
                <a:ea typeface="SimSun" charset="-122"/>
              </a:rPr>
              <a:t>memberi</a:t>
            </a:r>
            <a:r>
              <a:rPr lang="en-US" sz="1700" dirty="0" smtClean="0">
                <a:latin typeface="SimSun" charset="-122"/>
                <a:ea typeface="SimSun" charset="-122"/>
              </a:rPr>
              <a:t>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nilai</a:t>
            </a:r>
            <a:r>
              <a:rPr lang="en-US" sz="1700" dirty="0" smtClean="0">
                <a:latin typeface="SimSun" charset="-122"/>
                <a:ea typeface="SimSun" charset="-122"/>
              </a:rPr>
              <a:t> variable y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yaitu</a:t>
            </a:r>
            <a:r>
              <a:rPr lang="en-US" sz="1700" dirty="0" smtClean="0">
                <a:latin typeface="SimSun" charset="-122"/>
                <a:ea typeface="SimSun" charset="-122"/>
              </a:rPr>
              <a:t>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nilai</a:t>
            </a:r>
            <a:r>
              <a:rPr lang="en-US" sz="1700" dirty="0" smtClean="0">
                <a:latin typeface="SimSun" charset="-122"/>
                <a:ea typeface="SimSun" charset="-122"/>
              </a:rPr>
              <a:t> yang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dimiliki</a:t>
            </a:r>
            <a:r>
              <a:rPr lang="en-US" sz="1700" dirty="0" smtClean="0">
                <a:latin typeface="SimSun" charset="-122"/>
                <a:ea typeface="SimSun" charset="-122"/>
              </a:rPr>
              <a:t>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alamat</a:t>
            </a:r>
            <a:r>
              <a:rPr lang="en-US" sz="1700" dirty="0" smtClean="0">
                <a:latin typeface="SimSun" charset="-122"/>
                <a:ea typeface="SimSun" charset="-122"/>
              </a:rPr>
              <a:t> yang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disimpan</a:t>
            </a:r>
            <a:r>
              <a:rPr lang="en-US" sz="1700" dirty="0" smtClean="0">
                <a:latin typeface="SimSun" charset="-122"/>
                <a:ea typeface="SimSun" charset="-122"/>
              </a:rPr>
              <a:t> variable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px</a:t>
            </a:r>
            <a:r>
              <a:rPr lang="en-US" sz="1700" dirty="0" smtClean="0">
                <a:latin typeface="SimSun" charset="-122"/>
                <a:ea typeface="SimSun" charset="-122"/>
              </a:rPr>
              <a:t>;</a:t>
            </a:r>
            <a:endParaRPr lang="en-US" sz="1700" dirty="0" smtClean="0">
              <a:latin typeface="SimSun" charset="-122"/>
              <a:ea typeface="SimSun" charset="-122"/>
            </a:endParaRPr>
          </a:p>
          <a:p>
            <a:pPr marL="0" indent="0">
              <a:buNone/>
            </a:pPr>
            <a:endParaRPr lang="en-US" sz="1700" dirty="0" smtClean="0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en-US" sz="1700" dirty="0">
                <a:latin typeface="SimSun" charset="-122"/>
                <a:ea typeface="SimSun" charset="-122"/>
              </a:rPr>
              <a:t>	</a:t>
            </a:r>
            <a:r>
              <a:rPr lang="en-US" sz="1700" dirty="0" smtClean="0">
                <a:latin typeface="SimSun" charset="-122"/>
                <a:ea typeface="SimSun" charset="-122"/>
              </a:rPr>
              <a:t>//</a:t>
            </a:r>
            <a:r>
              <a:rPr lang="en-US" sz="1700" dirty="0" err="1" smtClean="0">
                <a:latin typeface="SimSun" charset="-122"/>
                <a:ea typeface="SimSun" charset="-122"/>
              </a:rPr>
              <a:t>tampilkan</a:t>
            </a:r>
            <a:r>
              <a:rPr lang="en-US" sz="1700" dirty="0" smtClean="0">
                <a:latin typeface="SimSun" charset="-122"/>
                <a:ea typeface="SimSun" charset="-122"/>
              </a:rPr>
              <a:t> </a:t>
            </a:r>
            <a:r>
              <a:rPr lang="en-US" sz="1700" dirty="0" err="1" smtClean="0">
                <a:latin typeface="SimSun" charset="-122"/>
                <a:ea typeface="SimSun" charset="-122"/>
              </a:rPr>
              <a:t>nilai</a:t>
            </a:r>
            <a:endParaRPr lang="en-US" sz="1700" dirty="0" smtClean="0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en-US" sz="1700" dirty="0" smtClean="0">
                <a:latin typeface="SimSun" charset="-122"/>
                <a:ea typeface="SimSun" charset="-122"/>
              </a:rPr>
              <a:t>}</a:t>
            </a:r>
            <a:endParaRPr lang="en-US" sz="1700" dirty="0">
              <a:latin typeface="SimSun" charset="-122"/>
              <a:ea typeface="SimSun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 err="1" smtClean="0">
                <a:latin typeface="+mj-ea"/>
              </a:rPr>
              <a:t>Definisi</a:t>
            </a:r>
            <a:r>
              <a:rPr lang="en-US" dirty="0" smtClean="0">
                <a:latin typeface="+mj-ea"/>
              </a:rPr>
              <a:t> : </a:t>
            </a:r>
            <a:r>
              <a:rPr lang="en-US" dirty="0" err="1" smtClean="0">
                <a:latin typeface="+mj-ea"/>
              </a:rPr>
              <a:t>tipe</a:t>
            </a:r>
            <a:r>
              <a:rPr lang="en-US" dirty="0" smtClean="0">
                <a:latin typeface="+mj-ea"/>
              </a:rPr>
              <a:t> data yang </a:t>
            </a:r>
            <a:r>
              <a:rPr lang="en-US" dirty="0" err="1" smtClean="0">
                <a:latin typeface="+mj-ea"/>
              </a:rPr>
              <a:t>didefinisikan</a:t>
            </a:r>
            <a:r>
              <a:rPr lang="en-US" dirty="0" smtClean="0">
                <a:latin typeface="+mj-ea"/>
              </a:rPr>
              <a:t> user yang </a:t>
            </a:r>
            <a:r>
              <a:rPr lang="en-US" dirty="0" err="1" smtClean="0">
                <a:latin typeface="+mj-ea"/>
              </a:rPr>
              <a:t>berisi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sekumpulan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variabel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dengan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tipe</a:t>
            </a:r>
            <a:r>
              <a:rPr lang="en-US" dirty="0" smtClean="0">
                <a:latin typeface="+mj-ea"/>
              </a:rPr>
              <a:t> data yang </a:t>
            </a:r>
            <a:r>
              <a:rPr lang="en-US" dirty="0" err="1" smtClean="0">
                <a:latin typeface="+mj-ea"/>
              </a:rPr>
              <a:t>bisa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berbeda</a:t>
            </a:r>
            <a:r>
              <a:rPr lang="en-US" dirty="0" smtClean="0">
                <a:latin typeface="+mj-ea"/>
              </a:rPr>
              <a:t>. </a:t>
            </a:r>
            <a:endParaRPr lang="en-US" dirty="0" smtClean="0">
              <a:latin typeface="+mj-ea"/>
            </a:endParaRPr>
          </a:p>
          <a:p>
            <a:r>
              <a:rPr lang="x-none" altLang="en-US" dirty="0" err="1" smtClean="0">
                <a:latin typeface="+mj-ea"/>
              </a:rPr>
              <a:t>Deklarasi</a:t>
            </a:r>
            <a:r>
              <a:rPr lang="en-US" dirty="0" smtClean="0">
                <a:latin typeface="+mj-ea"/>
              </a:rPr>
              <a:t>: </a:t>
            </a:r>
            <a:endParaRPr lang="x-none" altLang="en-US" dirty="0" smtClean="0">
              <a:latin typeface="+mj-ea"/>
            </a:endParaRPr>
          </a:p>
          <a:p>
            <a:pPr marL="0" indent="0">
              <a:buNone/>
            </a:pPr>
            <a:r>
              <a:rPr lang="en-US" dirty="0">
                <a:latin typeface="+mj-ea"/>
              </a:rPr>
              <a:t>	</a:t>
            </a:r>
            <a:r>
              <a:rPr lang="en-US" dirty="0" err="1" smtClean="0">
                <a:latin typeface="+mj-ea"/>
              </a:rPr>
              <a:t>Contoh</a:t>
            </a:r>
            <a:r>
              <a:rPr lang="en-US" dirty="0" smtClean="0">
                <a:latin typeface="+mj-ea"/>
              </a:rPr>
              <a:t> : </a:t>
            </a:r>
            <a:r>
              <a:rPr lang="en-US" dirty="0" err="1" smtClean="0">
                <a:latin typeface="+mj-ea"/>
              </a:rPr>
              <a:t>struct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profil</a:t>
            </a:r>
            <a:r>
              <a:rPr lang="x-none" altLang="en-US" dirty="0" err="1" smtClean="0">
                <a:latin typeface="+mj-ea"/>
              </a:rPr>
              <a:t>(nama_struct)</a:t>
            </a:r>
            <a:r>
              <a:rPr lang="en-US" dirty="0" smtClean="0">
                <a:latin typeface="+mj-ea"/>
              </a:rPr>
              <a:t>{</a:t>
            </a:r>
            <a:endParaRPr lang="en-US" dirty="0" smtClean="0">
              <a:latin typeface="+mj-ea"/>
            </a:endParaRPr>
          </a:p>
          <a:p>
            <a:pPr marL="0" indent="0">
              <a:buNone/>
            </a:pPr>
            <a:r>
              <a:rPr lang="en-US" dirty="0" smtClean="0">
                <a:latin typeface="+mj-ea"/>
              </a:rPr>
              <a:t>			string </a:t>
            </a:r>
            <a:r>
              <a:rPr lang="en-US" dirty="0" err="1" smtClean="0">
                <a:latin typeface="+mj-ea"/>
              </a:rPr>
              <a:t>nama</a:t>
            </a:r>
            <a:r>
              <a:rPr lang="en-US" dirty="0" smtClean="0">
                <a:latin typeface="+mj-ea"/>
              </a:rPr>
              <a:t>,</a:t>
            </a:r>
            <a:endParaRPr lang="en-US" dirty="0" smtClean="0">
              <a:latin typeface="+mj-ea"/>
            </a:endParaRPr>
          </a:p>
          <a:p>
            <a:pPr marL="0" indent="0">
              <a:buNone/>
            </a:pPr>
            <a:r>
              <a:rPr lang="en-US" dirty="0">
                <a:latin typeface="+mj-ea"/>
              </a:rPr>
              <a:t>	</a:t>
            </a:r>
            <a:r>
              <a:rPr lang="en-US" dirty="0" smtClean="0">
                <a:latin typeface="+mj-ea"/>
              </a:rPr>
              <a:t>		</a:t>
            </a:r>
            <a:r>
              <a:rPr lang="en-US" dirty="0" err="1" smtClean="0">
                <a:latin typeface="+mj-ea"/>
              </a:rPr>
              <a:t>int</a:t>
            </a:r>
            <a:r>
              <a:rPr lang="en-US" dirty="0" smtClean="0">
                <a:latin typeface="+mj-ea"/>
              </a:rPr>
              <a:t> </a:t>
            </a:r>
            <a:r>
              <a:rPr lang="en-US" dirty="0" err="1" smtClean="0">
                <a:latin typeface="+mj-ea"/>
              </a:rPr>
              <a:t>umur</a:t>
            </a:r>
            <a:r>
              <a:rPr lang="en-US" dirty="0" smtClean="0">
                <a:latin typeface="+mj-ea"/>
              </a:rPr>
              <a:t>,</a:t>
            </a:r>
            <a:endParaRPr lang="en-US" dirty="0" smtClean="0">
              <a:latin typeface="+mj-ea"/>
            </a:endParaRPr>
          </a:p>
          <a:p>
            <a:pPr marL="0" indent="0">
              <a:buNone/>
            </a:pPr>
            <a:r>
              <a:rPr lang="en-US" dirty="0">
                <a:latin typeface="+mj-ea"/>
              </a:rPr>
              <a:t>	</a:t>
            </a:r>
            <a:r>
              <a:rPr lang="en-US" dirty="0" smtClean="0">
                <a:latin typeface="+mj-ea"/>
              </a:rPr>
              <a:t>	     }</a:t>
            </a:r>
            <a:r>
              <a:rPr lang="x-none" altLang="en-US" dirty="0" smtClean="0">
                <a:latin typeface="+mj-ea"/>
              </a:rPr>
              <a:t>aslam</a:t>
            </a:r>
            <a:r>
              <a:rPr lang="x-none" altLang="en-US" dirty="0" smtClean="0">
                <a:latin typeface="+mj-ea"/>
                <a:sym typeface="+mn-ea"/>
              </a:rPr>
              <a:t>(nama_variabel)</a:t>
            </a:r>
            <a:r>
              <a:rPr lang="x-none" altLang="en-US" dirty="0" smtClean="0">
                <a:latin typeface="+mj-ea"/>
              </a:rPr>
              <a:t>, dika(nama_variabel);//cara1</a:t>
            </a:r>
            <a:endParaRPr lang="x-none" altLang="en-US" dirty="0" smtClean="0">
              <a:latin typeface="+mj-ea"/>
            </a:endParaRPr>
          </a:p>
          <a:p>
            <a:pPr marL="0" indent="0">
              <a:buNone/>
            </a:pPr>
            <a:r>
              <a:rPr lang="x-none" altLang="en-US" dirty="0" smtClean="0">
                <a:latin typeface="+mj-ea"/>
              </a:rPr>
              <a:t>		     profil</a:t>
            </a:r>
            <a:r>
              <a:rPr lang="x-none" altLang="en-US" dirty="0" err="1" smtClean="0">
                <a:latin typeface="+mj-ea"/>
                <a:sym typeface="+mn-ea"/>
              </a:rPr>
              <a:t>(nama_struct)</a:t>
            </a:r>
            <a:r>
              <a:rPr lang="x-none" altLang="en-US" dirty="0" smtClean="0">
                <a:latin typeface="+mj-ea"/>
              </a:rPr>
              <a:t> aslam</a:t>
            </a:r>
            <a:r>
              <a:rPr lang="x-none" altLang="en-US" dirty="0" smtClean="0">
                <a:latin typeface="+mj-ea"/>
                <a:sym typeface="+mn-ea"/>
              </a:rPr>
              <a:t>(nama_variabel)</a:t>
            </a:r>
            <a:r>
              <a:rPr lang="x-none" altLang="en-US" dirty="0" smtClean="0">
                <a:latin typeface="+mj-ea"/>
              </a:rPr>
              <a:t>;//cara2</a:t>
            </a:r>
            <a:endParaRPr lang="x-none" altLang="en-US" dirty="0" smtClean="0">
              <a:latin typeface="+mj-ea"/>
            </a:endParaRPr>
          </a:p>
          <a:p>
            <a:r>
              <a:rPr lang="x-none" altLang="en-US" dirty="0">
                <a:latin typeface="+mj-ea"/>
              </a:rPr>
              <a:t>Penaksesan: nama_variabel.nama_variabel(dlm struct); </a:t>
            </a:r>
            <a:endParaRPr lang="x-none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+mj-ea"/>
              </a:rPr>
              <a:t>Contoh</a:t>
            </a:r>
            <a:endParaRPr lang="x-none" alt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</a:rPr>
              <a:t>int main(){</a:t>
            </a: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</a:rPr>
              <a:t>	struct rapot{</a:t>
            </a: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</a:rPr>
              <a:t>		int id;</a:t>
            </a: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</a:rPr>
              <a:t>		string nama;</a:t>
            </a: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</a:rPr>
              <a:t>		float nilai;</a:t>
            </a: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</a:rPr>
              <a:t>	}aslam;</a:t>
            </a: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</a:rPr>
              <a:t>	rapot juki;</a:t>
            </a: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</a:rPr>
              <a:t>	juki.id = 1;</a:t>
            </a:r>
            <a:endParaRPr lang="x-none" altLang="en-US">
              <a:latin typeface="SimSun" charset="-122"/>
              <a:ea typeface="SimSun" charset="-122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  <a:sym typeface="+mn-ea"/>
              </a:rPr>
              <a:t>	juki.nama = "Juki Munandar";</a:t>
            </a:r>
            <a:endParaRPr lang="x-none" altLang="en-US">
              <a:latin typeface="SimSun" charset="-122"/>
              <a:ea typeface="SimSun" charset="-122"/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latin typeface="SimSun" charset="-122"/>
                <a:ea typeface="SimSun" charset="-122"/>
                <a:sym typeface="+mn-ea"/>
              </a:rPr>
              <a:t>	juki.nilai = 85,9;</a:t>
            </a:r>
            <a:endParaRPr lang="x-none" altLang="en-US">
              <a:latin typeface="SimSun" charset="-122"/>
              <a:ea typeface="SimSun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x-none" altLang="en-US" sz="1700">
                <a:latin typeface="SimSun" charset="-122"/>
                <a:ea typeface="SimSun" charset="-122"/>
                <a:sym typeface="+mn-ea"/>
              </a:rPr>
              <a:t>	aslam.id = 2;</a:t>
            </a:r>
            <a:endParaRPr lang="x-none" altLang="en-US" sz="1700">
              <a:latin typeface="SimSun" charset="-122"/>
              <a:ea typeface="SimSun" charset="-122"/>
              <a:sym typeface="+mn-ea"/>
            </a:endParaRPr>
          </a:p>
          <a:p>
            <a:pPr marL="0" indent="0">
              <a:buNone/>
            </a:pPr>
            <a:r>
              <a:rPr lang="x-none" altLang="en-US" sz="1700">
                <a:latin typeface="SimSun" charset="-122"/>
                <a:ea typeface="SimSun" charset="-122"/>
                <a:sym typeface="+mn-ea"/>
              </a:rPr>
              <a:t>	aslam.nama = "Aslam Pangestu";</a:t>
            </a:r>
            <a:endParaRPr lang="x-none" altLang="en-US" sz="1700">
              <a:latin typeface="SimSun" charset="-122"/>
              <a:ea typeface="SimSun" charset="-122"/>
              <a:sym typeface="+mn-ea"/>
            </a:endParaRPr>
          </a:p>
          <a:p>
            <a:pPr marL="0" indent="0">
              <a:buNone/>
            </a:pPr>
            <a:r>
              <a:rPr lang="x-none" altLang="en-US" sz="1700">
                <a:latin typeface="SimSun" charset="-122"/>
                <a:ea typeface="SimSun" charset="-122"/>
                <a:sym typeface="+mn-ea"/>
              </a:rPr>
              <a:t>	aslam.nilai = 90,9;</a:t>
            </a:r>
            <a:endParaRPr lang="x-none" altLang="en-US" sz="1700">
              <a:latin typeface="SimSun" charset="-122"/>
              <a:ea typeface="SimSun" charset="-122"/>
              <a:sym typeface="+mn-ea"/>
            </a:endParaRPr>
          </a:p>
          <a:p>
            <a:pPr marL="0" indent="0">
              <a:buNone/>
            </a:pPr>
            <a:endParaRPr lang="x-none" altLang="en-US" sz="1700">
              <a:latin typeface="SimSun" charset="-122"/>
              <a:ea typeface="SimSun" charset="-122"/>
              <a:sym typeface="+mn-ea"/>
            </a:endParaRPr>
          </a:p>
          <a:p>
            <a:pPr marL="0" indent="0">
              <a:buNone/>
            </a:pPr>
            <a:r>
              <a:rPr lang="x-none" altLang="en-US" sz="1700">
                <a:latin typeface="SimSun" charset="-122"/>
                <a:ea typeface="SimSun" charset="-122"/>
                <a:sym typeface="+mn-ea"/>
              </a:rPr>
              <a:t>	//tampilkan</a:t>
            </a:r>
            <a:endParaRPr lang="x-none" altLang="en-US" sz="1700">
              <a:latin typeface="SimSun" charset="-122"/>
              <a:ea typeface="SimSun" charset="-122"/>
              <a:sym typeface="+mn-ea"/>
            </a:endParaRPr>
          </a:p>
          <a:p>
            <a:pPr marL="0" indent="0">
              <a:buNone/>
            </a:pPr>
            <a:r>
              <a:rPr lang="x-none" altLang="en-US" sz="1700">
                <a:latin typeface="SimSun" charset="-122"/>
                <a:ea typeface="SimSun" charset="-122"/>
                <a:sym typeface="+mn-ea"/>
              </a:rPr>
              <a:t>}</a:t>
            </a:r>
            <a:endParaRPr lang="x-none" altLang="en-US" sz="1700">
              <a:latin typeface="SimSun" charset="-122"/>
              <a:ea typeface="SimSun" charset="-122"/>
              <a:sym typeface="+mn-ea"/>
            </a:endParaRPr>
          </a:p>
          <a:p>
            <a:endParaRPr lang="x-none" altLang="en-US" sz="1700">
              <a:latin typeface="SimSun" charset="-122"/>
              <a:ea typeface="SimSun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+mj-ea"/>
              </a:rPr>
              <a:t>Latihan</a:t>
            </a:r>
            <a:endParaRPr lang="x-none" altLang="en-US">
              <a:latin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latin typeface="+mj-ea"/>
              </a:rPr>
              <a:t>Pointer</a:t>
            </a:r>
            <a:endParaRPr lang="x-none" altLang="en-US">
              <a:latin typeface="+mj-ea"/>
            </a:endParaRPr>
          </a:p>
          <a:p>
            <a:r>
              <a:rPr lang="x-none" altLang="en-US">
                <a:latin typeface="+mj-ea"/>
              </a:rPr>
              <a:t>Tampilkan 3 data dengan tipe data berbeda(Variabel x,y,z) menggunakan 1 pointer(Variabel *p)!</a:t>
            </a:r>
            <a:endParaRPr lang="x-none" altLang="en-US">
              <a:latin typeface="+mj-ea"/>
            </a:endParaRPr>
          </a:p>
          <a:p>
            <a:pPr marL="0" indent="0">
              <a:buNone/>
            </a:pPr>
            <a:r>
              <a:rPr lang="x-none" altLang="en-US">
                <a:latin typeface="+mj-ea"/>
              </a:rPr>
              <a:t>Clue : Tipe data tanpa tipe data</a:t>
            </a:r>
            <a:endParaRPr lang="x-none" altLang="en-US">
              <a:latin typeface="+mj-ea"/>
            </a:endParaRPr>
          </a:p>
          <a:p>
            <a:pPr marL="0" indent="0">
              <a:buNone/>
            </a:pPr>
            <a:r>
              <a:rPr lang="x-none" altLang="en-US">
                <a:latin typeface="+mj-ea"/>
              </a:rPr>
              <a:t>Struct</a:t>
            </a:r>
            <a:endParaRPr lang="x-none" altLang="en-US">
              <a:latin typeface="+mj-ea"/>
            </a:endParaRPr>
          </a:p>
          <a:p>
            <a:r>
              <a:rPr lang="x-none" altLang="en-US">
                <a:latin typeface="+mj-ea"/>
                <a:sym typeface="+mn-ea"/>
              </a:rPr>
              <a:t>Buat 2 data mahasiswa menggunakan struct!</a:t>
            </a:r>
            <a:endParaRPr lang="x-none" altLang="en-US">
              <a:latin typeface="+mj-ea"/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latin typeface="+mj-ea"/>
              </a:rPr>
              <a:t>Clue : Array</a:t>
            </a:r>
            <a:endParaRPr lang="x-none" altLang="en-US">
              <a:latin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Kingsoft Office WPP</Application>
  <PresentationFormat>Widescreen</PresentationFormat>
  <Paragraphs>68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REVIEW POINTER &amp; STRUCT</vt:lpstr>
      <vt:lpstr>POINTER</vt:lpstr>
      <vt:lpstr>Contoh</vt:lpstr>
      <vt:lpstr>STRUCT</vt:lpstr>
      <vt:lpstr>Contoh</vt:lpstr>
      <vt:lpstr>Latihan(Pointer)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POINTER &amp; STRUCT</dc:title>
  <dc:creator>Aslam Pangestu</dc:creator>
  <cp:lastModifiedBy>mvryan</cp:lastModifiedBy>
  <cp:revision>19</cp:revision>
  <dcterms:created xsi:type="dcterms:W3CDTF">2018-02-22T07:53:20Z</dcterms:created>
  <dcterms:modified xsi:type="dcterms:W3CDTF">2018-02-22T07:53:20Z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