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2" r:id="rId5"/>
    <p:sldId id="258" r:id="rId6"/>
    <p:sldId id="266" r:id="rId7"/>
    <p:sldId id="261" r:id="rId8"/>
    <p:sldId id="259" r:id="rId9"/>
    <p:sldId id="268" r:id="rId10"/>
    <p:sldId id="267" r:id="rId11"/>
    <p:sldId id="260" r:id="rId12"/>
    <p:sldId id="269" r:id="rId13"/>
    <p:sldId id="270" r:id="rId14"/>
    <p:sldId id="271" r:id="rId15"/>
    <p:sldId id="272" r:id="rId16"/>
    <p:sldId id="273" r:id="rId17"/>
    <p:sldId id="274" r:id="rId18"/>
    <p:sldId id="275" r:id="rId19"/>
    <p:sldId id="277" r:id="rId20"/>
    <p:sldId id="278" r:id="rId21"/>
    <p:sldId id="276" r:id="rId22"/>
    <p:sldId id="279"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2836DA-091F-FBCF-D79F-A0A386237081}" v="548" dt="2022-01-25T08:27:32.012"/>
    <p1510:client id="{96B05689-2430-50F1-E91D-40286DCDDE98}" v="9" dt="2022-02-13T16:22:34.477"/>
    <p1510:client id="{D2065EDF-7E02-459D-BBC1-B29AB5774E12}" v="745" dt="2022-01-24T07:10:55.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ws.amazon.com/blogs/devops/complete-ci-cd-with-aws-codecommit-aws-codebuild-aws-codedeploy-and-aws-codepipelin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aws.amazon.com/codebuild/latest/userguide/build-spec-ref.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cs.aws.amazon.com/codedeploy/latest/userguide/application-specification-files.html"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aws.amazon.com/codepipeline/latest/userguide/reference-pipeline-structure.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ws.amazon.com/blogs/devops/complete-ci-cd-with-aws-codecommit-aws-codebuild-aws-codedeploy-and-aws-codepipelin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aws.amazon.com/codepipeline/latest/userguide/tutorials-simple-s3.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aws-quickstart.s3.amazonaws.com/quickstart-trek10-serverless-enterprise-cicd/doc/serverless-cicd-for-the-enterprise-on-the-aws-cloud.pdf" TargetMode="External"/><Relationship Id="rId3" Type="http://schemas.openxmlformats.org/officeDocument/2006/relationships/hyperlink" Target="https://docs.aws.amazon.com/codecommit/latest/userguide/welcome.html" TargetMode="External"/><Relationship Id="rId7" Type="http://schemas.openxmlformats.org/officeDocument/2006/relationships/hyperlink" Target="https://d1.awsstatic.com/whitepapers/overview-of-deployment-options-on-aws.pdf" TargetMode="External"/><Relationship Id="rId2" Type="http://schemas.openxmlformats.org/officeDocument/2006/relationships/hyperlink" Target="https://docs.aws.amazon.com/whitepapers/latest/practicing-continuous-integration-continuous-delivery/summary-of-best-practices.html" TargetMode="External"/><Relationship Id="rId1" Type="http://schemas.openxmlformats.org/officeDocument/2006/relationships/slideLayout" Target="../slideLayouts/slideLayout2.xml"/><Relationship Id="rId6" Type="http://schemas.openxmlformats.org/officeDocument/2006/relationships/hyperlink" Target="https://docs.aws.amazon.com/whitepapers/latest/practicing-continuous-integration-continuous-delivery/practicing-continuous-integration-continuous-delivery.pdf" TargetMode="External"/><Relationship Id="rId5" Type="http://schemas.openxmlformats.org/officeDocument/2006/relationships/hyperlink" Target="https://docs.aws.amazon.com/codedeploy/latest/userguide/welcome.html" TargetMode="External"/><Relationship Id="rId4" Type="http://schemas.openxmlformats.org/officeDocument/2006/relationships/hyperlink" Target="https://docs.aws.amazon.com/codebuild/latest/userguide/welcome.html" TargetMode="External"/><Relationship Id="rId9" Type="http://schemas.openxmlformats.org/officeDocument/2006/relationships/hyperlink" Target="https://www.youtube.com/watch?v=RKfZ-JWv5G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gitlab.com/ee/ci/introductio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gitlab.com/ee/ci/introductio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2.com/categories/continuous-delivery#grid" TargetMode="External"/><Relationship Id="rId2" Type="http://schemas.openxmlformats.org/officeDocument/2006/relationships/hyperlink" Target="https://www.g2.com/categories/continuous-integration#gri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CI/CD with AWS</a:t>
            </a:r>
            <a:endParaRPr lang="en-US" dirty="0"/>
          </a:p>
        </p:txBody>
      </p:sp>
      <p:sp>
        <p:nvSpPr>
          <p:cNvPr id="3" name="Subtitle 2"/>
          <p:cNvSpPr>
            <a:spLocks noGrp="1"/>
          </p:cNvSpPr>
          <p:nvPr>
            <p:ph type="subTitle" idx="1"/>
          </p:nvPr>
        </p:nvSpPr>
        <p:spPr>
          <a:xfrm>
            <a:off x="1524000" y="4745038"/>
            <a:ext cx="9144000" cy="1655762"/>
          </a:xfrm>
        </p:spPr>
        <p:txBody>
          <a:bodyPr vert="horz" lIns="91440" tIns="45720" rIns="91440" bIns="45720" rtlCol="0" anchor="t">
            <a:normAutofit/>
          </a:bodyPr>
          <a:lstStyle/>
          <a:p>
            <a:pPr algn="r"/>
            <a:r>
              <a:rPr lang="en-US" dirty="0">
                <a:cs typeface="Calibri"/>
              </a:rPr>
              <a:t>Yuliya </a:t>
            </a:r>
            <a:r>
              <a:rPr lang="en-US" dirty="0" err="1">
                <a:cs typeface="Calibri"/>
              </a:rPr>
              <a:t>Yemelyanovich</a:t>
            </a:r>
            <a:endParaRPr lang="en-US">
              <a:cs typeface="Calibri"/>
            </a:endParaRPr>
          </a:p>
          <a:p>
            <a:pPr algn="r"/>
            <a:r>
              <a:rPr lang="en-US" dirty="0">
                <a:ea typeface="+mn-lt"/>
                <a:cs typeface="+mn-lt"/>
              </a:rPr>
              <a:t>Senior Systems Engineer</a:t>
            </a:r>
          </a:p>
          <a:p>
            <a:pPr algn="r"/>
            <a:r>
              <a:rPr lang="en-US" dirty="0">
                <a:cs typeface="Calibri"/>
              </a:rPr>
              <a:t>EPAM, February 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Diagram, schematic&#10;&#10;Description automatically generated">
            <a:extLst>
              <a:ext uri="{FF2B5EF4-FFF2-40B4-BE49-F238E27FC236}">
                <a16:creationId xmlns:a16="http://schemas.microsoft.com/office/drawing/2014/main" id="{6AEC9230-DE47-41E3-B263-68F612722813}"/>
              </a:ext>
            </a:extLst>
          </p:cNvPr>
          <p:cNvPicPr>
            <a:picLocks noGrp="1" noChangeAspect="1"/>
          </p:cNvPicPr>
          <p:nvPr>
            <p:ph idx="1"/>
          </p:nvPr>
        </p:nvPicPr>
        <p:blipFill>
          <a:blip r:embed="rId2"/>
          <a:stretch>
            <a:fillRect/>
          </a:stretch>
        </p:blipFill>
        <p:spPr>
          <a:xfrm>
            <a:off x="1403701" y="116010"/>
            <a:ext cx="9394365" cy="6627568"/>
          </a:xfrm>
        </p:spPr>
      </p:pic>
      <p:sp>
        <p:nvSpPr>
          <p:cNvPr id="5" name="TextBox 4">
            <a:extLst>
              <a:ext uri="{FF2B5EF4-FFF2-40B4-BE49-F238E27FC236}">
                <a16:creationId xmlns:a16="http://schemas.microsoft.com/office/drawing/2014/main" id="{5B7B78C3-E991-45E7-8D48-39FF6E3E3F1B}"/>
              </a:ext>
            </a:extLst>
          </p:cNvPr>
          <p:cNvSpPr txBox="1"/>
          <p:nvPr/>
        </p:nvSpPr>
        <p:spPr>
          <a:xfrm>
            <a:off x="142631" y="632655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AWS DevOps Blog</a:t>
            </a:r>
            <a:endParaRPr lang="en-US"/>
          </a:p>
        </p:txBody>
      </p:sp>
    </p:spTree>
    <p:extLst>
      <p:ext uri="{BB962C8B-B14F-4D97-AF65-F5344CB8AC3E}">
        <p14:creationId xmlns:p14="http://schemas.microsoft.com/office/powerpoint/2010/main" val="177954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256A3-8013-4327-9C91-83E6C4E49C00}"/>
              </a:ext>
            </a:extLst>
          </p:cNvPr>
          <p:cNvSpPr>
            <a:spLocks noGrp="1"/>
          </p:cNvSpPr>
          <p:nvPr>
            <p:ph type="title"/>
          </p:nvPr>
        </p:nvSpPr>
        <p:spPr/>
        <p:txBody>
          <a:bodyPr/>
          <a:lstStyle/>
          <a:p>
            <a:r>
              <a:rPr lang="en-US" dirty="0">
                <a:cs typeface="Calibri Light"/>
              </a:rPr>
              <a:t>AWS </a:t>
            </a:r>
            <a:r>
              <a:rPr lang="en-US" dirty="0" err="1">
                <a:cs typeface="Calibri Light"/>
              </a:rPr>
              <a:t>CodeCommit</a:t>
            </a:r>
            <a:endParaRPr lang="en-US" dirty="0" err="1"/>
          </a:p>
        </p:txBody>
      </p:sp>
      <p:sp>
        <p:nvSpPr>
          <p:cNvPr id="3" name="Content Placeholder 2">
            <a:extLst>
              <a:ext uri="{FF2B5EF4-FFF2-40B4-BE49-F238E27FC236}">
                <a16:creationId xmlns:a16="http://schemas.microsoft.com/office/drawing/2014/main" id="{344E69A1-BFF0-4044-853D-E32E641ABA0B}"/>
              </a:ext>
            </a:extLst>
          </p:cNvPr>
          <p:cNvSpPr>
            <a:spLocks noGrp="1"/>
          </p:cNvSpPr>
          <p:nvPr>
            <p:ph idx="1"/>
          </p:nvPr>
        </p:nvSpPr>
        <p:spPr/>
        <p:txBody>
          <a:bodyPr vert="horz" lIns="91440" tIns="45720" rIns="91440" bIns="45720" rtlCol="0" anchor="t">
            <a:normAutofit/>
          </a:bodyPr>
          <a:lstStyle/>
          <a:p>
            <a:pPr marL="0" indent="0">
              <a:buNone/>
            </a:pPr>
            <a:r>
              <a:rPr lang="en-US" b="1" dirty="0" err="1">
                <a:ea typeface="+mn-lt"/>
                <a:cs typeface="+mn-lt"/>
              </a:rPr>
              <a:t>CodeCommit</a:t>
            </a:r>
            <a:r>
              <a:rPr lang="en-US" b="1" dirty="0">
                <a:ea typeface="+mn-lt"/>
                <a:cs typeface="+mn-lt"/>
              </a:rPr>
              <a:t> </a:t>
            </a:r>
            <a:r>
              <a:rPr lang="en-US" dirty="0">
                <a:ea typeface="+mn-lt"/>
                <a:cs typeface="+mn-lt"/>
              </a:rPr>
              <a:t>is a secure, highly scalable, managed source control service that hosts private Git repositories.</a:t>
            </a:r>
          </a:p>
          <a:p>
            <a:pPr marL="0" indent="0">
              <a:buNone/>
            </a:pPr>
            <a:endParaRPr lang="en-US" dirty="0">
              <a:ea typeface="+mn-lt"/>
              <a:cs typeface="+mn-lt"/>
            </a:endParaRPr>
          </a:p>
          <a:p>
            <a:pPr marL="457200" indent="-457200"/>
            <a:r>
              <a:rPr lang="en-US" dirty="0">
                <a:ea typeface="+mn-lt"/>
                <a:cs typeface="+mn-lt"/>
              </a:rPr>
              <a:t>Integration with other AWS services</a:t>
            </a:r>
          </a:p>
          <a:p>
            <a:pPr marL="457200" indent="-457200"/>
            <a:r>
              <a:rPr lang="en-US" dirty="0">
                <a:ea typeface="+mn-lt"/>
                <a:cs typeface="+mn-lt"/>
              </a:rPr>
              <a:t>Pull requests and approval templates</a:t>
            </a:r>
          </a:p>
          <a:p>
            <a:pPr marL="457200" indent="-457200"/>
            <a:r>
              <a:rPr lang="en-US" dirty="0">
                <a:ea typeface="+mn-lt"/>
                <a:cs typeface="+mn-lt"/>
              </a:rPr>
              <a:t>Access control</a:t>
            </a:r>
          </a:p>
        </p:txBody>
      </p:sp>
    </p:spTree>
    <p:extLst>
      <p:ext uri="{BB962C8B-B14F-4D97-AF65-F5344CB8AC3E}">
        <p14:creationId xmlns:p14="http://schemas.microsoft.com/office/powerpoint/2010/main" val="1330837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5D91A-D425-477A-9CD4-D68862FAD9DF}"/>
              </a:ext>
            </a:extLst>
          </p:cNvPr>
          <p:cNvSpPr>
            <a:spLocks noGrp="1"/>
          </p:cNvSpPr>
          <p:nvPr>
            <p:ph type="title"/>
          </p:nvPr>
        </p:nvSpPr>
        <p:spPr/>
        <p:txBody>
          <a:bodyPr/>
          <a:lstStyle/>
          <a:p>
            <a:r>
              <a:rPr lang="en-US" dirty="0">
                <a:cs typeface="Calibri Light"/>
              </a:rPr>
              <a:t>AWS </a:t>
            </a:r>
            <a:r>
              <a:rPr lang="en-US" dirty="0" err="1">
                <a:cs typeface="Calibri Light"/>
              </a:rPr>
              <a:t>CodeBuild</a:t>
            </a:r>
            <a:endParaRPr lang="en-US" dirty="0" err="1"/>
          </a:p>
        </p:txBody>
      </p:sp>
      <p:sp>
        <p:nvSpPr>
          <p:cNvPr id="3" name="Content Placeholder 2">
            <a:extLst>
              <a:ext uri="{FF2B5EF4-FFF2-40B4-BE49-F238E27FC236}">
                <a16:creationId xmlns:a16="http://schemas.microsoft.com/office/drawing/2014/main" id="{B1E0BF3E-4B15-4476-830C-AAF7FA37BB7A}"/>
              </a:ext>
            </a:extLst>
          </p:cNvPr>
          <p:cNvSpPr>
            <a:spLocks noGrp="1"/>
          </p:cNvSpPr>
          <p:nvPr>
            <p:ph idx="1"/>
          </p:nvPr>
        </p:nvSpPr>
        <p:spPr/>
        <p:txBody>
          <a:bodyPr vert="horz" lIns="91440" tIns="45720" rIns="91440" bIns="45720" rtlCol="0" anchor="t">
            <a:normAutofit/>
          </a:bodyPr>
          <a:lstStyle/>
          <a:p>
            <a:pPr marL="0" indent="0">
              <a:buNone/>
            </a:pPr>
            <a:r>
              <a:rPr lang="en-US" b="1" dirty="0" err="1">
                <a:ea typeface="+mn-lt"/>
                <a:cs typeface="+mn-lt"/>
              </a:rPr>
              <a:t>CodeBuild</a:t>
            </a:r>
            <a:r>
              <a:rPr lang="en-US" b="1" dirty="0">
                <a:ea typeface="+mn-lt"/>
                <a:cs typeface="+mn-lt"/>
              </a:rPr>
              <a:t> </a:t>
            </a:r>
            <a:r>
              <a:rPr lang="en-US" dirty="0">
                <a:ea typeface="+mn-lt"/>
                <a:cs typeface="+mn-lt"/>
              </a:rPr>
              <a:t>is a fully managed build service in the cloud. </a:t>
            </a:r>
          </a:p>
          <a:p>
            <a:pPr>
              <a:buNone/>
            </a:pPr>
            <a:endParaRPr lang="en-US"/>
          </a:p>
          <a:p>
            <a:r>
              <a:rPr lang="en-US" b="1" dirty="0">
                <a:ea typeface="+mn-lt"/>
                <a:cs typeface="+mn-lt"/>
              </a:rPr>
              <a:t>Fully managed</a:t>
            </a:r>
            <a:r>
              <a:rPr lang="en-US" dirty="0">
                <a:ea typeface="+mn-lt"/>
                <a:cs typeface="+mn-lt"/>
              </a:rPr>
              <a:t> – </a:t>
            </a:r>
            <a:r>
              <a:rPr lang="en-US" dirty="0" err="1">
                <a:ea typeface="+mn-lt"/>
                <a:cs typeface="+mn-lt"/>
              </a:rPr>
              <a:t>CodeBuild</a:t>
            </a:r>
            <a:r>
              <a:rPr lang="en-US" dirty="0">
                <a:ea typeface="+mn-lt"/>
                <a:cs typeface="+mn-lt"/>
              </a:rPr>
              <a:t> eliminates the need to set up, patch, update, and manage your own build servers.</a:t>
            </a:r>
            <a:endParaRPr lang="en-US" dirty="0">
              <a:cs typeface="Calibri" panose="020F0502020204030204"/>
            </a:endParaRPr>
          </a:p>
          <a:p>
            <a:r>
              <a:rPr lang="en-US" b="1" dirty="0">
                <a:ea typeface="+mn-lt"/>
                <a:cs typeface="+mn-lt"/>
              </a:rPr>
              <a:t>On demand</a:t>
            </a:r>
            <a:r>
              <a:rPr lang="en-US" dirty="0">
                <a:ea typeface="+mn-lt"/>
                <a:cs typeface="+mn-lt"/>
              </a:rPr>
              <a:t> – </a:t>
            </a:r>
            <a:r>
              <a:rPr lang="en-US" dirty="0" err="1">
                <a:ea typeface="+mn-lt"/>
                <a:cs typeface="+mn-lt"/>
              </a:rPr>
              <a:t>CodeBuild</a:t>
            </a:r>
            <a:r>
              <a:rPr lang="en-US" dirty="0">
                <a:ea typeface="+mn-lt"/>
                <a:cs typeface="+mn-lt"/>
              </a:rPr>
              <a:t> scales on demand to meet your build needs. You pay only for the number of build minutes you consume.</a:t>
            </a:r>
          </a:p>
          <a:p>
            <a:r>
              <a:rPr lang="en-US" b="1" dirty="0">
                <a:ea typeface="+mn-lt"/>
                <a:cs typeface="+mn-lt"/>
              </a:rPr>
              <a:t>Out of the box</a:t>
            </a:r>
            <a:r>
              <a:rPr lang="en-US" dirty="0">
                <a:ea typeface="+mn-lt"/>
                <a:cs typeface="+mn-lt"/>
              </a:rPr>
              <a:t> – </a:t>
            </a:r>
            <a:r>
              <a:rPr lang="en-US" dirty="0" err="1">
                <a:ea typeface="+mn-lt"/>
                <a:cs typeface="+mn-lt"/>
              </a:rPr>
              <a:t>CodeBuild</a:t>
            </a:r>
            <a:r>
              <a:rPr lang="en-US" dirty="0">
                <a:ea typeface="+mn-lt"/>
                <a:cs typeface="+mn-lt"/>
              </a:rPr>
              <a:t> provides preconfigured build environments for the most popular programming languages. All you need to do is point to your build script to start your first build.</a:t>
            </a:r>
            <a:endParaRPr lang="en-US">
              <a:cs typeface="Calibri" panose="020F0502020204030204"/>
            </a:endParaRPr>
          </a:p>
          <a:p>
            <a:pPr marL="0" indent="0">
              <a:buNone/>
            </a:pPr>
            <a:endParaRPr lang="en-US" dirty="0">
              <a:cs typeface="Calibri"/>
            </a:endParaRPr>
          </a:p>
        </p:txBody>
      </p:sp>
    </p:spTree>
    <p:extLst>
      <p:ext uri="{BB962C8B-B14F-4D97-AF65-F5344CB8AC3E}">
        <p14:creationId xmlns:p14="http://schemas.microsoft.com/office/powerpoint/2010/main" val="941761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7A706C-BE07-407F-ADEF-98F4DFDE3D0D}"/>
              </a:ext>
            </a:extLst>
          </p:cNvPr>
          <p:cNvSpPr>
            <a:spLocks noGrp="1"/>
          </p:cNvSpPr>
          <p:nvPr>
            <p:ph idx="1"/>
          </p:nvPr>
        </p:nvSpPr>
        <p:spPr>
          <a:xfrm>
            <a:off x="838200" y="507814"/>
            <a:ext cx="10515600" cy="6054631"/>
          </a:xfrm>
          <a:solidFill>
            <a:schemeClr val="accent4">
              <a:lumMod val="20000"/>
              <a:lumOff val="80000"/>
            </a:schemeClr>
          </a:solidFill>
        </p:spPr>
        <p:txBody>
          <a:bodyPr vert="horz" lIns="91440" tIns="45720" rIns="91440" bIns="45720" rtlCol="0" anchor="t">
            <a:noAutofit/>
          </a:bodyPr>
          <a:lstStyle/>
          <a:p>
            <a:pPr>
              <a:lnSpc>
                <a:spcPct val="100000"/>
              </a:lnSpc>
              <a:spcBef>
                <a:spcPts val="500"/>
              </a:spcBef>
              <a:buNone/>
            </a:pPr>
            <a:r>
              <a:rPr lang="en-US" sz="1200" dirty="0">
                <a:latin typeface="Courier New"/>
                <a:ea typeface="+mn-lt"/>
                <a:cs typeface="+mn-lt"/>
              </a:rPr>
              <a:t>version: 0.2</a:t>
            </a:r>
            <a:endParaRPr lang="en-US" sz="1200" dirty="0">
              <a:latin typeface="Courier New"/>
              <a:cs typeface="Courier New"/>
            </a:endParaRPr>
          </a:p>
          <a:p>
            <a:pPr>
              <a:lnSpc>
                <a:spcPct val="100000"/>
              </a:lnSpc>
              <a:spcBef>
                <a:spcPts val="500"/>
              </a:spcBef>
              <a:buNone/>
            </a:pPr>
            <a:endParaRPr lang="en-US" sz="1200" dirty="0">
              <a:latin typeface="Courier New"/>
              <a:cs typeface="Courier New"/>
            </a:endParaRPr>
          </a:p>
          <a:p>
            <a:pPr>
              <a:lnSpc>
                <a:spcPct val="100000"/>
              </a:lnSpc>
              <a:spcBef>
                <a:spcPts val="500"/>
              </a:spcBef>
              <a:buNone/>
            </a:pPr>
            <a:r>
              <a:rPr lang="en-US" sz="1200" dirty="0">
                <a:latin typeface="Courier New"/>
                <a:ea typeface="+mn-lt"/>
                <a:cs typeface="+mn-lt"/>
              </a:rPr>
              <a:t>phases:</a:t>
            </a:r>
            <a:endParaRPr lang="en-US" sz="1200" dirty="0">
              <a:latin typeface="Courier New"/>
              <a:cs typeface="Courier New"/>
            </a:endParaRPr>
          </a:p>
          <a:p>
            <a:pPr>
              <a:lnSpc>
                <a:spcPct val="100000"/>
              </a:lnSpc>
              <a:spcBef>
                <a:spcPts val="500"/>
              </a:spcBef>
              <a:buNone/>
            </a:pPr>
            <a:r>
              <a:rPr lang="en-US" sz="1200" dirty="0">
                <a:latin typeface="Courier New"/>
                <a:ea typeface="+mn-lt"/>
                <a:cs typeface="+mn-lt"/>
              </a:rPr>
              <a:t>  install:</a:t>
            </a:r>
            <a:endParaRPr lang="en-US" sz="1200" dirty="0">
              <a:latin typeface="Courier New"/>
              <a:cs typeface="Courier New"/>
            </a:endParaRPr>
          </a:p>
          <a:p>
            <a:pPr>
              <a:lnSpc>
                <a:spcPct val="100000"/>
              </a:lnSpc>
              <a:spcBef>
                <a:spcPts val="500"/>
              </a:spcBef>
              <a:buNone/>
            </a:pPr>
            <a:r>
              <a:rPr lang="en-US" sz="1200" dirty="0">
                <a:latin typeface="Courier New"/>
                <a:ea typeface="+mn-lt"/>
                <a:cs typeface="+mn-lt"/>
              </a:rPr>
              <a:t>    runtime-versions:</a:t>
            </a:r>
            <a:endParaRPr lang="en-US" sz="1200" dirty="0">
              <a:latin typeface="Courier New"/>
              <a:cs typeface="Courier New"/>
            </a:endParaRPr>
          </a:p>
          <a:p>
            <a:pPr>
              <a:lnSpc>
                <a:spcPct val="100000"/>
              </a:lnSpc>
              <a:spcBef>
                <a:spcPts val="500"/>
              </a:spcBef>
              <a:buNone/>
            </a:pPr>
            <a:r>
              <a:rPr lang="en-US" sz="1200" dirty="0">
                <a:latin typeface="Courier New"/>
                <a:ea typeface="+mn-lt"/>
                <a:cs typeface="+mn-lt"/>
              </a:rPr>
              <a:t>      java: openjdk8</a:t>
            </a:r>
            <a:endParaRPr lang="en-US" sz="1200" dirty="0">
              <a:latin typeface="Courier New"/>
              <a:cs typeface="Courier New"/>
            </a:endParaRPr>
          </a:p>
          <a:p>
            <a:pPr>
              <a:lnSpc>
                <a:spcPct val="100000"/>
              </a:lnSpc>
              <a:spcBef>
                <a:spcPts val="500"/>
              </a:spcBef>
              <a:buNone/>
            </a:pPr>
            <a:r>
              <a:rPr lang="en-US" sz="1200" dirty="0">
                <a:latin typeface="Courier New"/>
                <a:ea typeface="+mn-lt"/>
                <a:cs typeface="+mn-lt"/>
              </a:rPr>
              <a:t>  </a:t>
            </a:r>
            <a:r>
              <a:rPr lang="en-US" sz="1200" dirty="0" err="1">
                <a:latin typeface="Courier New"/>
                <a:ea typeface="+mn-lt"/>
                <a:cs typeface="+mn-lt"/>
              </a:rPr>
              <a:t>pre_build</a:t>
            </a:r>
            <a:r>
              <a:rPr lang="en-US" sz="1200" dirty="0">
                <a:latin typeface="Courier New"/>
                <a:ea typeface="+mn-lt"/>
                <a:cs typeface="+mn-lt"/>
              </a:rPr>
              <a:t>:</a:t>
            </a:r>
            <a:endParaRPr lang="en-US" sz="1200" dirty="0">
              <a:latin typeface="Courier New"/>
              <a:cs typeface="Courier New"/>
            </a:endParaRPr>
          </a:p>
          <a:p>
            <a:pPr>
              <a:lnSpc>
                <a:spcPct val="100000"/>
              </a:lnSpc>
              <a:spcBef>
                <a:spcPts val="500"/>
              </a:spcBef>
              <a:buNone/>
            </a:pPr>
            <a:r>
              <a:rPr lang="en-US" sz="1200" dirty="0">
                <a:latin typeface="Courier New"/>
                <a:ea typeface="+mn-lt"/>
                <a:cs typeface="+mn-lt"/>
              </a:rPr>
              <a:t>    commands:</a:t>
            </a:r>
            <a:endParaRPr lang="en-US" sz="1200" dirty="0">
              <a:latin typeface="Courier New"/>
              <a:cs typeface="Courier New"/>
            </a:endParaRPr>
          </a:p>
          <a:p>
            <a:pPr>
              <a:lnSpc>
                <a:spcPct val="100000"/>
              </a:lnSpc>
              <a:spcBef>
                <a:spcPts val="500"/>
              </a:spcBef>
              <a:buNone/>
            </a:pPr>
            <a:r>
              <a:rPr lang="en-US" sz="1200" dirty="0">
                <a:latin typeface="Courier New"/>
                <a:ea typeface="+mn-lt"/>
                <a:cs typeface="+mn-lt"/>
              </a:rPr>
              <a:t>      - echo Nothing to do in the </a:t>
            </a:r>
            <a:r>
              <a:rPr lang="en-US" sz="1200" dirty="0" err="1">
                <a:latin typeface="Courier New"/>
                <a:ea typeface="+mn-lt"/>
                <a:cs typeface="+mn-lt"/>
              </a:rPr>
              <a:t>pre_build</a:t>
            </a:r>
            <a:r>
              <a:rPr lang="en-US" sz="1200" dirty="0">
                <a:latin typeface="Courier New"/>
                <a:ea typeface="+mn-lt"/>
                <a:cs typeface="+mn-lt"/>
              </a:rPr>
              <a:t> phase...moving on...</a:t>
            </a:r>
            <a:endParaRPr lang="en-US" sz="1200" dirty="0">
              <a:latin typeface="Courier New"/>
              <a:cs typeface="Courier New"/>
            </a:endParaRPr>
          </a:p>
          <a:p>
            <a:pPr>
              <a:lnSpc>
                <a:spcPct val="100000"/>
              </a:lnSpc>
              <a:spcBef>
                <a:spcPts val="500"/>
              </a:spcBef>
              <a:buNone/>
            </a:pPr>
            <a:r>
              <a:rPr lang="en-US" sz="1200" dirty="0">
                <a:latin typeface="Courier New"/>
                <a:ea typeface="+mn-lt"/>
                <a:cs typeface="+mn-lt"/>
              </a:rPr>
              <a:t>  build:</a:t>
            </a:r>
            <a:endParaRPr lang="en-US" sz="1200" dirty="0">
              <a:latin typeface="Courier New"/>
              <a:cs typeface="Courier New"/>
            </a:endParaRPr>
          </a:p>
          <a:p>
            <a:pPr>
              <a:lnSpc>
                <a:spcPct val="100000"/>
              </a:lnSpc>
              <a:spcBef>
                <a:spcPts val="500"/>
              </a:spcBef>
              <a:buNone/>
            </a:pPr>
            <a:r>
              <a:rPr lang="en-US" sz="1200" dirty="0">
                <a:latin typeface="Courier New"/>
                <a:ea typeface="+mn-lt"/>
                <a:cs typeface="+mn-lt"/>
              </a:rPr>
              <a:t>    commands:</a:t>
            </a:r>
            <a:endParaRPr lang="en-US" sz="1200" dirty="0">
              <a:latin typeface="Courier New"/>
              <a:cs typeface="Courier New"/>
            </a:endParaRPr>
          </a:p>
          <a:p>
            <a:pPr>
              <a:lnSpc>
                <a:spcPct val="100000"/>
              </a:lnSpc>
              <a:spcBef>
                <a:spcPts val="500"/>
              </a:spcBef>
              <a:buNone/>
            </a:pPr>
            <a:r>
              <a:rPr lang="en-US" sz="1200" dirty="0">
                <a:latin typeface="Courier New"/>
                <a:ea typeface="+mn-lt"/>
                <a:cs typeface="+mn-lt"/>
              </a:rPr>
              <a:t>      - echo Build started on `date`</a:t>
            </a:r>
            <a:endParaRPr lang="en-US" sz="1200" dirty="0">
              <a:latin typeface="Courier New"/>
              <a:cs typeface="Courier New"/>
            </a:endParaRPr>
          </a:p>
          <a:p>
            <a:pPr>
              <a:lnSpc>
                <a:spcPct val="100000"/>
              </a:lnSpc>
              <a:spcBef>
                <a:spcPts val="500"/>
              </a:spcBef>
              <a:buNone/>
            </a:pPr>
            <a:r>
              <a:rPr lang="en-US" sz="1200" dirty="0">
                <a:latin typeface="Courier New"/>
                <a:ea typeface="+mn-lt"/>
                <a:cs typeface="+mn-lt"/>
              </a:rPr>
              <a:t>      - </a:t>
            </a:r>
            <a:r>
              <a:rPr lang="en-US" sz="1200" dirty="0" err="1">
                <a:latin typeface="Courier New"/>
                <a:ea typeface="+mn-lt"/>
                <a:cs typeface="+mn-lt"/>
              </a:rPr>
              <a:t>mvn</a:t>
            </a:r>
            <a:r>
              <a:rPr lang="en-US" sz="1200" dirty="0">
                <a:latin typeface="Courier New"/>
                <a:ea typeface="+mn-lt"/>
                <a:cs typeface="+mn-lt"/>
              </a:rPr>
              <a:t> test</a:t>
            </a:r>
            <a:endParaRPr lang="en-US" sz="1200" dirty="0">
              <a:latin typeface="Courier New"/>
              <a:cs typeface="Courier New"/>
            </a:endParaRPr>
          </a:p>
          <a:p>
            <a:pPr>
              <a:lnSpc>
                <a:spcPct val="100000"/>
              </a:lnSpc>
              <a:spcBef>
                <a:spcPts val="500"/>
              </a:spcBef>
              <a:buNone/>
            </a:pPr>
            <a:r>
              <a:rPr lang="en-US" sz="1200" dirty="0">
                <a:latin typeface="Courier New"/>
                <a:ea typeface="+mn-lt"/>
                <a:cs typeface="+mn-lt"/>
              </a:rPr>
              <a:t>      - echo Test completed on `date`</a:t>
            </a:r>
            <a:endParaRPr lang="en-US" sz="1200" dirty="0">
              <a:latin typeface="Courier New"/>
              <a:cs typeface="Courier New"/>
            </a:endParaRPr>
          </a:p>
          <a:p>
            <a:pPr>
              <a:lnSpc>
                <a:spcPct val="100000"/>
              </a:lnSpc>
              <a:spcBef>
                <a:spcPts val="500"/>
              </a:spcBef>
              <a:buNone/>
            </a:pPr>
            <a:r>
              <a:rPr lang="en-US" sz="1200" dirty="0">
                <a:latin typeface="Courier New"/>
                <a:ea typeface="+mn-lt"/>
                <a:cs typeface="+mn-lt"/>
              </a:rPr>
              <a:t>  </a:t>
            </a:r>
            <a:r>
              <a:rPr lang="en-US" sz="1200" dirty="0" err="1">
                <a:latin typeface="Courier New"/>
                <a:ea typeface="+mn-lt"/>
                <a:cs typeface="+mn-lt"/>
              </a:rPr>
              <a:t>post_build</a:t>
            </a:r>
            <a:r>
              <a:rPr lang="en-US" sz="1200" dirty="0">
                <a:latin typeface="Courier New"/>
                <a:ea typeface="+mn-lt"/>
                <a:cs typeface="+mn-lt"/>
              </a:rPr>
              <a:t>:</a:t>
            </a:r>
            <a:endParaRPr lang="en-US" sz="1200" dirty="0">
              <a:latin typeface="Courier New"/>
              <a:cs typeface="Courier New"/>
            </a:endParaRPr>
          </a:p>
          <a:p>
            <a:pPr>
              <a:lnSpc>
                <a:spcPct val="100000"/>
              </a:lnSpc>
              <a:spcBef>
                <a:spcPts val="500"/>
              </a:spcBef>
              <a:buNone/>
            </a:pPr>
            <a:r>
              <a:rPr lang="en-US" sz="1200" dirty="0">
                <a:latin typeface="Courier New"/>
                <a:ea typeface="+mn-lt"/>
                <a:cs typeface="+mn-lt"/>
              </a:rPr>
              <a:t>    commands:</a:t>
            </a:r>
            <a:endParaRPr lang="en-US" sz="1200" dirty="0">
              <a:latin typeface="Courier New"/>
              <a:cs typeface="Courier New"/>
            </a:endParaRPr>
          </a:p>
          <a:p>
            <a:pPr>
              <a:lnSpc>
                <a:spcPct val="100000"/>
              </a:lnSpc>
              <a:spcBef>
                <a:spcPts val="500"/>
              </a:spcBef>
              <a:buNone/>
            </a:pPr>
            <a:r>
              <a:rPr lang="en-US" sz="1200" dirty="0">
                <a:latin typeface="Courier New"/>
                <a:ea typeface="+mn-lt"/>
                <a:cs typeface="+mn-lt"/>
              </a:rPr>
              <a:t>      - </a:t>
            </a:r>
            <a:r>
              <a:rPr lang="en-US" sz="1200" dirty="0" err="1">
                <a:latin typeface="Courier New"/>
                <a:ea typeface="+mn-lt"/>
                <a:cs typeface="+mn-lt"/>
              </a:rPr>
              <a:t>mvn</a:t>
            </a:r>
            <a:r>
              <a:rPr lang="en-US" sz="1200" dirty="0">
                <a:latin typeface="Courier New"/>
                <a:ea typeface="+mn-lt"/>
                <a:cs typeface="+mn-lt"/>
              </a:rPr>
              <a:t> clean package</a:t>
            </a:r>
            <a:endParaRPr lang="en-US" sz="1200" dirty="0">
              <a:latin typeface="Courier New"/>
              <a:cs typeface="Courier New"/>
            </a:endParaRPr>
          </a:p>
          <a:p>
            <a:pPr>
              <a:lnSpc>
                <a:spcPct val="100000"/>
              </a:lnSpc>
              <a:spcBef>
                <a:spcPts val="500"/>
              </a:spcBef>
              <a:buNone/>
            </a:pPr>
            <a:r>
              <a:rPr lang="en-US" sz="1200" dirty="0">
                <a:latin typeface="Courier New"/>
                <a:ea typeface="+mn-lt"/>
                <a:cs typeface="+mn-lt"/>
              </a:rPr>
              <a:t>      - echo Build completed on `date`</a:t>
            </a:r>
            <a:endParaRPr lang="en-US" sz="1200" dirty="0">
              <a:latin typeface="Courier New"/>
              <a:cs typeface="Courier New"/>
            </a:endParaRPr>
          </a:p>
          <a:p>
            <a:pPr>
              <a:lnSpc>
                <a:spcPct val="100000"/>
              </a:lnSpc>
              <a:spcBef>
                <a:spcPts val="500"/>
              </a:spcBef>
              <a:buNone/>
            </a:pPr>
            <a:r>
              <a:rPr lang="en-US" sz="1200" dirty="0">
                <a:latin typeface="Courier New"/>
                <a:ea typeface="+mn-lt"/>
                <a:cs typeface="+mn-lt"/>
              </a:rPr>
              <a:t>artifacts:</a:t>
            </a:r>
            <a:endParaRPr lang="en-US" sz="1200" dirty="0">
              <a:latin typeface="Courier New"/>
              <a:cs typeface="Courier New"/>
            </a:endParaRPr>
          </a:p>
          <a:p>
            <a:pPr>
              <a:lnSpc>
                <a:spcPct val="100000"/>
              </a:lnSpc>
              <a:spcBef>
                <a:spcPts val="500"/>
              </a:spcBef>
              <a:buNone/>
            </a:pPr>
            <a:r>
              <a:rPr lang="en-US" sz="1200" dirty="0">
                <a:latin typeface="Courier New"/>
                <a:ea typeface="+mn-lt"/>
                <a:cs typeface="+mn-lt"/>
              </a:rPr>
              <a:t>  discard-paths: yes</a:t>
            </a:r>
            <a:endParaRPr lang="en-US" sz="1200" dirty="0">
              <a:latin typeface="Courier New"/>
              <a:cs typeface="Courier New"/>
            </a:endParaRPr>
          </a:p>
          <a:p>
            <a:pPr>
              <a:lnSpc>
                <a:spcPct val="100000"/>
              </a:lnSpc>
              <a:spcBef>
                <a:spcPts val="500"/>
              </a:spcBef>
              <a:buNone/>
            </a:pPr>
            <a:r>
              <a:rPr lang="en-US" sz="1200" dirty="0">
                <a:latin typeface="Courier New"/>
                <a:ea typeface="+mn-lt"/>
                <a:cs typeface="+mn-lt"/>
              </a:rPr>
              <a:t>  files:</a:t>
            </a:r>
            <a:endParaRPr lang="en-US" sz="1200" dirty="0">
              <a:latin typeface="Courier New"/>
              <a:cs typeface="Courier New"/>
            </a:endParaRPr>
          </a:p>
          <a:p>
            <a:pPr>
              <a:lnSpc>
                <a:spcPct val="100000"/>
              </a:lnSpc>
              <a:spcBef>
                <a:spcPts val="500"/>
              </a:spcBef>
              <a:buNone/>
            </a:pPr>
            <a:r>
              <a:rPr lang="en-US" sz="1200" dirty="0">
                <a:latin typeface="Courier New"/>
                <a:ea typeface="+mn-lt"/>
                <a:cs typeface="+mn-lt"/>
              </a:rPr>
              <a:t>    - target/*.jar</a:t>
            </a:r>
            <a:endParaRPr lang="en-US" sz="1200" dirty="0">
              <a:latin typeface="Courier New"/>
              <a:cs typeface="Courier New"/>
            </a:endParaRPr>
          </a:p>
          <a:p>
            <a:pPr>
              <a:lnSpc>
                <a:spcPct val="100000"/>
              </a:lnSpc>
              <a:spcBef>
                <a:spcPts val="500"/>
              </a:spcBef>
              <a:buNone/>
            </a:pPr>
            <a:r>
              <a:rPr lang="en-US" sz="1200" dirty="0">
                <a:latin typeface="Courier New"/>
                <a:ea typeface="+mn-lt"/>
                <a:cs typeface="+mn-lt"/>
              </a:rPr>
              <a:t>    - scripts/*</a:t>
            </a:r>
            <a:endParaRPr lang="en-US" sz="1200" dirty="0">
              <a:latin typeface="Courier New"/>
              <a:cs typeface="Courier New"/>
            </a:endParaRPr>
          </a:p>
          <a:p>
            <a:pPr marL="0" indent="0">
              <a:lnSpc>
                <a:spcPct val="100000"/>
              </a:lnSpc>
              <a:spcBef>
                <a:spcPts val="500"/>
              </a:spcBef>
              <a:buNone/>
            </a:pPr>
            <a:r>
              <a:rPr lang="en-US" sz="1200" dirty="0">
                <a:latin typeface="Courier New"/>
                <a:ea typeface="+mn-lt"/>
                <a:cs typeface="+mn-lt"/>
              </a:rPr>
              <a:t>    - </a:t>
            </a:r>
            <a:r>
              <a:rPr lang="en-US" sz="1200" dirty="0" err="1">
                <a:latin typeface="Courier New"/>
                <a:ea typeface="+mn-lt"/>
                <a:cs typeface="+mn-lt"/>
              </a:rPr>
              <a:t>appspec.yml</a:t>
            </a:r>
            <a:endParaRPr lang="en-US" sz="1200" dirty="0">
              <a:latin typeface="Courier New"/>
              <a:cs typeface="Courier New"/>
            </a:endParaRPr>
          </a:p>
        </p:txBody>
      </p:sp>
      <p:sp>
        <p:nvSpPr>
          <p:cNvPr id="6" name="TextBox 5">
            <a:extLst>
              <a:ext uri="{FF2B5EF4-FFF2-40B4-BE49-F238E27FC236}">
                <a16:creationId xmlns:a16="http://schemas.microsoft.com/office/drawing/2014/main" id="{5F2D851F-A8AB-48BA-8411-141BBC0A5A0C}"/>
              </a:ext>
            </a:extLst>
          </p:cNvPr>
          <p:cNvSpPr txBox="1"/>
          <p:nvPr/>
        </p:nvSpPr>
        <p:spPr>
          <a:xfrm>
            <a:off x="9242611" y="5979459"/>
            <a:ext cx="21515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hlinkClick r:id="rId2"/>
              </a:rPr>
              <a:t>Buildspec reference</a:t>
            </a:r>
            <a:endParaRPr lang="en-US" dirty="0">
              <a:cs typeface="Calibri"/>
            </a:endParaRPr>
          </a:p>
        </p:txBody>
      </p:sp>
    </p:spTree>
    <p:extLst>
      <p:ext uri="{BB962C8B-B14F-4D97-AF65-F5344CB8AC3E}">
        <p14:creationId xmlns:p14="http://schemas.microsoft.com/office/powerpoint/2010/main" val="378175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FEFF-171D-4937-BE5C-738013874CCA}"/>
              </a:ext>
            </a:extLst>
          </p:cNvPr>
          <p:cNvSpPr>
            <a:spLocks noGrp="1"/>
          </p:cNvSpPr>
          <p:nvPr>
            <p:ph type="title"/>
          </p:nvPr>
        </p:nvSpPr>
        <p:spPr/>
        <p:txBody>
          <a:bodyPr/>
          <a:lstStyle/>
          <a:p>
            <a:r>
              <a:rPr lang="en-US" dirty="0">
                <a:cs typeface="Calibri Light"/>
              </a:rPr>
              <a:t>AWS </a:t>
            </a:r>
            <a:r>
              <a:rPr lang="en-US" dirty="0" err="1">
                <a:cs typeface="Calibri Light"/>
              </a:rPr>
              <a:t>CodeDeploy</a:t>
            </a:r>
            <a:endParaRPr lang="en-US" dirty="0" err="1"/>
          </a:p>
        </p:txBody>
      </p:sp>
      <p:sp>
        <p:nvSpPr>
          <p:cNvPr id="3" name="Content Placeholder 2">
            <a:extLst>
              <a:ext uri="{FF2B5EF4-FFF2-40B4-BE49-F238E27FC236}">
                <a16:creationId xmlns:a16="http://schemas.microsoft.com/office/drawing/2014/main" id="{5E565133-FD5F-4338-9526-215F338FBB76}"/>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b="1" dirty="0" err="1">
                <a:ea typeface="+mn-lt"/>
                <a:cs typeface="+mn-lt"/>
              </a:rPr>
              <a:t>CodeDeploy</a:t>
            </a:r>
            <a:r>
              <a:rPr lang="en-US" b="1" dirty="0">
                <a:ea typeface="+mn-lt"/>
                <a:cs typeface="+mn-lt"/>
              </a:rPr>
              <a:t> </a:t>
            </a:r>
            <a:r>
              <a:rPr lang="en-US" dirty="0">
                <a:ea typeface="+mn-lt"/>
                <a:cs typeface="+mn-lt"/>
              </a:rPr>
              <a:t>is a deployment service that automates application deployments to Amazon EC2 instances, on-premises instances, serverless Lambda functions, or Amazon ECS services. You can deploy:</a:t>
            </a:r>
          </a:p>
          <a:p>
            <a:r>
              <a:rPr lang="en-US" dirty="0">
                <a:ea typeface="+mn-lt"/>
                <a:cs typeface="+mn-lt"/>
              </a:rPr>
              <a:t>Code</a:t>
            </a:r>
          </a:p>
          <a:p>
            <a:r>
              <a:rPr lang="en-US" dirty="0">
                <a:ea typeface="+mn-lt"/>
                <a:cs typeface="+mn-lt"/>
              </a:rPr>
              <a:t>Serverless AWS Lambda functions</a:t>
            </a:r>
            <a:endParaRPr lang="en-US" dirty="0">
              <a:cs typeface="Calibri" panose="020F0502020204030204"/>
            </a:endParaRPr>
          </a:p>
          <a:p>
            <a:r>
              <a:rPr lang="en-US" dirty="0">
                <a:ea typeface="+mn-lt"/>
                <a:cs typeface="+mn-lt"/>
              </a:rPr>
              <a:t>Web and configuration files</a:t>
            </a:r>
            <a:endParaRPr lang="en-US" dirty="0">
              <a:cs typeface="Calibri" panose="020F0502020204030204"/>
            </a:endParaRPr>
          </a:p>
          <a:p>
            <a:r>
              <a:rPr lang="en-US" dirty="0">
                <a:ea typeface="+mn-lt"/>
                <a:cs typeface="+mn-lt"/>
              </a:rPr>
              <a:t>Executables</a:t>
            </a:r>
            <a:endParaRPr lang="en-US" dirty="0">
              <a:cs typeface="Calibri" panose="020F0502020204030204"/>
            </a:endParaRPr>
          </a:p>
          <a:p>
            <a:r>
              <a:rPr lang="en-US" dirty="0">
                <a:ea typeface="+mn-lt"/>
                <a:cs typeface="+mn-lt"/>
              </a:rPr>
              <a:t>Packages</a:t>
            </a:r>
            <a:endParaRPr lang="en-US" dirty="0">
              <a:cs typeface="Calibri" panose="020F0502020204030204"/>
            </a:endParaRPr>
          </a:p>
          <a:p>
            <a:r>
              <a:rPr lang="en-US" dirty="0">
                <a:ea typeface="+mn-lt"/>
                <a:cs typeface="+mn-lt"/>
              </a:rPr>
              <a:t>Scripts</a:t>
            </a:r>
            <a:endParaRPr lang="en-US" dirty="0">
              <a:cs typeface="Calibri" panose="020F0502020204030204"/>
            </a:endParaRPr>
          </a:p>
          <a:p>
            <a:r>
              <a:rPr lang="en-US" dirty="0">
                <a:ea typeface="+mn-lt"/>
                <a:cs typeface="+mn-lt"/>
              </a:rPr>
              <a:t>Multimedia files</a:t>
            </a:r>
            <a:endParaRPr lang="en-US" dirty="0">
              <a:cs typeface="Calibri" panose="020F0502020204030204"/>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4065773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2C69-19CD-456C-9B08-312D50D1CC3B}"/>
              </a:ext>
            </a:extLst>
          </p:cNvPr>
          <p:cNvSpPr>
            <a:spLocks noGrp="1"/>
          </p:cNvSpPr>
          <p:nvPr>
            <p:ph type="title"/>
          </p:nvPr>
        </p:nvSpPr>
        <p:spPr/>
        <p:txBody>
          <a:bodyPr/>
          <a:lstStyle/>
          <a:p>
            <a:r>
              <a:rPr lang="en-US" dirty="0">
                <a:ea typeface="+mj-lt"/>
                <a:cs typeface="+mj-lt"/>
              </a:rPr>
              <a:t>Benefits of AWS </a:t>
            </a:r>
            <a:r>
              <a:rPr lang="en-US" dirty="0" err="1">
                <a:ea typeface="+mj-lt"/>
                <a:cs typeface="+mj-lt"/>
              </a:rPr>
              <a:t>CodeDeploy</a:t>
            </a:r>
          </a:p>
        </p:txBody>
      </p:sp>
      <p:sp>
        <p:nvSpPr>
          <p:cNvPr id="3" name="Content Placeholder 2">
            <a:extLst>
              <a:ext uri="{FF2B5EF4-FFF2-40B4-BE49-F238E27FC236}">
                <a16:creationId xmlns:a16="http://schemas.microsoft.com/office/drawing/2014/main" id="{20955550-2C1F-4BDD-92DF-223AAACDF1D6}"/>
              </a:ext>
            </a:extLst>
          </p:cNvPr>
          <p:cNvSpPr>
            <a:spLocks noGrp="1"/>
          </p:cNvSpPr>
          <p:nvPr>
            <p:ph idx="1"/>
          </p:nvPr>
        </p:nvSpPr>
        <p:spPr/>
        <p:txBody>
          <a:bodyPr vert="horz" lIns="91440" tIns="45720" rIns="91440" bIns="45720" rtlCol="0" anchor="t">
            <a:normAutofit fontScale="92500"/>
          </a:bodyPr>
          <a:lstStyle/>
          <a:p>
            <a:pPr>
              <a:buFont typeface="Arial"/>
              <a:buChar char="•"/>
            </a:pPr>
            <a:r>
              <a:rPr lang="en-US" sz="1600" b="1" dirty="0">
                <a:ea typeface="+mn-lt"/>
                <a:cs typeface="+mn-lt"/>
              </a:rPr>
              <a:t>Server, serverless, and container applications</a:t>
            </a:r>
            <a:r>
              <a:rPr lang="en-US" sz="1600" dirty="0">
                <a:ea typeface="+mn-lt"/>
                <a:cs typeface="+mn-lt"/>
              </a:rPr>
              <a:t>. </a:t>
            </a:r>
            <a:r>
              <a:rPr lang="en-US" sz="1600" dirty="0" err="1">
                <a:ea typeface="+mn-lt"/>
                <a:cs typeface="+mn-lt"/>
              </a:rPr>
              <a:t>CodeDeploy</a:t>
            </a:r>
            <a:r>
              <a:rPr lang="en-US" sz="1600" dirty="0">
                <a:ea typeface="+mn-lt"/>
                <a:cs typeface="+mn-lt"/>
              </a:rPr>
              <a:t> lets you deploy both traditional applications on servers and applications that deploy a serverless AWS Lambda function version or an Amazon ECS application.</a:t>
            </a:r>
          </a:p>
          <a:p>
            <a:pPr>
              <a:buFont typeface="Arial"/>
              <a:buChar char="•"/>
            </a:pPr>
            <a:r>
              <a:rPr lang="en-US" sz="1600" b="1" dirty="0">
                <a:ea typeface="+mn-lt"/>
                <a:cs typeface="+mn-lt"/>
              </a:rPr>
              <a:t>Automated deployments</a:t>
            </a:r>
            <a:r>
              <a:rPr lang="en-US" sz="1600" dirty="0">
                <a:ea typeface="+mn-lt"/>
                <a:cs typeface="+mn-lt"/>
              </a:rPr>
              <a:t>. </a:t>
            </a:r>
            <a:r>
              <a:rPr lang="en-US" sz="1600" dirty="0" err="1">
                <a:ea typeface="+mn-lt"/>
                <a:cs typeface="+mn-lt"/>
              </a:rPr>
              <a:t>CodeDeploy</a:t>
            </a:r>
            <a:r>
              <a:rPr lang="en-US" sz="1600" dirty="0">
                <a:ea typeface="+mn-lt"/>
                <a:cs typeface="+mn-lt"/>
              </a:rPr>
              <a:t> fully automates your application deployments across your development, test, and production environments. </a:t>
            </a:r>
            <a:r>
              <a:rPr lang="en-US" sz="1600" dirty="0" err="1">
                <a:ea typeface="+mn-lt"/>
                <a:cs typeface="+mn-lt"/>
              </a:rPr>
              <a:t>CodeDeploy</a:t>
            </a:r>
            <a:r>
              <a:rPr lang="en-US" sz="1600" dirty="0">
                <a:ea typeface="+mn-lt"/>
                <a:cs typeface="+mn-lt"/>
              </a:rPr>
              <a:t> scales with your infrastructure so that you can deploy to one instance or thousands.</a:t>
            </a:r>
          </a:p>
          <a:p>
            <a:pPr>
              <a:buFont typeface="Arial"/>
              <a:buChar char="•"/>
            </a:pPr>
            <a:r>
              <a:rPr lang="en-US" sz="1600" b="1" dirty="0">
                <a:ea typeface="+mn-lt"/>
                <a:cs typeface="+mn-lt"/>
              </a:rPr>
              <a:t>Minimize downtime</a:t>
            </a:r>
            <a:r>
              <a:rPr lang="en-US" sz="1600" dirty="0">
                <a:ea typeface="+mn-lt"/>
                <a:cs typeface="+mn-lt"/>
              </a:rPr>
              <a:t>. If your application uses the EC2/On-Premises compute platform, </a:t>
            </a:r>
            <a:r>
              <a:rPr lang="en-US" sz="1600" err="1">
                <a:ea typeface="+mn-lt"/>
                <a:cs typeface="+mn-lt"/>
              </a:rPr>
              <a:t>CodeDeploy</a:t>
            </a:r>
            <a:r>
              <a:rPr lang="en-US" sz="1600" dirty="0">
                <a:ea typeface="+mn-lt"/>
                <a:cs typeface="+mn-lt"/>
              </a:rPr>
              <a:t> helps maximize your application availability. During an in-place deployment, </a:t>
            </a:r>
            <a:r>
              <a:rPr lang="en-US" sz="1600" err="1">
                <a:ea typeface="+mn-lt"/>
                <a:cs typeface="+mn-lt"/>
              </a:rPr>
              <a:t>CodeDeploy</a:t>
            </a:r>
            <a:r>
              <a:rPr lang="en-US" sz="1600" dirty="0">
                <a:ea typeface="+mn-lt"/>
                <a:cs typeface="+mn-lt"/>
              </a:rPr>
              <a:t> performs a rolling update across Amazon EC2 instances. You can specify the number of instances to be taken offline at a time for updates. During a blue/green deployment, the latest application revision is installed on replacement instances. Traffic is rerouted to these instances when you choose, either immediately or as soon as you are done testing the new environment. For both deployment types, </a:t>
            </a:r>
            <a:r>
              <a:rPr lang="en-US" sz="1600" dirty="0" err="1">
                <a:ea typeface="+mn-lt"/>
                <a:cs typeface="+mn-lt"/>
              </a:rPr>
              <a:t>CodeDeploy</a:t>
            </a:r>
            <a:r>
              <a:rPr lang="en-US" sz="1600" dirty="0">
                <a:ea typeface="+mn-lt"/>
                <a:cs typeface="+mn-lt"/>
              </a:rPr>
              <a:t> tracks application health according to rules you configure. </a:t>
            </a:r>
          </a:p>
          <a:p>
            <a:pPr>
              <a:buFont typeface="Arial"/>
              <a:buChar char="•"/>
            </a:pPr>
            <a:r>
              <a:rPr lang="en-US" sz="1600" b="1" dirty="0">
                <a:ea typeface="+mn-lt"/>
                <a:cs typeface="+mn-lt"/>
              </a:rPr>
              <a:t>Stop and roll back</a:t>
            </a:r>
            <a:r>
              <a:rPr lang="en-US" sz="1600" dirty="0">
                <a:ea typeface="+mn-lt"/>
                <a:cs typeface="+mn-lt"/>
              </a:rPr>
              <a:t>. You can automatically or manually stop and roll back deployments if there are errors. </a:t>
            </a:r>
          </a:p>
          <a:p>
            <a:pPr>
              <a:buFont typeface="Arial"/>
              <a:buChar char="•"/>
            </a:pPr>
            <a:r>
              <a:rPr lang="en-US" sz="1600" b="1" dirty="0">
                <a:ea typeface="+mn-lt"/>
                <a:cs typeface="+mn-lt"/>
              </a:rPr>
              <a:t>Centralized control</a:t>
            </a:r>
            <a:r>
              <a:rPr lang="en-US" sz="1600" dirty="0">
                <a:ea typeface="+mn-lt"/>
                <a:cs typeface="+mn-lt"/>
              </a:rPr>
              <a:t>. You can launch and track the status of your deployments through the </a:t>
            </a:r>
            <a:r>
              <a:rPr lang="en-US" sz="1600" err="1">
                <a:ea typeface="+mn-lt"/>
                <a:cs typeface="+mn-lt"/>
              </a:rPr>
              <a:t>CodeDeploy</a:t>
            </a:r>
            <a:r>
              <a:rPr lang="en-US" sz="1600" dirty="0">
                <a:ea typeface="+mn-lt"/>
                <a:cs typeface="+mn-lt"/>
              </a:rPr>
              <a:t> console or the AWS CLI. You receive a report that lists when each application revision was deployed and to which Amazon EC2 instances. </a:t>
            </a:r>
          </a:p>
          <a:p>
            <a:pPr>
              <a:buFont typeface="Arial"/>
              <a:buChar char="•"/>
            </a:pPr>
            <a:r>
              <a:rPr lang="en-US" sz="1600" b="1" dirty="0">
                <a:ea typeface="+mn-lt"/>
                <a:cs typeface="+mn-lt"/>
              </a:rPr>
              <a:t>Easy to adopt</a:t>
            </a:r>
            <a:r>
              <a:rPr lang="en-US" sz="1600" dirty="0">
                <a:ea typeface="+mn-lt"/>
                <a:cs typeface="+mn-lt"/>
              </a:rPr>
              <a:t>. </a:t>
            </a:r>
            <a:r>
              <a:rPr lang="en-US" sz="1600" err="1">
                <a:ea typeface="+mn-lt"/>
                <a:cs typeface="+mn-lt"/>
              </a:rPr>
              <a:t>CodeDeploy</a:t>
            </a:r>
            <a:r>
              <a:rPr lang="en-US" sz="1600" dirty="0">
                <a:ea typeface="+mn-lt"/>
                <a:cs typeface="+mn-lt"/>
              </a:rPr>
              <a:t> is platform-agnostic and works with any application. You can easily reuse your setup code. </a:t>
            </a:r>
            <a:r>
              <a:rPr lang="en-US" sz="1600" err="1">
                <a:ea typeface="+mn-lt"/>
                <a:cs typeface="+mn-lt"/>
              </a:rPr>
              <a:t>CodeDeploy</a:t>
            </a:r>
            <a:r>
              <a:rPr lang="en-US" sz="1600" dirty="0">
                <a:ea typeface="+mn-lt"/>
                <a:cs typeface="+mn-lt"/>
              </a:rPr>
              <a:t> can also integrate with your software release process or continuous delivery toolchain.</a:t>
            </a:r>
          </a:p>
          <a:p>
            <a:pPr>
              <a:buFont typeface="Arial"/>
              <a:buChar char="•"/>
            </a:pPr>
            <a:r>
              <a:rPr lang="en-US" sz="1600" b="1" dirty="0">
                <a:ea typeface="+mn-lt"/>
                <a:cs typeface="+mn-lt"/>
              </a:rPr>
              <a:t>Concurrent deployments</a:t>
            </a:r>
            <a:r>
              <a:rPr lang="en-US" sz="1600" dirty="0">
                <a:ea typeface="+mn-lt"/>
                <a:cs typeface="+mn-lt"/>
              </a:rPr>
              <a:t>. If you have more than one application that uses the EC2/On-Premises compute platform, </a:t>
            </a:r>
            <a:r>
              <a:rPr lang="en-US" sz="1600" err="1">
                <a:ea typeface="+mn-lt"/>
                <a:cs typeface="+mn-lt"/>
              </a:rPr>
              <a:t>CodeDeploy</a:t>
            </a:r>
            <a:r>
              <a:rPr lang="en-US" sz="1600" dirty="0">
                <a:ea typeface="+mn-lt"/>
                <a:cs typeface="+mn-lt"/>
              </a:rPr>
              <a:t> can deploy them concurrently to the same set of instances.</a:t>
            </a:r>
          </a:p>
          <a:p>
            <a:pPr marL="0" indent="0">
              <a:buNone/>
            </a:pPr>
            <a:endParaRPr lang="en-US" sz="1600" dirty="0">
              <a:cs typeface="Calibri" panose="020F0502020204030204"/>
            </a:endParaRPr>
          </a:p>
        </p:txBody>
      </p:sp>
    </p:spTree>
    <p:extLst>
      <p:ext uri="{BB962C8B-B14F-4D97-AF65-F5344CB8AC3E}">
        <p14:creationId xmlns:p14="http://schemas.microsoft.com/office/powerpoint/2010/main" val="4030061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209F-FC33-4430-B4F0-26A505A2A479}"/>
              </a:ext>
            </a:extLst>
          </p:cNvPr>
          <p:cNvSpPr>
            <a:spLocks noGrp="1"/>
          </p:cNvSpPr>
          <p:nvPr>
            <p:ph type="title"/>
          </p:nvPr>
        </p:nvSpPr>
        <p:spPr/>
        <p:txBody>
          <a:bodyPr/>
          <a:lstStyle/>
          <a:p>
            <a:r>
              <a:rPr lang="en-US" dirty="0">
                <a:cs typeface="Calibri Light"/>
              </a:rPr>
              <a:t>Deployment types</a:t>
            </a:r>
            <a:endParaRPr lang="en-US" dirty="0"/>
          </a:p>
        </p:txBody>
      </p:sp>
      <p:sp>
        <p:nvSpPr>
          <p:cNvPr id="3" name="Content Placeholder 2">
            <a:extLst>
              <a:ext uri="{FF2B5EF4-FFF2-40B4-BE49-F238E27FC236}">
                <a16:creationId xmlns:a16="http://schemas.microsoft.com/office/drawing/2014/main" id="{1628803D-3E8C-4715-8831-83A8FF1A2C03}"/>
              </a:ext>
            </a:extLst>
          </p:cNvPr>
          <p:cNvSpPr>
            <a:spLocks noGrp="1"/>
          </p:cNvSpPr>
          <p:nvPr>
            <p:ph idx="1"/>
          </p:nvPr>
        </p:nvSpPr>
        <p:spPr/>
        <p:txBody>
          <a:bodyPr vert="horz" lIns="91440" tIns="45720" rIns="91440" bIns="45720" rtlCol="0" anchor="t">
            <a:normAutofit fontScale="85000" lnSpcReduction="20000"/>
          </a:bodyPr>
          <a:lstStyle/>
          <a:p>
            <a:pPr marL="457200" indent="-457200"/>
            <a:r>
              <a:rPr lang="en-US" b="1" dirty="0">
                <a:ea typeface="+mn-lt"/>
                <a:cs typeface="+mn-lt"/>
              </a:rPr>
              <a:t>In-place deployment</a:t>
            </a:r>
            <a:r>
              <a:rPr lang="en-US" dirty="0">
                <a:ea typeface="+mn-lt"/>
                <a:cs typeface="+mn-lt"/>
              </a:rPr>
              <a:t>: The application on each instance in the deployment group is stopped, the latest application revision is installed, and the new version of the application is started and validated. You can use a load balancer so that each instance is deregistered during its deployment and then restored to service after the deployment is complete. Only deployments that use the EC2/On-Premises compute platform can use in-place deployments. </a:t>
            </a:r>
            <a:endParaRPr lang="en-US" dirty="0">
              <a:cs typeface="Calibri"/>
            </a:endParaRPr>
          </a:p>
          <a:p>
            <a:pPr marL="457200" indent="-457200"/>
            <a:r>
              <a:rPr lang="en-US" b="1" dirty="0">
                <a:ea typeface="+mn-lt"/>
                <a:cs typeface="+mn-lt"/>
              </a:rPr>
              <a:t>Blue/green on an EC2/On-Premises</a:t>
            </a:r>
            <a:r>
              <a:rPr lang="en-US" dirty="0">
                <a:ea typeface="+mn-lt"/>
                <a:cs typeface="+mn-lt"/>
              </a:rPr>
              <a:t> compute platform: The instances in a deployment group (the original environment) are replaced by a different set of instances (the replacement environment) using these steps: </a:t>
            </a:r>
            <a:endParaRPr lang="en-US" dirty="0">
              <a:cs typeface="Calibri" panose="020F0502020204030204"/>
            </a:endParaRPr>
          </a:p>
          <a:p>
            <a:pPr marL="914400" lvl="1" indent="-457200"/>
            <a:r>
              <a:rPr lang="en-US" dirty="0">
                <a:ea typeface="+mn-lt"/>
                <a:cs typeface="+mn-lt"/>
              </a:rPr>
              <a:t>Instances are provisioned for the replacement environment. </a:t>
            </a:r>
            <a:endParaRPr lang="en-US">
              <a:cs typeface="Calibri" panose="020F0502020204030204"/>
            </a:endParaRPr>
          </a:p>
          <a:p>
            <a:pPr marL="914400" lvl="1" indent="-457200"/>
            <a:r>
              <a:rPr lang="en-US" dirty="0">
                <a:ea typeface="+mn-lt"/>
                <a:cs typeface="+mn-lt"/>
              </a:rPr>
              <a:t>The latest application revision is installed on the replacement instances. </a:t>
            </a:r>
            <a:endParaRPr lang="en-US">
              <a:cs typeface="Calibri" panose="020F0502020204030204"/>
            </a:endParaRPr>
          </a:p>
          <a:p>
            <a:pPr marL="914400" lvl="1" indent="-457200"/>
            <a:r>
              <a:rPr lang="en-US" dirty="0">
                <a:ea typeface="+mn-lt"/>
                <a:cs typeface="+mn-lt"/>
              </a:rPr>
              <a:t>An optional wait time occurs for activities such as application testing and system verification. </a:t>
            </a:r>
            <a:endParaRPr lang="en-US">
              <a:cs typeface="Calibri" panose="020F0502020204030204"/>
            </a:endParaRPr>
          </a:p>
          <a:p>
            <a:pPr marL="914400" lvl="1" indent="-457200"/>
            <a:r>
              <a:rPr lang="en-US" dirty="0">
                <a:ea typeface="+mn-lt"/>
                <a:cs typeface="+mn-lt"/>
              </a:rPr>
              <a:t>Instances in the replacement environment are registered with an Elastic Load Balancing load balancer, causing traffic to be rerouted to them. Instances in the original environment are deregistered and can be terminated or kept running for other uses. </a:t>
            </a:r>
            <a:endParaRPr lang="en-US">
              <a:cs typeface="Calibri" panose="020F0502020204030204"/>
            </a:endParaRPr>
          </a:p>
        </p:txBody>
      </p:sp>
    </p:spTree>
    <p:extLst>
      <p:ext uri="{BB962C8B-B14F-4D97-AF65-F5344CB8AC3E}">
        <p14:creationId xmlns:p14="http://schemas.microsoft.com/office/powerpoint/2010/main" val="4223913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A567-E6AC-41C9-B463-F7E69D04756C}"/>
              </a:ext>
            </a:extLst>
          </p:cNvPr>
          <p:cNvSpPr>
            <a:spLocks noGrp="1"/>
          </p:cNvSpPr>
          <p:nvPr>
            <p:ph type="title"/>
          </p:nvPr>
        </p:nvSpPr>
        <p:spPr/>
        <p:txBody>
          <a:bodyPr/>
          <a:lstStyle/>
          <a:p>
            <a:r>
              <a:rPr lang="en-US" dirty="0">
                <a:cs typeface="Calibri Light"/>
              </a:rPr>
              <a:t>Deployment types</a:t>
            </a:r>
            <a:endParaRPr lang="en-US" dirty="0"/>
          </a:p>
        </p:txBody>
      </p:sp>
      <p:sp>
        <p:nvSpPr>
          <p:cNvPr id="3" name="Content Placeholder 2">
            <a:extLst>
              <a:ext uri="{FF2B5EF4-FFF2-40B4-BE49-F238E27FC236}">
                <a16:creationId xmlns:a16="http://schemas.microsoft.com/office/drawing/2014/main" id="{0F40AD11-3C90-476D-B659-80929E2A9C69}"/>
              </a:ext>
            </a:extLst>
          </p:cNvPr>
          <p:cNvSpPr>
            <a:spLocks noGrp="1"/>
          </p:cNvSpPr>
          <p:nvPr>
            <p:ph idx="1"/>
          </p:nvPr>
        </p:nvSpPr>
        <p:spPr/>
        <p:txBody>
          <a:bodyPr vert="horz" lIns="91440" tIns="45720" rIns="91440" bIns="45720" rtlCol="0" anchor="t">
            <a:noAutofit/>
          </a:bodyPr>
          <a:lstStyle/>
          <a:p>
            <a:pPr marL="514350" indent="-285750">
              <a:buFont typeface="Arial,Sans-Serif"/>
            </a:pPr>
            <a:r>
              <a:rPr lang="en-US" sz="2200" b="1" dirty="0">
                <a:ea typeface="+mn-lt"/>
                <a:cs typeface="+mn-lt"/>
              </a:rPr>
              <a:t>Blue/green on an AWS Lambda or Amazon ECS compute platform</a:t>
            </a:r>
            <a:r>
              <a:rPr lang="en-US" sz="2200" dirty="0">
                <a:ea typeface="+mn-lt"/>
                <a:cs typeface="+mn-lt"/>
              </a:rPr>
              <a:t>: Traffic is shifted in increments </a:t>
            </a:r>
            <a:r>
              <a:rPr lang="en-US" sz="2200" dirty="0" err="1">
                <a:ea typeface="+mn-lt"/>
                <a:cs typeface="+mn-lt"/>
              </a:rPr>
              <a:t>accorinding</a:t>
            </a:r>
            <a:r>
              <a:rPr lang="en-US" sz="2200" dirty="0">
                <a:ea typeface="+mn-lt"/>
                <a:cs typeface="+mn-lt"/>
              </a:rPr>
              <a:t> to a </a:t>
            </a:r>
            <a:r>
              <a:rPr lang="en-US" sz="2200" b="1" dirty="0">
                <a:ea typeface="+mn-lt"/>
                <a:cs typeface="+mn-lt"/>
              </a:rPr>
              <a:t>canary</a:t>
            </a:r>
            <a:r>
              <a:rPr lang="en-US" sz="2200" dirty="0">
                <a:ea typeface="+mn-lt"/>
                <a:cs typeface="+mn-lt"/>
              </a:rPr>
              <a:t>, </a:t>
            </a:r>
            <a:r>
              <a:rPr lang="en-US" sz="2200" b="1" dirty="0">
                <a:ea typeface="+mn-lt"/>
                <a:cs typeface="+mn-lt"/>
              </a:rPr>
              <a:t>linear</a:t>
            </a:r>
            <a:r>
              <a:rPr lang="en-US" sz="2200" dirty="0">
                <a:ea typeface="+mn-lt"/>
                <a:cs typeface="+mn-lt"/>
              </a:rPr>
              <a:t>, or </a:t>
            </a:r>
            <a:r>
              <a:rPr lang="en-US" sz="2200" b="1" dirty="0">
                <a:ea typeface="+mn-lt"/>
                <a:cs typeface="+mn-lt"/>
              </a:rPr>
              <a:t>all-at-once</a:t>
            </a:r>
            <a:r>
              <a:rPr lang="en-US" sz="2200" dirty="0">
                <a:ea typeface="+mn-lt"/>
                <a:cs typeface="+mn-lt"/>
              </a:rPr>
              <a:t> deployment configuration.</a:t>
            </a:r>
            <a:endParaRPr lang="en-US" sz="2200">
              <a:cs typeface="Calibri"/>
            </a:endParaRPr>
          </a:p>
          <a:p>
            <a:pPr marL="971550" lvl="1">
              <a:buFont typeface="Arial,Sans-Serif"/>
            </a:pPr>
            <a:r>
              <a:rPr lang="en-US" sz="2200" b="1" dirty="0">
                <a:ea typeface="+mn-lt"/>
                <a:cs typeface="+mn-lt"/>
              </a:rPr>
              <a:t>Canary</a:t>
            </a:r>
            <a:r>
              <a:rPr lang="en-US" sz="2200" dirty="0">
                <a:ea typeface="+mn-lt"/>
                <a:cs typeface="+mn-lt"/>
              </a:rPr>
              <a:t>: Traffic is shifted in two increments. You can choose from predefined canary options that specify the percentage of traffic shifted to your updated Lambda function or ECS task set in the first increment and the interval, in minutes, before the remaining traffic is shifted in the second increment. </a:t>
            </a:r>
          </a:p>
          <a:p>
            <a:pPr marL="971550" lvl="1">
              <a:buFont typeface="Arial,Sans-Serif"/>
            </a:pPr>
            <a:r>
              <a:rPr lang="en-US" sz="2200" b="1" dirty="0">
                <a:ea typeface="+mn-lt"/>
                <a:cs typeface="+mn-lt"/>
              </a:rPr>
              <a:t>Linear</a:t>
            </a:r>
            <a:r>
              <a:rPr lang="en-US" sz="2200" dirty="0">
                <a:ea typeface="+mn-lt"/>
                <a:cs typeface="+mn-lt"/>
              </a:rPr>
              <a:t>: Traffic is shifted in equal increments with an equal number of minutes between each increment. You can choose from predefined linear options that specify the percentage of traffic shifted in each increment and the number of minutes between each increment.</a:t>
            </a:r>
          </a:p>
          <a:p>
            <a:pPr marL="971550" lvl="1">
              <a:buFont typeface="Arial,Sans-Serif"/>
            </a:pPr>
            <a:r>
              <a:rPr lang="en-US" sz="2200" b="1" dirty="0">
                <a:ea typeface="+mn-lt"/>
                <a:cs typeface="+mn-lt"/>
              </a:rPr>
              <a:t>All-at-once</a:t>
            </a:r>
            <a:r>
              <a:rPr lang="en-US" sz="2200" dirty="0">
                <a:ea typeface="+mn-lt"/>
                <a:cs typeface="+mn-lt"/>
              </a:rPr>
              <a:t>: All traffic is shifted from the original Lambda function or ECS task set to the updated function or task set all at once.</a:t>
            </a:r>
          </a:p>
        </p:txBody>
      </p:sp>
    </p:spTree>
    <p:extLst>
      <p:ext uri="{BB962C8B-B14F-4D97-AF65-F5344CB8AC3E}">
        <p14:creationId xmlns:p14="http://schemas.microsoft.com/office/powerpoint/2010/main" val="2791954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7A706C-BE07-407F-ADEF-98F4DFDE3D0D}"/>
              </a:ext>
            </a:extLst>
          </p:cNvPr>
          <p:cNvSpPr>
            <a:spLocks noGrp="1"/>
          </p:cNvSpPr>
          <p:nvPr>
            <p:ph sz="half" idx="1"/>
          </p:nvPr>
        </p:nvSpPr>
        <p:spPr>
          <a:xfrm>
            <a:off x="838200" y="702164"/>
            <a:ext cx="5181600" cy="5465030"/>
          </a:xfrm>
          <a:solidFill>
            <a:schemeClr val="accent4">
              <a:lumMod val="20000"/>
              <a:lumOff val="80000"/>
            </a:schemeClr>
          </a:solidFill>
        </p:spPr>
        <p:txBody>
          <a:bodyPr vert="horz" lIns="91440" tIns="45720" rIns="91440" bIns="45720" rtlCol="0" anchor="t">
            <a:noAutofit/>
          </a:bodyPr>
          <a:lstStyle/>
          <a:p>
            <a:pPr>
              <a:buNone/>
            </a:pPr>
            <a:r>
              <a:rPr lang="en-US" sz="1200" dirty="0">
                <a:latin typeface="Courier New"/>
                <a:ea typeface="+mn-lt"/>
                <a:cs typeface="+mn-lt"/>
              </a:rPr>
              <a:t>version: 0.0</a:t>
            </a:r>
            <a:endParaRPr lang="en-US">
              <a:latin typeface="Courier New"/>
              <a:cs typeface="Courier New"/>
            </a:endParaRPr>
          </a:p>
          <a:p>
            <a:pPr>
              <a:buNone/>
            </a:pPr>
            <a:r>
              <a:rPr lang="en-US" sz="1200" dirty="0" err="1">
                <a:latin typeface="Courier New"/>
                <a:ea typeface="+mn-lt"/>
                <a:cs typeface="+mn-lt"/>
              </a:rPr>
              <a:t>os</a:t>
            </a:r>
            <a:r>
              <a:rPr lang="en-US" sz="1200" dirty="0">
                <a:latin typeface="Courier New"/>
                <a:ea typeface="+mn-lt"/>
                <a:cs typeface="+mn-lt"/>
              </a:rPr>
              <a:t>: </a:t>
            </a:r>
            <a:r>
              <a:rPr lang="en-US" sz="1200" dirty="0" err="1">
                <a:latin typeface="Courier New"/>
                <a:ea typeface="+mn-lt"/>
                <a:cs typeface="+mn-lt"/>
              </a:rPr>
              <a:t>linux</a:t>
            </a:r>
            <a:endParaRPr lang="en-US" sz="1200" dirty="0" err="1">
              <a:latin typeface="Courier New"/>
              <a:cs typeface="Calibri"/>
            </a:endParaRPr>
          </a:p>
          <a:p>
            <a:pPr>
              <a:buNone/>
            </a:pPr>
            <a:endParaRPr lang="en-US" sz="1200" dirty="0">
              <a:latin typeface="Courier New"/>
              <a:cs typeface="Calibri"/>
            </a:endParaRPr>
          </a:p>
          <a:p>
            <a:pPr>
              <a:buNone/>
            </a:pPr>
            <a:r>
              <a:rPr lang="en-US" sz="1200" dirty="0">
                <a:latin typeface="Courier New"/>
                <a:ea typeface="+mn-lt"/>
                <a:cs typeface="+mn-lt"/>
              </a:rPr>
              <a:t>files:</a:t>
            </a:r>
            <a:endParaRPr lang="en-US">
              <a:latin typeface="Courier New"/>
              <a:ea typeface="+mn-lt"/>
              <a:cs typeface="+mn-lt"/>
            </a:endParaRPr>
          </a:p>
          <a:p>
            <a:pPr>
              <a:buNone/>
            </a:pPr>
            <a:r>
              <a:rPr lang="en-US" sz="1200" dirty="0">
                <a:latin typeface="Courier New"/>
                <a:ea typeface="+mn-lt"/>
                <a:cs typeface="+mn-lt"/>
              </a:rPr>
              <a:t>  - source: /</a:t>
            </a:r>
            <a:endParaRPr lang="en-US">
              <a:latin typeface="Courier New"/>
              <a:cs typeface="Courier New"/>
            </a:endParaRPr>
          </a:p>
          <a:p>
            <a:pPr>
              <a:buNone/>
            </a:pPr>
            <a:r>
              <a:rPr lang="en-US" sz="1200" dirty="0">
                <a:latin typeface="Courier New"/>
                <a:ea typeface="+mn-lt"/>
                <a:cs typeface="+mn-lt"/>
              </a:rPr>
              <a:t>    destination: /home/ec2-user/server2</a:t>
            </a:r>
            <a:endParaRPr lang="en-US" dirty="0">
              <a:latin typeface="Courier New"/>
              <a:cs typeface="Courier New"/>
            </a:endParaRPr>
          </a:p>
          <a:p>
            <a:pPr>
              <a:buNone/>
            </a:pPr>
            <a:endParaRPr lang="en-US" sz="1200" dirty="0">
              <a:latin typeface="Courier New"/>
              <a:ea typeface="+mn-lt"/>
              <a:cs typeface="+mn-lt"/>
            </a:endParaRPr>
          </a:p>
          <a:p>
            <a:pPr>
              <a:buNone/>
            </a:pPr>
            <a:r>
              <a:rPr lang="en-US" sz="1200" dirty="0">
                <a:latin typeface="Courier New"/>
                <a:ea typeface="+mn-lt"/>
                <a:cs typeface="+mn-lt"/>
              </a:rPr>
              <a:t>permissions:</a:t>
            </a:r>
            <a:endParaRPr lang="en-US">
              <a:latin typeface="Courier New"/>
              <a:ea typeface="+mn-lt"/>
              <a:cs typeface="+mn-lt"/>
            </a:endParaRPr>
          </a:p>
          <a:p>
            <a:pPr>
              <a:buNone/>
            </a:pPr>
            <a:r>
              <a:rPr lang="en-US" sz="1200" dirty="0">
                <a:latin typeface="Courier New"/>
                <a:ea typeface="+mn-lt"/>
                <a:cs typeface="+mn-lt"/>
              </a:rPr>
              <a:t>  - object: /</a:t>
            </a:r>
            <a:endParaRPr lang="en-US">
              <a:latin typeface="Courier New"/>
              <a:cs typeface="Courier New"/>
            </a:endParaRPr>
          </a:p>
          <a:p>
            <a:pPr>
              <a:buNone/>
            </a:pPr>
            <a:r>
              <a:rPr lang="en-US" sz="1200" dirty="0">
                <a:latin typeface="Courier New"/>
                <a:ea typeface="+mn-lt"/>
                <a:cs typeface="+mn-lt"/>
              </a:rPr>
              <a:t>    pattern: "**"</a:t>
            </a:r>
            <a:endParaRPr lang="en-US">
              <a:latin typeface="Courier New"/>
              <a:cs typeface="Courier New"/>
            </a:endParaRPr>
          </a:p>
          <a:p>
            <a:pPr>
              <a:buNone/>
            </a:pPr>
            <a:r>
              <a:rPr lang="en-US" sz="1200" dirty="0">
                <a:latin typeface="Courier New"/>
                <a:ea typeface="+mn-lt"/>
                <a:cs typeface="+mn-lt"/>
              </a:rPr>
              <a:t>    owner: ec2-user</a:t>
            </a:r>
            <a:endParaRPr lang="en-US">
              <a:latin typeface="Courier New"/>
              <a:cs typeface="Courier New"/>
            </a:endParaRPr>
          </a:p>
          <a:p>
            <a:pPr>
              <a:buNone/>
            </a:pPr>
            <a:r>
              <a:rPr lang="en-US" sz="1200" dirty="0">
                <a:latin typeface="Courier New"/>
                <a:ea typeface="+mn-lt"/>
                <a:cs typeface="+mn-lt"/>
              </a:rPr>
              <a:t>    group: ec2-user</a:t>
            </a:r>
            <a:endParaRPr lang="en-US" dirty="0">
              <a:latin typeface="Courier New"/>
              <a:cs typeface="Courier New"/>
            </a:endParaRPr>
          </a:p>
        </p:txBody>
      </p:sp>
      <p:sp>
        <p:nvSpPr>
          <p:cNvPr id="4" name="Content Placeholder 3">
            <a:extLst>
              <a:ext uri="{FF2B5EF4-FFF2-40B4-BE49-F238E27FC236}">
                <a16:creationId xmlns:a16="http://schemas.microsoft.com/office/drawing/2014/main" id="{87280395-F5D6-409D-9673-9A41ADBC8301}"/>
              </a:ext>
            </a:extLst>
          </p:cNvPr>
          <p:cNvSpPr>
            <a:spLocks noGrp="1"/>
          </p:cNvSpPr>
          <p:nvPr>
            <p:ph sz="half" idx="2"/>
          </p:nvPr>
        </p:nvSpPr>
        <p:spPr>
          <a:xfrm>
            <a:off x="6015893" y="702164"/>
            <a:ext cx="5337907" cy="5465030"/>
          </a:xfrm>
          <a:solidFill>
            <a:schemeClr val="accent4">
              <a:lumMod val="20000"/>
              <a:lumOff val="80000"/>
            </a:schemeClr>
          </a:solidFill>
        </p:spPr>
        <p:txBody>
          <a:bodyPr vert="horz" lIns="91440" tIns="45720" rIns="91440" bIns="45720" rtlCol="0" anchor="t">
            <a:normAutofit/>
          </a:bodyPr>
          <a:lstStyle/>
          <a:p>
            <a:pPr>
              <a:buNone/>
            </a:pPr>
            <a:r>
              <a:rPr lang="en-US" sz="1200" dirty="0">
                <a:latin typeface="Courier New"/>
                <a:cs typeface="Courier New"/>
              </a:rPr>
              <a:t>hooks:</a:t>
            </a:r>
            <a:endParaRPr lang="en-US" sz="1200">
              <a:ea typeface="+mn-lt"/>
              <a:cs typeface="+mn-lt"/>
            </a:endParaRPr>
          </a:p>
          <a:p>
            <a:pPr>
              <a:buNone/>
            </a:pPr>
            <a:r>
              <a:rPr lang="en-US" sz="1200" dirty="0">
                <a:latin typeface="Courier New"/>
                <a:cs typeface="Courier New"/>
              </a:rPr>
              <a:t>  </a:t>
            </a:r>
            <a:r>
              <a:rPr lang="en-US" sz="1200" dirty="0" err="1">
                <a:latin typeface="Courier New"/>
                <a:cs typeface="Courier New"/>
              </a:rPr>
              <a:t>BeforeInstall</a:t>
            </a:r>
            <a:r>
              <a:rPr lang="en-US" sz="1200" dirty="0">
                <a:latin typeface="Courier New"/>
                <a:cs typeface="Courier New"/>
              </a:rPr>
              <a:t>:</a:t>
            </a:r>
            <a:endParaRPr lang="en-US" sz="1200">
              <a:ea typeface="+mn-lt"/>
              <a:cs typeface="+mn-lt"/>
            </a:endParaRPr>
          </a:p>
          <a:p>
            <a:pPr>
              <a:buNone/>
            </a:pPr>
            <a:r>
              <a:rPr lang="en-US" sz="1200" dirty="0">
                <a:latin typeface="Courier New"/>
                <a:cs typeface="Courier New"/>
              </a:rPr>
              <a:t>    - location: install_dependencies.sh</a:t>
            </a:r>
            <a:endParaRPr lang="en-US" sz="1200">
              <a:ea typeface="+mn-lt"/>
              <a:cs typeface="+mn-lt"/>
            </a:endParaRPr>
          </a:p>
          <a:p>
            <a:pPr>
              <a:buNone/>
            </a:pPr>
            <a:r>
              <a:rPr lang="en-US" sz="1200" dirty="0">
                <a:latin typeface="Courier New"/>
                <a:cs typeface="Courier New"/>
              </a:rPr>
              <a:t>      timeout: 300</a:t>
            </a:r>
            <a:endParaRPr lang="en-US" sz="1200">
              <a:ea typeface="+mn-lt"/>
              <a:cs typeface="+mn-lt"/>
            </a:endParaRPr>
          </a:p>
          <a:p>
            <a:pPr>
              <a:buNone/>
            </a:pPr>
            <a:r>
              <a:rPr lang="en-US" sz="1200" dirty="0">
                <a:latin typeface="Courier New"/>
                <a:cs typeface="Courier New"/>
              </a:rPr>
              <a:t>      </a:t>
            </a:r>
            <a:r>
              <a:rPr lang="en-US" sz="1200" dirty="0" err="1">
                <a:latin typeface="Courier New"/>
                <a:cs typeface="Courier New"/>
              </a:rPr>
              <a:t>runas</a:t>
            </a:r>
            <a:r>
              <a:rPr lang="en-US" sz="1200" dirty="0">
                <a:latin typeface="Courier New"/>
                <a:cs typeface="Courier New"/>
              </a:rPr>
              <a:t>: ec2-user</a:t>
            </a:r>
            <a:endParaRPr lang="en-US" sz="1200">
              <a:ea typeface="+mn-lt"/>
              <a:cs typeface="+mn-lt"/>
            </a:endParaRPr>
          </a:p>
          <a:p>
            <a:pPr>
              <a:buNone/>
            </a:pPr>
            <a:r>
              <a:rPr lang="en-US" sz="1200" dirty="0">
                <a:latin typeface="Courier New"/>
                <a:cs typeface="Courier New"/>
              </a:rPr>
              <a:t>  </a:t>
            </a:r>
            <a:r>
              <a:rPr lang="en-US" sz="1200" dirty="0" err="1">
                <a:latin typeface="Courier New"/>
                <a:cs typeface="Courier New"/>
              </a:rPr>
              <a:t>ApplicationStop</a:t>
            </a:r>
            <a:r>
              <a:rPr lang="en-US" sz="1200" dirty="0">
                <a:latin typeface="Courier New"/>
                <a:cs typeface="Courier New"/>
              </a:rPr>
              <a:t>:</a:t>
            </a:r>
            <a:endParaRPr lang="en-US" sz="1200">
              <a:ea typeface="+mn-lt"/>
              <a:cs typeface="+mn-lt"/>
            </a:endParaRPr>
          </a:p>
          <a:p>
            <a:pPr>
              <a:buNone/>
            </a:pPr>
            <a:r>
              <a:rPr lang="en-US" sz="1200" dirty="0">
                <a:latin typeface="Courier New"/>
                <a:cs typeface="Courier New"/>
              </a:rPr>
              <a:t>    - location: stop.sh</a:t>
            </a:r>
            <a:endParaRPr lang="en-US" sz="1200">
              <a:ea typeface="+mn-lt"/>
              <a:cs typeface="+mn-lt"/>
            </a:endParaRPr>
          </a:p>
          <a:p>
            <a:pPr>
              <a:buNone/>
            </a:pPr>
            <a:r>
              <a:rPr lang="en-US" sz="1200" dirty="0">
                <a:latin typeface="Courier New"/>
                <a:cs typeface="Courier New"/>
              </a:rPr>
              <a:t>      timeout: 20</a:t>
            </a:r>
            <a:endParaRPr lang="en-US" sz="1200">
              <a:ea typeface="+mn-lt"/>
              <a:cs typeface="+mn-lt"/>
            </a:endParaRPr>
          </a:p>
          <a:p>
            <a:pPr>
              <a:buNone/>
            </a:pPr>
            <a:r>
              <a:rPr lang="en-US" sz="1200" dirty="0">
                <a:latin typeface="Courier New"/>
                <a:cs typeface="Courier New"/>
              </a:rPr>
              <a:t>      </a:t>
            </a:r>
            <a:r>
              <a:rPr lang="en-US" sz="1200" dirty="0" err="1">
                <a:latin typeface="Courier New"/>
                <a:cs typeface="Courier New"/>
              </a:rPr>
              <a:t>runas</a:t>
            </a:r>
            <a:r>
              <a:rPr lang="en-US" sz="1200" dirty="0">
                <a:latin typeface="Courier New"/>
                <a:cs typeface="Courier New"/>
              </a:rPr>
              <a:t>: ec2-user</a:t>
            </a:r>
            <a:endParaRPr lang="en-US" sz="1200">
              <a:ea typeface="+mn-lt"/>
              <a:cs typeface="+mn-lt"/>
            </a:endParaRPr>
          </a:p>
          <a:p>
            <a:pPr>
              <a:buNone/>
            </a:pPr>
            <a:r>
              <a:rPr lang="en-US" sz="1200" dirty="0">
                <a:latin typeface="Courier New"/>
                <a:cs typeface="Courier New"/>
              </a:rPr>
              <a:t>  </a:t>
            </a:r>
            <a:r>
              <a:rPr lang="en-US" sz="1200" dirty="0" err="1">
                <a:latin typeface="Courier New"/>
                <a:cs typeface="Courier New"/>
              </a:rPr>
              <a:t>ApplicationStart</a:t>
            </a:r>
            <a:r>
              <a:rPr lang="en-US" sz="1200" dirty="0">
                <a:latin typeface="Courier New"/>
                <a:cs typeface="Courier New"/>
              </a:rPr>
              <a:t>:</a:t>
            </a:r>
            <a:endParaRPr lang="en-US" sz="1200">
              <a:ea typeface="+mn-lt"/>
              <a:cs typeface="+mn-lt"/>
            </a:endParaRPr>
          </a:p>
          <a:p>
            <a:pPr>
              <a:buNone/>
            </a:pPr>
            <a:r>
              <a:rPr lang="en-US" sz="1200" dirty="0">
                <a:latin typeface="Courier New"/>
                <a:cs typeface="Courier New"/>
              </a:rPr>
              <a:t>    - location: start.sh</a:t>
            </a:r>
            <a:endParaRPr lang="en-US" sz="1200">
              <a:ea typeface="+mn-lt"/>
              <a:cs typeface="+mn-lt"/>
            </a:endParaRPr>
          </a:p>
          <a:p>
            <a:pPr>
              <a:buNone/>
            </a:pPr>
            <a:r>
              <a:rPr lang="en-US" sz="1200" dirty="0">
                <a:latin typeface="Courier New"/>
                <a:cs typeface="Courier New"/>
              </a:rPr>
              <a:t>      timeout: 20</a:t>
            </a:r>
            <a:endParaRPr lang="en-US" sz="1200">
              <a:ea typeface="+mn-lt"/>
              <a:cs typeface="+mn-lt"/>
            </a:endParaRPr>
          </a:p>
          <a:p>
            <a:pPr>
              <a:buNone/>
            </a:pPr>
            <a:r>
              <a:rPr lang="en-US" sz="1200" dirty="0">
                <a:latin typeface="Courier New"/>
                <a:cs typeface="Courier New"/>
              </a:rPr>
              <a:t>      </a:t>
            </a:r>
            <a:r>
              <a:rPr lang="en-US" sz="1200" dirty="0" err="1">
                <a:latin typeface="Courier New"/>
                <a:cs typeface="Courier New"/>
              </a:rPr>
              <a:t>runas</a:t>
            </a:r>
            <a:r>
              <a:rPr lang="en-US" sz="1200" dirty="0">
                <a:latin typeface="Courier New"/>
                <a:cs typeface="Courier New"/>
              </a:rPr>
              <a:t>: ec2-user</a:t>
            </a:r>
            <a:endParaRPr lang="en-US" sz="1200">
              <a:ea typeface="+mn-lt"/>
              <a:cs typeface="+mn-lt"/>
            </a:endParaRPr>
          </a:p>
          <a:p>
            <a:pPr>
              <a:buNone/>
            </a:pPr>
            <a:r>
              <a:rPr lang="en-US" sz="1200" dirty="0">
                <a:latin typeface="Courier New"/>
                <a:cs typeface="Courier New"/>
              </a:rPr>
              <a:t>  </a:t>
            </a:r>
            <a:r>
              <a:rPr lang="en-US" sz="1200" dirty="0" err="1">
                <a:latin typeface="Courier New"/>
                <a:cs typeface="Courier New"/>
              </a:rPr>
              <a:t>ValidateService</a:t>
            </a:r>
            <a:r>
              <a:rPr lang="en-US" sz="1200" dirty="0">
                <a:latin typeface="Courier New"/>
                <a:cs typeface="Courier New"/>
              </a:rPr>
              <a:t>:</a:t>
            </a:r>
            <a:endParaRPr lang="en-US" sz="1200">
              <a:ea typeface="+mn-lt"/>
              <a:cs typeface="+mn-lt"/>
            </a:endParaRPr>
          </a:p>
          <a:p>
            <a:pPr>
              <a:buNone/>
            </a:pPr>
            <a:r>
              <a:rPr lang="en-US" sz="1200" dirty="0">
                <a:latin typeface="Courier New"/>
                <a:cs typeface="Courier New"/>
              </a:rPr>
              <a:t>    - location: validate.sh</a:t>
            </a:r>
            <a:endParaRPr lang="en-US" sz="1200">
              <a:ea typeface="+mn-lt"/>
              <a:cs typeface="+mn-lt"/>
            </a:endParaRPr>
          </a:p>
          <a:p>
            <a:pPr>
              <a:buNone/>
            </a:pPr>
            <a:r>
              <a:rPr lang="en-US" sz="1200" dirty="0">
                <a:latin typeface="Courier New"/>
                <a:cs typeface="Courier New"/>
              </a:rPr>
              <a:t>      timeout: 20</a:t>
            </a:r>
            <a:endParaRPr lang="en-US" sz="1200">
              <a:ea typeface="+mn-lt"/>
              <a:cs typeface="+mn-lt"/>
            </a:endParaRPr>
          </a:p>
          <a:p>
            <a:pPr>
              <a:lnSpc>
                <a:spcPct val="100000"/>
              </a:lnSpc>
              <a:spcBef>
                <a:spcPts val="500"/>
              </a:spcBef>
              <a:buNone/>
            </a:pPr>
            <a:r>
              <a:rPr lang="en-US" sz="1200" dirty="0">
                <a:latin typeface="Courier New"/>
                <a:cs typeface="Courier New"/>
              </a:rPr>
              <a:t>      </a:t>
            </a:r>
            <a:r>
              <a:rPr lang="en-US" sz="1200" dirty="0" err="1">
                <a:latin typeface="Courier New"/>
                <a:cs typeface="Courier New"/>
              </a:rPr>
              <a:t>runas</a:t>
            </a:r>
            <a:r>
              <a:rPr lang="en-US" sz="1200" dirty="0">
                <a:latin typeface="Courier New"/>
                <a:cs typeface="Courier New"/>
              </a:rPr>
              <a:t>: ec2-user</a:t>
            </a:r>
            <a:endParaRPr lang="en-US" sz="1200">
              <a:ea typeface="+mn-lt"/>
              <a:cs typeface="+mn-lt"/>
            </a:endParaRPr>
          </a:p>
          <a:p>
            <a:pPr marL="0" indent="0">
              <a:buNone/>
            </a:pPr>
            <a:endParaRPr lang="en-US" sz="1200" dirty="0">
              <a:cs typeface="Calibri" panose="020F0502020204030204"/>
            </a:endParaRPr>
          </a:p>
        </p:txBody>
      </p:sp>
      <p:sp>
        <p:nvSpPr>
          <p:cNvPr id="6" name="TextBox 5">
            <a:extLst>
              <a:ext uri="{FF2B5EF4-FFF2-40B4-BE49-F238E27FC236}">
                <a16:creationId xmlns:a16="http://schemas.microsoft.com/office/drawing/2014/main" id="{5F2D851F-A8AB-48BA-8411-141BBC0A5A0C}"/>
              </a:ext>
            </a:extLst>
          </p:cNvPr>
          <p:cNvSpPr txBox="1"/>
          <p:nvPr/>
        </p:nvSpPr>
        <p:spPr>
          <a:xfrm>
            <a:off x="9203534" y="5627767"/>
            <a:ext cx="21515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hlinkClick r:id="rId2"/>
              </a:rPr>
              <a:t>Appspec reference</a:t>
            </a:r>
          </a:p>
        </p:txBody>
      </p:sp>
    </p:spTree>
    <p:extLst>
      <p:ext uri="{BB962C8B-B14F-4D97-AF65-F5344CB8AC3E}">
        <p14:creationId xmlns:p14="http://schemas.microsoft.com/office/powerpoint/2010/main" val="1178806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5B7D-AC7D-4F4F-B2CE-D244DA47E0B8}"/>
              </a:ext>
            </a:extLst>
          </p:cNvPr>
          <p:cNvSpPr>
            <a:spLocks noGrp="1"/>
          </p:cNvSpPr>
          <p:nvPr>
            <p:ph type="title"/>
          </p:nvPr>
        </p:nvSpPr>
        <p:spPr/>
        <p:txBody>
          <a:bodyPr/>
          <a:lstStyle/>
          <a:p>
            <a:r>
              <a:rPr lang="en-US" dirty="0">
                <a:cs typeface="Calibri Light"/>
              </a:rPr>
              <a:t>AWS </a:t>
            </a:r>
            <a:r>
              <a:rPr lang="en-US" dirty="0" err="1">
                <a:cs typeface="Calibri Light"/>
              </a:rPr>
              <a:t>CodePipeline</a:t>
            </a:r>
            <a:endParaRPr lang="en-US" dirty="0" err="1"/>
          </a:p>
        </p:txBody>
      </p:sp>
      <p:sp>
        <p:nvSpPr>
          <p:cNvPr id="3" name="Content Placeholder 2">
            <a:extLst>
              <a:ext uri="{FF2B5EF4-FFF2-40B4-BE49-F238E27FC236}">
                <a16:creationId xmlns:a16="http://schemas.microsoft.com/office/drawing/2014/main" id="{869D5450-A3D7-4971-A9F9-A9C580924668}"/>
              </a:ext>
            </a:extLst>
          </p:cNvPr>
          <p:cNvSpPr>
            <a:spLocks noGrp="1"/>
          </p:cNvSpPr>
          <p:nvPr>
            <p:ph sz="half" idx="1"/>
          </p:nvPr>
        </p:nvSpPr>
        <p:spPr>
          <a:xfrm>
            <a:off x="838200" y="1825625"/>
            <a:ext cx="6422292" cy="4351338"/>
          </a:xfrm>
        </p:spPr>
        <p:txBody>
          <a:bodyPr vert="horz" lIns="91440" tIns="45720" rIns="91440" bIns="45720" rtlCol="0" anchor="t">
            <a:normAutofit/>
          </a:bodyPr>
          <a:lstStyle/>
          <a:p>
            <a:pPr marL="0" indent="0">
              <a:buNone/>
            </a:pPr>
            <a:r>
              <a:rPr lang="en-US" b="1" dirty="0" err="1">
                <a:ea typeface="+mn-lt"/>
                <a:cs typeface="+mn-lt"/>
              </a:rPr>
              <a:t>CodePipeline</a:t>
            </a:r>
            <a:r>
              <a:rPr lang="en-US" dirty="0">
                <a:ea typeface="+mn-lt"/>
                <a:cs typeface="+mn-lt"/>
              </a:rPr>
              <a:t> is a continuous delivery service you can use to model, visualize, and automate the steps required to release your software. </a:t>
            </a:r>
            <a:endParaRPr lang="en-US" dirty="0"/>
          </a:p>
        </p:txBody>
      </p:sp>
      <p:pic>
        <p:nvPicPr>
          <p:cNvPr id="9" name="Picture 9" descr="Diagram&#10;&#10;Description automatically generated">
            <a:extLst>
              <a:ext uri="{FF2B5EF4-FFF2-40B4-BE49-F238E27FC236}">
                <a16:creationId xmlns:a16="http://schemas.microsoft.com/office/drawing/2014/main" id="{05577634-B400-4AE7-849A-C576B8F648F4}"/>
              </a:ext>
            </a:extLst>
          </p:cNvPr>
          <p:cNvPicPr>
            <a:picLocks noGrp="1" noChangeAspect="1"/>
          </p:cNvPicPr>
          <p:nvPr>
            <p:ph sz="half" idx="2"/>
          </p:nvPr>
        </p:nvPicPr>
        <p:blipFill>
          <a:blip r:embed="rId2"/>
          <a:stretch>
            <a:fillRect/>
          </a:stretch>
        </p:blipFill>
        <p:spPr>
          <a:xfrm>
            <a:off x="8115545" y="1030592"/>
            <a:ext cx="2672373" cy="5316171"/>
          </a:xfrm>
        </p:spPr>
      </p:pic>
    </p:spTree>
    <p:extLst>
      <p:ext uri="{BB962C8B-B14F-4D97-AF65-F5344CB8AC3E}">
        <p14:creationId xmlns:p14="http://schemas.microsoft.com/office/powerpoint/2010/main" val="177550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82347-532C-440A-AF6B-A00C79CE8058}"/>
              </a:ext>
            </a:extLst>
          </p:cNvPr>
          <p:cNvSpPr>
            <a:spLocks noGrp="1"/>
          </p:cNvSpPr>
          <p:nvPr>
            <p:ph type="title"/>
          </p:nvPr>
        </p:nvSpPr>
        <p:spPr/>
        <p:txBody>
          <a:bodyPr/>
          <a:lstStyle/>
          <a:p>
            <a:r>
              <a:rPr lang="en-US" dirty="0">
                <a:cs typeface="Calibri Light"/>
              </a:rPr>
              <a:t>Continuous integration</a:t>
            </a:r>
            <a:endParaRPr lang="en-US" dirty="0"/>
          </a:p>
        </p:txBody>
      </p:sp>
      <p:sp>
        <p:nvSpPr>
          <p:cNvPr id="3" name="Content Placeholder 2">
            <a:extLst>
              <a:ext uri="{FF2B5EF4-FFF2-40B4-BE49-F238E27FC236}">
                <a16:creationId xmlns:a16="http://schemas.microsoft.com/office/drawing/2014/main" id="{D5C239BE-AEF2-4B60-9BDF-478D90495148}"/>
              </a:ext>
            </a:extLst>
          </p:cNvPr>
          <p:cNvSpPr>
            <a:spLocks noGrp="1"/>
          </p:cNvSpPr>
          <p:nvPr>
            <p:ph idx="1"/>
          </p:nvPr>
        </p:nvSpPr>
        <p:spPr/>
        <p:txBody>
          <a:bodyPr vert="horz" lIns="91440" tIns="45720" rIns="91440" bIns="45720" rtlCol="0" anchor="t">
            <a:normAutofit/>
          </a:bodyPr>
          <a:lstStyle/>
          <a:p>
            <a:pPr marL="0" indent="0">
              <a:buNone/>
            </a:pPr>
            <a:r>
              <a:rPr lang="en-US" b="1" dirty="0">
                <a:ea typeface="+mn-lt"/>
                <a:cs typeface="+mn-lt"/>
              </a:rPr>
              <a:t>Continuous integration</a:t>
            </a:r>
            <a:r>
              <a:rPr lang="en-US" dirty="0">
                <a:ea typeface="+mn-lt"/>
                <a:cs typeface="+mn-lt"/>
              </a:rPr>
              <a:t> is a DevOps software development practice where developers regularly merge their code changes into a central repository, after which automated builds and tests are run. Continuous integration most often refers to the build or integration stage of the software release process and entails both an automation component (e.g. a CI or build service) and a cultural component (e.g. learning to integrate frequently).</a:t>
            </a:r>
            <a:endParaRPr lang="en-US" dirty="0"/>
          </a:p>
        </p:txBody>
      </p:sp>
    </p:spTree>
    <p:extLst>
      <p:ext uri="{BB962C8B-B14F-4D97-AF65-F5344CB8AC3E}">
        <p14:creationId xmlns:p14="http://schemas.microsoft.com/office/powerpoint/2010/main" val="1412566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0CA9-4BCA-408F-A878-6DDFFA518D36}"/>
              </a:ext>
            </a:extLst>
          </p:cNvPr>
          <p:cNvSpPr>
            <a:spLocks noGrp="1"/>
          </p:cNvSpPr>
          <p:nvPr>
            <p:ph type="title"/>
          </p:nvPr>
        </p:nvSpPr>
        <p:spPr/>
        <p:txBody>
          <a:bodyPr/>
          <a:lstStyle/>
          <a:p>
            <a:r>
              <a:rPr lang="en-US" dirty="0" err="1">
                <a:cs typeface="Calibri Light"/>
              </a:rPr>
              <a:t>CodePipeline</a:t>
            </a:r>
            <a:r>
              <a:rPr lang="en-US" dirty="0">
                <a:cs typeface="Calibri Light"/>
              </a:rPr>
              <a:t> actions</a:t>
            </a:r>
          </a:p>
        </p:txBody>
      </p:sp>
      <p:pic>
        <p:nvPicPr>
          <p:cNvPr id="10" name="Picture 10" descr="Table&#10;&#10;Description automatically generated">
            <a:extLst>
              <a:ext uri="{FF2B5EF4-FFF2-40B4-BE49-F238E27FC236}">
                <a16:creationId xmlns:a16="http://schemas.microsoft.com/office/drawing/2014/main" id="{1825CCCF-5B0F-47F6-90AC-3CBC94B9314A}"/>
              </a:ext>
            </a:extLst>
          </p:cNvPr>
          <p:cNvPicPr>
            <a:picLocks noGrp="1" noChangeAspect="1"/>
          </p:cNvPicPr>
          <p:nvPr>
            <p:ph idx="1"/>
          </p:nvPr>
        </p:nvPicPr>
        <p:blipFill>
          <a:blip r:embed="rId2"/>
          <a:stretch>
            <a:fillRect/>
          </a:stretch>
        </p:blipFill>
        <p:spPr>
          <a:xfrm>
            <a:off x="41743" y="2224602"/>
            <a:ext cx="12117480" cy="3392020"/>
          </a:xfrm>
        </p:spPr>
      </p:pic>
      <p:sp>
        <p:nvSpPr>
          <p:cNvPr id="11" name="TextBox 10">
            <a:extLst>
              <a:ext uri="{FF2B5EF4-FFF2-40B4-BE49-F238E27FC236}">
                <a16:creationId xmlns:a16="http://schemas.microsoft.com/office/drawing/2014/main" id="{E2844F65-E574-4539-9C0B-3DF4807D633E}"/>
              </a:ext>
            </a:extLst>
          </p:cNvPr>
          <p:cNvSpPr txBox="1"/>
          <p:nvPr/>
        </p:nvSpPr>
        <p:spPr>
          <a:xfrm>
            <a:off x="251012" y="6149788"/>
            <a:ext cx="28597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hlinkClick r:id="rId3"/>
              </a:rPr>
              <a:t>Pipeline structure reference</a:t>
            </a:r>
            <a:endParaRPr lang="en-US" dirty="0">
              <a:cs typeface="Calibri"/>
            </a:endParaRPr>
          </a:p>
        </p:txBody>
      </p:sp>
    </p:spTree>
    <p:extLst>
      <p:ext uri="{BB962C8B-B14F-4D97-AF65-F5344CB8AC3E}">
        <p14:creationId xmlns:p14="http://schemas.microsoft.com/office/powerpoint/2010/main" val="260418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Diagram, schematic&#10;&#10;Description automatically generated">
            <a:extLst>
              <a:ext uri="{FF2B5EF4-FFF2-40B4-BE49-F238E27FC236}">
                <a16:creationId xmlns:a16="http://schemas.microsoft.com/office/drawing/2014/main" id="{6AEC9230-DE47-41E3-B263-68F612722813}"/>
              </a:ext>
            </a:extLst>
          </p:cNvPr>
          <p:cNvPicPr>
            <a:picLocks noGrp="1" noChangeAspect="1"/>
          </p:cNvPicPr>
          <p:nvPr>
            <p:ph idx="1"/>
          </p:nvPr>
        </p:nvPicPr>
        <p:blipFill>
          <a:blip r:embed="rId2"/>
          <a:stretch>
            <a:fillRect/>
          </a:stretch>
        </p:blipFill>
        <p:spPr>
          <a:xfrm>
            <a:off x="1403701" y="116010"/>
            <a:ext cx="9394365" cy="6627568"/>
          </a:xfrm>
        </p:spPr>
      </p:pic>
      <p:sp>
        <p:nvSpPr>
          <p:cNvPr id="5" name="TextBox 4">
            <a:extLst>
              <a:ext uri="{FF2B5EF4-FFF2-40B4-BE49-F238E27FC236}">
                <a16:creationId xmlns:a16="http://schemas.microsoft.com/office/drawing/2014/main" id="{5B7B78C3-E991-45E7-8D48-39FF6E3E3F1B}"/>
              </a:ext>
            </a:extLst>
          </p:cNvPr>
          <p:cNvSpPr txBox="1"/>
          <p:nvPr/>
        </p:nvSpPr>
        <p:spPr>
          <a:xfrm>
            <a:off x="142631" y="632655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AWS DevOps Blog</a:t>
            </a:r>
            <a:endParaRPr lang="en-US"/>
          </a:p>
        </p:txBody>
      </p:sp>
    </p:spTree>
    <p:extLst>
      <p:ext uri="{BB962C8B-B14F-4D97-AF65-F5344CB8AC3E}">
        <p14:creationId xmlns:p14="http://schemas.microsoft.com/office/powerpoint/2010/main" val="2362730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F4D8-7829-423D-922A-81F022A497D9}"/>
              </a:ext>
            </a:extLst>
          </p:cNvPr>
          <p:cNvSpPr>
            <a:spLocks noGrp="1"/>
          </p:cNvSpPr>
          <p:nvPr>
            <p:ph type="title"/>
          </p:nvPr>
        </p:nvSpPr>
        <p:spPr/>
        <p:txBody>
          <a:bodyPr/>
          <a:lstStyle/>
          <a:p>
            <a:r>
              <a:rPr lang="en-US" dirty="0">
                <a:cs typeface="Calibri Light"/>
              </a:rPr>
              <a:t>Demo</a:t>
            </a:r>
            <a:endParaRPr lang="en-US" dirty="0"/>
          </a:p>
        </p:txBody>
      </p:sp>
      <p:sp>
        <p:nvSpPr>
          <p:cNvPr id="3" name="Content Placeholder 2">
            <a:extLst>
              <a:ext uri="{FF2B5EF4-FFF2-40B4-BE49-F238E27FC236}">
                <a16:creationId xmlns:a16="http://schemas.microsoft.com/office/drawing/2014/main" id="{F1657982-8AC9-417C-9FC4-BF313D27AD08}"/>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hlinkClick r:id="rId2"/>
              </a:rPr>
              <a:t>Simple deployment to ECS</a:t>
            </a:r>
            <a:endParaRPr lang="en-US">
              <a:cs typeface="Calibri" panose="020F0502020204030204"/>
            </a:endParaRPr>
          </a:p>
        </p:txBody>
      </p:sp>
    </p:spTree>
    <p:extLst>
      <p:ext uri="{BB962C8B-B14F-4D97-AF65-F5344CB8AC3E}">
        <p14:creationId xmlns:p14="http://schemas.microsoft.com/office/powerpoint/2010/main" val="3051114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C4EFB-279A-4AEB-9CF5-22C33DA75782}"/>
              </a:ext>
            </a:extLst>
          </p:cNvPr>
          <p:cNvSpPr>
            <a:spLocks noGrp="1"/>
          </p:cNvSpPr>
          <p:nvPr>
            <p:ph type="title"/>
          </p:nvPr>
        </p:nvSpPr>
        <p:spPr/>
        <p:txBody>
          <a:bodyPr/>
          <a:lstStyle/>
          <a:p>
            <a:r>
              <a:rPr lang="en-US" dirty="0">
                <a:cs typeface="Calibri Light"/>
              </a:rPr>
              <a:t>Resources</a:t>
            </a:r>
            <a:endParaRPr lang="en-US" dirty="0"/>
          </a:p>
        </p:txBody>
      </p:sp>
      <p:sp>
        <p:nvSpPr>
          <p:cNvPr id="3" name="Content Placeholder 2">
            <a:extLst>
              <a:ext uri="{FF2B5EF4-FFF2-40B4-BE49-F238E27FC236}">
                <a16:creationId xmlns:a16="http://schemas.microsoft.com/office/drawing/2014/main" id="{F725C74D-1E9B-48FE-BEE2-464543B1F4A3}"/>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dirty="0">
                <a:cs typeface="Calibri" panose="020F0502020204030204"/>
              </a:rPr>
              <a:t>Required for the quiz:</a:t>
            </a:r>
          </a:p>
          <a:p>
            <a:pPr marL="0" indent="0">
              <a:buNone/>
            </a:pPr>
            <a:r>
              <a:rPr lang="en-US" dirty="0">
                <a:cs typeface="Calibri" panose="020F0502020204030204"/>
                <a:hlinkClick r:id="rId2"/>
              </a:rPr>
              <a:t>Best practices for CI/CD from AWS</a:t>
            </a:r>
            <a:endParaRPr lang="en-US"/>
          </a:p>
          <a:p>
            <a:pPr marL="0" indent="0">
              <a:buNone/>
            </a:pPr>
            <a:r>
              <a:rPr lang="en-US" dirty="0">
                <a:cs typeface="Calibri" panose="020F0502020204030204"/>
                <a:hlinkClick r:id="rId3"/>
              </a:rPr>
              <a:t>AWS CodeCommit UserGuide</a:t>
            </a:r>
            <a:endParaRPr lang="en-US" dirty="0">
              <a:cs typeface="Calibri" panose="020F0502020204030204"/>
            </a:endParaRPr>
          </a:p>
          <a:p>
            <a:pPr marL="0" indent="0">
              <a:buNone/>
            </a:pPr>
            <a:r>
              <a:rPr lang="en-US" dirty="0">
                <a:cs typeface="Calibri" panose="020F0502020204030204"/>
                <a:hlinkClick r:id="rId4"/>
              </a:rPr>
              <a:t>AWS CodeBuild UserGuide</a:t>
            </a:r>
            <a:endParaRPr lang="en-US" dirty="0">
              <a:cs typeface="Calibri" panose="020F0502020204030204"/>
            </a:endParaRPr>
          </a:p>
          <a:p>
            <a:pPr marL="0" indent="0">
              <a:buNone/>
            </a:pPr>
            <a:r>
              <a:rPr lang="en-US" dirty="0">
                <a:cs typeface="Calibri" panose="020F0502020204030204"/>
                <a:hlinkClick r:id="rId5"/>
              </a:rPr>
              <a:t>AWS CodeDeploy UserGuide</a:t>
            </a:r>
            <a:endParaRPr lang="en-US" dirty="0">
              <a:cs typeface="Calibri" panose="020F0502020204030204"/>
            </a:endParaRPr>
          </a:p>
          <a:p>
            <a:pPr marL="0" indent="0">
              <a:buNone/>
            </a:pPr>
            <a:r>
              <a:rPr lang="en-US" dirty="0">
                <a:cs typeface="Calibri" panose="020F0502020204030204"/>
              </a:rPr>
              <a:t>Optional:</a:t>
            </a:r>
          </a:p>
          <a:p>
            <a:pPr marL="0" indent="0">
              <a:buNone/>
            </a:pPr>
            <a:r>
              <a:rPr lang="en-US" dirty="0">
                <a:cs typeface="Calibri" panose="020F0502020204030204"/>
                <a:hlinkClick r:id="rId6"/>
              </a:rPr>
              <a:t>Practicing </a:t>
            </a:r>
            <a:r>
              <a:rPr lang="en-US" dirty="0">
                <a:ea typeface="+mn-lt"/>
                <a:cs typeface="+mn-lt"/>
                <a:hlinkClick r:id="rId6"/>
              </a:rPr>
              <a:t>Continuous</a:t>
            </a:r>
            <a:r>
              <a:rPr lang="en-US" dirty="0">
                <a:cs typeface="Calibri" panose="020F0502020204030204"/>
                <a:hlinkClick r:id="rId6"/>
              </a:rPr>
              <a:t> Integration and Continuous Delivery on AWS</a:t>
            </a:r>
            <a:endParaRPr lang="en-US">
              <a:cs typeface="Calibri" panose="020F0502020204030204"/>
            </a:endParaRPr>
          </a:p>
          <a:p>
            <a:pPr marL="0" indent="0">
              <a:buNone/>
            </a:pPr>
            <a:r>
              <a:rPr lang="en-US" dirty="0">
                <a:cs typeface="Calibri" panose="020F0502020204030204"/>
                <a:hlinkClick r:id="rId7"/>
              </a:rPr>
              <a:t>Overview of Deployment Options on AWS</a:t>
            </a:r>
            <a:endParaRPr lang="en-US" dirty="0">
              <a:cs typeface="Calibri" panose="020F0502020204030204"/>
            </a:endParaRPr>
          </a:p>
          <a:p>
            <a:pPr marL="0" indent="0">
              <a:buNone/>
            </a:pPr>
            <a:r>
              <a:rPr lang="en-US" dirty="0">
                <a:cs typeface="Calibri" panose="020F0502020204030204"/>
                <a:hlinkClick r:id="rId8"/>
              </a:rPr>
              <a:t>Serverless CI/CD for the Enterprise on the AWS Cloud</a:t>
            </a:r>
            <a:endParaRPr lang="en-US" dirty="0">
              <a:cs typeface="Calibri" panose="020F0502020204030204"/>
            </a:endParaRPr>
          </a:p>
          <a:p>
            <a:pPr marL="0" indent="0">
              <a:buNone/>
            </a:pPr>
            <a:r>
              <a:rPr lang="en-US" dirty="0">
                <a:cs typeface="Calibri" panose="020F0502020204030204"/>
                <a:hlinkClick r:id="rId9"/>
              </a:rPr>
              <a:t>DevOps Minsk Meetup: Современный CI для автопилота: как ускорить Time2Market в 5 раз (и что такое KPI)</a:t>
            </a:r>
            <a:endParaRPr lang="en-US">
              <a:cs typeface="Calibri" panose="020F0502020204030204"/>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214305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91D7-333A-4A3C-B171-27E8A026C5EA}"/>
              </a:ext>
            </a:extLst>
          </p:cNvPr>
          <p:cNvSpPr>
            <a:spLocks noGrp="1"/>
          </p:cNvSpPr>
          <p:nvPr>
            <p:ph type="title"/>
          </p:nvPr>
        </p:nvSpPr>
        <p:spPr/>
        <p:txBody>
          <a:bodyPr/>
          <a:lstStyle/>
          <a:p>
            <a:r>
              <a:rPr lang="en-US" dirty="0">
                <a:cs typeface="Calibri Light"/>
              </a:rPr>
              <a:t>Continuous delivery and deployment</a:t>
            </a:r>
            <a:endParaRPr lang="en-US" dirty="0"/>
          </a:p>
        </p:txBody>
      </p:sp>
      <p:sp>
        <p:nvSpPr>
          <p:cNvPr id="3" name="Content Placeholder 2">
            <a:extLst>
              <a:ext uri="{FF2B5EF4-FFF2-40B4-BE49-F238E27FC236}">
                <a16:creationId xmlns:a16="http://schemas.microsoft.com/office/drawing/2014/main" id="{55B83B3B-3B29-4227-AA38-D80E043BDF51}"/>
              </a:ext>
            </a:extLst>
          </p:cNvPr>
          <p:cNvSpPr>
            <a:spLocks noGrp="1"/>
          </p:cNvSpPr>
          <p:nvPr>
            <p:ph idx="1"/>
          </p:nvPr>
        </p:nvSpPr>
        <p:spPr/>
        <p:txBody>
          <a:bodyPr vert="horz" lIns="91440" tIns="45720" rIns="91440" bIns="45720" rtlCol="0" anchor="t">
            <a:normAutofit/>
          </a:bodyPr>
          <a:lstStyle/>
          <a:p>
            <a:pPr marL="0" indent="0">
              <a:buNone/>
            </a:pPr>
            <a:r>
              <a:rPr lang="en-US" b="1" dirty="0">
                <a:ea typeface="+mn-lt"/>
                <a:cs typeface="+mn-lt"/>
              </a:rPr>
              <a:t>Continuous delivery</a:t>
            </a:r>
            <a:r>
              <a:rPr lang="en-US" dirty="0">
                <a:ea typeface="+mn-lt"/>
                <a:cs typeface="+mn-lt"/>
              </a:rPr>
              <a:t> is a software development practice where code changes are automatically </a:t>
            </a:r>
            <a:r>
              <a:rPr lang="en-US" b="1" dirty="0">
                <a:ea typeface="+mn-lt"/>
                <a:cs typeface="+mn-lt"/>
              </a:rPr>
              <a:t>prepared</a:t>
            </a:r>
            <a:r>
              <a:rPr lang="en-US" dirty="0">
                <a:ea typeface="+mn-lt"/>
                <a:cs typeface="+mn-lt"/>
              </a:rPr>
              <a:t> for a release to production.</a:t>
            </a:r>
          </a:p>
          <a:p>
            <a:pPr marL="0" indent="0">
              <a:buNone/>
            </a:pPr>
            <a:r>
              <a:rPr lang="en-US" dirty="0">
                <a:ea typeface="+mn-lt"/>
                <a:cs typeface="+mn-lt"/>
              </a:rPr>
              <a:t>With continuous delivery, every code change is built, tested, and then pushed to a non-production testing or staging environment. There can be multiple, parallel test stages before a production deployment. The difference between </a:t>
            </a:r>
            <a:r>
              <a:rPr lang="en-US" b="1" dirty="0">
                <a:ea typeface="+mn-lt"/>
                <a:cs typeface="+mn-lt"/>
              </a:rPr>
              <a:t>continuous delivery</a:t>
            </a:r>
            <a:r>
              <a:rPr lang="en-US" dirty="0">
                <a:ea typeface="+mn-lt"/>
                <a:cs typeface="+mn-lt"/>
              </a:rPr>
              <a:t> and </a:t>
            </a:r>
            <a:r>
              <a:rPr lang="en-US" b="1" dirty="0">
                <a:ea typeface="+mn-lt"/>
                <a:cs typeface="+mn-lt"/>
              </a:rPr>
              <a:t>continuous deployment</a:t>
            </a:r>
            <a:r>
              <a:rPr lang="en-US" dirty="0">
                <a:ea typeface="+mn-lt"/>
                <a:cs typeface="+mn-lt"/>
              </a:rPr>
              <a:t> is the presence of a manual approval to update to production. With </a:t>
            </a:r>
            <a:r>
              <a:rPr lang="en-US" b="1" dirty="0">
                <a:ea typeface="+mn-lt"/>
                <a:cs typeface="+mn-lt"/>
              </a:rPr>
              <a:t>continuous deployment</a:t>
            </a:r>
            <a:r>
              <a:rPr lang="en-US" dirty="0">
                <a:ea typeface="+mn-lt"/>
                <a:cs typeface="+mn-lt"/>
              </a:rPr>
              <a:t>, production happens automatically without explicit approval. </a:t>
            </a:r>
            <a:endParaRPr lang="en-US"/>
          </a:p>
        </p:txBody>
      </p:sp>
    </p:spTree>
    <p:extLst>
      <p:ext uri="{BB962C8B-B14F-4D97-AF65-F5344CB8AC3E}">
        <p14:creationId xmlns:p14="http://schemas.microsoft.com/office/powerpoint/2010/main" val="389098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diagram&#10;&#10;Description automatically generated">
            <a:extLst>
              <a:ext uri="{FF2B5EF4-FFF2-40B4-BE49-F238E27FC236}">
                <a16:creationId xmlns:a16="http://schemas.microsoft.com/office/drawing/2014/main" id="{C7AD07E0-E4D7-402D-AC63-8CBA78B898E5}"/>
              </a:ext>
            </a:extLst>
          </p:cNvPr>
          <p:cNvPicPr>
            <a:picLocks noGrp="1" noChangeAspect="1"/>
          </p:cNvPicPr>
          <p:nvPr>
            <p:ph idx="1"/>
          </p:nvPr>
        </p:nvPicPr>
        <p:blipFill>
          <a:blip r:embed="rId2"/>
          <a:stretch>
            <a:fillRect/>
          </a:stretch>
        </p:blipFill>
        <p:spPr>
          <a:xfrm>
            <a:off x="547110" y="370011"/>
            <a:ext cx="11029398" cy="6129337"/>
          </a:xfrm>
        </p:spPr>
      </p:pic>
      <p:sp>
        <p:nvSpPr>
          <p:cNvPr id="5" name="TextBox 4">
            <a:extLst>
              <a:ext uri="{FF2B5EF4-FFF2-40B4-BE49-F238E27FC236}">
                <a16:creationId xmlns:a16="http://schemas.microsoft.com/office/drawing/2014/main" id="{5B7B78C3-E991-45E7-8D48-39FF6E3E3F1B}"/>
              </a:ext>
            </a:extLst>
          </p:cNvPr>
          <p:cNvSpPr txBox="1"/>
          <p:nvPr/>
        </p:nvSpPr>
        <p:spPr>
          <a:xfrm>
            <a:off x="836246" y="594555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CI/CD concepts, GitLab</a:t>
            </a:r>
            <a:endParaRPr lang="en-US"/>
          </a:p>
        </p:txBody>
      </p:sp>
    </p:spTree>
    <p:extLst>
      <p:ext uri="{BB962C8B-B14F-4D97-AF65-F5344CB8AC3E}">
        <p14:creationId xmlns:p14="http://schemas.microsoft.com/office/powerpoint/2010/main" val="2146829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09AF-CEE3-46C0-9DA7-2AFBEF6D0E29}"/>
              </a:ext>
            </a:extLst>
          </p:cNvPr>
          <p:cNvSpPr>
            <a:spLocks noGrp="1"/>
          </p:cNvSpPr>
          <p:nvPr>
            <p:ph type="title"/>
          </p:nvPr>
        </p:nvSpPr>
        <p:spPr/>
        <p:txBody>
          <a:bodyPr/>
          <a:lstStyle/>
          <a:p>
            <a:r>
              <a:rPr lang="en-US" dirty="0">
                <a:cs typeface="Calibri Light"/>
              </a:rPr>
              <a:t>Why do it</a:t>
            </a:r>
            <a:endParaRPr lang="en-US" dirty="0"/>
          </a:p>
        </p:txBody>
      </p:sp>
      <p:sp>
        <p:nvSpPr>
          <p:cNvPr id="3" name="Content Placeholder 2">
            <a:extLst>
              <a:ext uri="{FF2B5EF4-FFF2-40B4-BE49-F238E27FC236}">
                <a16:creationId xmlns:a16="http://schemas.microsoft.com/office/drawing/2014/main" id="{768D1E87-9424-4F76-A3FA-CA5C5A98E368}"/>
              </a:ext>
            </a:extLst>
          </p:cNvPr>
          <p:cNvSpPr>
            <a:spLocks noGrp="1"/>
          </p:cNvSpPr>
          <p:nvPr>
            <p:ph idx="1"/>
          </p:nvPr>
        </p:nvSpPr>
        <p:spPr/>
        <p:txBody>
          <a:bodyPr vert="horz" lIns="91440" tIns="45720" rIns="91440" bIns="45720" rtlCol="0" anchor="t">
            <a:normAutofit/>
          </a:bodyPr>
          <a:lstStyle/>
          <a:p>
            <a:r>
              <a:rPr lang="en-US" dirty="0">
                <a:cs typeface="Calibri"/>
              </a:rPr>
              <a:t>Check code for issues</a:t>
            </a:r>
          </a:p>
          <a:p>
            <a:r>
              <a:rPr lang="en-US" dirty="0">
                <a:cs typeface="Calibri"/>
              </a:rPr>
              <a:t>Automation saves time</a:t>
            </a:r>
          </a:p>
          <a:p>
            <a:r>
              <a:rPr lang="en-US" dirty="0">
                <a:cs typeface="Calibri"/>
              </a:rPr>
              <a:t>Detect issues early</a:t>
            </a:r>
          </a:p>
          <a:p>
            <a:pPr marL="0" indent="0">
              <a:buNone/>
            </a:pPr>
            <a:endParaRPr lang="en-US" dirty="0">
              <a:cs typeface="Calibri"/>
            </a:endParaRPr>
          </a:p>
          <a:p>
            <a:pPr marL="0" indent="0">
              <a:buNone/>
            </a:pPr>
            <a:r>
              <a:rPr lang="en-US" dirty="0">
                <a:cs typeface="Calibri"/>
              </a:rPr>
              <a:t>The faster and more reliable CI/CD is, the more often you can do releases, the shorter is time to market.</a:t>
            </a:r>
          </a:p>
        </p:txBody>
      </p:sp>
    </p:spTree>
    <p:extLst>
      <p:ext uri="{BB962C8B-B14F-4D97-AF65-F5344CB8AC3E}">
        <p14:creationId xmlns:p14="http://schemas.microsoft.com/office/powerpoint/2010/main" val="3230154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diagram&#10;&#10;Description automatically generated">
            <a:extLst>
              <a:ext uri="{FF2B5EF4-FFF2-40B4-BE49-F238E27FC236}">
                <a16:creationId xmlns:a16="http://schemas.microsoft.com/office/drawing/2014/main" id="{C7AD07E0-E4D7-402D-AC63-8CBA78B898E5}"/>
              </a:ext>
            </a:extLst>
          </p:cNvPr>
          <p:cNvPicPr>
            <a:picLocks noGrp="1" noChangeAspect="1"/>
          </p:cNvPicPr>
          <p:nvPr>
            <p:ph idx="1"/>
          </p:nvPr>
        </p:nvPicPr>
        <p:blipFill>
          <a:blip r:embed="rId2"/>
          <a:stretch>
            <a:fillRect/>
          </a:stretch>
        </p:blipFill>
        <p:spPr>
          <a:xfrm>
            <a:off x="547110" y="370011"/>
            <a:ext cx="11029398" cy="6129337"/>
          </a:xfrm>
        </p:spPr>
      </p:pic>
      <p:sp>
        <p:nvSpPr>
          <p:cNvPr id="5" name="TextBox 4">
            <a:extLst>
              <a:ext uri="{FF2B5EF4-FFF2-40B4-BE49-F238E27FC236}">
                <a16:creationId xmlns:a16="http://schemas.microsoft.com/office/drawing/2014/main" id="{5B7B78C3-E991-45E7-8D48-39FF6E3E3F1B}"/>
              </a:ext>
            </a:extLst>
          </p:cNvPr>
          <p:cNvSpPr txBox="1"/>
          <p:nvPr/>
        </p:nvSpPr>
        <p:spPr>
          <a:xfrm>
            <a:off x="836246" y="594555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CI/CD concepts, GitLab</a:t>
            </a:r>
            <a:endParaRPr lang="en-US"/>
          </a:p>
        </p:txBody>
      </p:sp>
    </p:spTree>
    <p:extLst>
      <p:ext uri="{BB962C8B-B14F-4D97-AF65-F5344CB8AC3E}">
        <p14:creationId xmlns:p14="http://schemas.microsoft.com/office/powerpoint/2010/main" val="2430296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3269-D281-4EB6-B3DE-FADAE7672AE1}"/>
              </a:ext>
            </a:extLst>
          </p:cNvPr>
          <p:cNvSpPr>
            <a:spLocks noGrp="1"/>
          </p:cNvSpPr>
          <p:nvPr>
            <p:ph type="title"/>
          </p:nvPr>
        </p:nvSpPr>
        <p:spPr/>
        <p:txBody>
          <a:bodyPr/>
          <a:lstStyle/>
          <a:p>
            <a:r>
              <a:rPr lang="en-US" dirty="0">
                <a:cs typeface="Calibri Light"/>
              </a:rPr>
              <a:t>Popular tools</a:t>
            </a:r>
            <a:endParaRPr lang="en-US" dirty="0"/>
          </a:p>
        </p:txBody>
      </p:sp>
      <p:sp>
        <p:nvSpPr>
          <p:cNvPr id="3" name="Content Placeholder 2">
            <a:extLst>
              <a:ext uri="{FF2B5EF4-FFF2-40B4-BE49-F238E27FC236}">
                <a16:creationId xmlns:a16="http://schemas.microsoft.com/office/drawing/2014/main" id="{DC560C65-8167-4FCB-81DE-B529A2FF4910}"/>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hlinkClick r:id="rId2"/>
              </a:rPr>
              <a:t>G2 Grid Continuous Integration</a:t>
            </a:r>
          </a:p>
          <a:p>
            <a:pPr marL="0" indent="0">
              <a:buNone/>
            </a:pPr>
            <a:r>
              <a:rPr lang="en-US" dirty="0">
                <a:cs typeface="Calibri" panose="020F0502020204030204"/>
                <a:hlinkClick r:id="rId3"/>
              </a:rPr>
              <a:t>G2 Grid Continuous Delivery</a:t>
            </a:r>
            <a:endParaRPr lang="en-US" dirty="0">
              <a:cs typeface="Calibri" panose="020F0502020204030204"/>
            </a:endParaRPr>
          </a:p>
        </p:txBody>
      </p:sp>
    </p:spTree>
    <p:extLst>
      <p:ext uri="{BB962C8B-B14F-4D97-AF65-F5344CB8AC3E}">
        <p14:creationId xmlns:p14="http://schemas.microsoft.com/office/powerpoint/2010/main" val="2657925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09024-DDAC-4EEC-B401-F97093954AFB}"/>
              </a:ext>
            </a:extLst>
          </p:cNvPr>
          <p:cNvSpPr>
            <a:spLocks noGrp="1"/>
          </p:cNvSpPr>
          <p:nvPr>
            <p:ph type="title"/>
          </p:nvPr>
        </p:nvSpPr>
        <p:spPr/>
        <p:txBody>
          <a:bodyPr/>
          <a:lstStyle/>
          <a:p>
            <a:r>
              <a:rPr lang="en-US" dirty="0">
                <a:cs typeface="Calibri Light"/>
              </a:rPr>
              <a:t>AWS and CI/CD</a:t>
            </a:r>
            <a:endParaRPr lang="en-US" dirty="0"/>
          </a:p>
        </p:txBody>
      </p:sp>
      <p:pic>
        <p:nvPicPr>
          <p:cNvPr id="7" name="Picture 7" descr="Graphical user interface, application&#10;&#10;Description automatically generated">
            <a:extLst>
              <a:ext uri="{FF2B5EF4-FFF2-40B4-BE49-F238E27FC236}">
                <a16:creationId xmlns:a16="http://schemas.microsoft.com/office/drawing/2014/main" id="{20E236C9-3342-4657-858B-87EA8E1B801F}"/>
              </a:ext>
            </a:extLst>
          </p:cNvPr>
          <p:cNvPicPr>
            <a:picLocks noGrp="1" noChangeAspect="1"/>
          </p:cNvPicPr>
          <p:nvPr>
            <p:ph idx="1"/>
          </p:nvPr>
        </p:nvPicPr>
        <p:blipFill>
          <a:blip r:embed="rId2"/>
          <a:stretch>
            <a:fillRect/>
          </a:stretch>
        </p:blipFill>
        <p:spPr>
          <a:xfrm>
            <a:off x="313470" y="1964897"/>
            <a:ext cx="11565059" cy="3721099"/>
          </a:xfrm>
        </p:spPr>
      </p:pic>
    </p:spTree>
    <p:extLst>
      <p:ext uri="{BB962C8B-B14F-4D97-AF65-F5344CB8AC3E}">
        <p14:creationId xmlns:p14="http://schemas.microsoft.com/office/powerpoint/2010/main" val="3265649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09024-DDAC-4EEC-B401-F97093954AFB}"/>
              </a:ext>
            </a:extLst>
          </p:cNvPr>
          <p:cNvSpPr>
            <a:spLocks noGrp="1"/>
          </p:cNvSpPr>
          <p:nvPr>
            <p:ph type="title"/>
          </p:nvPr>
        </p:nvSpPr>
        <p:spPr/>
        <p:txBody>
          <a:bodyPr/>
          <a:lstStyle/>
          <a:p>
            <a:r>
              <a:rPr lang="en-US" dirty="0">
                <a:cs typeface="Calibri Light"/>
              </a:rPr>
              <a:t>AWS and CI/CD</a:t>
            </a:r>
            <a:endParaRPr lang="en-US" dirty="0"/>
          </a:p>
        </p:txBody>
      </p:sp>
      <p:pic>
        <p:nvPicPr>
          <p:cNvPr id="7" name="Picture 7" descr="Graphical user interface, application&#10;&#10;Description automatically generated">
            <a:extLst>
              <a:ext uri="{FF2B5EF4-FFF2-40B4-BE49-F238E27FC236}">
                <a16:creationId xmlns:a16="http://schemas.microsoft.com/office/drawing/2014/main" id="{20E236C9-3342-4657-858B-87EA8E1B801F}"/>
              </a:ext>
            </a:extLst>
          </p:cNvPr>
          <p:cNvPicPr>
            <a:picLocks noGrp="1" noChangeAspect="1"/>
          </p:cNvPicPr>
          <p:nvPr>
            <p:ph idx="1"/>
          </p:nvPr>
        </p:nvPicPr>
        <p:blipFill>
          <a:blip r:embed="rId2"/>
          <a:stretch>
            <a:fillRect/>
          </a:stretch>
        </p:blipFill>
        <p:spPr>
          <a:xfrm>
            <a:off x="313470" y="1964897"/>
            <a:ext cx="11565059" cy="3721099"/>
          </a:xfrm>
        </p:spPr>
      </p:pic>
      <p:sp>
        <p:nvSpPr>
          <p:cNvPr id="3" name="Rectangle: Rounded Corners 2">
            <a:extLst>
              <a:ext uri="{FF2B5EF4-FFF2-40B4-BE49-F238E27FC236}">
                <a16:creationId xmlns:a16="http://schemas.microsoft.com/office/drawing/2014/main" id="{613D025C-AAFA-4AFF-8FBE-9401891B3CB4}"/>
              </a:ext>
            </a:extLst>
          </p:cNvPr>
          <p:cNvSpPr/>
          <p:nvPr/>
        </p:nvSpPr>
        <p:spPr>
          <a:xfrm>
            <a:off x="2395414" y="3362567"/>
            <a:ext cx="7229230" cy="117230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FE3BA4C-2396-4012-8E4F-B14F693425BB}"/>
              </a:ext>
            </a:extLst>
          </p:cNvPr>
          <p:cNvSpPr/>
          <p:nvPr/>
        </p:nvSpPr>
        <p:spPr>
          <a:xfrm>
            <a:off x="4798644" y="1887412"/>
            <a:ext cx="2071077" cy="66430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46344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CI/CD with AWS</vt:lpstr>
      <vt:lpstr>Continuous integration</vt:lpstr>
      <vt:lpstr>Continuous delivery and deployment</vt:lpstr>
      <vt:lpstr>PowerPoint Presentation</vt:lpstr>
      <vt:lpstr>Why do it</vt:lpstr>
      <vt:lpstr>PowerPoint Presentation</vt:lpstr>
      <vt:lpstr>Popular tools</vt:lpstr>
      <vt:lpstr>AWS and CI/CD</vt:lpstr>
      <vt:lpstr>AWS and CI/CD</vt:lpstr>
      <vt:lpstr>PowerPoint Presentation</vt:lpstr>
      <vt:lpstr>AWS CodeCommit</vt:lpstr>
      <vt:lpstr>AWS CodeBuild</vt:lpstr>
      <vt:lpstr>PowerPoint Presentation</vt:lpstr>
      <vt:lpstr>AWS CodeDeploy</vt:lpstr>
      <vt:lpstr>Benefits of AWS CodeDeploy</vt:lpstr>
      <vt:lpstr>Deployment types</vt:lpstr>
      <vt:lpstr>Deployment types</vt:lpstr>
      <vt:lpstr>PowerPoint Presentation</vt:lpstr>
      <vt:lpstr>AWS CodePipeline</vt:lpstr>
      <vt:lpstr>CodePipeline actions</vt:lpstr>
      <vt:lpstr>PowerPoint Presentation</vt:lpstr>
      <vt:lpstr>Demo</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381</cp:revision>
  <dcterms:created xsi:type="dcterms:W3CDTF">2022-01-24T00:26:22Z</dcterms:created>
  <dcterms:modified xsi:type="dcterms:W3CDTF">2022-02-13T16:22:55Z</dcterms:modified>
</cp:coreProperties>
</file>