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75"/>
  </p:notesMasterIdLst>
  <p:handoutMasterIdLst>
    <p:handoutMasterId r:id="rId76"/>
  </p:handoutMasterIdLst>
  <p:sldIdLst>
    <p:sldId id="343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9" r:id="rId54"/>
    <p:sldId id="320" r:id="rId55"/>
    <p:sldId id="321" r:id="rId56"/>
    <p:sldId id="322" r:id="rId57"/>
    <p:sldId id="323" r:id="rId58"/>
    <p:sldId id="324" r:id="rId59"/>
    <p:sldId id="325" r:id="rId60"/>
    <p:sldId id="326" r:id="rId61"/>
    <p:sldId id="327" r:id="rId62"/>
    <p:sldId id="328" r:id="rId63"/>
    <p:sldId id="329" r:id="rId64"/>
    <p:sldId id="330" r:id="rId65"/>
    <p:sldId id="331" r:id="rId66"/>
    <p:sldId id="332" r:id="rId67"/>
    <p:sldId id="333" r:id="rId68"/>
    <p:sldId id="336" r:id="rId69"/>
    <p:sldId id="337" r:id="rId70"/>
    <p:sldId id="338" r:id="rId71"/>
    <p:sldId id="339" r:id="rId72"/>
    <p:sldId id="340" r:id="rId73"/>
    <p:sldId id="341" r:id="rId7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62037A-63BF-4C0F-98A8-C767478E84E2}" v="35" dt="2018-08-28T01:12:10.6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52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8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有 明" userId="76a5791958508351" providerId="LiveId" clId="{DD62037A-63BF-4C0F-98A8-C767478E84E2}"/>
    <pc:docChg chg="undo custSel addSld delSld modSld">
      <pc:chgData name="有 明" userId="76a5791958508351" providerId="LiveId" clId="{DD62037A-63BF-4C0F-98A8-C767478E84E2}" dt="2018-08-28T01:12:10.600" v="33" actId="2696"/>
      <pc:docMkLst>
        <pc:docMk/>
      </pc:docMkLst>
      <pc:sldChg chg="del">
        <pc:chgData name="有 明" userId="76a5791958508351" providerId="LiveId" clId="{DD62037A-63BF-4C0F-98A8-C767478E84E2}" dt="2018-08-28T01:10:24.955" v="0" actId="2696"/>
        <pc:sldMkLst>
          <pc:docMk/>
          <pc:sldMk cId="0" sldId="260"/>
        </pc:sldMkLst>
      </pc:sldChg>
      <pc:sldChg chg="del">
        <pc:chgData name="有 明" userId="76a5791958508351" providerId="LiveId" clId="{DD62037A-63BF-4C0F-98A8-C767478E84E2}" dt="2018-08-28T01:11:44.097" v="29" actId="2696"/>
        <pc:sldMkLst>
          <pc:docMk/>
          <pc:sldMk cId="3786837656" sldId="261"/>
        </pc:sldMkLst>
      </pc:sldChg>
      <pc:sldChg chg="del">
        <pc:chgData name="有 明" userId="76a5791958508351" providerId="LiveId" clId="{DD62037A-63BF-4C0F-98A8-C767478E84E2}" dt="2018-08-28T01:11:43.603" v="28" actId="2696"/>
        <pc:sldMkLst>
          <pc:docMk/>
          <pc:sldMk cId="256405593" sldId="262"/>
        </pc:sldMkLst>
      </pc:sldChg>
      <pc:sldChg chg="modSp">
        <pc:chgData name="有 明" userId="76a5791958508351" providerId="LiveId" clId="{DD62037A-63BF-4C0F-98A8-C767478E84E2}" dt="2018-08-28T01:10:50.408" v="2" actId="27636"/>
        <pc:sldMkLst>
          <pc:docMk/>
          <pc:sldMk cId="3399074503" sldId="266"/>
        </pc:sldMkLst>
        <pc:spChg chg="mod">
          <ac:chgData name="有 明" userId="76a5791958508351" providerId="LiveId" clId="{DD62037A-63BF-4C0F-98A8-C767478E84E2}" dt="2018-08-28T01:10:50.408" v="2" actId="27636"/>
          <ac:spMkLst>
            <pc:docMk/>
            <pc:sldMk cId="3399074503" sldId="266"/>
            <ac:spMk id="3" creationId="{00000000-0000-0000-0000-000000000000}"/>
          </ac:spMkLst>
        </pc:spChg>
      </pc:sldChg>
      <pc:sldChg chg="modSp">
        <pc:chgData name="有 明" userId="76a5791958508351" providerId="LiveId" clId="{DD62037A-63BF-4C0F-98A8-C767478E84E2}" dt="2018-08-28T01:10:50.446" v="3" actId="27636"/>
        <pc:sldMkLst>
          <pc:docMk/>
          <pc:sldMk cId="597133075" sldId="267"/>
        </pc:sldMkLst>
        <pc:spChg chg="mod">
          <ac:chgData name="有 明" userId="76a5791958508351" providerId="LiveId" clId="{DD62037A-63BF-4C0F-98A8-C767478E84E2}" dt="2018-08-28T01:10:50.446" v="3" actId="27636"/>
          <ac:spMkLst>
            <pc:docMk/>
            <pc:sldMk cId="597133075" sldId="267"/>
            <ac:spMk id="3" creationId="{00000000-0000-0000-0000-000000000000}"/>
          </ac:spMkLst>
        </pc:spChg>
      </pc:sldChg>
      <pc:sldChg chg="modSp">
        <pc:chgData name="有 明" userId="76a5791958508351" providerId="LiveId" clId="{DD62037A-63BF-4C0F-98A8-C767478E84E2}" dt="2018-08-28T01:10:50.463" v="4" actId="27636"/>
        <pc:sldMkLst>
          <pc:docMk/>
          <pc:sldMk cId="233091284" sldId="269"/>
        </pc:sldMkLst>
        <pc:spChg chg="mod">
          <ac:chgData name="有 明" userId="76a5791958508351" providerId="LiveId" clId="{DD62037A-63BF-4C0F-98A8-C767478E84E2}" dt="2018-08-28T01:10:50.463" v="4" actId="27636"/>
          <ac:spMkLst>
            <pc:docMk/>
            <pc:sldMk cId="233091284" sldId="269"/>
            <ac:spMk id="3" creationId="{00000000-0000-0000-0000-000000000000}"/>
          </ac:spMkLst>
        </pc:spChg>
      </pc:sldChg>
      <pc:sldChg chg="modSp">
        <pc:chgData name="有 明" userId="76a5791958508351" providerId="LiveId" clId="{DD62037A-63BF-4C0F-98A8-C767478E84E2}" dt="2018-08-28T01:10:50.473" v="5" actId="27636"/>
        <pc:sldMkLst>
          <pc:docMk/>
          <pc:sldMk cId="4182158880" sldId="271"/>
        </pc:sldMkLst>
        <pc:spChg chg="mod">
          <ac:chgData name="有 明" userId="76a5791958508351" providerId="LiveId" clId="{DD62037A-63BF-4C0F-98A8-C767478E84E2}" dt="2018-08-28T01:10:50.473" v="5" actId="27636"/>
          <ac:spMkLst>
            <pc:docMk/>
            <pc:sldMk cId="4182158880" sldId="271"/>
            <ac:spMk id="2" creationId="{00000000-0000-0000-0000-000000000000}"/>
          </ac:spMkLst>
        </pc:spChg>
      </pc:sldChg>
      <pc:sldChg chg="modSp">
        <pc:chgData name="有 明" userId="76a5791958508351" providerId="LiveId" clId="{DD62037A-63BF-4C0F-98A8-C767478E84E2}" dt="2018-08-28T01:10:50.499" v="6" actId="27636"/>
        <pc:sldMkLst>
          <pc:docMk/>
          <pc:sldMk cId="966016595" sldId="272"/>
        </pc:sldMkLst>
        <pc:spChg chg="mod">
          <ac:chgData name="有 明" userId="76a5791958508351" providerId="LiveId" clId="{DD62037A-63BF-4C0F-98A8-C767478E84E2}" dt="2018-08-28T01:10:50.499" v="6" actId="27636"/>
          <ac:spMkLst>
            <pc:docMk/>
            <pc:sldMk cId="966016595" sldId="272"/>
            <ac:spMk id="3" creationId="{00000000-0000-0000-0000-000000000000}"/>
          </ac:spMkLst>
        </pc:spChg>
      </pc:sldChg>
      <pc:sldChg chg="del">
        <pc:chgData name="有 明" userId="76a5791958508351" providerId="LiveId" clId="{DD62037A-63BF-4C0F-98A8-C767478E84E2}" dt="2018-08-28T01:11:39.010" v="27" actId="2696"/>
        <pc:sldMkLst>
          <pc:docMk/>
          <pc:sldMk cId="2790153168" sldId="277"/>
        </pc:sldMkLst>
      </pc:sldChg>
      <pc:sldChg chg="modSp">
        <pc:chgData name="有 明" userId="76a5791958508351" providerId="LiveId" clId="{DD62037A-63BF-4C0F-98A8-C767478E84E2}" dt="2018-08-28T01:10:50.514" v="7" actId="27636"/>
        <pc:sldMkLst>
          <pc:docMk/>
          <pc:sldMk cId="3846308684" sldId="278"/>
        </pc:sldMkLst>
        <pc:spChg chg="mod">
          <ac:chgData name="有 明" userId="76a5791958508351" providerId="LiveId" clId="{DD62037A-63BF-4C0F-98A8-C767478E84E2}" dt="2018-08-28T01:10:50.514" v="7" actId="27636"/>
          <ac:spMkLst>
            <pc:docMk/>
            <pc:sldMk cId="3846308684" sldId="278"/>
            <ac:spMk id="3" creationId="{00000000-0000-0000-0000-000000000000}"/>
          </ac:spMkLst>
        </pc:spChg>
      </pc:sldChg>
      <pc:sldChg chg="modSp">
        <pc:chgData name="有 明" userId="76a5791958508351" providerId="LiveId" clId="{DD62037A-63BF-4C0F-98A8-C767478E84E2}" dt="2018-08-28T01:10:50.535" v="8" actId="27636"/>
        <pc:sldMkLst>
          <pc:docMk/>
          <pc:sldMk cId="1778822081" sldId="279"/>
        </pc:sldMkLst>
        <pc:spChg chg="mod">
          <ac:chgData name="有 明" userId="76a5791958508351" providerId="LiveId" clId="{DD62037A-63BF-4C0F-98A8-C767478E84E2}" dt="2018-08-28T01:10:50.535" v="8" actId="27636"/>
          <ac:spMkLst>
            <pc:docMk/>
            <pc:sldMk cId="1778822081" sldId="279"/>
            <ac:spMk id="3" creationId="{00000000-0000-0000-0000-000000000000}"/>
          </ac:spMkLst>
        </pc:spChg>
      </pc:sldChg>
      <pc:sldChg chg="modSp">
        <pc:chgData name="有 明" userId="76a5791958508351" providerId="LiveId" clId="{DD62037A-63BF-4C0F-98A8-C767478E84E2}" dt="2018-08-28T01:10:50.562" v="9" actId="27636"/>
        <pc:sldMkLst>
          <pc:docMk/>
          <pc:sldMk cId="3546218457" sldId="281"/>
        </pc:sldMkLst>
        <pc:spChg chg="mod">
          <ac:chgData name="有 明" userId="76a5791958508351" providerId="LiveId" clId="{DD62037A-63BF-4C0F-98A8-C767478E84E2}" dt="2018-08-28T01:10:50.562" v="9" actId="27636"/>
          <ac:spMkLst>
            <pc:docMk/>
            <pc:sldMk cId="3546218457" sldId="281"/>
            <ac:spMk id="3" creationId="{00000000-0000-0000-0000-000000000000}"/>
          </ac:spMkLst>
        </pc:spChg>
      </pc:sldChg>
      <pc:sldChg chg="modSp">
        <pc:chgData name="有 明" userId="76a5791958508351" providerId="LiveId" clId="{DD62037A-63BF-4C0F-98A8-C767478E84E2}" dt="2018-08-28T01:10:50.582" v="10" actId="27636"/>
        <pc:sldMkLst>
          <pc:docMk/>
          <pc:sldMk cId="3204410816" sldId="283"/>
        </pc:sldMkLst>
        <pc:spChg chg="mod">
          <ac:chgData name="有 明" userId="76a5791958508351" providerId="LiveId" clId="{DD62037A-63BF-4C0F-98A8-C767478E84E2}" dt="2018-08-28T01:10:50.582" v="10" actId="27636"/>
          <ac:spMkLst>
            <pc:docMk/>
            <pc:sldMk cId="3204410816" sldId="283"/>
            <ac:spMk id="3" creationId="{00000000-0000-0000-0000-000000000000}"/>
          </ac:spMkLst>
        </pc:spChg>
      </pc:sldChg>
      <pc:sldChg chg="del">
        <pc:chgData name="有 明" userId="76a5791958508351" providerId="LiveId" clId="{DD62037A-63BF-4C0F-98A8-C767478E84E2}" dt="2018-08-28T01:11:56.243" v="30" actId="2696"/>
        <pc:sldMkLst>
          <pc:docMk/>
          <pc:sldMk cId="2634031138" sldId="293"/>
        </pc:sldMkLst>
      </pc:sldChg>
      <pc:sldChg chg="modSp">
        <pc:chgData name="有 明" userId="76a5791958508351" providerId="LiveId" clId="{DD62037A-63BF-4C0F-98A8-C767478E84E2}" dt="2018-08-28T01:10:50.653" v="11" actId="27636"/>
        <pc:sldMkLst>
          <pc:docMk/>
          <pc:sldMk cId="2442383701" sldId="294"/>
        </pc:sldMkLst>
        <pc:spChg chg="mod">
          <ac:chgData name="有 明" userId="76a5791958508351" providerId="LiveId" clId="{DD62037A-63BF-4C0F-98A8-C767478E84E2}" dt="2018-08-28T01:10:50.653" v="11" actId="27636"/>
          <ac:spMkLst>
            <pc:docMk/>
            <pc:sldMk cId="2442383701" sldId="294"/>
            <ac:spMk id="39939" creationId="{00000000-0000-0000-0000-000000000000}"/>
          </ac:spMkLst>
        </pc:spChg>
      </pc:sldChg>
      <pc:sldChg chg="modSp">
        <pc:chgData name="有 明" userId="76a5791958508351" providerId="LiveId" clId="{DD62037A-63BF-4C0F-98A8-C767478E84E2}" dt="2018-08-28T01:10:50.666" v="12" actId="27636"/>
        <pc:sldMkLst>
          <pc:docMk/>
          <pc:sldMk cId="73315169" sldId="295"/>
        </pc:sldMkLst>
        <pc:spChg chg="mod">
          <ac:chgData name="有 明" userId="76a5791958508351" providerId="LiveId" clId="{DD62037A-63BF-4C0F-98A8-C767478E84E2}" dt="2018-08-28T01:10:50.666" v="12" actId="27636"/>
          <ac:spMkLst>
            <pc:docMk/>
            <pc:sldMk cId="73315169" sldId="295"/>
            <ac:spMk id="40963" creationId="{00000000-0000-0000-0000-000000000000}"/>
          </ac:spMkLst>
        </pc:spChg>
      </pc:sldChg>
      <pc:sldChg chg="modSp">
        <pc:chgData name="有 明" userId="76a5791958508351" providerId="LiveId" clId="{DD62037A-63BF-4C0F-98A8-C767478E84E2}" dt="2018-08-28T01:10:51.444" v="13" actId="27636"/>
        <pc:sldMkLst>
          <pc:docMk/>
          <pc:sldMk cId="1564848956" sldId="303"/>
        </pc:sldMkLst>
        <pc:spChg chg="mod">
          <ac:chgData name="有 明" userId="76a5791958508351" providerId="LiveId" clId="{DD62037A-63BF-4C0F-98A8-C767478E84E2}" dt="2018-08-28T01:10:51.444" v="13" actId="27636"/>
          <ac:spMkLst>
            <pc:docMk/>
            <pc:sldMk cId="1564848956" sldId="303"/>
            <ac:spMk id="50179" creationId="{00000000-0000-0000-0000-000000000000}"/>
          </ac:spMkLst>
        </pc:spChg>
      </pc:sldChg>
      <pc:sldChg chg="del">
        <pc:chgData name="有 明" userId="76a5791958508351" providerId="LiveId" clId="{DD62037A-63BF-4C0F-98A8-C767478E84E2}" dt="2018-08-28T01:12:02.397" v="31" actId="2696"/>
        <pc:sldMkLst>
          <pc:docMk/>
          <pc:sldMk cId="1965269521" sldId="304"/>
        </pc:sldMkLst>
      </pc:sldChg>
      <pc:sldChg chg="modSp">
        <pc:chgData name="有 明" userId="76a5791958508351" providerId="LiveId" clId="{DD62037A-63BF-4C0F-98A8-C767478E84E2}" dt="2018-08-28T01:10:51.501" v="14" actId="27636"/>
        <pc:sldMkLst>
          <pc:docMk/>
          <pc:sldMk cId="3470491765" sldId="306"/>
        </pc:sldMkLst>
        <pc:spChg chg="mod">
          <ac:chgData name="有 明" userId="76a5791958508351" providerId="LiveId" clId="{DD62037A-63BF-4C0F-98A8-C767478E84E2}" dt="2018-08-28T01:10:51.501" v="14" actId="27636"/>
          <ac:spMkLst>
            <pc:docMk/>
            <pc:sldMk cId="3470491765" sldId="306"/>
            <ac:spMk id="52227" creationId="{00000000-0000-0000-0000-000000000000}"/>
          </ac:spMkLst>
        </pc:spChg>
      </pc:sldChg>
      <pc:sldChg chg="modSp">
        <pc:chgData name="有 明" userId="76a5791958508351" providerId="LiveId" clId="{DD62037A-63BF-4C0F-98A8-C767478E84E2}" dt="2018-08-28T01:10:51.571" v="15" actId="27636"/>
        <pc:sldMkLst>
          <pc:docMk/>
          <pc:sldMk cId="1189397975" sldId="309"/>
        </pc:sldMkLst>
        <pc:spChg chg="mod">
          <ac:chgData name="有 明" userId="76a5791958508351" providerId="LiveId" clId="{DD62037A-63BF-4C0F-98A8-C767478E84E2}" dt="2018-08-28T01:10:51.571" v="15" actId="27636"/>
          <ac:spMkLst>
            <pc:docMk/>
            <pc:sldMk cId="1189397975" sldId="309"/>
            <ac:spMk id="54275" creationId="{00000000-0000-0000-0000-000000000000}"/>
          </ac:spMkLst>
        </pc:spChg>
      </pc:sldChg>
      <pc:sldChg chg="modSp">
        <pc:chgData name="有 明" userId="76a5791958508351" providerId="LiveId" clId="{DD62037A-63BF-4C0F-98A8-C767478E84E2}" dt="2018-08-28T01:10:51.635" v="16" actId="27636"/>
        <pc:sldMkLst>
          <pc:docMk/>
          <pc:sldMk cId="1076438095" sldId="313"/>
        </pc:sldMkLst>
        <pc:spChg chg="mod">
          <ac:chgData name="有 明" userId="76a5791958508351" providerId="LiveId" clId="{DD62037A-63BF-4C0F-98A8-C767478E84E2}" dt="2018-08-28T01:10:51.635" v="16" actId="27636"/>
          <ac:spMkLst>
            <pc:docMk/>
            <pc:sldMk cId="1076438095" sldId="313"/>
            <ac:spMk id="58371" creationId="{00000000-0000-0000-0000-000000000000}"/>
          </ac:spMkLst>
        </pc:spChg>
      </pc:sldChg>
      <pc:sldChg chg="modSp">
        <pc:chgData name="有 明" userId="76a5791958508351" providerId="LiveId" clId="{DD62037A-63BF-4C0F-98A8-C767478E84E2}" dt="2018-08-28T01:10:51.680" v="17" actId="27636"/>
        <pc:sldMkLst>
          <pc:docMk/>
          <pc:sldMk cId="3534551845" sldId="314"/>
        </pc:sldMkLst>
        <pc:spChg chg="mod">
          <ac:chgData name="有 明" userId="76a5791958508351" providerId="LiveId" clId="{DD62037A-63BF-4C0F-98A8-C767478E84E2}" dt="2018-08-28T01:10:51.680" v="17" actId="27636"/>
          <ac:spMkLst>
            <pc:docMk/>
            <pc:sldMk cId="3534551845" sldId="314"/>
            <ac:spMk id="59395" creationId="{00000000-0000-0000-0000-000000000000}"/>
          </ac:spMkLst>
        </pc:spChg>
      </pc:sldChg>
      <pc:sldChg chg="modSp">
        <pc:chgData name="有 明" userId="76a5791958508351" providerId="LiveId" clId="{DD62037A-63BF-4C0F-98A8-C767478E84E2}" dt="2018-08-28T01:10:51.707" v="18" actId="27636"/>
        <pc:sldMkLst>
          <pc:docMk/>
          <pc:sldMk cId="229401100" sldId="316"/>
        </pc:sldMkLst>
        <pc:spChg chg="mod">
          <ac:chgData name="有 明" userId="76a5791958508351" providerId="LiveId" clId="{DD62037A-63BF-4C0F-98A8-C767478E84E2}" dt="2018-08-28T01:10:51.707" v="18" actId="27636"/>
          <ac:spMkLst>
            <pc:docMk/>
            <pc:sldMk cId="229401100" sldId="316"/>
            <ac:spMk id="61443" creationId="{00000000-0000-0000-0000-000000000000}"/>
          </ac:spMkLst>
        </pc:spChg>
      </pc:sldChg>
      <pc:sldChg chg="del">
        <pc:chgData name="有 明" userId="76a5791958508351" providerId="LiveId" clId="{DD62037A-63BF-4C0F-98A8-C767478E84E2}" dt="2018-08-28T01:12:09.183" v="32" actId="2696"/>
        <pc:sldMkLst>
          <pc:docMk/>
          <pc:sldMk cId="804240114" sldId="317"/>
        </pc:sldMkLst>
      </pc:sldChg>
      <pc:sldChg chg="del">
        <pc:chgData name="有 明" userId="76a5791958508351" providerId="LiveId" clId="{DD62037A-63BF-4C0F-98A8-C767478E84E2}" dt="2018-08-28T01:12:10.600" v="33" actId="2696"/>
        <pc:sldMkLst>
          <pc:docMk/>
          <pc:sldMk cId="2252886540" sldId="318"/>
        </pc:sldMkLst>
      </pc:sldChg>
      <pc:sldChg chg="modSp add del">
        <pc:chgData name="有 明" userId="76a5791958508351" providerId="LiveId" clId="{DD62037A-63BF-4C0F-98A8-C767478E84E2}" dt="2018-08-28T01:11:12.469" v="25" actId="2696"/>
        <pc:sldMkLst>
          <pc:docMk/>
          <pc:sldMk cId="2918362313" sldId="334"/>
        </pc:sldMkLst>
        <pc:spChg chg="mod">
          <ac:chgData name="有 明" userId="76a5791958508351" providerId="LiveId" clId="{DD62037A-63BF-4C0F-98A8-C767478E84E2}" dt="2018-08-28T01:10:51.742" v="19" actId="27636"/>
          <ac:spMkLst>
            <pc:docMk/>
            <pc:sldMk cId="2918362313" sldId="334"/>
            <ac:spMk id="75778" creationId="{00000000-0000-0000-0000-000000000000}"/>
          </ac:spMkLst>
        </pc:spChg>
        <pc:spChg chg="mod">
          <ac:chgData name="有 明" userId="76a5791958508351" providerId="LiveId" clId="{DD62037A-63BF-4C0F-98A8-C767478E84E2}" dt="2018-08-28T01:10:51.784" v="20" actId="27636"/>
          <ac:spMkLst>
            <pc:docMk/>
            <pc:sldMk cId="2918362313" sldId="334"/>
            <ac:spMk id="75779" creationId="{00000000-0000-0000-0000-000000000000}"/>
          </ac:spMkLst>
        </pc:spChg>
      </pc:sldChg>
      <pc:sldChg chg="add del">
        <pc:chgData name="有 明" userId="76a5791958508351" providerId="LiveId" clId="{DD62037A-63BF-4C0F-98A8-C767478E84E2}" dt="2018-08-28T01:11:13.260" v="26" actId="2696"/>
        <pc:sldMkLst>
          <pc:docMk/>
          <pc:sldMk cId="1717608700" sldId="335"/>
        </pc:sldMkLst>
      </pc:sldChg>
      <pc:sldChg chg="del">
        <pc:chgData name="有 明" userId="76a5791958508351" providerId="LiveId" clId="{DD62037A-63BF-4C0F-98A8-C767478E84E2}" dt="2018-08-28T01:10:25.956" v="1" actId="2696"/>
        <pc:sldMkLst>
          <pc:docMk/>
          <pc:sldMk cId="3974874517" sldId="34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t>2018/8/28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782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t>2018/8/28 Tuesday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03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13429-28EF-44A1-8C16-DC171D3F712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2018/8/28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80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2018/8/28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68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2018/8/28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339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FCEC95-D0ED-446F-A6B0-2BDBA4EC3F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1342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2018/8/28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82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2018/8/28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47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2018/8/28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632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2018/8/28 Tuesday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402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2018/8/28 Tuesday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459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2018/8/28 Tuesday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02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2018/8/28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781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2018/8/28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95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2018/8/28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02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基本语法</a:t>
            </a:r>
          </a:p>
        </p:txBody>
      </p:sp>
    </p:spTree>
    <p:extLst>
      <p:ext uri="{BB962C8B-B14F-4D97-AF65-F5344CB8AC3E}">
        <p14:creationId xmlns:p14="http://schemas.microsoft.com/office/powerpoint/2010/main" val="626631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80" y="714356"/>
            <a:ext cx="8229600" cy="107157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整数类型：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byte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short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long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857364"/>
            <a:ext cx="8501122" cy="4525963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各整数类型有固定的表数范围和字段长度，不受具体 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OS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的影响，以保证 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程序的可移植性。</a:t>
            </a:r>
          </a:p>
          <a:p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的整型常量默认为 </a:t>
            </a:r>
            <a:r>
              <a:rPr lang="en-US" altLang="zh-CN" sz="2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型，声明 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long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型常量须后加 ‘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l’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或 ‘</a:t>
            </a:r>
            <a:r>
              <a:rPr lang="en-US" altLang="zh-CN" sz="28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</a:p>
          <a:p>
            <a:endParaRPr lang="zh-CN" altLang="en-US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Group 7"/>
          <p:cNvGraphicFramePr>
            <a:graphicFrameLocks/>
          </p:cNvGraphicFramePr>
          <p:nvPr/>
        </p:nvGraphicFramePr>
        <p:xfrm>
          <a:off x="785786" y="3929066"/>
          <a:ext cx="7635875" cy="2305051"/>
        </p:xfrm>
        <a:graphic>
          <a:graphicData uri="http://schemas.openxmlformats.org/drawingml/2006/table">
            <a:tbl>
              <a:tblPr/>
              <a:tblGrid>
                <a:gridCol w="2544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4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6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类   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占用存储空间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表数范围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1字节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-128 ~ 127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short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2字节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-2</a:t>
                      </a:r>
                      <a:r>
                        <a:rPr kumimoji="0" lang="zh-CN" altLang="en-US" sz="2400" b="0" i="0" u="none" strike="noStrike" cap="none" normalizeH="0" baseline="30000" dirty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15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 ~2</a:t>
                      </a:r>
                      <a:r>
                        <a:rPr kumimoji="0" lang="zh-CN" altLang="en-US" sz="2400" b="0" i="0" u="none" strike="noStrike" cap="none" normalizeH="0" baseline="30000" dirty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15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-1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4字节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-2</a:t>
                      </a:r>
                      <a:r>
                        <a:rPr kumimoji="0" lang="zh-CN" altLang="en-US" sz="2400" b="0" i="0" u="none" strike="noStrike" cap="none" normalizeH="0" baseline="30000" dirty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31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 ~ 2</a:t>
                      </a:r>
                      <a:r>
                        <a:rPr kumimoji="0" lang="zh-CN" altLang="en-US" sz="2400" b="0" i="0" u="none" strike="noStrike" cap="none" normalizeH="0" baseline="30000" dirty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31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8字节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-2</a:t>
                      </a:r>
                      <a:r>
                        <a:rPr kumimoji="0" lang="zh-CN" altLang="en-US" sz="2400" b="0" i="0" u="none" strike="noStrike" cap="none" normalizeH="0" baseline="30000" dirty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63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 ~ 2</a:t>
                      </a:r>
                      <a:r>
                        <a:rPr kumimoji="0" lang="zh-CN" altLang="en-US" sz="2400" b="0" i="0" u="none" strike="noStrike" cap="none" normalizeH="0" baseline="30000" dirty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63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2158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1556" y="714356"/>
            <a:ext cx="8229600" cy="1000132"/>
          </a:xfrm>
        </p:spPr>
        <p:txBody>
          <a:bodyPr/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浮点类型：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float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double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36742"/>
            <a:ext cx="8229600" cy="302101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与整数类型类似，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浮点类型也有固定的表数范围和字段长度，不受具体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OS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的影响。</a:t>
            </a:r>
          </a:p>
          <a:p>
            <a:r>
              <a:rPr lang="en-US" altLang="zh-CN" sz="2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</a:t>
            </a:r>
            <a:r>
              <a:rPr lang="zh-CN" altLang="en-US" sz="2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的浮点型常量默认为 </a:t>
            </a:r>
            <a:r>
              <a:rPr lang="en-US" altLang="zh-CN" sz="2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double </a:t>
            </a:r>
            <a:r>
              <a:rPr lang="zh-CN" altLang="en-US" sz="2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型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声明 </a:t>
            </a:r>
            <a:r>
              <a:rPr lang="en-US" altLang="zh-CN" sz="2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float </a:t>
            </a:r>
            <a:r>
              <a:rPr lang="zh-CN" altLang="en-US" sz="2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型常量，须后加 ‘</a:t>
            </a:r>
            <a:r>
              <a:rPr lang="en-US" altLang="zh-CN" sz="2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f’ </a:t>
            </a:r>
            <a:r>
              <a:rPr lang="zh-CN" altLang="en-US" sz="2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或 ‘</a:t>
            </a:r>
            <a:r>
              <a:rPr lang="en-US" altLang="zh-CN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</a:t>
            </a:r>
            <a:r>
              <a:rPr lang="en-US" altLang="zh-CN" sz="2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zh-CN" altLang="en-US" sz="2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</a:p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浮点型常量有两种表示形式：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十进制数形式：如：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5.12       512.0f        .512   (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必须有小数点）</a:t>
            </a:r>
            <a:endParaRPr lang="en-US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科学计数法形式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如：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5.12e2      512E2     100E-2</a:t>
            </a:r>
          </a:p>
        </p:txBody>
      </p:sp>
      <p:graphicFrame>
        <p:nvGraphicFramePr>
          <p:cNvPr id="4" name="Group 7"/>
          <p:cNvGraphicFramePr>
            <a:graphicFrameLocks/>
          </p:cNvGraphicFramePr>
          <p:nvPr/>
        </p:nvGraphicFramePr>
        <p:xfrm>
          <a:off x="642910" y="4965719"/>
          <a:ext cx="7635875" cy="1320801"/>
        </p:xfrm>
        <a:graphic>
          <a:graphicData uri="http://schemas.openxmlformats.org/drawingml/2006/table">
            <a:tbl>
              <a:tblPr/>
              <a:tblGrid>
                <a:gridCol w="2017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38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类  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占用存储空间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表数范围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单精度float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4字节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-3.403E38 ~ 3.403E38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双精度double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8字节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-1.798E308 ~ 1.798E308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016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714356"/>
            <a:ext cx="8229600" cy="1000132"/>
          </a:xfrm>
        </p:spPr>
        <p:txBody>
          <a:bodyPr/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字符类型：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char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928" y="1785926"/>
            <a:ext cx="8229600" cy="4329130"/>
          </a:xfrm>
        </p:spPr>
        <p:txBody>
          <a:bodyPr>
            <a:noAutofit/>
          </a:bodyPr>
          <a:lstStyle/>
          <a:p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char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型数据用来表示通常意义上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"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字符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"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</a:p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字符型常量的三种表现形式：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字符常量是用单引号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(‘ ’)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括起来的单个字符，涵盖世界上所有书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面语的字符。例如：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char c1 = 'a';   char c2 = '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'; char c3 =  '9';</a:t>
            </a:r>
          </a:p>
          <a:p>
            <a:pPr lvl="1"/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中还允许使用转义字符‘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\’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来将其后的字符转变为特殊字符型常量。例如：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char c3 = '\n';  -- '\n'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表示换行符</a:t>
            </a:r>
          </a:p>
          <a:p>
            <a:pPr lvl="1"/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直接使用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Unicode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值来表示字符型常量：‘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\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uXXXX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。其中，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XXXX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代表一个十六进制整数。如：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\u000a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表示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\n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</a:p>
          <a:p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char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类型是可以进行运算的。因为它都对应有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Unicode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值。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6078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80" y="714356"/>
            <a:ext cx="8229600" cy="1214446"/>
          </a:xfrm>
        </p:spPr>
        <p:txBody>
          <a:bodyPr/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布尔类型：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boolean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988840"/>
            <a:ext cx="8280920" cy="4043378"/>
          </a:xfrm>
        </p:spPr>
        <p:txBody>
          <a:bodyPr>
            <a:noAutofit/>
          </a:bodyPr>
          <a:lstStyle/>
          <a:p>
            <a:r>
              <a:rPr lang="en-US" altLang="zh-CN" sz="2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boolean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类型适于逻辑运算，一般用于程序流程控制：</a:t>
            </a:r>
            <a:endParaRPr lang="en-US" altLang="zh-CN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if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条件控制语句；                  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while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循环控制语句；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do-while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循环控制语句；      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for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循环控制语句；</a:t>
            </a:r>
          </a:p>
          <a:p>
            <a:r>
              <a:rPr lang="en-US" altLang="zh-CN" sz="2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boolean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类型数据只允许取值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true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false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，不可以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或非 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的整数替代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true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false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，这点和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语言不同。</a:t>
            </a:r>
          </a:p>
        </p:txBody>
      </p:sp>
    </p:spTree>
    <p:extLst>
      <p:ext uri="{BB962C8B-B14F-4D97-AF65-F5344CB8AC3E}">
        <p14:creationId xmlns:p14="http://schemas.microsoft.com/office/powerpoint/2010/main" val="90881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714356"/>
            <a:ext cx="8229600" cy="953746"/>
          </a:xfrm>
        </p:spPr>
        <p:txBody>
          <a:bodyPr/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基本数据类型转换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5952"/>
            <a:ext cx="8229600" cy="4686320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自动类型转换：容量小的类型自动转换为容量大的数据类型。数据类型按容量大小排序为： </a:t>
            </a:r>
          </a:p>
          <a:p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有多种类型的数据混合运算时，系统首先自动将所有数据转换成容量最大的那种数据类型，然后再进行计算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      </a:t>
            </a:r>
          </a:p>
          <a:p>
            <a:r>
              <a:rPr lang="en-US" altLang="zh-CN" sz="2400" b="1" dirty="0" err="1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byte,short,char</a:t>
            </a:r>
            <a:r>
              <a:rPr lang="zh-CN" altLang="en-US" sz="2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之间不会相互转换，他们三者在计算时首先转换为</a:t>
            </a:r>
            <a:r>
              <a:rPr lang="en-US" altLang="zh-CN" sz="2400" b="1" dirty="0" err="1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zh-CN" altLang="en-US" sz="2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类型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</a:p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当把任何基本类型的值和字符串值进行连接运算时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(+)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，基本类型的值将自动转化为字符串类型。 </a:t>
            </a:r>
          </a:p>
          <a:p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500166" y="2934044"/>
            <a:ext cx="936625" cy="287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54063" y="3462334"/>
            <a:ext cx="9366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266950" y="3462334"/>
            <a:ext cx="9366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490913" y="3101971"/>
            <a:ext cx="9366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932363" y="3101971"/>
            <a:ext cx="9366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300788" y="3101971"/>
            <a:ext cx="9366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669213" y="3101971"/>
            <a:ext cx="9366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1619250" y="2857496"/>
            <a:ext cx="792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char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933256" y="3410838"/>
            <a:ext cx="793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byte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2422516" y="3408192"/>
            <a:ext cx="863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short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TextBox 16"/>
          <p:cNvSpPr txBox="1">
            <a:spLocks noChangeArrowheads="1"/>
          </p:cNvSpPr>
          <p:nvPr/>
        </p:nvSpPr>
        <p:spPr bwMode="auto">
          <a:xfrm>
            <a:off x="3769443" y="3051001"/>
            <a:ext cx="793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TextBox 17"/>
          <p:cNvSpPr txBox="1">
            <a:spLocks noChangeArrowheads="1"/>
          </p:cNvSpPr>
          <p:nvPr/>
        </p:nvSpPr>
        <p:spPr bwMode="auto">
          <a:xfrm>
            <a:off x="5137159" y="3038475"/>
            <a:ext cx="792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long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TextBox 18"/>
          <p:cNvSpPr txBox="1">
            <a:spLocks noChangeArrowheads="1"/>
          </p:cNvSpPr>
          <p:nvPr/>
        </p:nvSpPr>
        <p:spPr bwMode="auto">
          <a:xfrm>
            <a:off x="6433982" y="3051001"/>
            <a:ext cx="793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float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7671895" y="3063527"/>
            <a:ext cx="11525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double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690688" y="3592509"/>
            <a:ext cx="576262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554288" y="3073396"/>
            <a:ext cx="865187" cy="101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3203575" y="3390896"/>
            <a:ext cx="287338" cy="20161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4535488" y="3232146"/>
            <a:ext cx="396875" cy="142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5903913" y="3246434"/>
            <a:ext cx="396875" cy="1428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7308850" y="3232146"/>
            <a:ext cx="288925" cy="2857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692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48" y="714356"/>
            <a:ext cx="8229600" cy="1143008"/>
          </a:xfrm>
        </p:spPr>
        <p:txBody>
          <a:bodyPr/>
          <a:lstStyle/>
          <a:p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强制类型转换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857364"/>
            <a:ext cx="8572560" cy="392909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自动类型转换的逆过程，将容量大的数据类型转换为容量小的数据类型。使用时要加上强制转换符（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），但可能造成精度降低或溢出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格外要注意。</a:t>
            </a:r>
          </a:p>
          <a:p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通常，</a:t>
            </a:r>
            <a:r>
              <a:rPr lang="zh-CN" altLang="en-US" sz="2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字符串不能直接转换为基本类型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，但通过基本类型对应的包装类则可以实现把字符串转换成基本类型。如： 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String a = “43”; </a:t>
            </a:r>
            <a:r>
              <a:rPr lang="en-US" altLang="zh-CN" sz="2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= </a:t>
            </a:r>
            <a:r>
              <a:rPr lang="en-US" altLang="zh-CN" sz="2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Integer.parseInt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(a);</a:t>
            </a:r>
          </a:p>
          <a:p>
            <a:r>
              <a:rPr lang="en-US" altLang="zh-CN" sz="2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boolean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类型不可以转换为其它的数据类型。  </a:t>
            </a:r>
          </a:p>
          <a:p>
            <a:endParaRPr lang="zh-CN" altLang="en-US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6295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714356"/>
            <a:ext cx="8229600" cy="1143008"/>
          </a:xfrm>
        </p:spPr>
        <p:txBody>
          <a:bodyPr/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进 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2028828"/>
            <a:ext cx="8501122" cy="297180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对于整数，有四种表示方式：</a:t>
            </a: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二进制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0,1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，满 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进 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1.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以 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0b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或 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0B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开头。</a:t>
            </a: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十进制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0-9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，满 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进 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1.</a:t>
            </a:r>
          </a:p>
          <a:p>
            <a:pPr lvl="1"/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八进制：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0-7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，满 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进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1.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以数字 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开头表示。</a:t>
            </a: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十六进制：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0-9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及 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A-F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，满 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16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进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1.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以 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0x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或 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0X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开头表示。此处的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A-F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不区分大小写。</a:t>
            </a:r>
          </a:p>
          <a:p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6308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714356"/>
            <a:ext cx="8229600" cy="1000132"/>
          </a:xfrm>
        </p:spPr>
        <p:txBody>
          <a:bodyPr/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进 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712" y="1814514"/>
            <a:ext cx="8678768" cy="3971940"/>
          </a:xfrm>
        </p:spPr>
        <p:txBody>
          <a:bodyPr>
            <a:normAutofit lnSpcReduction="10000"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所有数字在计算机底层都以二进制形式存在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</a:p>
          <a:p>
            <a:r>
              <a:rPr lang="zh-CN" altLang="en-US" sz="2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计算机以</a:t>
            </a:r>
            <a:r>
              <a:rPr lang="zh-CN" altLang="en-US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补码</a:t>
            </a:r>
            <a:r>
              <a:rPr lang="zh-CN" altLang="en-US" sz="2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的形式保存所有的整数。</a:t>
            </a:r>
            <a:endParaRPr lang="en-US" altLang="zh-CN" sz="2400" b="1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正数的补码与其原码相同；负数的补码是在其反码的末位加</a:t>
            </a:r>
            <a:r>
              <a:rPr lang="en-US" altLang="zh-CN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</a:p>
          <a:p>
            <a:r>
              <a:rPr lang="zh-CN" altLang="en-US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原码：直接将一个数值换成二进制数。</a:t>
            </a:r>
          </a:p>
          <a:p>
            <a:r>
              <a:rPr lang="zh-CN" altLang="en-US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反码：是对原码按位取反，只是最高位（符号位）保持不变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</a:p>
          <a:p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整数常量默认是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类型，当用二进制定义整数时，其第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32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位是符号位；当是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long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类型时，二进制默认占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64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位，第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64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位是符号位</a:t>
            </a:r>
          </a:p>
        </p:txBody>
      </p:sp>
    </p:spTree>
    <p:extLst>
      <p:ext uri="{BB962C8B-B14F-4D97-AF65-F5344CB8AC3E}">
        <p14:creationId xmlns:p14="http://schemas.microsoft.com/office/powerpoint/2010/main" val="1778822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byte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的范围：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-128 ~ 127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7504" y="2128954"/>
            <a:ext cx="5040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11560" y="2128954"/>
            <a:ext cx="5040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16868" y="2128954"/>
            <a:ext cx="5040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20924" y="2128954"/>
            <a:ext cx="5040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27249" y="2132856"/>
            <a:ext cx="5040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631305" y="2132856"/>
            <a:ext cx="5040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136613" y="2132856"/>
            <a:ext cx="5040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640669" y="2132856"/>
            <a:ext cx="5040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999275" y="2128954"/>
            <a:ext cx="5040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503331" y="2128954"/>
            <a:ext cx="5040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08639" y="2128954"/>
            <a:ext cx="5040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512695" y="2128954"/>
            <a:ext cx="5040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019020" y="2132856"/>
            <a:ext cx="5040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523076" y="2132856"/>
            <a:ext cx="5040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028384" y="2132856"/>
            <a:ext cx="5040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532440" y="2132856"/>
            <a:ext cx="5040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999275" y="3068960"/>
            <a:ext cx="5040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503331" y="3068960"/>
            <a:ext cx="5040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008639" y="3068960"/>
            <a:ext cx="5040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512695" y="3068960"/>
            <a:ext cx="5040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019020" y="3072862"/>
            <a:ext cx="5040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523076" y="3072862"/>
            <a:ext cx="5040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028384" y="3072862"/>
            <a:ext cx="5040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532440" y="3072862"/>
            <a:ext cx="5040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937830" y="1615606"/>
            <a:ext cx="131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-1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的源码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08755" y="1615606"/>
            <a:ext cx="369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最小的正数：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lang="en-US" altLang="zh-CN" baseline="30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。源码即为其补码</a:t>
            </a:r>
            <a:r>
              <a:rPr lang="en-US" altLang="zh-CN" baseline="30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endParaRPr lang="zh-CN" altLang="en-US" baseline="30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780475" y="269962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反码</a:t>
            </a:r>
          </a:p>
        </p:txBody>
      </p:sp>
      <p:cxnSp>
        <p:nvCxnSpPr>
          <p:cNvPr id="130" name="直接箭头连接符 129"/>
          <p:cNvCxnSpPr>
            <a:stCxn id="28" idx="2"/>
            <a:endCxn id="36" idx="0"/>
          </p:cNvCxnSpPr>
          <p:nvPr/>
        </p:nvCxnSpPr>
        <p:spPr>
          <a:xfrm>
            <a:off x="5755359" y="2633010"/>
            <a:ext cx="0" cy="435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矩形 131"/>
          <p:cNvSpPr/>
          <p:nvPr/>
        </p:nvSpPr>
        <p:spPr>
          <a:xfrm>
            <a:off x="108756" y="3089539"/>
            <a:ext cx="5040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612812" y="3089539"/>
            <a:ext cx="5040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1118120" y="3089539"/>
            <a:ext cx="5040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1622176" y="3089539"/>
            <a:ext cx="5040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2128501" y="3093441"/>
            <a:ext cx="5040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2632557" y="3093441"/>
            <a:ext cx="5040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3137865" y="3093441"/>
            <a:ext cx="5040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3641921" y="3093441"/>
            <a:ext cx="5040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1" name="直接箭头连接符 140"/>
          <p:cNvCxnSpPr>
            <a:stCxn id="27" idx="2"/>
            <a:endCxn id="139" idx="3"/>
          </p:cNvCxnSpPr>
          <p:nvPr/>
        </p:nvCxnSpPr>
        <p:spPr>
          <a:xfrm flipH="1">
            <a:off x="4145977" y="2633010"/>
            <a:ext cx="1105326" cy="7124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3635896" y="2699628"/>
            <a:ext cx="1227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-1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的补码</a:t>
            </a:r>
          </a:p>
        </p:txBody>
      </p:sp>
      <p:sp>
        <p:nvSpPr>
          <p:cNvPr id="143" name="矩形 142"/>
          <p:cNvSpPr/>
          <p:nvPr/>
        </p:nvSpPr>
        <p:spPr>
          <a:xfrm>
            <a:off x="107504" y="4302388"/>
            <a:ext cx="5040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611560" y="4302388"/>
            <a:ext cx="5040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1116868" y="4302388"/>
            <a:ext cx="5040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1620924" y="4302388"/>
            <a:ext cx="5040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2127249" y="4306290"/>
            <a:ext cx="5040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2631305" y="4306290"/>
            <a:ext cx="5040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3136613" y="4306290"/>
            <a:ext cx="5040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3640669" y="4306290"/>
            <a:ext cx="5040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4999275" y="4302388"/>
            <a:ext cx="5040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5503331" y="4302388"/>
            <a:ext cx="5040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6008639" y="4302388"/>
            <a:ext cx="5040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6512695" y="4302388"/>
            <a:ext cx="5040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7019020" y="4306290"/>
            <a:ext cx="5040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7523076" y="4306290"/>
            <a:ext cx="5040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8028384" y="4306290"/>
            <a:ext cx="5040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8532440" y="4306290"/>
            <a:ext cx="5040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4999275" y="5229200"/>
            <a:ext cx="5040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5503331" y="5229200"/>
            <a:ext cx="5040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6008639" y="5229200"/>
            <a:ext cx="5040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6512695" y="5229200"/>
            <a:ext cx="5040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7019020" y="5233102"/>
            <a:ext cx="5040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7523076" y="5233102"/>
            <a:ext cx="5040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8028384" y="5233102"/>
            <a:ext cx="5040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8532440" y="5233102"/>
            <a:ext cx="5040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7775104" y="3789040"/>
            <a:ext cx="142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-127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的源码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108755" y="3789040"/>
            <a:ext cx="3785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最大的正数：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127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。源码即为其补码</a:t>
            </a:r>
            <a:r>
              <a:rPr lang="en-US" altLang="zh-CN" baseline="30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endParaRPr lang="zh-CN" altLang="en-US" baseline="30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724128" y="485986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反码</a:t>
            </a:r>
          </a:p>
        </p:txBody>
      </p:sp>
      <p:cxnSp>
        <p:nvCxnSpPr>
          <p:cNvPr id="170" name="直接箭头连接符 169"/>
          <p:cNvCxnSpPr>
            <a:stCxn id="152" idx="2"/>
            <a:endCxn id="160" idx="0"/>
          </p:cNvCxnSpPr>
          <p:nvPr/>
        </p:nvCxnSpPr>
        <p:spPr>
          <a:xfrm>
            <a:off x="5755359" y="4806444"/>
            <a:ext cx="0" cy="422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矩形 170"/>
          <p:cNvSpPr/>
          <p:nvPr/>
        </p:nvSpPr>
        <p:spPr>
          <a:xfrm>
            <a:off x="108756" y="5249779"/>
            <a:ext cx="5040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612812" y="5249779"/>
            <a:ext cx="5040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1118120" y="5249779"/>
            <a:ext cx="5040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1622176" y="5249779"/>
            <a:ext cx="5040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2128501" y="5253681"/>
            <a:ext cx="5040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2632557" y="5253681"/>
            <a:ext cx="5040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3137865" y="5253681"/>
            <a:ext cx="5040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3641921" y="5253681"/>
            <a:ext cx="5040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9" name="直接箭头连接符 178"/>
          <p:cNvCxnSpPr>
            <a:stCxn id="151" idx="2"/>
            <a:endCxn id="178" idx="3"/>
          </p:cNvCxnSpPr>
          <p:nvPr/>
        </p:nvCxnSpPr>
        <p:spPr>
          <a:xfrm flipH="1">
            <a:off x="4145977" y="4806444"/>
            <a:ext cx="1105326" cy="699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3388642" y="4859868"/>
            <a:ext cx="1474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-127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的补码</a:t>
            </a:r>
          </a:p>
        </p:txBody>
      </p:sp>
      <p:sp>
        <p:nvSpPr>
          <p:cNvPr id="187" name="矩形 186"/>
          <p:cNvSpPr/>
          <p:nvPr/>
        </p:nvSpPr>
        <p:spPr>
          <a:xfrm>
            <a:off x="4070993" y="6089394"/>
            <a:ext cx="5040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8" name="矩形 187"/>
          <p:cNvSpPr/>
          <p:nvPr/>
        </p:nvSpPr>
        <p:spPr>
          <a:xfrm>
            <a:off x="4575049" y="6089394"/>
            <a:ext cx="5040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9" name="矩形 188"/>
          <p:cNvSpPr/>
          <p:nvPr/>
        </p:nvSpPr>
        <p:spPr>
          <a:xfrm>
            <a:off x="5080357" y="6089394"/>
            <a:ext cx="5040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5584413" y="6089394"/>
            <a:ext cx="5040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6090738" y="6093296"/>
            <a:ext cx="5040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2" name="矩形 191"/>
          <p:cNvSpPr/>
          <p:nvPr/>
        </p:nvSpPr>
        <p:spPr>
          <a:xfrm>
            <a:off x="6594794" y="6093296"/>
            <a:ext cx="5040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3" name="矩形 192"/>
          <p:cNvSpPr/>
          <p:nvPr/>
        </p:nvSpPr>
        <p:spPr>
          <a:xfrm>
            <a:off x="7100102" y="6093296"/>
            <a:ext cx="5040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7604158" y="6093296"/>
            <a:ext cx="5040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269058" y="6160658"/>
            <a:ext cx="279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最小的负数 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-128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的补码</a:t>
            </a:r>
          </a:p>
        </p:txBody>
      </p:sp>
    </p:spTree>
    <p:extLst>
      <p:ext uri="{BB962C8B-B14F-4D97-AF65-F5344CB8AC3E}">
        <p14:creationId xmlns:p14="http://schemas.microsoft.com/office/powerpoint/2010/main" val="185275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5" grpId="0"/>
      <p:bldP spid="94" grpId="0"/>
      <p:bldP spid="125" grpId="0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2" grpId="0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/>
      <p:bldP spid="168" grpId="0"/>
      <p:bldP spid="169" grpId="0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80" grpId="0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80" y="714356"/>
            <a:ext cx="8229600" cy="107157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进  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928" y="1857364"/>
            <a:ext cx="8372476" cy="36433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制的基本转换</a:t>
            </a:r>
          </a:p>
          <a:p>
            <a:pPr lvl="1"/>
            <a:r>
              <a:rPr lang="zh-CN" altLang="en-US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十进制  二进制互转</a:t>
            </a:r>
            <a:endParaRPr lang="en-US" altLang="zh-CN" sz="2400" b="1" dirty="0">
              <a:solidFill>
                <a:srgbClr val="0000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2"/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十进制转成二进制  除以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取余数</a:t>
            </a:r>
            <a:endParaRPr lang="en-US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2"/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二进制转成十进制  乘以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的幂数</a:t>
            </a:r>
            <a:endParaRPr lang="en-US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二进制  八进制互转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二进制   十六进制互转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十进制 八进制互转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十进制 十六进制互转</a:t>
            </a:r>
          </a:p>
          <a:p>
            <a:endParaRPr lang="zh-CN" altLang="en-US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6218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714356"/>
            <a:ext cx="8229600" cy="857256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关键字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544316"/>
            <a:ext cx="8501122" cy="1357322"/>
          </a:xfrm>
        </p:spPr>
        <p:txBody>
          <a:bodyPr>
            <a:normAutofit fontScale="92500"/>
          </a:bodyPr>
          <a:lstStyle/>
          <a:p>
            <a:pPr eaLnBrk="0" fontAlgn="base" hangingPunct="0"/>
            <a:r>
              <a:rPr lang="zh-CN" altLang="en-US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关键字的定义和特点</a:t>
            </a:r>
          </a:p>
          <a:p>
            <a:pPr lvl="1" eaLnBrk="0" fontAlgn="base" hangingPunct="0"/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定义：</a:t>
            </a:r>
            <a:r>
              <a:rPr lang="zh-CN" altLang="en-US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被</a:t>
            </a:r>
            <a:r>
              <a:rPr lang="en-US" altLang="zh-CN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语言赋予了特殊含义，用做专门用途的字符串（单词）</a:t>
            </a:r>
          </a:p>
          <a:p>
            <a:pPr lvl="1" eaLnBrk="0" fontAlgn="base" hangingPunct="0"/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特点：</a:t>
            </a:r>
            <a:r>
              <a:rPr lang="zh-CN" altLang="en-US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关键字中所有字母都为小写</a:t>
            </a:r>
          </a:p>
          <a:p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545763"/>
              </p:ext>
            </p:extLst>
          </p:nvPr>
        </p:nvGraphicFramePr>
        <p:xfrm>
          <a:off x="501681" y="2858340"/>
          <a:ext cx="8499475" cy="3883028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69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0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3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8938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用于定义数据类型的关键字</a:t>
                      </a:r>
                      <a:endParaRPr kumimoji="0" 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sym typeface="Calibri" pitchFamily="34" charset="0"/>
                        </a:rPr>
                        <a:t>class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sym typeface="Calibri" pitchFamily="34" charset="0"/>
                        </a:rPr>
                        <a:t>interface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enum</a:t>
                      </a:r>
                      <a:endParaRPr lang="zh-CN" altLang="en-US" sz="16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sym typeface="Calibri" pitchFamily="34" charset="0"/>
                        </a:rPr>
                        <a:t>byte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sym typeface="Calibri" pitchFamily="34" charset="0"/>
                        </a:rPr>
                        <a:t>short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sym typeface="Calibri" pitchFamily="34" charset="0"/>
                        </a:rPr>
                        <a:t>int</a:t>
                      </a:r>
                      <a:endParaRPr lang="zh-CN" altLang="en-US" sz="1600" b="1" dirty="0">
                        <a:solidFill>
                          <a:srgbClr val="0000FF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sym typeface="Calibri" pitchFamily="34" charset="0"/>
                        </a:rPr>
                        <a:t>long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sym typeface="Calibri" pitchFamily="34" charset="0"/>
                        </a:rPr>
                        <a:t>float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sym typeface="Calibri" pitchFamily="34" charset="0"/>
                        </a:rPr>
                        <a:t>double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sym typeface="Calibri" pitchFamily="34" charset="0"/>
                        </a:rPr>
                        <a:t>char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sym typeface="Calibri" pitchFamily="34" charset="0"/>
                        </a:rPr>
                        <a:t>boolean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  <a:sym typeface="Calibri" pitchFamily="34" charset="0"/>
                        </a:rPr>
                        <a:t>void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938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用于定义数据类型值的关键字</a:t>
                      </a:r>
                      <a:endParaRPr kumimoji="0" 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sym typeface="Calibri" pitchFamily="34" charset="0"/>
                        </a:rPr>
                        <a:t>true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sym typeface="Calibri" pitchFamily="34" charset="0"/>
                        </a:rPr>
                        <a:t>false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sym typeface="Calibri" pitchFamily="34" charset="0"/>
                        </a:rPr>
                        <a:t>null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938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用于定义流程控制的关键字</a:t>
                      </a:r>
                      <a:endParaRPr kumimoji="0" 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sym typeface="Calibri" pitchFamily="34" charset="0"/>
                        </a:rPr>
                        <a:t>if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sym typeface="Calibri" pitchFamily="34" charset="0"/>
                        </a:rPr>
                        <a:t>else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sym typeface="Calibri" pitchFamily="34" charset="0"/>
                        </a:rPr>
                        <a:t>switch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sym typeface="Calibri" pitchFamily="34" charset="0"/>
                        </a:rPr>
                        <a:t>case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sym typeface="Calibri" pitchFamily="34" charset="0"/>
                        </a:rPr>
                        <a:t>default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sym typeface="Calibri" pitchFamily="34" charset="0"/>
                        </a:rPr>
                        <a:t>while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sym typeface="Calibri" pitchFamily="34" charset="0"/>
                        </a:rPr>
                        <a:t>do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sym typeface="Calibri" pitchFamily="34" charset="0"/>
                        </a:rPr>
                        <a:t>for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sym typeface="Calibri" pitchFamily="34" charset="0"/>
                        </a:rPr>
                        <a:t>break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sym typeface="Calibri" pitchFamily="34" charset="0"/>
                        </a:rPr>
                        <a:t>continue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sym typeface="Calibri" pitchFamily="34" charset="0"/>
                        </a:rPr>
                        <a:t>return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746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7604" y="170080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1235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1007604" y="1700808"/>
            <a:ext cx="0" cy="485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007604" y="2186372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259632" y="2231486"/>
            <a:ext cx="0" cy="485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259632" y="2717050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9552" y="1700808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89729" y="228960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81817" y="1700808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0596" y="2289602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1547664" y="2762436"/>
            <a:ext cx="0" cy="485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547664" y="3248000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29363" y="2771701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187425" y="2274849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07604" y="2820552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1763688" y="3266492"/>
            <a:ext cx="0" cy="485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763688" y="3752056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63389" y="332460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15843" y="2815064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135923" y="3326940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03848" y="860947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十进制转成二进制  除以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取余数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004247" y="162420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15</a:t>
            </a:r>
            <a:endParaRPr lang="zh-CN" altLang="en-US" dirty="0"/>
          </a:p>
        </p:txBody>
      </p:sp>
      <p:cxnSp>
        <p:nvCxnSpPr>
          <p:cNvPr id="27" name="直接连接符 26"/>
          <p:cNvCxnSpPr/>
          <p:nvPr/>
        </p:nvCxnSpPr>
        <p:spPr>
          <a:xfrm>
            <a:off x="4004247" y="1624200"/>
            <a:ext cx="0" cy="485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004247" y="2109764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256275" y="2154878"/>
            <a:ext cx="0" cy="485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4256275" y="2640442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36195" y="1624200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386372" y="221299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178460" y="1624200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627239" y="2212994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35" name="直接连接符 34"/>
          <p:cNvCxnSpPr/>
          <p:nvPr/>
        </p:nvCxnSpPr>
        <p:spPr>
          <a:xfrm>
            <a:off x="4544307" y="2685828"/>
            <a:ext cx="0" cy="485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544307" y="3171392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626006" y="2695093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184068" y="2198241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004247" y="2743944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40" name="直接连接符 39"/>
          <p:cNvCxnSpPr/>
          <p:nvPr/>
        </p:nvCxnSpPr>
        <p:spPr>
          <a:xfrm>
            <a:off x="4760331" y="3189884"/>
            <a:ext cx="0" cy="485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4760331" y="3675448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860032" y="324800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412486" y="2738456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132566" y="3250332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444208" y="2382907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1111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86207" y="4261738"/>
            <a:ext cx="516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1235 = 5 * 10^0 + 3 * 10^1 + 2 * 10^2 + 1 * 10^3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86207" y="4869160"/>
            <a:ext cx="516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15 = 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en-US" altLang="zh-CN" dirty="0"/>
              <a:t> * 2^0 +</a:t>
            </a:r>
            <a:r>
              <a:rPr lang="en-US" altLang="zh-CN" dirty="0">
                <a:solidFill>
                  <a:srgbClr val="0000FF"/>
                </a:solidFill>
              </a:rPr>
              <a:t> 1 </a:t>
            </a:r>
            <a:r>
              <a:rPr lang="en-US" altLang="zh-CN" dirty="0"/>
              <a:t>* 2^1 + 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en-US" altLang="zh-CN" dirty="0"/>
              <a:t> * 2^2 +</a:t>
            </a:r>
            <a:r>
              <a:rPr lang="en-US" altLang="zh-CN" dirty="0">
                <a:solidFill>
                  <a:srgbClr val="0000FF"/>
                </a:solidFill>
              </a:rPr>
              <a:t> 1 </a:t>
            </a:r>
            <a:r>
              <a:rPr lang="en-US" altLang="zh-CN" dirty="0"/>
              <a:t>* 2^3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967018" y="5445224"/>
            <a:ext cx="5349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二进制转成十进制  乘以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的幂数</a:t>
            </a:r>
            <a:endParaRPr lang="en-US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5145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114300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2000240"/>
            <a:ext cx="6143668" cy="340043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算术运算符</a:t>
            </a:r>
          </a:p>
          <a:p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赋值运算符</a:t>
            </a:r>
          </a:p>
          <a:p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比较运算符（关系运算符）</a:t>
            </a:r>
          </a:p>
          <a:p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逻辑运算符</a:t>
            </a:r>
          </a:p>
          <a:p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位运算符</a:t>
            </a:r>
          </a:p>
          <a:p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三元运算符</a:t>
            </a:r>
          </a:p>
          <a:p>
            <a:endParaRPr lang="zh-CN" altLang="en-US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4410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714356"/>
            <a:ext cx="8229600" cy="928694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算术运算符</a:t>
            </a:r>
          </a:p>
        </p:txBody>
      </p:sp>
      <p:graphicFrame>
        <p:nvGraphicFramePr>
          <p:cNvPr id="4" name="Group 5"/>
          <p:cNvGraphicFramePr>
            <a:graphicFrameLocks noGrp="1"/>
          </p:cNvGraphicFramePr>
          <p:nvPr/>
        </p:nvGraphicFramePr>
        <p:xfrm>
          <a:off x="500034" y="1767889"/>
          <a:ext cx="8356600" cy="4875821"/>
        </p:xfrm>
        <a:graphic>
          <a:graphicData uri="http://schemas.openxmlformats.org/drawingml/2006/table">
            <a:tbl>
              <a:tblPr/>
              <a:tblGrid>
                <a:gridCol w="91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运算符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运算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范例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结果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+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正号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+3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-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负号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b=4; -b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-4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+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加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5+5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10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-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减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6-4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*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乘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3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*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/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除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5/5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%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取模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5%5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++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++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自增（前）：先运算后取值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自增（后）：先取值后运算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a=2;b=++a;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a=2;b=a++;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a=3;b=3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a=3;b=2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- 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- -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自减（前）：先运算后取值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自减（后）：先取值后运算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a=2;b=- -a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a=2;b=a- -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a=1;b=1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a=1;b=2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+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字符串相加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“He”+”llo”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“Hello”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168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0118" y="714356"/>
            <a:ext cx="8229600" cy="857256"/>
          </a:xfrm>
        </p:spPr>
        <p:txBody>
          <a:bodyPr/>
          <a:lstStyle/>
          <a:p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算术运算符的注意问题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928802"/>
            <a:ext cx="8429684" cy="354331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如果对负数取模，可以把模数负号忽略不记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，如：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5%-2=1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 但被模数是负数就另当别论。</a:t>
            </a:r>
          </a:p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对于除号“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/”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，它的整数除和小数除是有区别的：</a:t>
            </a:r>
            <a:r>
              <a:rPr lang="zh-CN" altLang="en-US" sz="24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整数之间做除法时，只保留整数部分而舍弃小数部分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 例如：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x=3510;x=x/1000*1000;  x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的结果是？</a:t>
            </a:r>
          </a:p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+”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除字符串相加功能外，还能把非字符串转换成 字符串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例如：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System.out.println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("5+5="+5+5); //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打印结果是？</a:t>
            </a:r>
          </a:p>
          <a:p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1221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714356"/>
            <a:ext cx="8229600" cy="1214446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赋值运算符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885952"/>
            <a:ext cx="8229600" cy="1328734"/>
          </a:xfrm>
        </p:spPr>
        <p:txBody>
          <a:bodyPr/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符号：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 </a:t>
            </a:r>
          </a:p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扩展赋值运算符：</a:t>
            </a:r>
            <a:r>
              <a:rPr 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+=,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=, *=, /=, %=</a:t>
            </a:r>
          </a:p>
          <a:p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4162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714356"/>
            <a:ext cx="8229600" cy="857256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比较运算符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286388"/>
            <a:ext cx="8229600" cy="1285884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注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：比较运算符的结果都是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boolean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型，也就是要么是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true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，要么是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false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</a:p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注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：比较运算符“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==”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不能误写成“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=”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</a:p>
          <a:p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119047"/>
              </p:ext>
            </p:extLst>
          </p:nvPr>
        </p:nvGraphicFramePr>
        <p:xfrm>
          <a:off x="576291" y="1811346"/>
          <a:ext cx="8067675" cy="3260728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运算符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运算                                         范例                                              结果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==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相等于                                    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4==3                                              false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!=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不等于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                                    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4!=3                                               true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&lt;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小于                                         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4&lt;3                                               false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&gt;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大于                                         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4&gt;3                                                true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&lt;=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小于等于                                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4&lt;=3                                             false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&gt;=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大于等于                                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4&gt;=3                                             false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instanceof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检查是否是类的对象       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“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Hello” 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instanceof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  String          true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490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692696"/>
            <a:ext cx="8229600" cy="857256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逻辑运算符</a:t>
            </a: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83385"/>
              </p:ext>
            </p:extLst>
          </p:nvPr>
        </p:nvGraphicFramePr>
        <p:xfrm>
          <a:off x="574705" y="1892318"/>
          <a:ext cx="8283575" cy="4394202"/>
        </p:xfrm>
        <a:graphic>
          <a:graphicData uri="http://schemas.openxmlformats.org/drawingml/2006/table">
            <a:tbl>
              <a:tblPr/>
              <a:tblGrid>
                <a:gridCol w="144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9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7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运算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范例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结果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AND(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与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false &amp; 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OR(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或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false|true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XOR(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异或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true^false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!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Not(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!true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AND(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短路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false&amp;&amp;true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OR(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短路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false||true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072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714356"/>
            <a:ext cx="8229600" cy="857256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逻辑运算符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743076"/>
            <a:ext cx="8429684" cy="4186254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逻辑运算符用于连接布尔型表达式，在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中不可以写成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3&lt;x&lt;6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，应该写成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x&gt;3 &amp;&amp; x&lt;6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</a:p>
          <a:p>
            <a:r>
              <a:rPr lang="zh-CN" altLang="en-US" sz="24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sz="24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&amp;”</a:t>
            </a:r>
            <a:r>
              <a:rPr lang="zh-CN" altLang="en-US" sz="24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和“</a:t>
            </a:r>
            <a:r>
              <a:rPr lang="en-US" altLang="zh-CN" sz="24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&amp;&amp;”</a:t>
            </a:r>
            <a:r>
              <a:rPr lang="zh-CN" altLang="en-US" sz="24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的区别：</a:t>
            </a:r>
            <a:endParaRPr lang="en-US" altLang="zh-CN" sz="2400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单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&amp;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时，左边无论真假，右边都进行运算；</a:t>
            </a:r>
            <a:endParaRPr lang="en-US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双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&amp;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时，如果左边为真，右边参与运算，如果左边为假，那么右边不参与运算。</a:t>
            </a:r>
          </a:p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和“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||”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的区别同理，双或时，左边为真，右边不参与运算。</a:t>
            </a:r>
          </a:p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异或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 ^ )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与或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 | )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的不同之处是：对于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^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而言，当左右都为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true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时，结果为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false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</a:p>
          <a:p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2671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80" y="714356"/>
            <a:ext cx="8229600" cy="857256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位运算符</a:t>
            </a:r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689678"/>
              </p:ext>
            </p:extLst>
          </p:nvPr>
        </p:nvGraphicFramePr>
        <p:xfrm>
          <a:off x="504853" y="1752617"/>
          <a:ext cx="8281989" cy="4319589"/>
        </p:xfrm>
        <a:graphic>
          <a:graphicData uri="http://schemas.openxmlformats.org/drawingml/2006/table">
            <a:tbl>
              <a:tblPr/>
              <a:tblGrid>
                <a:gridCol w="1356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5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位运算符的细节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&lt;&lt;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被移除的高位丢弃，空缺位补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0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被移位的二进制最高位是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0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，右移后，空缺位补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0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；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最高位是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1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，空缺位补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1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&gt;&gt;&gt;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被移位二进制最高位无论是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0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或者是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，空缺位都用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0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补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二进制位进行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&amp;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运算，只有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1&amp;1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时结果是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1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，否则是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0;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二进制位进行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| 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运算，只有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0 | 0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时结果是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0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，否则是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1;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相同二进制位进行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^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运算，结果是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0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；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1^1=0 , 0^0=0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不相同二进制位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^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运算结果是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1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。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1^0=1 , 0^1=1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874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714356"/>
            <a:ext cx="8229600" cy="857256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位运算符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5929330"/>
            <a:ext cx="8229600" cy="642942"/>
          </a:xfrm>
        </p:spPr>
        <p:txBody>
          <a:bodyPr/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位运算是直接对二进制进行运算</a:t>
            </a:r>
          </a:p>
        </p:txBody>
      </p:sp>
      <p:graphicFrame>
        <p:nvGraphicFramePr>
          <p:cNvPr id="4" name="Group 5"/>
          <p:cNvGraphicFramePr>
            <a:graphicFrameLocks noGrp="1"/>
          </p:cNvGraphicFramePr>
          <p:nvPr/>
        </p:nvGraphicFramePr>
        <p:xfrm>
          <a:off x="506440" y="1857364"/>
          <a:ext cx="7994650" cy="3843342"/>
        </p:xfrm>
        <a:graphic>
          <a:graphicData uri="http://schemas.openxmlformats.org/drawingml/2006/table">
            <a:tbl>
              <a:tblPr/>
              <a:tblGrid>
                <a:gridCol w="1728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6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03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                       位运算符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运算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范例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&lt;&lt;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左移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3 &lt;&lt; 2 = 12 --&gt; 3*2*2=12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右移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3 &gt;&gt; 1 = 1  --&gt; 3/2=1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&gt;&gt;&gt;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无符号右移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3 &gt;&gt;&gt; 1 = 1 --&gt; 3/2=1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与运算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6 &amp; 3 =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或运算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6 | 3 =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异或运算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6 ^ 3 =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反码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~6 =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587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143008"/>
          </a:xfrm>
        </p:spPr>
        <p:txBody>
          <a:bodyPr/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关键字</a:t>
            </a:r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814641"/>
              </p:ext>
            </p:extLst>
          </p:nvPr>
        </p:nvGraphicFramePr>
        <p:xfrm>
          <a:off x="506565" y="1719849"/>
          <a:ext cx="8457923" cy="4877503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690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0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0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4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04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7154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用于定义访问权限修饰符的关键字</a:t>
                      </a:r>
                      <a:endParaRPr kumimoji="0" 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5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sym typeface="Calibri" pitchFamily="34" charset="0"/>
                        </a:rPr>
                        <a:t>private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sym typeface="Calibri" pitchFamily="34" charset="0"/>
                        </a:rPr>
                        <a:t>protected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sym typeface="Calibri" pitchFamily="34" charset="0"/>
                        </a:rPr>
                        <a:t>public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531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用于定义类，函数，变量修饰符的关键字</a:t>
                      </a:r>
                      <a:endParaRPr kumimoji="0" 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5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>
                          <a:ln>
                            <a:noFill/>
                          </a:ln>
                          <a:effectLst/>
                          <a:sym typeface="Calibri" pitchFamily="34" charset="0"/>
                        </a:rPr>
                        <a:t>abstract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>
                          <a:ln>
                            <a:noFill/>
                          </a:ln>
                          <a:effectLst/>
                          <a:sym typeface="Calibri" pitchFamily="34" charset="0"/>
                        </a:rPr>
                        <a:t>final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>
                          <a:ln>
                            <a:noFill/>
                          </a:ln>
                          <a:effectLst/>
                          <a:sym typeface="Calibri" pitchFamily="34" charset="0"/>
                        </a:rPr>
                        <a:t>static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sym typeface="Calibri" pitchFamily="34" charset="0"/>
                        </a:rPr>
                        <a:t>synchronized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531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用于定义类与类之间关系的关键字</a:t>
                      </a:r>
                      <a:endParaRPr kumimoji="0" 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sym typeface="Calibri" pitchFamily="34" charset="0"/>
                        </a:rPr>
                        <a:t>extends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sym typeface="Calibri" pitchFamily="34" charset="0"/>
                        </a:rPr>
                        <a:t>implements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025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用于定义建立实例及引用实例，判断实例的关键字</a:t>
                      </a:r>
                      <a:endParaRPr kumimoji="0" 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sym typeface="Calibri" pitchFamily="34" charset="0"/>
                        </a:rPr>
                        <a:t>new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sym typeface="Calibri" pitchFamily="34" charset="0"/>
                        </a:rPr>
                        <a:t>this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sym typeface="Calibri" pitchFamily="34" charset="0"/>
                        </a:rPr>
                        <a:t>super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>
                          <a:ln>
                            <a:noFill/>
                          </a:ln>
                          <a:effectLst/>
                          <a:sym typeface="Calibri" pitchFamily="34" charset="0"/>
                        </a:rPr>
                        <a:t>instanceof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025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用于异常处理的关键字</a:t>
                      </a:r>
                      <a:endParaRPr kumimoji="0" 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8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>
                          <a:ln>
                            <a:noFill/>
                          </a:ln>
                          <a:effectLst/>
                          <a:sym typeface="Calibri" pitchFamily="34" charset="0"/>
                        </a:rPr>
                        <a:t>try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>
                          <a:ln>
                            <a:noFill/>
                          </a:ln>
                          <a:effectLst/>
                          <a:sym typeface="Calibri" pitchFamily="34" charset="0"/>
                        </a:rPr>
                        <a:t>catch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>
                          <a:ln>
                            <a:noFill/>
                          </a:ln>
                          <a:effectLst/>
                          <a:sym typeface="Calibri" pitchFamily="34" charset="0"/>
                        </a:rPr>
                        <a:t>finally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>
                          <a:ln>
                            <a:noFill/>
                          </a:ln>
                          <a:effectLst/>
                          <a:sym typeface="Calibri" pitchFamily="34" charset="0"/>
                        </a:rPr>
                        <a:t>throw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sym typeface="Calibri" pitchFamily="34" charset="0"/>
                        </a:rPr>
                        <a:t>throws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8025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用于包的关键字</a:t>
                      </a:r>
                      <a:endParaRPr kumimoji="0" 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8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>
                          <a:ln>
                            <a:noFill/>
                          </a:ln>
                          <a:effectLst/>
                          <a:sym typeface="Calibri" pitchFamily="34" charset="0"/>
                        </a:rPr>
                        <a:t>package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sym typeface="Calibri" pitchFamily="34" charset="0"/>
                        </a:rPr>
                        <a:t>import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8025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其他修饰符关键字</a:t>
                      </a:r>
                      <a:endParaRPr kumimoji="0" 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8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>
                          <a:ln>
                            <a:noFill/>
                          </a:ln>
                          <a:effectLst/>
                          <a:sym typeface="Calibri" pitchFamily="34" charset="0"/>
                        </a:rPr>
                        <a:t>native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>
                          <a:ln>
                            <a:noFill/>
                          </a:ln>
                          <a:effectLst/>
                          <a:sym typeface="Calibri" pitchFamily="34" charset="0"/>
                        </a:rPr>
                        <a:t>strictfp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sym typeface="Calibri" pitchFamily="34" charset="0"/>
                        </a:rPr>
                        <a:t>transient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>
                          <a:ln>
                            <a:noFill/>
                          </a:ln>
                          <a:effectLst/>
                          <a:sym typeface="Calibri" pitchFamily="34" charset="0"/>
                        </a:rPr>
                        <a:t>volatile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sym typeface="Calibri" pitchFamily="34" charset="0"/>
                        </a:rPr>
                        <a:t>assert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81872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0118" y="714356"/>
            <a:ext cx="8229600" cy="107157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三元运算符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857365"/>
            <a:ext cx="8286808" cy="257176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格式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</a:t>
            </a:r>
          </a:p>
          <a:p>
            <a:pPr lvl="1"/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条件表达式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)?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表达式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：表达式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；</a:t>
            </a: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如果条件为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true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，运算后的结果是表达式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；</a:t>
            </a: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如果条件为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false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，运算后的结果是表达式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31234491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8550" y="530221"/>
            <a:ext cx="7793038" cy="1462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分支语句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835158"/>
            <a:ext cx="8208962" cy="2808288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分支语句根据一定的条件有选择地执行或跳过特定的语句</a:t>
            </a:r>
          </a:p>
          <a:p>
            <a:pPr eaLnBrk="1" hangingPunct="1">
              <a:spcBef>
                <a:spcPct val="6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分支语句分类</a:t>
            </a:r>
          </a:p>
          <a:p>
            <a:pPr lvl="1" eaLnBrk="1" hangingPunct="1"/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if-else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</a:t>
            </a:r>
          </a:p>
          <a:p>
            <a:pPr lvl="1" eaLnBrk="1" hangingPunct="1"/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switch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</a:t>
            </a:r>
          </a:p>
          <a:p>
            <a:pPr eaLnBrk="1" hangingPunct="1">
              <a:buFontTx/>
              <a:buNone/>
            </a:pPr>
            <a:endParaRPr lang="en-US" altLang="zh-CN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23837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00" y="642926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if-else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语句语法格式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820884"/>
            <a:ext cx="6705600" cy="4751388"/>
          </a:xfrm>
          <a:noFill/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if(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布尔表达式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){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     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语句或语句块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}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if(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布尔表达式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 {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     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语句或语句块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}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else if(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布尔表达式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){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     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语句或语句块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}else {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     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语句或语句块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}</a:t>
            </a:r>
          </a:p>
        </p:txBody>
      </p:sp>
    </p:spTree>
    <p:extLst>
      <p:ext uri="{BB962C8B-B14F-4D97-AF65-F5344CB8AC3E}">
        <p14:creationId xmlns:p14="http://schemas.microsoft.com/office/powerpoint/2010/main" val="733151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538152"/>
            <a:ext cx="7793037" cy="14620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if-else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语句应用举例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828675" y="1785926"/>
            <a:ext cx="7991475" cy="462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endParaRPr lang="en-US" altLang="zh-CN" sz="1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public class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TestAge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public static void main(String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args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[]){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TestAge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t = new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TestAge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();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t.age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(75);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public void age(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age){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if (age&lt; 0) {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System.out.println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("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不可能！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");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 else if (age&gt;250) {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System.out.println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("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是个妖怪！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");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 else {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System.out.println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("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此人芳龄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" + age +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"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马马乎乎啦！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");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68882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85786" y="609590"/>
            <a:ext cx="7793037" cy="1462088"/>
          </a:xfrm>
          <a:noFill/>
        </p:spPr>
        <p:txBody>
          <a:bodyPr/>
          <a:lstStyle/>
          <a:p>
            <a:pPr eaLnBrk="1" hangingPunct="1"/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if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语句练习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(1)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252413" y="1916113"/>
            <a:ext cx="8640762" cy="20161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编写程序：由键盘输入三个整数分别存入变量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num1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num2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num3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，对它们进行排序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使用 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if-else </a:t>
            </a:r>
            <a:r>
              <a:rPr lang="en-US" altLang="zh-CN" sz="2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if-else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),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并且从小到大输出。</a:t>
            </a:r>
          </a:p>
        </p:txBody>
      </p:sp>
      <p:cxnSp>
        <p:nvCxnSpPr>
          <p:cNvPr id="3" name="直接箭头连接符 2"/>
          <p:cNvCxnSpPr/>
          <p:nvPr/>
        </p:nvCxnSpPr>
        <p:spPr>
          <a:xfrm>
            <a:off x="395536" y="5013176"/>
            <a:ext cx="84969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2555776" y="486916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211960" y="486916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652120" y="486916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0143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642918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if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语句练习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(2)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855768"/>
            <a:ext cx="8208963" cy="4114800"/>
          </a:xfrm>
          <a:noFill/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对下列代码，若有输出，指出输出结果。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x=2;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y=3;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if(x&gt;2)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	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if(y&gt;2)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{	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z=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x+y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System.out.println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(“z is ”+z);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}else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	  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System.out.println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(“x is ”+x);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91717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62" y="500042"/>
            <a:ext cx="7793037" cy="14620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switch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</a:t>
            </a:r>
            <a:r>
              <a:rPr lang="zh-CN" altLang="en-US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语法格式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1187450" y="1857364"/>
            <a:ext cx="6264275" cy="4421183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switch(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表达式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case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常量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1: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break;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case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常量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2: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break;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… …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case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常量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N: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break;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[default: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break;]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} </a:t>
            </a:r>
          </a:p>
        </p:txBody>
      </p:sp>
    </p:spTree>
    <p:extLst>
      <p:ext uri="{BB962C8B-B14F-4D97-AF65-F5344CB8AC3E}">
        <p14:creationId xmlns:p14="http://schemas.microsoft.com/office/powerpoint/2010/main" val="28809783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3805" y="500042"/>
            <a:ext cx="7793037" cy="14620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switch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语句应用举例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920780" y="1927173"/>
            <a:ext cx="76327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public class Test{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    public static void main(String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args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[]){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= 1;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switch (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     		case 0: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	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System.out.println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("zero");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	break;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     		case 1: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	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System.out.println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("one");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	//break;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      	default: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	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System.out.println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("default");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	break;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	}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     }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5537946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08119" y="571480"/>
            <a:ext cx="7793037" cy="14620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switch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语句有关规则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57158" y="2000240"/>
            <a:ext cx="8353425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switch(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表达式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中表达式的返回值必须是下述几种类型之一：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byte, char, short, </a:t>
            </a:r>
            <a:r>
              <a:rPr lang="zh-CN" altLang="en-US" sz="24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枚举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4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字符串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；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case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子句中的值必须是常量，且所有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case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子句中的值应是不同的；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default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子句是任选的；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zh-CN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break</a:t>
            </a:r>
            <a:r>
              <a:rPr lang="zh-CN" altLang="en-US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用来在执行完一个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case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分支后使程序跳出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switch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语句块；</a:t>
            </a:r>
          </a:p>
        </p:txBody>
      </p:sp>
    </p:spTree>
    <p:extLst>
      <p:ext uri="{BB962C8B-B14F-4D97-AF65-F5344CB8AC3E}">
        <p14:creationId xmlns:p14="http://schemas.microsoft.com/office/powerpoint/2010/main" val="38084532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3124" y="714356"/>
            <a:ext cx="7772400" cy="1071570"/>
          </a:xfrm>
          <a:noFill/>
        </p:spPr>
        <p:txBody>
          <a:bodyPr/>
          <a:lstStyle/>
          <a:p>
            <a:pPr eaLnBrk="1" hangingPunct="1"/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switch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语句练习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(1)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857224" y="1928802"/>
            <a:ext cx="6337300" cy="4062448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使用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switch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语句改写下列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if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a = 3;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x = 100;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if(a==1)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x+=5;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else if(a==2)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x+=10;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else if(a==3)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x+=16;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else if(a==4)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x+=34;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5489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714356"/>
            <a:ext cx="8229600" cy="928694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标识符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857364"/>
            <a:ext cx="8786874" cy="4379948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标识符：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对各种</a:t>
            </a:r>
            <a:r>
              <a:rPr lang="zh-CN" altLang="en-US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变量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lang="zh-CN" altLang="en-US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</a:t>
            </a:r>
            <a:r>
              <a:rPr lang="zh-CN" altLang="en-US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等要素命名时使用的字符序列称为标识符</a:t>
            </a:r>
            <a:endParaRPr lang="en-US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凡是自己可以起名字的地方都叫标识符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</a:p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定义合法标识符规则：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由</a:t>
            </a:r>
            <a:r>
              <a:rPr lang="en-US" altLang="zh-CN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26</a:t>
            </a:r>
            <a:r>
              <a:rPr lang="zh-CN" altLang="en-US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个英文字母大小写，数字：</a:t>
            </a:r>
            <a:r>
              <a:rPr lang="en-US" altLang="zh-CN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0-9 </a:t>
            </a:r>
            <a:r>
              <a:rPr lang="zh-CN" altLang="en-US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_</a:t>
            </a:r>
            <a:r>
              <a:rPr lang="zh-CN" altLang="en-US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或 </a:t>
            </a:r>
            <a:r>
              <a:rPr lang="en-US" altLang="zh-CN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$ </a:t>
            </a:r>
            <a:r>
              <a:rPr lang="zh-CN" altLang="en-US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组成  </a:t>
            </a:r>
            <a:endParaRPr lang="en-US" altLang="zh-CN" sz="2000" b="1" dirty="0">
              <a:solidFill>
                <a:srgbClr val="0000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数字不可以开头。</a:t>
            </a:r>
            <a:endParaRPr lang="en-US" altLang="zh-CN" sz="2000" b="1" dirty="0">
              <a:solidFill>
                <a:srgbClr val="0000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不可以使用关键字和保留字，但能包含关键字和保留字。</a:t>
            </a:r>
            <a:endParaRPr lang="en-US" altLang="zh-CN" sz="2000" b="1" dirty="0">
              <a:solidFill>
                <a:srgbClr val="0000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中严格区分大小写，长度无限制。</a:t>
            </a:r>
            <a:endParaRPr lang="en-US" altLang="zh-CN" sz="2000" b="1" dirty="0">
              <a:solidFill>
                <a:srgbClr val="0000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标识符不能包含空格。</a:t>
            </a:r>
          </a:p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注意：在起名字的时，为了提高阅读性，要尽量有意义，“见名知意”。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96336" y="2708920"/>
            <a:ext cx="14401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trike="sngStrike" dirty="0"/>
              <a:t>&amp;</a:t>
            </a:r>
            <a:r>
              <a:rPr lang="en-US" altLang="zh-CN" strike="sngStrike" dirty="0" err="1"/>
              <a:t>abc</a:t>
            </a:r>
            <a:endParaRPr lang="en-US" altLang="zh-CN" strike="sngStrike" dirty="0"/>
          </a:p>
          <a:p>
            <a:r>
              <a:rPr lang="en-US" altLang="zh-CN" strike="sngStrike" dirty="0"/>
              <a:t>2abc</a:t>
            </a:r>
          </a:p>
          <a:p>
            <a:r>
              <a:rPr lang="en-US" altLang="zh-CN" strike="sngStrike" dirty="0"/>
              <a:t>class</a:t>
            </a:r>
          </a:p>
          <a:p>
            <a:r>
              <a:rPr lang="en-US" altLang="zh-CN" dirty="0"/>
              <a:t>class1</a:t>
            </a:r>
          </a:p>
          <a:p>
            <a:r>
              <a:rPr lang="en-US" altLang="zh-CN" dirty="0"/>
              <a:t>Animal</a:t>
            </a:r>
          </a:p>
          <a:p>
            <a:r>
              <a:rPr lang="en-US" altLang="zh-CN" dirty="0"/>
              <a:t>animal</a:t>
            </a:r>
          </a:p>
          <a:p>
            <a:r>
              <a:rPr lang="en-US" altLang="zh-CN" strike="sngStrike" dirty="0"/>
              <a:t>last name</a:t>
            </a:r>
          </a:p>
          <a:p>
            <a:r>
              <a:rPr lang="en-US" altLang="zh-CN" dirty="0"/>
              <a:t>a</a:t>
            </a:r>
          </a:p>
          <a:p>
            <a:r>
              <a:rPr lang="en-US" altLang="zh-CN" dirty="0"/>
              <a:t>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45869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720756" y="500042"/>
            <a:ext cx="7793037" cy="1462088"/>
          </a:xfrm>
          <a:noFill/>
        </p:spPr>
        <p:txBody>
          <a:bodyPr/>
          <a:lstStyle/>
          <a:p>
            <a:pPr eaLnBrk="1" hangingPunct="1"/>
            <a:r>
              <a: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switch</a:t>
            </a:r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语句练习</a:t>
            </a:r>
            <a:r>
              <a: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(2)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214282" y="1928802"/>
            <a:ext cx="8642350" cy="2967068"/>
          </a:xfrm>
          <a:noFill/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编写程序：从键盘上读入一个学生成绩，存放在变量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score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中，根据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score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的值输出其对应的成绩等级：</a:t>
            </a:r>
          </a:p>
          <a:p>
            <a:pPr lvl="1" eaLnBrk="1" hangingPunct="1">
              <a:buFontTx/>
              <a:buNone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score&gt;=90          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等级：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</a:t>
            </a:r>
          </a:p>
          <a:p>
            <a:pPr lvl="1" eaLnBrk="1" hangingPunct="1">
              <a:buFontTx/>
              <a:buNone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70=&lt;score&lt;90    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等级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B</a:t>
            </a:r>
          </a:p>
          <a:p>
            <a:pPr lvl="1" eaLnBrk="1" hangingPunct="1">
              <a:buFontTx/>
              <a:buNone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60=&lt;score&lt;70    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等级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C</a:t>
            </a:r>
          </a:p>
          <a:p>
            <a:pPr lvl="1" eaLnBrk="1" hangingPunct="1">
              <a:buFontTx/>
              <a:buNone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score&lt;60             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等级：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</a:t>
            </a:r>
          </a:p>
          <a:p>
            <a:pPr lvl="1" eaLnBrk="1" hangingPunct="1">
              <a:buFontTx/>
              <a:buNone/>
            </a:pP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48489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595313" y="538152"/>
            <a:ext cx="7793037" cy="1462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循环语句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785926"/>
            <a:ext cx="7631112" cy="4419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循环语句功能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在循环条件满足的情况下，反复执行特定代码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循环语句的四个组成部分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初始化部分（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init_statement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循环条件部分（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test_exp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）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循环体部分（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body_statement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）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迭代部分（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alter_statement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）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循环语句分类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for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循环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while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循环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do/while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循环 </a:t>
            </a:r>
          </a:p>
        </p:txBody>
      </p:sp>
    </p:spTree>
    <p:extLst>
      <p:ext uri="{BB962C8B-B14F-4D97-AF65-F5344CB8AC3E}">
        <p14:creationId xmlns:p14="http://schemas.microsoft.com/office/powerpoint/2010/main" val="30177617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24" y="538152"/>
            <a:ext cx="7793037" cy="14620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for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循环语句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914548"/>
            <a:ext cx="7848600" cy="4800600"/>
          </a:xfrm>
          <a:noFill/>
        </p:spPr>
        <p:txBody>
          <a:bodyPr>
            <a:normAutofit fontScale="92500" lnSpcReduction="20000"/>
          </a:bodyPr>
          <a:lstStyle/>
          <a:p>
            <a:pPr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语法格式</a:t>
            </a:r>
          </a:p>
          <a:p>
            <a:pPr algn="just" eaLnBrk="1" hangingPunct="1">
              <a:buClr>
                <a:srgbClr val="000000"/>
              </a:buClr>
              <a:buFontTx/>
              <a:buNone/>
            </a:pP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	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for (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初始化表达式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布尔值测试表达式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更改表达式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｛</a:t>
            </a:r>
          </a:p>
          <a:p>
            <a:pPr algn="just" eaLnBrk="1" hangingPunct="1">
              <a:spcBef>
                <a:spcPct val="0"/>
              </a:spcBef>
              <a:buClr>
                <a:srgbClr val="000000"/>
              </a:buClr>
              <a:buFontTx/>
              <a:buNone/>
            </a:pP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	语句或语句块；</a:t>
            </a:r>
          </a:p>
          <a:p>
            <a:pPr algn="just" eaLnBrk="1" hangingPunct="1">
              <a:spcBef>
                <a:spcPct val="0"/>
              </a:spcBef>
              <a:buClr>
                <a:srgbClr val="000000"/>
              </a:buClr>
              <a:buFontTx/>
              <a:buNone/>
            </a:pP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｝</a:t>
            </a: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应用举例</a:t>
            </a:r>
          </a:p>
          <a:p>
            <a:pPr algn="just" eaLnBrk="1" hangingPunct="1">
              <a:buFontTx/>
              <a:buNone/>
            </a:pP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public class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ForLoop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{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public static void main(String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args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[]){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       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result = 0;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        for(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=1;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&lt;=100;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++) {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  result +=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        }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	         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System.out.println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("result=" + result);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} </a:t>
            </a:r>
          </a:p>
        </p:txBody>
      </p:sp>
    </p:spTree>
    <p:extLst>
      <p:ext uri="{BB962C8B-B14F-4D97-AF65-F5344CB8AC3E}">
        <p14:creationId xmlns:p14="http://schemas.microsoft.com/office/powerpoint/2010/main" val="34704917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10554"/>
            <a:ext cx="6894949" cy="1328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1705127" y="1814229"/>
            <a:ext cx="2016224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 flipH="1">
            <a:off x="1949334" y="134122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①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139952" y="1809874"/>
            <a:ext cx="180020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 flipH="1">
            <a:off x="4319972" y="134122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②</a:t>
            </a:r>
          </a:p>
        </p:txBody>
      </p:sp>
      <p:sp>
        <p:nvSpPr>
          <p:cNvPr id="9" name="TextBox 8"/>
          <p:cNvSpPr txBox="1"/>
          <p:nvPr/>
        </p:nvSpPr>
        <p:spPr>
          <a:xfrm flipH="1">
            <a:off x="5580112" y="257465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③</a:t>
            </a:r>
          </a:p>
        </p:txBody>
      </p:sp>
      <p:sp>
        <p:nvSpPr>
          <p:cNvPr id="10" name="TextBox 9"/>
          <p:cNvSpPr txBox="1"/>
          <p:nvPr/>
        </p:nvSpPr>
        <p:spPr>
          <a:xfrm flipH="1">
            <a:off x="6588224" y="134122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④</a:t>
            </a:r>
          </a:p>
        </p:txBody>
      </p:sp>
      <p:sp>
        <p:nvSpPr>
          <p:cNvPr id="11" name="TextBox 10"/>
          <p:cNvSpPr txBox="1"/>
          <p:nvPr/>
        </p:nvSpPr>
        <p:spPr>
          <a:xfrm flipH="1">
            <a:off x="4860032" y="134076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⑤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86" y="3789040"/>
            <a:ext cx="5872081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圆角矩形 12"/>
          <p:cNvSpPr/>
          <p:nvPr/>
        </p:nvSpPr>
        <p:spPr>
          <a:xfrm>
            <a:off x="1835696" y="3820872"/>
            <a:ext cx="172819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3851920" y="3820872"/>
            <a:ext cx="158417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2770094" y="2904557"/>
            <a:ext cx="1775012" cy="900961"/>
          </a:xfrm>
          <a:custGeom>
            <a:avLst/>
            <a:gdLst>
              <a:gd name="connsiteX0" fmla="*/ 0 w 1775012"/>
              <a:gd name="connsiteY0" fmla="*/ 887514 h 900961"/>
              <a:gd name="connsiteX1" fmla="*/ 416859 w 1775012"/>
              <a:gd name="connsiteY1" fmla="*/ 8 h 900961"/>
              <a:gd name="connsiteX2" fmla="*/ 1775012 w 1775012"/>
              <a:gd name="connsiteY2" fmla="*/ 900961 h 900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5012" h="900961">
                <a:moveTo>
                  <a:pt x="0" y="887514"/>
                </a:moveTo>
                <a:cubicBezTo>
                  <a:pt x="60512" y="442640"/>
                  <a:pt x="121024" y="-2233"/>
                  <a:pt x="416859" y="8"/>
                </a:cubicBezTo>
                <a:cubicBezTo>
                  <a:pt x="712694" y="2249"/>
                  <a:pt x="1243853" y="451605"/>
                  <a:pt x="1775012" y="9009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4545106" y="357301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6" idx="2"/>
          </p:cNvCxnSpPr>
          <p:nvPr/>
        </p:nvCxnSpPr>
        <p:spPr>
          <a:xfrm flipH="1" flipV="1">
            <a:off x="4203050" y="3681028"/>
            <a:ext cx="342056" cy="124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4" idx="2"/>
          </p:cNvCxnSpPr>
          <p:nvPr/>
        </p:nvCxnSpPr>
        <p:spPr>
          <a:xfrm flipH="1">
            <a:off x="4545106" y="4180912"/>
            <a:ext cx="98902" cy="328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5580112" y="4180912"/>
            <a:ext cx="360040" cy="5082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任意多边形 22"/>
          <p:cNvSpPr/>
          <p:nvPr/>
        </p:nvSpPr>
        <p:spPr>
          <a:xfrm>
            <a:off x="4867835" y="3119335"/>
            <a:ext cx="1210236" cy="753418"/>
          </a:xfrm>
          <a:custGeom>
            <a:avLst/>
            <a:gdLst>
              <a:gd name="connsiteX0" fmla="*/ 1210236 w 1210236"/>
              <a:gd name="connsiteY0" fmla="*/ 753418 h 753418"/>
              <a:gd name="connsiteX1" fmla="*/ 954741 w 1210236"/>
              <a:gd name="connsiteY1" fmla="*/ 383 h 753418"/>
              <a:gd name="connsiteX2" fmla="*/ 0 w 1210236"/>
              <a:gd name="connsiteY2" fmla="*/ 672736 h 75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0236" h="753418">
                <a:moveTo>
                  <a:pt x="1210236" y="753418"/>
                </a:moveTo>
                <a:cubicBezTo>
                  <a:pt x="1183341" y="383624"/>
                  <a:pt x="1156447" y="13830"/>
                  <a:pt x="954741" y="383"/>
                </a:cubicBezTo>
                <a:cubicBezTo>
                  <a:pt x="753035" y="-13064"/>
                  <a:pt x="376517" y="329836"/>
                  <a:pt x="0" y="67273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4860032" y="3573016"/>
            <a:ext cx="7803" cy="247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2"/>
          </p:cNvCxnSpPr>
          <p:nvPr/>
        </p:nvCxnSpPr>
        <p:spPr>
          <a:xfrm flipV="1">
            <a:off x="4867835" y="3696944"/>
            <a:ext cx="352237" cy="95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8866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24" y="538152"/>
            <a:ext cx="7793038" cy="1462088"/>
          </a:xfrm>
          <a:noFill/>
        </p:spPr>
        <p:txBody>
          <a:bodyPr/>
          <a:lstStyle/>
          <a:p>
            <a:pPr eaLnBrk="1" hangingPunct="1"/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for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语句练习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252412" y="1857364"/>
            <a:ext cx="8534429" cy="142876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编写程序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FooBizBaz.java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，从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循环到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150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并在每行打印一个值，另外在每个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的倍数行上打印出“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foo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”,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在每个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5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的倍数行上打印“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biz”,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在每个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7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的倍数行上打印输出“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baz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786" y="3143248"/>
            <a:ext cx="22860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3 </a:t>
            </a:r>
            <a:r>
              <a:rPr lang="en-US" altLang="zh-CN" dirty="0" err="1"/>
              <a:t>foo</a:t>
            </a:r>
            <a:endParaRPr lang="en-US" altLang="zh-CN" dirty="0"/>
          </a:p>
          <a:p>
            <a:r>
              <a:rPr lang="en-US" altLang="zh-CN" dirty="0"/>
              <a:t>4</a:t>
            </a:r>
          </a:p>
          <a:p>
            <a:r>
              <a:rPr lang="en-US" altLang="zh-CN" dirty="0"/>
              <a:t>5 biz</a:t>
            </a:r>
          </a:p>
          <a:p>
            <a:r>
              <a:rPr lang="en-US" altLang="zh-CN" dirty="0"/>
              <a:t>6 </a:t>
            </a:r>
            <a:r>
              <a:rPr lang="en-US" altLang="zh-CN" dirty="0" err="1"/>
              <a:t>foo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7 </a:t>
            </a:r>
            <a:r>
              <a:rPr lang="en-US" altLang="zh-CN" dirty="0" err="1"/>
              <a:t>baz</a:t>
            </a:r>
            <a:endParaRPr lang="en-US" altLang="zh-CN" dirty="0"/>
          </a:p>
          <a:p>
            <a:r>
              <a:rPr lang="en-US" altLang="zh-CN" dirty="0"/>
              <a:t>…</a:t>
            </a:r>
          </a:p>
          <a:p>
            <a:r>
              <a:rPr lang="en-US" altLang="zh-CN" dirty="0"/>
              <a:t>15 </a:t>
            </a:r>
            <a:r>
              <a:rPr lang="en-US" altLang="zh-CN" dirty="0" err="1"/>
              <a:t>foo</a:t>
            </a:r>
            <a:r>
              <a:rPr lang="en-US" altLang="zh-CN" dirty="0"/>
              <a:t> biz</a:t>
            </a:r>
          </a:p>
          <a:p>
            <a:r>
              <a:rPr lang="en-US" altLang="zh-CN" dirty="0"/>
              <a:t>….</a:t>
            </a:r>
          </a:p>
          <a:p>
            <a:r>
              <a:rPr lang="en-US" altLang="zh-CN" dirty="0"/>
              <a:t>105 </a:t>
            </a:r>
            <a:r>
              <a:rPr lang="en-US" altLang="zh-CN" dirty="0" err="1"/>
              <a:t>foo</a:t>
            </a:r>
            <a:r>
              <a:rPr lang="en-US" altLang="zh-CN" dirty="0"/>
              <a:t> biz </a:t>
            </a:r>
            <a:r>
              <a:rPr lang="en-US" altLang="zh-CN" dirty="0" err="1"/>
              <a:t>baz</a:t>
            </a:r>
            <a:endParaRPr lang="en-US" altLang="zh-CN" dirty="0"/>
          </a:p>
          <a:p>
            <a:r>
              <a:rPr lang="en-US" altLang="zh-CN" dirty="0"/>
              <a:t>…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37387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500042"/>
            <a:ext cx="7793038" cy="14620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while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循环语句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252413" y="1757410"/>
            <a:ext cx="8640762" cy="5172052"/>
          </a:xfrm>
          <a:noFill/>
        </p:spPr>
        <p:txBody>
          <a:bodyPr>
            <a:normAutofit fontScale="92500" lnSpcReduction="20000"/>
          </a:bodyPr>
          <a:lstStyle/>
          <a:p>
            <a:pPr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zh-CN" altLang="en-US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语法格式</a:t>
            </a:r>
          </a:p>
          <a:p>
            <a:pPr algn="just" eaLnBrk="1" hangingPunct="1">
              <a:buClr>
                <a:srgbClr val="000000"/>
              </a:buClr>
              <a:buFontTx/>
              <a:buNone/>
            </a:pPr>
            <a:r>
              <a:rPr lang="zh-CN" altLang="en-US" sz="12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sz="16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16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</a:t>
            </a:r>
            <a:r>
              <a:rPr lang="zh-CN" altLang="en-US" sz="16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初始化语句</a:t>
            </a:r>
            <a:r>
              <a:rPr lang="en-US" altLang="zh-CN" sz="16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]</a:t>
            </a:r>
          </a:p>
          <a:p>
            <a:pPr algn="just" eaLnBrk="1" hangingPunct="1">
              <a:buClr>
                <a:srgbClr val="000000"/>
              </a:buClr>
              <a:buFontTx/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while( </a:t>
            </a:r>
            <a:r>
              <a:rPr lang="zh-CN" altLang="en-US" sz="16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布尔值测试表达式</a:t>
            </a:r>
            <a:r>
              <a:rPr lang="en-US" altLang="zh-CN" sz="16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zh-CN" altLang="en-US" sz="16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｛</a:t>
            </a:r>
          </a:p>
          <a:p>
            <a:pPr algn="just" eaLnBrk="1" hangingPunct="1">
              <a:buClr>
                <a:srgbClr val="000000"/>
              </a:buClr>
              <a:buFontTx/>
              <a:buNone/>
            </a:pPr>
            <a:r>
              <a:rPr lang="zh-CN" altLang="en-US" sz="16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     		语句或语句块</a:t>
            </a:r>
            <a:r>
              <a:rPr lang="en-US" altLang="zh-CN" sz="16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pPr algn="just" eaLnBrk="1" hangingPunct="1">
              <a:buClr>
                <a:srgbClr val="000000"/>
              </a:buClr>
              <a:buFontTx/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[</a:t>
            </a:r>
            <a:r>
              <a:rPr lang="zh-CN" altLang="en-US" sz="16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更改语句</a:t>
            </a:r>
            <a:r>
              <a:rPr lang="en-US" altLang="zh-CN" sz="16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;]</a:t>
            </a:r>
          </a:p>
          <a:p>
            <a:pPr algn="just" eaLnBrk="1" hangingPunct="1">
              <a:buClr>
                <a:srgbClr val="000000"/>
              </a:buClr>
              <a:buFontTx/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}</a:t>
            </a:r>
            <a:endParaRPr lang="en-US" altLang="zh-CN" sz="2800" b="1" dirty="0">
              <a:solidFill>
                <a:srgbClr val="0000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zh-CN" altLang="en-US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应用举例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sz="16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public class </a:t>
            </a:r>
            <a:r>
              <a:rPr lang="en-US" altLang="zh-CN" sz="1600" b="1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WhileLoop</a:t>
            </a:r>
            <a:r>
              <a:rPr lang="en-US" altLang="zh-CN" sz="16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{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      public static void main(String </a:t>
            </a:r>
            <a:r>
              <a:rPr lang="en-US" altLang="zh-CN" sz="1600" b="1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args</a:t>
            </a:r>
            <a:r>
              <a:rPr lang="en-US" altLang="zh-CN" sz="16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[]){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		</a:t>
            </a:r>
            <a:r>
              <a:rPr lang="en-US" altLang="zh-CN" sz="1600" b="1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16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result = 0;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	</a:t>
            </a:r>
            <a:r>
              <a:rPr lang="en-US" altLang="zh-CN" sz="1600" b="1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16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1600" b="1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16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=1;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	while(</a:t>
            </a:r>
            <a:r>
              <a:rPr lang="en-US" altLang="zh-CN" sz="1600" b="1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16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&lt;=100) {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        	result += </a:t>
            </a:r>
            <a:r>
              <a:rPr lang="en-US" altLang="zh-CN" sz="1600" b="1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16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	       	        </a:t>
            </a:r>
            <a:r>
              <a:rPr lang="en-US" altLang="zh-CN" sz="1600" b="1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16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++;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	}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	</a:t>
            </a:r>
            <a:r>
              <a:rPr lang="en-US" altLang="zh-CN" sz="1600" b="1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System.out.println</a:t>
            </a:r>
            <a:r>
              <a:rPr lang="en-US" altLang="zh-CN" sz="16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("result=" + result);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       }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}</a:t>
            </a:r>
            <a:r>
              <a:rPr lang="en-US" altLang="zh-CN" sz="1400" b="1" dirty="0">
                <a:solidFill>
                  <a:srgbClr val="0066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93979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5243" y="500042"/>
            <a:ext cx="7793037" cy="14620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do/while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循环语句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508028" y="1917680"/>
            <a:ext cx="7993062" cy="4726030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zh-CN" altLang="en-US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语法格式</a:t>
            </a:r>
          </a:p>
          <a:p>
            <a:pPr algn="just" eaLnBrk="1" hangingPunct="1">
              <a:lnSpc>
                <a:spcPct val="90000"/>
              </a:lnSpc>
              <a:buClr>
                <a:srgbClr val="000000"/>
              </a:buClr>
              <a:buFontTx/>
              <a:buNone/>
            </a:pPr>
            <a:r>
              <a:rPr lang="zh-CN" altLang="en-US" sz="16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sz="16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</a:t>
            </a:r>
            <a:r>
              <a:rPr lang="zh-CN" altLang="en-US" sz="16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初始化语句</a:t>
            </a:r>
            <a:r>
              <a:rPr lang="en-US" altLang="zh-CN" sz="16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]</a:t>
            </a:r>
          </a:p>
          <a:p>
            <a:pPr algn="just" eaLnBrk="1" hangingPunct="1">
              <a:lnSpc>
                <a:spcPct val="90000"/>
              </a:lnSpc>
              <a:buClr>
                <a:srgbClr val="000000"/>
              </a:buClr>
              <a:buFontTx/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do</a:t>
            </a:r>
            <a:r>
              <a:rPr lang="zh-CN" altLang="en-US" sz="16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｛</a:t>
            </a:r>
          </a:p>
          <a:p>
            <a:pPr algn="just" eaLnBrk="1" hangingPunct="1">
              <a:lnSpc>
                <a:spcPct val="90000"/>
              </a:lnSpc>
              <a:buClr>
                <a:srgbClr val="000000"/>
              </a:buClr>
              <a:buFontTx/>
              <a:buNone/>
            </a:pPr>
            <a:r>
              <a:rPr lang="zh-CN" altLang="en-US" sz="16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     	语句或语句块</a:t>
            </a:r>
            <a:r>
              <a:rPr lang="en-US" altLang="zh-CN" sz="16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pPr algn="just" eaLnBrk="1" hangingPunct="1">
              <a:lnSpc>
                <a:spcPct val="90000"/>
              </a:lnSpc>
              <a:buClr>
                <a:srgbClr val="000000"/>
              </a:buClr>
              <a:buFontTx/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      [</a:t>
            </a:r>
            <a:r>
              <a:rPr lang="zh-CN" altLang="en-US" sz="16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更改语句</a:t>
            </a:r>
            <a:r>
              <a:rPr lang="en-US" altLang="zh-CN" sz="16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;]</a:t>
            </a:r>
          </a:p>
          <a:p>
            <a:pPr algn="just" eaLnBrk="1" hangingPunct="1">
              <a:lnSpc>
                <a:spcPct val="90000"/>
              </a:lnSpc>
              <a:buClr>
                <a:srgbClr val="000000"/>
              </a:buClr>
              <a:buFontTx/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zh-CN" altLang="en-US" sz="16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｝</a:t>
            </a:r>
            <a:r>
              <a:rPr lang="en-US" altLang="zh-CN" sz="16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while(</a:t>
            </a:r>
            <a:r>
              <a:rPr lang="zh-CN" altLang="en-US" sz="16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布尔值测试表达式</a:t>
            </a:r>
            <a:r>
              <a:rPr lang="en-US" altLang="zh-CN" sz="16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</a:t>
            </a:r>
            <a:r>
              <a:rPr lang="en-US" altLang="zh-CN" sz="1600" b="1" dirty="0">
                <a:solidFill>
                  <a:schemeClr val="accent2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zh-CN" altLang="en-US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应用举例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1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sz="16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16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public class </a:t>
            </a:r>
            <a:r>
              <a:rPr lang="en-US" altLang="zh-CN" sz="1600" b="1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WhileLoop</a:t>
            </a:r>
            <a:r>
              <a:rPr lang="en-US" altLang="zh-CN" sz="16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      public static void main(String </a:t>
            </a:r>
            <a:r>
              <a:rPr lang="en-US" altLang="zh-CN" sz="1600" b="1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args</a:t>
            </a:r>
            <a:r>
              <a:rPr lang="en-US" altLang="zh-CN" sz="16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[]){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		</a:t>
            </a:r>
            <a:r>
              <a:rPr lang="en-US" altLang="zh-CN" sz="1600" b="1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16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result = 0,  </a:t>
            </a:r>
            <a:r>
              <a:rPr lang="en-US" altLang="zh-CN" sz="1600" b="1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16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=1;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	do{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        	result += </a:t>
            </a:r>
            <a:r>
              <a:rPr lang="en-US" altLang="zh-CN" sz="1600" b="1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16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		        </a:t>
            </a:r>
            <a:r>
              <a:rPr lang="en-US" altLang="zh-CN" sz="1600" b="1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16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++;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	}while(</a:t>
            </a:r>
            <a:r>
              <a:rPr lang="en-US" altLang="zh-CN" sz="1600" b="1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16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&lt;=100);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	</a:t>
            </a:r>
            <a:r>
              <a:rPr lang="en-US" altLang="zh-CN" sz="1600" b="1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System.out.println</a:t>
            </a:r>
            <a:r>
              <a:rPr lang="en-US" altLang="zh-CN" sz="16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("result=" + result);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     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}</a:t>
            </a:r>
            <a:r>
              <a:rPr lang="en-US" altLang="zh-CN" sz="1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00462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500042"/>
            <a:ext cx="7793038" cy="1462088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while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do/while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语句练习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214282" y="1928802"/>
            <a:ext cx="8713787" cy="2879725"/>
          </a:xfrm>
          <a:noFill/>
        </p:spPr>
        <p:txBody>
          <a:bodyPr/>
          <a:lstStyle/>
          <a:p>
            <a:pPr eaLnBrk="1" hangingPunct="1"/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编写程序：求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到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100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之间所有偶数的和。用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for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while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语句分别完成。</a:t>
            </a:r>
          </a:p>
          <a:p>
            <a:pPr eaLnBrk="1" hangingPunct="1"/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编写程序：从键盘读入个数不确定的整数，并判断读入的正数和负数的个数，输入为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时结束程序。</a:t>
            </a:r>
          </a:p>
        </p:txBody>
      </p:sp>
    </p:spTree>
    <p:extLst>
      <p:ext uri="{BB962C8B-B14F-4D97-AF65-F5344CB8AC3E}">
        <p14:creationId xmlns:p14="http://schemas.microsoft.com/office/powerpoint/2010/main" val="27888331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66714"/>
            <a:ext cx="7793037" cy="1462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特殊流程控制语句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797030"/>
            <a:ext cx="8064500" cy="4846680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break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break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语句用于终止某个语句块的执行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    ……	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   break;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   ……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}</a:t>
            </a:r>
            <a:endParaRPr lang="en-US" altLang="zh-CN" sz="2400" dirty="0">
              <a:solidFill>
                <a:srgbClr val="0000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break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语句出现在多层嵌套的语句块中时，可以通过标签指明要终止的是哪一层语句块 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label1: 	{   ……        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label2:	         {   ……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label3:			{   ……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	           break label2;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	           ……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		}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          }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 }</a:t>
            </a:r>
            <a:r>
              <a:rPr lang="en-US" altLang="zh-CN" sz="24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60264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62" y="571480"/>
            <a:ext cx="7793037" cy="14620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特殊流程控制语句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2000240"/>
            <a:ext cx="8208963" cy="3962400"/>
          </a:xfrm>
          <a:noFill/>
        </p:spPr>
        <p:txBody>
          <a:bodyPr>
            <a:normAutofit fontScale="92500" lnSpcReduction="20000"/>
          </a:bodyPr>
          <a:lstStyle/>
          <a:p>
            <a:pPr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zh-CN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break </a:t>
            </a:r>
            <a:r>
              <a:rPr lang="zh-CN" altLang="en-US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语句用法举例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</a:t>
            </a:r>
            <a:r>
              <a:rPr lang="en-US" altLang="zh-CN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public class </a:t>
            </a:r>
            <a:r>
              <a:rPr lang="en-US" altLang="zh-CN" sz="2000" b="1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TestBreak</a:t>
            </a:r>
            <a:r>
              <a:rPr lang="en-US" altLang="zh-CN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public static void main(String </a:t>
            </a:r>
            <a:r>
              <a:rPr lang="en-US" altLang="zh-CN" sz="2000" b="1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args</a:t>
            </a:r>
            <a:r>
              <a:rPr lang="en-US" altLang="zh-CN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[]){</a:t>
            </a:r>
          </a:p>
          <a:p>
            <a:pPr lvl="2" eaLnBrk="1" hangingPunct="1">
              <a:spcBef>
                <a:spcPct val="10000"/>
              </a:spcBef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 for(</a:t>
            </a:r>
            <a:r>
              <a:rPr lang="en-US" altLang="zh-CN" sz="2000" b="1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= 0; </a:t>
            </a:r>
            <a:r>
              <a:rPr lang="en-US" altLang="zh-CN" sz="2000" b="1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&lt;10; </a:t>
            </a:r>
            <a:r>
              <a:rPr lang="en-US" altLang="zh-CN" sz="2000" b="1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++){ </a:t>
            </a:r>
          </a:p>
          <a:p>
            <a:pPr lvl="2" eaLnBrk="1" hangingPunct="1">
              <a:spcBef>
                <a:spcPct val="10000"/>
              </a:spcBef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  	if(</a:t>
            </a:r>
            <a:r>
              <a:rPr lang="en-US" altLang="zh-CN" sz="2000" b="1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==3)</a:t>
            </a:r>
          </a:p>
          <a:p>
            <a:pPr lvl="2" eaLnBrk="1" hangingPunct="1">
              <a:spcBef>
                <a:spcPct val="10000"/>
              </a:spcBef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    break;	</a:t>
            </a:r>
          </a:p>
          <a:p>
            <a:pPr lvl="2" eaLnBrk="1" hangingPunct="1">
              <a:spcBef>
                <a:spcPct val="10000"/>
              </a:spcBef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 	</a:t>
            </a:r>
            <a:r>
              <a:rPr lang="en-US" altLang="zh-CN" sz="2000" b="1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System.out.println</a:t>
            </a:r>
            <a:r>
              <a:rPr lang="en-US" altLang="zh-CN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(" </a:t>
            </a:r>
            <a:r>
              <a:rPr lang="en-US" altLang="zh-CN" sz="2000" b="1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=" + </a:t>
            </a:r>
            <a:r>
              <a:rPr lang="en-US" altLang="zh-CN" sz="2000" b="1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</a:t>
            </a:r>
          </a:p>
          <a:p>
            <a:pPr lvl="2" eaLnBrk="1" hangingPunct="1">
              <a:spcBef>
                <a:spcPct val="10000"/>
              </a:spcBef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 }</a:t>
            </a:r>
          </a:p>
          <a:p>
            <a:pPr lvl="2" eaLnBrk="1" hangingPunct="1">
              <a:spcBef>
                <a:spcPct val="10000"/>
              </a:spcBef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 </a:t>
            </a:r>
            <a:r>
              <a:rPr lang="en-US" altLang="zh-CN" sz="2000" b="1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System.out.println</a:t>
            </a:r>
            <a:r>
              <a:rPr lang="en-US" altLang="zh-CN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("Game Over!");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}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US" altLang="zh-CN" sz="18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</a:pPr>
            <a:endParaRPr lang="en-US" altLang="zh-CN" sz="2400" b="1" dirty="0">
              <a:solidFill>
                <a:srgbClr val="0000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6438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48" y="714356"/>
            <a:ext cx="8229600" cy="1168060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中的名称命名规范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2000240"/>
            <a:ext cx="8358246" cy="3929090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中的名称命名规范：</a:t>
            </a:r>
            <a:endParaRPr lang="en-US" altLang="zh-CN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包名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：多单词组成时所有字母都小写：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xxxyyyzzz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类名接口名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：多单词组成时，所有单词的首字母大写：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XxxYyyZzz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变量名</a:t>
            </a:r>
            <a:r>
              <a:rPr lang="zh-CN" altLang="en-US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和函数名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：多单词组成时，第一个单词首字母小写，第二个单词开始每个单词首字母大写：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xxxYyyZzz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常量名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：所有字母都大写。多单词时每个单词用下划线连接：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XXX_YYY_ZZZ</a:t>
            </a:r>
          </a:p>
          <a:p>
            <a:endParaRPr lang="zh-CN" altLang="en-US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24128" y="5157192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lastName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>
                <a:solidFill>
                  <a:srgbClr val="FF0000"/>
                </a:solidFill>
              </a:rPr>
              <a:t>userName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>
                <a:solidFill>
                  <a:srgbClr val="FF0000"/>
                </a:solidFill>
              </a:rPr>
              <a:t>surveyName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>
                <a:solidFill>
                  <a:srgbClr val="FF0000"/>
                </a:solidFill>
              </a:rPr>
              <a:t>orderName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0745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24" y="538152"/>
            <a:ext cx="7793037" cy="1462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特殊流程控制语句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776434"/>
            <a:ext cx="8713788" cy="4724400"/>
          </a:xfrm>
          <a:noFill/>
        </p:spPr>
        <p:txBody>
          <a:bodyPr>
            <a:normAutofit fontScale="92500" lnSpcReduction="20000"/>
          </a:bodyPr>
          <a:lstStyle/>
          <a:p>
            <a:pPr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continue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</a:t>
            </a:r>
          </a:p>
          <a:p>
            <a:pPr lvl="1" eaLnBrk="1" hangingPunct="1"/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continue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语句用于跳过某个循环语句块的一次执行 </a:t>
            </a:r>
          </a:p>
          <a:p>
            <a:pPr lvl="1" eaLnBrk="1" hangingPunct="1"/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continue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语句出现在多层嵌套的循环语句体中时，可以通过标签指明要跳过的是哪一层循环 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</a:pPr>
            <a:endParaRPr lang="zh-CN" altLang="en-US" sz="5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continue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语句用法举例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</a:p>
          <a:p>
            <a:pPr lvl="1" eaLnBrk="1" hangingPunct="1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public class </a:t>
            </a:r>
            <a:r>
              <a:rPr lang="en-US" altLang="zh-CN" sz="18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ContinueTest</a:t>
            </a: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{</a:t>
            </a:r>
          </a:p>
          <a:p>
            <a:pPr lvl="1" algn="just" eaLnBrk="1" hangingPunct="1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      public static void main(String </a:t>
            </a:r>
            <a:r>
              <a:rPr lang="en-US" altLang="zh-CN" sz="18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args</a:t>
            </a: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[]){</a:t>
            </a:r>
          </a:p>
          <a:p>
            <a:pPr lvl="1" algn="just" eaLnBrk="1" hangingPunct="1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  	 	for (</a:t>
            </a:r>
            <a:r>
              <a:rPr lang="en-US" altLang="zh-CN" sz="18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= 0; </a:t>
            </a:r>
            <a:r>
              <a:rPr lang="en-US" altLang="zh-CN" sz="18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&lt; 100; </a:t>
            </a:r>
            <a:r>
              <a:rPr lang="en-US" altLang="zh-CN" sz="18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++) {</a:t>
            </a:r>
          </a:p>
          <a:p>
            <a:pPr lvl="1" algn="just" eaLnBrk="1" hangingPunct="1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   	         	if (i%10==0)</a:t>
            </a:r>
          </a:p>
          <a:p>
            <a:pPr lvl="1" algn="just" eaLnBrk="1" hangingPunct="1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        		continue;</a:t>
            </a:r>
          </a:p>
          <a:p>
            <a:pPr lvl="1" algn="just" eaLnBrk="1" hangingPunct="1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       	         </a:t>
            </a:r>
            <a:r>
              <a:rPr lang="en-US" altLang="zh-CN" sz="18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System.out.println</a:t>
            </a: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</a:t>
            </a:r>
          </a:p>
          <a:p>
            <a:pPr lvl="1" algn="just" eaLnBrk="1" hangingPunct="1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       	}</a:t>
            </a:r>
          </a:p>
          <a:p>
            <a:pPr lvl="1" algn="just" eaLnBrk="1" hangingPunct="1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      }</a:t>
            </a:r>
          </a:p>
          <a:p>
            <a:pPr lvl="1" eaLnBrk="1" hangingPunct="1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} </a:t>
            </a:r>
          </a:p>
        </p:txBody>
      </p:sp>
    </p:spTree>
    <p:extLst>
      <p:ext uri="{BB962C8B-B14F-4D97-AF65-F5344CB8AC3E}">
        <p14:creationId xmlns:p14="http://schemas.microsoft.com/office/powerpoint/2010/main" val="35345518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4891429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12160" y="126876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i=1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187624" y="2105962"/>
            <a:ext cx="158417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2771800" y="1453426"/>
            <a:ext cx="1800200" cy="832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6447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500042"/>
            <a:ext cx="7793038" cy="1462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特殊流程控制语句说明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857364"/>
            <a:ext cx="8640763" cy="2738479"/>
          </a:xfrm>
          <a:noFill/>
        </p:spPr>
        <p:txBody>
          <a:bodyPr>
            <a:normAutofit fontScale="92500" lnSpcReduction="10000"/>
          </a:bodyPr>
          <a:lstStyle/>
          <a:p>
            <a:pPr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break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只能用于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switch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语句和循环语句中。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continue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只能用于循环语句中。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标号语句必须紧接在循环的头部。标号语句不能用在非循环语句的前面。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break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continue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之后不能有其他的语句，因为程序永远不会执行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break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continue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之后的语句。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§"/>
            </a:pP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4011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24" y="538153"/>
            <a:ext cx="7793038" cy="14620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数组概述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142844" y="1987552"/>
            <a:ext cx="8858312" cy="2227266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zh-CN" altLang="en-US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数组是多个相同类型数据的组合，实现对这些数据的统一管理</a:t>
            </a:r>
          </a:p>
          <a:p>
            <a:pPr algn="just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zh-CN" altLang="en-US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数组属引用类型，数组型数据是对象</a:t>
            </a:r>
            <a:r>
              <a:rPr lang="en-US" altLang="zh-CN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(Object)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，数组中的每个元素相当于该对象的成员变量</a:t>
            </a:r>
          </a:p>
          <a:p>
            <a:pPr algn="just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数组中的元素可以是任何数据类型，包括基本类型和引用类型</a:t>
            </a:r>
          </a:p>
        </p:txBody>
      </p:sp>
    </p:spTree>
    <p:extLst>
      <p:ext uri="{BB962C8B-B14F-4D97-AF65-F5344CB8AC3E}">
        <p14:creationId xmlns:p14="http://schemas.microsoft.com/office/powerpoint/2010/main" val="32131491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48" y="571480"/>
            <a:ext cx="7793037" cy="14620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一维数组声明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287368" y="1957406"/>
            <a:ext cx="8642350" cy="340042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一维数组的声明方式： </a:t>
            </a:r>
            <a:r>
              <a:rPr lang="en-US" altLang="zh-CN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type  </a:t>
            </a:r>
            <a:r>
              <a:rPr lang="en-US" altLang="zh-CN" sz="2400" b="1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var</a:t>
            </a:r>
            <a:r>
              <a:rPr lang="en-US" altLang="zh-CN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[] </a:t>
            </a:r>
            <a:r>
              <a:rPr lang="zh-CN" altLang="en-US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或 </a:t>
            </a:r>
            <a:r>
              <a:rPr lang="en-US" altLang="zh-CN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type[]  </a:t>
            </a:r>
            <a:r>
              <a:rPr lang="en-US" altLang="zh-CN" sz="2400" b="1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var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；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例如：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a[];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[] a1;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double  b[];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[]c;  	//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对象数组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zh-CN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语言中声明数组时不能指定其长度</a:t>
            </a:r>
            <a:r>
              <a:rPr lang="en-US" altLang="zh-CN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zh-CN" altLang="en-US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数组中元素的数</a:t>
            </a:r>
            <a:r>
              <a:rPr lang="en-US" altLang="zh-CN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 例如：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a[5];    //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非法</a:t>
            </a:r>
          </a:p>
        </p:txBody>
      </p:sp>
    </p:spTree>
    <p:extLst>
      <p:ext uri="{BB962C8B-B14F-4D97-AF65-F5344CB8AC3E}">
        <p14:creationId xmlns:p14="http://schemas.microsoft.com/office/powerpoint/2010/main" val="16551302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59632" y="1484784"/>
            <a:ext cx="1008112" cy="41764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1259632" y="1916832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63588" y="1478687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716016" y="1478687"/>
            <a:ext cx="3384376" cy="382252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156176" y="551723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堆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75656" y="586627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栈</a:t>
            </a:r>
          </a:p>
        </p:txBody>
      </p:sp>
      <p:sp>
        <p:nvSpPr>
          <p:cNvPr id="11" name="矩形 10"/>
          <p:cNvSpPr/>
          <p:nvPr/>
        </p:nvSpPr>
        <p:spPr>
          <a:xfrm>
            <a:off x="5940152" y="1848019"/>
            <a:ext cx="936104" cy="26611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5940152" y="2276872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940152" y="2708920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940152" y="3140968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940152" y="3573016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940152" y="4077072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267744" y="1663353"/>
            <a:ext cx="3672408" cy="2534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31640" y="1484784"/>
            <a:ext cx="147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ox2233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79322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883419" y="526752"/>
            <a:ext cx="7793037" cy="1462088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数组元素的引用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911020"/>
            <a:ext cx="8677597" cy="4114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中使用关键字 </a:t>
            </a:r>
            <a:r>
              <a:rPr lang="en-US" altLang="zh-CN" sz="2400" b="1" dirty="0">
                <a:solidFill>
                  <a:srgbClr val="FF33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new</a:t>
            </a:r>
            <a:r>
              <a:rPr lang="en-US" altLang="zh-CN" sz="2400" dirty="0">
                <a:solidFill>
                  <a:srgbClr val="FF33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创建数组对象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定义并用运算符 </a:t>
            </a:r>
            <a:r>
              <a:rPr lang="en-US" altLang="zh-CN" sz="2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new</a:t>
            </a:r>
            <a:r>
              <a:rPr lang="en-US" altLang="zh-CN" sz="2400" b="1" dirty="0">
                <a:solidFill>
                  <a:srgbClr val="BD6FB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为之分配空间后，才可以引用数组中的每个元素；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  <a:buClr>
                <a:schemeClr val="tx1"/>
              </a:buClr>
            </a:pP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数组元素的引用方式：数组名</a:t>
            </a:r>
            <a:r>
              <a:rPr lang="en-US" altLang="zh-CN" sz="24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</a:t>
            </a:r>
            <a:r>
              <a:rPr lang="zh-CN" altLang="en-US" sz="24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数组元素下标</a:t>
            </a:r>
            <a:r>
              <a:rPr lang="en-US" altLang="zh-CN" sz="24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]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数组元素下标可以是整型常量或整型表达式。如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a[3] , b[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] , c[6*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];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zh-CN" altLang="en-US" sz="2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数组元素下标从</a:t>
            </a:r>
            <a:r>
              <a:rPr lang="en-US" altLang="zh-CN" sz="2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  <a:r>
              <a:rPr lang="zh-CN" altLang="en-US" sz="2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开始；长度为</a:t>
            </a:r>
            <a:r>
              <a:rPr lang="en-US" altLang="zh-CN" sz="2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</a:t>
            </a:r>
            <a:r>
              <a:rPr lang="zh-CN" altLang="en-US" sz="2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的数组合法下标取值范围</a:t>
            </a:r>
            <a:r>
              <a:rPr lang="en-US" altLang="zh-CN" sz="2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0 - n-1</a:t>
            </a:r>
            <a:r>
              <a:rPr lang="zh-CN" altLang="en-US" sz="2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；如</a:t>
            </a:r>
            <a:r>
              <a:rPr lang="en-US" altLang="zh-CN" sz="2000" dirty="0" err="1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a[]=new </a:t>
            </a:r>
            <a:r>
              <a:rPr lang="en-US" altLang="zh-CN" sz="2000" dirty="0" err="1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[3];  </a:t>
            </a:r>
            <a:r>
              <a:rPr lang="zh-CN" altLang="en-US" sz="2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可引用的数组元素为</a:t>
            </a:r>
            <a:r>
              <a:rPr lang="en-US" altLang="zh-CN" sz="2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a[0]</a:t>
            </a:r>
            <a:r>
              <a:rPr lang="zh-CN" altLang="en-US" sz="2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a[1]</a:t>
            </a:r>
            <a:r>
              <a:rPr lang="zh-CN" altLang="en-US" sz="2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a[2]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每个数组都有一个属性 </a:t>
            </a:r>
            <a:r>
              <a:rPr lang="en-US" altLang="zh-CN" sz="2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length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指明它的长度，例如：</a:t>
            </a:r>
            <a:r>
              <a:rPr lang="en-US" altLang="zh-CN" sz="2400" b="1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a.length</a:t>
            </a:r>
            <a:r>
              <a:rPr lang="en-US" altLang="zh-CN" sz="2400" b="1" dirty="0">
                <a:solidFill>
                  <a:schemeClr val="accent2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指明数组 </a:t>
            </a:r>
            <a:r>
              <a:rPr lang="en-US" altLang="zh-CN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的长度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元素个数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87760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701824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数组元素的默认初始化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2033606"/>
            <a:ext cx="8424936" cy="341161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数组是引用类型，它的元素</a:t>
            </a:r>
            <a:r>
              <a:rPr lang="zh-CN" altLang="en-US" sz="24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相当于类的成员变量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，因此</a:t>
            </a:r>
            <a:r>
              <a:rPr lang="zh-CN" altLang="en-US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数组一经分配空间，其中的每个元素也被按照成员变量同样的方式被隐式初始化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。例如：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public class Test {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public static void main(String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argv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[]){</a:t>
            </a:r>
          </a:p>
          <a:p>
            <a:pPr lvl="3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a[]= new </a:t>
            </a:r>
            <a:r>
              <a:rPr lang="en-US" altLang="zh-CN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[5]; </a:t>
            </a:r>
          </a:p>
          <a:p>
            <a:pPr lvl="3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System.out.println</a:t>
            </a:r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(a[3]);	//a[3]</a:t>
            </a:r>
            <a:r>
              <a:rPr lang="zh-CN" altLang="en-US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的默认值为</a:t>
            </a:r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 </a:t>
            </a:r>
            <a:endParaRPr lang="en-US" altLang="zh-CN" sz="1800" dirty="0">
              <a:solidFill>
                <a:srgbClr val="0000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77644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/>
          <a:lstStyle/>
          <a:p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数组元素的默认初始值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1988840"/>
            <a:ext cx="8252554" cy="3684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55576" y="2173197"/>
            <a:ext cx="165618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数组元素类型</a:t>
            </a:r>
          </a:p>
        </p:txBody>
      </p:sp>
    </p:spTree>
    <p:extLst>
      <p:ext uri="{BB962C8B-B14F-4D97-AF65-F5344CB8AC3E}">
        <p14:creationId xmlns:p14="http://schemas.microsoft.com/office/powerpoint/2010/main" val="25761355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10" y="714364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创建基本数据类型数组 </a:t>
            </a:r>
            <a:r>
              <a:rPr lang="en-US" altLang="zh-CN" b="1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(1)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-107950" y="2930529"/>
            <a:ext cx="7058025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public class Test{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public static void main(String </a:t>
            </a:r>
            <a:r>
              <a:rPr lang="en-US" altLang="zh-CN" sz="2000" b="1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args</a:t>
            </a:r>
            <a:r>
              <a:rPr lang="en-US" altLang="zh-CN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[]){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		</a:t>
            </a:r>
            <a:r>
              <a:rPr lang="en-US" altLang="zh-CN" sz="2000" b="1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[] s;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		s = new </a:t>
            </a:r>
            <a:r>
              <a:rPr lang="en-US" altLang="zh-CN" sz="2000" b="1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[10];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		for ( </a:t>
            </a:r>
            <a:r>
              <a:rPr lang="en-US" altLang="zh-CN" sz="2000" b="1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=0; </a:t>
            </a:r>
            <a:r>
              <a:rPr lang="en-US" altLang="zh-CN" sz="2000" b="1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&lt;10; </a:t>
            </a:r>
            <a:r>
              <a:rPr lang="en-US" altLang="zh-CN" sz="2000" b="1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++ ) {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	       s[</a:t>
            </a:r>
            <a:r>
              <a:rPr lang="en-US" altLang="zh-CN" sz="2000" b="1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] =2*i+1;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      	</a:t>
            </a:r>
            <a:r>
              <a:rPr lang="en-US" altLang="zh-CN" sz="2000" b="1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System.out.println</a:t>
            </a:r>
            <a:r>
              <a:rPr lang="en-US" altLang="zh-CN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(s[</a:t>
            </a:r>
            <a:r>
              <a:rPr lang="en-US" altLang="zh-CN" sz="2000" b="1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]);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		}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}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}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285720" y="1785926"/>
            <a:ext cx="6840537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Java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中使用关键字</a:t>
            </a:r>
            <a:r>
              <a:rPr lang="en-US" altLang="zh-CN" sz="2400" dirty="0">
                <a:solidFill>
                  <a:srgbClr val="FF33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new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创建数组对象</a:t>
            </a:r>
          </a:p>
          <a:p>
            <a:pPr>
              <a:spcBef>
                <a:spcPct val="20000"/>
              </a:spcBef>
              <a:buFont typeface="Wingdings" pitchFamily="2" charset="2"/>
              <a:buChar char="§"/>
            </a:pP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创建基本数据类型一维数组对象演示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</a:p>
        </p:txBody>
      </p:sp>
      <p:sp>
        <p:nvSpPr>
          <p:cNvPr id="64517" name="AutoShape 8"/>
          <p:cNvSpPr>
            <a:spLocks/>
          </p:cNvSpPr>
          <p:nvPr/>
        </p:nvSpPr>
        <p:spPr bwMode="auto">
          <a:xfrm>
            <a:off x="6264275" y="5916617"/>
            <a:ext cx="152400" cy="304800"/>
          </a:xfrm>
          <a:prstGeom prst="lef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4518" name="Text Box 9"/>
          <p:cNvSpPr txBox="1">
            <a:spLocks noChangeArrowheads="1"/>
          </p:cNvSpPr>
          <p:nvPr/>
        </p:nvSpPr>
        <p:spPr bwMode="auto">
          <a:xfrm>
            <a:off x="5426075" y="5840417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main</a:t>
            </a:r>
          </a:p>
        </p:txBody>
      </p:sp>
      <p:sp>
        <p:nvSpPr>
          <p:cNvPr id="64519" name="Text Box 10"/>
          <p:cNvSpPr txBox="1">
            <a:spLocks noChangeArrowheads="1"/>
          </p:cNvSpPr>
          <p:nvPr/>
        </p:nvSpPr>
        <p:spPr bwMode="auto">
          <a:xfrm>
            <a:off x="6376988" y="3001967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栈内存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846888" y="3706817"/>
            <a:ext cx="533400" cy="2524125"/>
            <a:chOff x="3905" y="2105"/>
            <a:chExt cx="336" cy="1590"/>
          </a:xfrm>
        </p:grpSpPr>
        <p:sp>
          <p:nvSpPr>
            <p:cNvPr id="64527" name="Line 5"/>
            <p:cNvSpPr>
              <a:spLocks noChangeShapeType="1"/>
            </p:cNvSpPr>
            <p:nvPr/>
          </p:nvSpPr>
          <p:spPr bwMode="auto">
            <a:xfrm>
              <a:off x="3905" y="2105"/>
              <a:ext cx="0" cy="15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64528" name="Line 6"/>
            <p:cNvSpPr>
              <a:spLocks noChangeShapeType="1"/>
            </p:cNvSpPr>
            <p:nvPr/>
          </p:nvSpPr>
          <p:spPr bwMode="auto">
            <a:xfrm>
              <a:off x="4241" y="2105"/>
              <a:ext cx="0" cy="15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64529" name="Text Box 11"/>
            <p:cNvSpPr txBox="1">
              <a:spLocks noChangeArrowheads="1"/>
            </p:cNvSpPr>
            <p:nvPr/>
          </p:nvSpPr>
          <p:spPr bwMode="auto">
            <a:xfrm>
              <a:off x="3905" y="3497"/>
              <a:ext cx="336" cy="19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bIns="0">
              <a:spAutoFit/>
            </a:bodyPr>
            <a:lstStyle/>
            <a:p>
              <a:pPr algn="ctr"/>
              <a:endParaRPr lang="zh-CN" altLang="zh-CN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64521" name="Text Box 12"/>
          <p:cNvSpPr txBox="1">
            <a:spLocks noChangeArrowheads="1"/>
          </p:cNvSpPr>
          <p:nvPr/>
        </p:nvSpPr>
        <p:spPr bwMode="auto">
          <a:xfrm>
            <a:off x="6275388" y="5868992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lang="en-US" altLang="zh-CN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</a:t>
            </a:r>
          </a:p>
        </p:txBody>
      </p:sp>
      <p:sp>
        <p:nvSpPr>
          <p:cNvPr id="64522" name="Oval 13"/>
          <p:cNvSpPr>
            <a:spLocks noChangeArrowheads="1"/>
          </p:cNvSpPr>
          <p:nvPr/>
        </p:nvSpPr>
        <p:spPr bwMode="auto">
          <a:xfrm>
            <a:off x="7524750" y="3362329"/>
            <a:ext cx="1547813" cy="3048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4523" name="Text Box 14"/>
          <p:cNvSpPr txBox="1">
            <a:spLocks noChangeArrowheads="1"/>
          </p:cNvSpPr>
          <p:nvPr/>
        </p:nvSpPr>
        <p:spPr bwMode="auto">
          <a:xfrm>
            <a:off x="8151813" y="4298954"/>
            <a:ext cx="381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堆内存</a:t>
            </a:r>
          </a:p>
        </p:txBody>
      </p:sp>
      <p:sp>
        <p:nvSpPr>
          <p:cNvPr id="64524" name="AutoShape 15"/>
          <p:cNvSpPr>
            <a:spLocks noChangeArrowheads="1"/>
          </p:cNvSpPr>
          <p:nvPr/>
        </p:nvSpPr>
        <p:spPr bwMode="auto">
          <a:xfrm>
            <a:off x="3000364" y="3722691"/>
            <a:ext cx="228600" cy="228600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4525" name="Text Box 16"/>
          <p:cNvSpPr txBox="1">
            <a:spLocks noChangeArrowheads="1"/>
          </p:cNvSpPr>
          <p:nvPr/>
        </p:nvSpPr>
        <p:spPr bwMode="auto">
          <a:xfrm>
            <a:off x="1116013" y="6267472"/>
            <a:ext cx="1981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处内存状态</a:t>
            </a:r>
          </a:p>
        </p:txBody>
      </p:sp>
      <p:sp>
        <p:nvSpPr>
          <p:cNvPr id="64526" name="AutoShape 17"/>
          <p:cNvSpPr>
            <a:spLocks noChangeArrowheads="1"/>
          </p:cNvSpPr>
          <p:nvPr/>
        </p:nvSpPr>
        <p:spPr bwMode="auto">
          <a:xfrm>
            <a:off x="1547664" y="6237312"/>
            <a:ext cx="228600" cy="228600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0883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48" y="714356"/>
            <a:ext cx="8229600" cy="857256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804" y="1714488"/>
            <a:ext cx="8229600" cy="4714908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变量的概念：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内存中的一个存储区域</a:t>
            </a:r>
            <a:endParaRPr lang="en-US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该区域有自己的名称（变量名）和类型（数据类型）</a:t>
            </a:r>
            <a:endParaRPr lang="en-US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中每个变量必须先声明，后使用</a:t>
            </a:r>
            <a:endParaRPr lang="en-US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该区域的数据可以在同一类型范围内不断变化	</a:t>
            </a:r>
            <a:endParaRPr lang="en-US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定义变量的格式：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数据类型    变量名 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 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初始化值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变量是通过使用变量名来访问这块区域的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是强类型语言，每个变量必须先声明类型，后使用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</a:p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使用变量注意：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变量的作用域：一对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 }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之间有效</a:t>
            </a:r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30424" y="1124744"/>
            <a:ext cx="730007" cy="36004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“</a:t>
            </a:r>
            <a:r>
              <a:rPr lang="en-US" altLang="zh-CN" dirty="0" err="1"/>
              <a:t>abc</a:t>
            </a:r>
            <a:r>
              <a:rPr lang="en-US" altLang="zh-CN" dirty="0"/>
              <a:t>”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68344" y="1556792"/>
            <a:ext cx="94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zh-CN" altLang="en-US" dirty="0"/>
              <a:t>类型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49661" y="111064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6" idx="3"/>
            <a:endCxn id="4" idx="1"/>
          </p:cNvCxnSpPr>
          <p:nvPr/>
        </p:nvCxnSpPr>
        <p:spPr>
          <a:xfrm>
            <a:off x="6981709" y="1295309"/>
            <a:ext cx="748715" cy="9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1330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445880" y="1752889"/>
            <a:ext cx="6934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创建基本数据类型一维数组对象演示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</a:p>
        </p:txBody>
      </p:sp>
      <p:sp>
        <p:nvSpPr>
          <p:cNvPr id="65539" name="Line 3"/>
          <p:cNvSpPr>
            <a:spLocks noChangeShapeType="1"/>
          </p:cNvSpPr>
          <p:nvPr/>
        </p:nvSpPr>
        <p:spPr bwMode="auto">
          <a:xfrm>
            <a:off x="6202155" y="3422932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5540" name="Line 4"/>
          <p:cNvSpPr>
            <a:spLocks noChangeShapeType="1"/>
          </p:cNvSpPr>
          <p:nvPr/>
        </p:nvSpPr>
        <p:spPr bwMode="auto">
          <a:xfrm>
            <a:off x="6735555" y="3422932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5541" name="Line 5"/>
          <p:cNvSpPr>
            <a:spLocks noChangeShapeType="1"/>
          </p:cNvSpPr>
          <p:nvPr/>
        </p:nvSpPr>
        <p:spPr bwMode="auto">
          <a:xfrm>
            <a:off x="6202155" y="5937532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5542" name="AutoShape 6"/>
          <p:cNvSpPr>
            <a:spLocks/>
          </p:cNvSpPr>
          <p:nvPr/>
        </p:nvSpPr>
        <p:spPr bwMode="auto">
          <a:xfrm>
            <a:off x="5821155" y="5632732"/>
            <a:ext cx="152400" cy="304800"/>
          </a:xfrm>
          <a:prstGeom prst="lef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4982955" y="5556532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main</a:t>
            </a:r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5744955" y="2889532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栈内存</a:t>
            </a:r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6202155" y="5624795"/>
            <a:ext cx="533400" cy="3231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>
            <a:spAutoFit/>
          </a:bodyPr>
          <a:lstStyle/>
          <a:p>
            <a:pPr algn="ctr"/>
            <a:r>
              <a:rPr lang="en-US" altLang="zh-CN" sz="105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ox1122</a:t>
            </a:r>
            <a:endParaRPr lang="zh-CN" altLang="zh-CN" sz="105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5744955" y="5632732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lang="en-US" altLang="zh-CN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</a:t>
            </a:r>
          </a:p>
        </p:txBody>
      </p:sp>
      <p:sp>
        <p:nvSpPr>
          <p:cNvPr id="65547" name="Oval 11"/>
          <p:cNvSpPr>
            <a:spLocks noChangeArrowheads="1"/>
          </p:cNvSpPr>
          <p:nvPr/>
        </p:nvSpPr>
        <p:spPr bwMode="auto">
          <a:xfrm>
            <a:off x="6964155" y="3270532"/>
            <a:ext cx="2133600" cy="3048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5548" name="Text Box 12"/>
          <p:cNvSpPr txBox="1">
            <a:spLocks noChangeArrowheads="1"/>
          </p:cNvSpPr>
          <p:nvPr/>
        </p:nvSpPr>
        <p:spPr bwMode="auto">
          <a:xfrm>
            <a:off x="7649955" y="3880132"/>
            <a:ext cx="609600" cy="18466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0" bIns="0">
            <a:spAutoFit/>
          </a:bodyPr>
          <a:lstStyle/>
          <a:p>
            <a:pPr algn="ctr"/>
            <a:r>
              <a:rPr lang="en-US" altLang="zh-CN" sz="1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</a:p>
        </p:txBody>
      </p:sp>
      <p:sp>
        <p:nvSpPr>
          <p:cNvPr id="65549" name="Line 13"/>
          <p:cNvSpPr>
            <a:spLocks noChangeShapeType="1"/>
          </p:cNvSpPr>
          <p:nvPr/>
        </p:nvSpPr>
        <p:spPr bwMode="auto">
          <a:xfrm flipV="1">
            <a:off x="6735555" y="3880132"/>
            <a:ext cx="914400" cy="1981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5550" name="Text Box 14"/>
          <p:cNvSpPr txBox="1">
            <a:spLocks noChangeArrowheads="1"/>
          </p:cNvSpPr>
          <p:nvPr/>
        </p:nvSpPr>
        <p:spPr bwMode="auto">
          <a:xfrm>
            <a:off x="7192755" y="3499132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int[]</a:t>
            </a:r>
            <a:r>
              <a:rPr lang="zh-CN" altLang="en-US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</a:t>
            </a:r>
          </a:p>
        </p:txBody>
      </p:sp>
      <p:sp>
        <p:nvSpPr>
          <p:cNvPr id="65551" name="Text Box 15"/>
          <p:cNvSpPr txBox="1">
            <a:spLocks noChangeArrowheads="1"/>
          </p:cNvSpPr>
          <p:nvPr/>
        </p:nvSpPr>
        <p:spPr bwMode="auto">
          <a:xfrm>
            <a:off x="7649955" y="4069045"/>
            <a:ext cx="609600" cy="18466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</a:p>
        </p:txBody>
      </p:sp>
      <p:sp>
        <p:nvSpPr>
          <p:cNvPr id="65552" name="Text Box 16"/>
          <p:cNvSpPr txBox="1">
            <a:spLocks noChangeArrowheads="1"/>
          </p:cNvSpPr>
          <p:nvPr/>
        </p:nvSpPr>
        <p:spPr bwMode="auto">
          <a:xfrm>
            <a:off x="7649955" y="4261132"/>
            <a:ext cx="609600" cy="18466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</a:p>
        </p:txBody>
      </p:sp>
      <p:sp>
        <p:nvSpPr>
          <p:cNvPr id="65553" name="Text Box 17"/>
          <p:cNvSpPr txBox="1">
            <a:spLocks noChangeArrowheads="1"/>
          </p:cNvSpPr>
          <p:nvPr/>
        </p:nvSpPr>
        <p:spPr bwMode="auto">
          <a:xfrm>
            <a:off x="7649955" y="4450045"/>
            <a:ext cx="609600" cy="18466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</a:p>
        </p:txBody>
      </p:sp>
      <p:sp>
        <p:nvSpPr>
          <p:cNvPr id="65554" name="Text Box 18"/>
          <p:cNvSpPr txBox="1">
            <a:spLocks noChangeArrowheads="1"/>
          </p:cNvSpPr>
          <p:nvPr/>
        </p:nvSpPr>
        <p:spPr bwMode="auto">
          <a:xfrm>
            <a:off x="7649955" y="4642132"/>
            <a:ext cx="609600" cy="18466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</a:p>
        </p:txBody>
      </p:sp>
      <p:sp>
        <p:nvSpPr>
          <p:cNvPr id="65555" name="Text Box 19"/>
          <p:cNvSpPr txBox="1">
            <a:spLocks noChangeArrowheads="1"/>
          </p:cNvSpPr>
          <p:nvPr/>
        </p:nvSpPr>
        <p:spPr bwMode="auto">
          <a:xfrm>
            <a:off x="7649955" y="4831045"/>
            <a:ext cx="609600" cy="18466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</a:p>
        </p:txBody>
      </p:sp>
      <p:sp>
        <p:nvSpPr>
          <p:cNvPr id="65556" name="Text Box 20"/>
          <p:cNvSpPr txBox="1">
            <a:spLocks noChangeArrowheads="1"/>
          </p:cNvSpPr>
          <p:nvPr/>
        </p:nvSpPr>
        <p:spPr bwMode="auto">
          <a:xfrm>
            <a:off x="7649955" y="5023132"/>
            <a:ext cx="609600" cy="18466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</a:p>
        </p:txBody>
      </p:sp>
      <p:sp>
        <p:nvSpPr>
          <p:cNvPr id="65557" name="Text Box 21"/>
          <p:cNvSpPr txBox="1">
            <a:spLocks noChangeArrowheads="1"/>
          </p:cNvSpPr>
          <p:nvPr/>
        </p:nvSpPr>
        <p:spPr bwMode="auto">
          <a:xfrm>
            <a:off x="7649955" y="5212045"/>
            <a:ext cx="609600" cy="18466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</a:p>
        </p:txBody>
      </p:sp>
      <p:sp>
        <p:nvSpPr>
          <p:cNvPr id="65558" name="Text Box 22"/>
          <p:cNvSpPr txBox="1">
            <a:spLocks noChangeArrowheads="1"/>
          </p:cNvSpPr>
          <p:nvPr/>
        </p:nvSpPr>
        <p:spPr bwMode="auto">
          <a:xfrm>
            <a:off x="7649955" y="5404132"/>
            <a:ext cx="609600" cy="18466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</a:p>
        </p:txBody>
      </p: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7649955" y="5556532"/>
            <a:ext cx="609600" cy="18466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</a:p>
        </p:txBody>
      </p:sp>
      <p:sp>
        <p:nvSpPr>
          <p:cNvPr id="65560" name="Text Box 24"/>
          <p:cNvSpPr txBox="1">
            <a:spLocks noChangeArrowheads="1"/>
          </p:cNvSpPr>
          <p:nvPr/>
        </p:nvSpPr>
        <p:spPr bwMode="auto">
          <a:xfrm>
            <a:off x="8564355" y="4184932"/>
            <a:ext cx="381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堆内存</a:t>
            </a:r>
          </a:p>
        </p:txBody>
      </p:sp>
      <p:sp>
        <p:nvSpPr>
          <p:cNvPr id="65561" name="Text Box 25"/>
          <p:cNvSpPr txBox="1">
            <a:spLocks noChangeArrowheads="1"/>
          </p:cNvSpPr>
          <p:nvPr/>
        </p:nvSpPr>
        <p:spPr bwMode="auto">
          <a:xfrm>
            <a:off x="1093580" y="6129620"/>
            <a:ext cx="1981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处内存状态</a:t>
            </a:r>
          </a:p>
        </p:txBody>
      </p:sp>
      <p:sp>
        <p:nvSpPr>
          <p:cNvPr id="65562" name="AutoShape 26"/>
          <p:cNvSpPr>
            <a:spLocks noChangeArrowheads="1"/>
          </p:cNvSpPr>
          <p:nvPr/>
        </p:nvSpPr>
        <p:spPr bwMode="auto">
          <a:xfrm>
            <a:off x="1535088" y="6125834"/>
            <a:ext cx="228600" cy="228600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5563" name="Text Box 27"/>
          <p:cNvSpPr txBox="1">
            <a:spLocks noChangeArrowheads="1"/>
          </p:cNvSpPr>
          <p:nvPr/>
        </p:nvSpPr>
        <p:spPr bwMode="auto">
          <a:xfrm>
            <a:off x="230206" y="2285594"/>
            <a:ext cx="4913298" cy="4358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public class Test{</a:t>
            </a:r>
          </a:p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public static void main(String </a:t>
            </a:r>
            <a:r>
              <a:rPr lang="en-US" altLang="zh-CN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args</a:t>
            </a:r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[]){</a:t>
            </a:r>
          </a:p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	  </a:t>
            </a:r>
            <a:r>
              <a:rPr lang="en-US" altLang="zh-CN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[] s;</a:t>
            </a:r>
          </a:p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	  s = new </a:t>
            </a:r>
            <a:r>
              <a:rPr lang="en-US" altLang="zh-CN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[10];</a:t>
            </a:r>
          </a:p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//</a:t>
            </a:r>
            <a:r>
              <a:rPr lang="en-US" altLang="zh-CN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[] s=new </a:t>
            </a:r>
            <a:r>
              <a:rPr lang="en-US" altLang="zh-CN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[10];</a:t>
            </a:r>
          </a:p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//</a:t>
            </a:r>
            <a:r>
              <a:rPr lang="zh-CN" altLang="en-US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基本数据类型数组如果没有赋初值，</a:t>
            </a:r>
          </a:p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</a:t>
            </a:r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//Java</a:t>
            </a:r>
            <a:r>
              <a:rPr lang="zh-CN" altLang="en-US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自动给他们赋默认值。</a:t>
            </a:r>
          </a:p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	  </a:t>
            </a:r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for ( </a:t>
            </a:r>
            <a:r>
              <a:rPr lang="en-US" altLang="zh-CN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=0; </a:t>
            </a:r>
            <a:r>
              <a:rPr lang="en-US" altLang="zh-CN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&lt;10; </a:t>
            </a:r>
            <a:r>
              <a:rPr lang="en-US" altLang="zh-CN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++ ) {</a:t>
            </a:r>
          </a:p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	  s[</a:t>
            </a:r>
            <a:r>
              <a:rPr lang="en-US" altLang="zh-CN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] =2*i+1;</a:t>
            </a:r>
          </a:p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      </a:t>
            </a:r>
            <a:r>
              <a:rPr lang="en-US" altLang="zh-CN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System.out.println</a:t>
            </a:r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(s[</a:t>
            </a:r>
            <a:r>
              <a:rPr lang="en-US" altLang="zh-CN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]);</a:t>
            </a:r>
          </a:p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	  }</a:t>
            </a:r>
          </a:p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}</a:t>
            </a:r>
          </a:p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}</a:t>
            </a:r>
          </a:p>
        </p:txBody>
      </p:sp>
      <p:sp>
        <p:nvSpPr>
          <p:cNvPr id="65564" name="AutoShape 28"/>
          <p:cNvSpPr>
            <a:spLocks noChangeArrowheads="1"/>
          </p:cNvSpPr>
          <p:nvPr/>
        </p:nvSpPr>
        <p:spPr bwMode="auto">
          <a:xfrm>
            <a:off x="3000364" y="3286124"/>
            <a:ext cx="228600" cy="228600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5565" name="Rectangle 29"/>
          <p:cNvSpPr>
            <a:spLocks noGrp="1" noChangeArrowheads="1"/>
          </p:cNvSpPr>
          <p:nvPr>
            <p:ph type="title"/>
          </p:nvPr>
        </p:nvSpPr>
        <p:spPr>
          <a:xfrm>
            <a:off x="800128" y="714364"/>
            <a:ext cx="7772400" cy="1143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sz="4000" b="1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创建基本数据类型数组 </a:t>
            </a:r>
            <a:r>
              <a:rPr lang="en-US" altLang="zh-CN" sz="4000" b="1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27250816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6213475" y="3025775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563" name="Line 3"/>
          <p:cNvSpPr>
            <a:spLocks noChangeShapeType="1"/>
          </p:cNvSpPr>
          <p:nvPr/>
        </p:nvSpPr>
        <p:spPr bwMode="auto">
          <a:xfrm>
            <a:off x="6746875" y="3025775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564" name="Line 4"/>
          <p:cNvSpPr>
            <a:spLocks noChangeShapeType="1"/>
          </p:cNvSpPr>
          <p:nvPr/>
        </p:nvSpPr>
        <p:spPr bwMode="auto">
          <a:xfrm>
            <a:off x="6213475" y="5540375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565" name="AutoShape 5"/>
          <p:cNvSpPr>
            <a:spLocks/>
          </p:cNvSpPr>
          <p:nvPr/>
        </p:nvSpPr>
        <p:spPr bwMode="auto">
          <a:xfrm>
            <a:off x="5832475" y="5235575"/>
            <a:ext cx="152400" cy="304800"/>
          </a:xfrm>
          <a:prstGeom prst="lef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4932363" y="5157788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main</a:t>
            </a:r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5710254" y="2559602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栈内存</a:t>
            </a:r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6213475" y="5235575"/>
            <a:ext cx="533400" cy="3143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>
            <a:spAutoFit/>
          </a:bodyPr>
          <a:lstStyle/>
          <a:p>
            <a:pPr algn="ctr"/>
            <a:endParaRPr lang="zh-CN" altLang="zh-CN" sz="20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5756275" y="5235575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lang="en-US" altLang="zh-CN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</a:t>
            </a:r>
          </a:p>
        </p:txBody>
      </p:sp>
      <p:sp>
        <p:nvSpPr>
          <p:cNvPr id="66570" name="Oval 10"/>
          <p:cNvSpPr>
            <a:spLocks noChangeArrowheads="1"/>
          </p:cNvSpPr>
          <p:nvPr/>
        </p:nvSpPr>
        <p:spPr bwMode="auto">
          <a:xfrm>
            <a:off x="6975475" y="2873375"/>
            <a:ext cx="2133600" cy="3048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7661275" y="3482975"/>
            <a:ext cx="609600" cy="18466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</a:p>
        </p:txBody>
      </p:sp>
      <p:sp>
        <p:nvSpPr>
          <p:cNvPr id="66572" name="Line 12"/>
          <p:cNvSpPr>
            <a:spLocks noChangeShapeType="1"/>
          </p:cNvSpPr>
          <p:nvPr/>
        </p:nvSpPr>
        <p:spPr bwMode="auto">
          <a:xfrm flipV="1">
            <a:off x="6746875" y="3482975"/>
            <a:ext cx="914400" cy="1981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7204075" y="3101975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int[]</a:t>
            </a:r>
            <a:r>
              <a:rPr lang="zh-CN" altLang="en-US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</a:t>
            </a:r>
          </a:p>
        </p:txBody>
      </p:sp>
      <p:sp>
        <p:nvSpPr>
          <p:cNvPr id="66574" name="Text Box 14"/>
          <p:cNvSpPr txBox="1">
            <a:spLocks noChangeArrowheads="1"/>
          </p:cNvSpPr>
          <p:nvPr/>
        </p:nvSpPr>
        <p:spPr bwMode="auto">
          <a:xfrm>
            <a:off x="7661275" y="3671888"/>
            <a:ext cx="609600" cy="18466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</a:t>
            </a:r>
          </a:p>
        </p:txBody>
      </p:sp>
      <p:sp>
        <p:nvSpPr>
          <p:cNvPr id="66575" name="Text Box 15"/>
          <p:cNvSpPr txBox="1">
            <a:spLocks noChangeArrowheads="1"/>
          </p:cNvSpPr>
          <p:nvPr/>
        </p:nvSpPr>
        <p:spPr bwMode="auto">
          <a:xfrm>
            <a:off x="7661275" y="3863975"/>
            <a:ext cx="609600" cy="18466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5</a:t>
            </a:r>
          </a:p>
        </p:txBody>
      </p:sp>
      <p:sp>
        <p:nvSpPr>
          <p:cNvPr id="66576" name="Text Box 16"/>
          <p:cNvSpPr txBox="1">
            <a:spLocks noChangeArrowheads="1"/>
          </p:cNvSpPr>
          <p:nvPr/>
        </p:nvSpPr>
        <p:spPr bwMode="auto">
          <a:xfrm>
            <a:off x="7661275" y="4052888"/>
            <a:ext cx="609600" cy="18466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7</a:t>
            </a:r>
          </a:p>
        </p:txBody>
      </p:sp>
      <p:sp>
        <p:nvSpPr>
          <p:cNvPr id="66577" name="Text Box 17"/>
          <p:cNvSpPr txBox="1">
            <a:spLocks noChangeArrowheads="1"/>
          </p:cNvSpPr>
          <p:nvPr/>
        </p:nvSpPr>
        <p:spPr bwMode="auto">
          <a:xfrm>
            <a:off x="7661275" y="4244975"/>
            <a:ext cx="609600" cy="18466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9</a:t>
            </a:r>
          </a:p>
        </p:txBody>
      </p:sp>
      <p:sp>
        <p:nvSpPr>
          <p:cNvPr id="66578" name="Text Box 18"/>
          <p:cNvSpPr txBox="1">
            <a:spLocks noChangeArrowheads="1"/>
          </p:cNvSpPr>
          <p:nvPr/>
        </p:nvSpPr>
        <p:spPr bwMode="auto">
          <a:xfrm>
            <a:off x="7661275" y="4433888"/>
            <a:ext cx="609600" cy="18466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11</a:t>
            </a:r>
          </a:p>
        </p:txBody>
      </p:sp>
      <p:sp>
        <p:nvSpPr>
          <p:cNvPr id="66579" name="Text Box 19"/>
          <p:cNvSpPr txBox="1">
            <a:spLocks noChangeArrowheads="1"/>
          </p:cNvSpPr>
          <p:nvPr/>
        </p:nvSpPr>
        <p:spPr bwMode="auto">
          <a:xfrm>
            <a:off x="7661275" y="4625975"/>
            <a:ext cx="609600" cy="18466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13</a:t>
            </a:r>
          </a:p>
        </p:txBody>
      </p:sp>
      <p:sp>
        <p:nvSpPr>
          <p:cNvPr id="66580" name="Text Box 20"/>
          <p:cNvSpPr txBox="1">
            <a:spLocks noChangeArrowheads="1"/>
          </p:cNvSpPr>
          <p:nvPr/>
        </p:nvSpPr>
        <p:spPr bwMode="auto">
          <a:xfrm>
            <a:off x="7661275" y="4814888"/>
            <a:ext cx="609600" cy="18466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15</a:t>
            </a:r>
          </a:p>
        </p:txBody>
      </p:sp>
      <p:sp>
        <p:nvSpPr>
          <p:cNvPr id="66581" name="Text Box 21"/>
          <p:cNvSpPr txBox="1">
            <a:spLocks noChangeArrowheads="1"/>
          </p:cNvSpPr>
          <p:nvPr/>
        </p:nvSpPr>
        <p:spPr bwMode="auto">
          <a:xfrm>
            <a:off x="7661275" y="5006975"/>
            <a:ext cx="609600" cy="18466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17</a:t>
            </a:r>
          </a:p>
        </p:txBody>
      </p:sp>
      <p:sp>
        <p:nvSpPr>
          <p:cNvPr id="66582" name="Text Box 22"/>
          <p:cNvSpPr txBox="1">
            <a:spLocks noChangeArrowheads="1"/>
          </p:cNvSpPr>
          <p:nvPr/>
        </p:nvSpPr>
        <p:spPr bwMode="auto">
          <a:xfrm>
            <a:off x="7661275" y="5159375"/>
            <a:ext cx="609600" cy="18466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19</a:t>
            </a:r>
          </a:p>
        </p:txBody>
      </p:sp>
      <p:sp>
        <p:nvSpPr>
          <p:cNvPr id="66583" name="Text Box 23"/>
          <p:cNvSpPr txBox="1">
            <a:spLocks noChangeArrowheads="1"/>
          </p:cNvSpPr>
          <p:nvPr/>
        </p:nvSpPr>
        <p:spPr bwMode="auto">
          <a:xfrm>
            <a:off x="8575675" y="3787775"/>
            <a:ext cx="381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堆内存</a:t>
            </a:r>
          </a:p>
        </p:txBody>
      </p:sp>
      <p:sp>
        <p:nvSpPr>
          <p:cNvPr id="66584" name="Text Box 24"/>
          <p:cNvSpPr txBox="1">
            <a:spLocks noChangeArrowheads="1"/>
          </p:cNvSpPr>
          <p:nvPr/>
        </p:nvSpPr>
        <p:spPr bwMode="auto">
          <a:xfrm>
            <a:off x="-32" y="2562424"/>
            <a:ext cx="7812088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public class Test{</a:t>
            </a:r>
          </a:p>
          <a:p>
            <a:pPr>
              <a:spcBef>
                <a:spcPct val="2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public static void main(String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args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[]){</a:t>
            </a:r>
          </a:p>
          <a:p>
            <a:pPr>
              <a:spcBef>
                <a:spcPct val="2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	  	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[] s;</a:t>
            </a:r>
          </a:p>
          <a:p>
            <a:pPr>
              <a:spcBef>
                <a:spcPct val="2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	  	s = new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[10];</a:t>
            </a:r>
          </a:p>
          <a:p>
            <a:pPr>
              <a:spcBef>
                <a:spcPct val="2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	 	for (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=0;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&lt;10;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++ ) {</a:t>
            </a:r>
          </a:p>
          <a:p>
            <a:pPr>
              <a:spcBef>
                <a:spcPct val="2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	     		s[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] =2*i+1;</a:t>
            </a:r>
          </a:p>
          <a:p>
            <a:pPr>
              <a:spcBef>
                <a:spcPct val="2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         		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System.out.println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(s[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]);</a:t>
            </a:r>
          </a:p>
          <a:p>
            <a:pPr>
              <a:spcBef>
                <a:spcPct val="2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	             }</a:t>
            </a:r>
          </a:p>
          <a:p>
            <a:pPr>
              <a:spcBef>
                <a:spcPct val="20000"/>
              </a:spcBef>
            </a:pPr>
            <a:endParaRPr lang="en-US" altLang="zh-CN" sz="2000" dirty="0">
              <a:solidFill>
                <a:srgbClr val="0000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}</a:t>
            </a:r>
          </a:p>
          <a:p>
            <a:pPr>
              <a:spcBef>
                <a:spcPct val="2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}</a:t>
            </a:r>
          </a:p>
        </p:txBody>
      </p:sp>
      <p:sp>
        <p:nvSpPr>
          <p:cNvPr id="66585" name="AutoShape 25"/>
          <p:cNvSpPr>
            <a:spLocks noChangeArrowheads="1"/>
          </p:cNvSpPr>
          <p:nvPr/>
        </p:nvSpPr>
        <p:spPr bwMode="auto">
          <a:xfrm>
            <a:off x="1785918" y="5500702"/>
            <a:ext cx="228600" cy="228600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586" name="Text Box 26"/>
          <p:cNvSpPr txBox="1">
            <a:spLocks noChangeArrowheads="1"/>
          </p:cNvSpPr>
          <p:nvPr/>
        </p:nvSpPr>
        <p:spPr bwMode="auto">
          <a:xfrm>
            <a:off x="1142976" y="6286520"/>
            <a:ext cx="1981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处内存状态</a:t>
            </a:r>
          </a:p>
        </p:txBody>
      </p:sp>
      <p:sp>
        <p:nvSpPr>
          <p:cNvPr id="66587" name="AutoShape 27"/>
          <p:cNvSpPr>
            <a:spLocks noChangeArrowheads="1"/>
          </p:cNvSpPr>
          <p:nvPr/>
        </p:nvSpPr>
        <p:spPr bwMode="auto">
          <a:xfrm>
            <a:off x="1581109" y="6302106"/>
            <a:ext cx="228600" cy="228600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588" name="Text Box 28"/>
          <p:cNvSpPr txBox="1">
            <a:spLocks noChangeArrowheads="1"/>
          </p:cNvSpPr>
          <p:nvPr/>
        </p:nvSpPr>
        <p:spPr bwMode="auto">
          <a:xfrm>
            <a:off x="209568" y="1967203"/>
            <a:ext cx="6934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创建基本数据类型一维数组对象演示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</a:t>
            </a:r>
          </a:p>
        </p:txBody>
      </p:sp>
      <p:sp>
        <p:nvSpPr>
          <p:cNvPr id="66589" name="Rectangle 29"/>
          <p:cNvSpPr>
            <a:spLocks noGrp="1" noChangeArrowheads="1"/>
          </p:cNvSpPr>
          <p:nvPr>
            <p:ph type="title"/>
          </p:nvPr>
        </p:nvSpPr>
        <p:spPr>
          <a:xfrm>
            <a:off x="1000100" y="642925"/>
            <a:ext cx="7772400" cy="1143001"/>
          </a:xfrm>
          <a:noFill/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创建基本数据类型数组 </a:t>
            </a:r>
            <a:r>
              <a:rPr lang="en-US" altLang="zh-CN" b="1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1075531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62" y="500042"/>
            <a:ext cx="7793038" cy="1462088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创建对象数组 </a:t>
            </a:r>
            <a:r>
              <a:rPr lang="en-US" altLang="zh-CN" b="1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(1)</a:t>
            </a:r>
            <a:endParaRPr lang="en-US" altLang="zh-CN" sz="4000" b="1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477468" y="1857364"/>
            <a:ext cx="50946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创建元素为引用类型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的数组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430245" y="2428868"/>
            <a:ext cx="7856531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class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private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day;</a:t>
            </a:r>
          </a:p>
          <a:p>
            <a:pPr>
              <a:spcBef>
                <a:spcPct val="2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private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month;</a:t>
            </a:r>
          </a:p>
          <a:p>
            <a:pPr>
              <a:spcBef>
                <a:spcPct val="2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private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year;</a:t>
            </a:r>
          </a:p>
          <a:p>
            <a:pPr>
              <a:spcBef>
                <a:spcPct val="2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public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d,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m,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y){</a:t>
            </a:r>
          </a:p>
          <a:p>
            <a:pPr>
              <a:spcBef>
                <a:spcPct val="2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day = d;    month = m;    year = y;</a:t>
            </a:r>
          </a:p>
          <a:p>
            <a:pPr>
              <a:spcBef>
                <a:spcPct val="2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}</a:t>
            </a:r>
          </a:p>
          <a:p>
            <a:pPr>
              <a:spcBef>
                <a:spcPct val="2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public void display(){</a:t>
            </a:r>
          </a:p>
          <a:p>
            <a:pPr>
              <a:spcBef>
                <a:spcPct val="2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System.out.println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(day + "-" + month + "-" + year);</a:t>
            </a:r>
          </a:p>
          <a:p>
            <a:pPr>
              <a:spcBef>
                <a:spcPct val="2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}</a:t>
            </a:r>
          </a:p>
          <a:p>
            <a:pPr>
              <a:spcBef>
                <a:spcPct val="2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5480875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-32" y="2503128"/>
            <a:ext cx="7127876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public class Test{</a:t>
            </a:r>
          </a:p>
          <a:p>
            <a:pPr>
              <a:spcBef>
                <a:spcPct val="2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public static void main(String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args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[]){</a:t>
            </a:r>
          </a:p>
          <a:p>
            <a:pPr>
              <a:spcBef>
                <a:spcPct val="2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		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[] m;</a:t>
            </a:r>
          </a:p>
          <a:p>
            <a:pPr>
              <a:spcBef>
                <a:spcPct val="2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		m = new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[10];</a:t>
            </a:r>
          </a:p>
          <a:p>
            <a:pPr>
              <a:spcBef>
                <a:spcPct val="2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		for (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=0;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&lt;10;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++ ) {</a:t>
            </a:r>
          </a:p>
          <a:p>
            <a:pPr>
              <a:spcBef>
                <a:spcPct val="2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	    m[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] =new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(i+1, i+1,1990+i);</a:t>
            </a:r>
          </a:p>
          <a:p>
            <a:pPr>
              <a:spcBef>
                <a:spcPct val="2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        m[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].display();</a:t>
            </a:r>
          </a:p>
          <a:p>
            <a:pPr>
              <a:spcBef>
                <a:spcPct val="2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	      }</a:t>
            </a:r>
          </a:p>
          <a:p>
            <a:pPr>
              <a:spcBef>
                <a:spcPct val="2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}</a:t>
            </a:r>
          </a:p>
          <a:p>
            <a:pPr>
              <a:spcBef>
                <a:spcPct val="2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}</a:t>
            </a:r>
          </a:p>
        </p:txBody>
      </p:sp>
      <p:sp>
        <p:nvSpPr>
          <p:cNvPr id="68611" name="Line 3"/>
          <p:cNvSpPr>
            <a:spLocks noChangeShapeType="1"/>
          </p:cNvSpPr>
          <p:nvPr/>
        </p:nvSpPr>
        <p:spPr bwMode="auto">
          <a:xfrm>
            <a:off x="6513518" y="3676648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7046918" y="3676648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6513518" y="6191248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8614" name="AutoShape 6"/>
          <p:cNvSpPr>
            <a:spLocks/>
          </p:cNvSpPr>
          <p:nvPr/>
        </p:nvSpPr>
        <p:spPr bwMode="auto">
          <a:xfrm>
            <a:off x="6072198" y="5886448"/>
            <a:ext cx="152400" cy="304800"/>
          </a:xfrm>
          <a:prstGeom prst="lef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5214942" y="5810823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main</a:t>
            </a:r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5924568" y="3143248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栈内存</a:t>
            </a: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6513518" y="5886448"/>
            <a:ext cx="533400" cy="3143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>
            <a:spAutoFit/>
          </a:bodyPr>
          <a:lstStyle/>
          <a:p>
            <a:pPr algn="ctr"/>
            <a:endParaRPr lang="zh-CN" altLang="zh-CN" sz="20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6056318" y="5886448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lang="en-US" altLang="zh-CN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</a:t>
            </a:r>
          </a:p>
        </p:txBody>
      </p:sp>
      <p:sp>
        <p:nvSpPr>
          <p:cNvPr id="68619" name="Oval 11"/>
          <p:cNvSpPr>
            <a:spLocks noChangeArrowheads="1"/>
          </p:cNvSpPr>
          <p:nvPr/>
        </p:nvSpPr>
        <p:spPr bwMode="auto">
          <a:xfrm>
            <a:off x="7431088" y="3085543"/>
            <a:ext cx="1584325" cy="3200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8620" name="Text Box 12"/>
          <p:cNvSpPr txBox="1">
            <a:spLocks noChangeArrowheads="1"/>
          </p:cNvSpPr>
          <p:nvPr/>
        </p:nvSpPr>
        <p:spPr bwMode="auto">
          <a:xfrm>
            <a:off x="6891366" y="5631436"/>
            <a:ext cx="1752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堆内存</a:t>
            </a:r>
          </a:p>
        </p:txBody>
      </p:sp>
      <p:sp>
        <p:nvSpPr>
          <p:cNvPr id="68621" name="Rectangle 13"/>
          <p:cNvSpPr>
            <a:spLocks noChangeArrowheads="1"/>
          </p:cNvSpPr>
          <p:nvPr/>
        </p:nvSpPr>
        <p:spPr bwMode="auto">
          <a:xfrm>
            <a:off x="285720" y="1895765"/>
            <a:ext cx="5710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创建元素为引用类型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的数组演示</a:t>
            </a:r>
          </a:p>
        </p:txBody>
      </p:sp>
      <p:sp>
        <p:nvSpPr>
          <p:cNvPr id="68622" name="Text Box 14"/>
          <p:cNvSpPr txBox="1">
            <a:spLocks noChangeArrowheads="1"/>
          </p:cNvSpPr>
          <p:nvPr/>
        </p:nvSpPr>
        <p:spPr bwMode="auto">
          <a:xfrm>
            <a:off x="900113" y="6243081"/>
            <a:ext cx="1981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处内存状态</a:t>
            </a:r>
          </a:p>
        </p:txBody>
      </p:sp>
      <p:sp>
        <p:nvSpPr>
          <p:cNvPr id="68623" name="AutoShape 15"/>
          <p:cNvSpPr>
            <a:spLocks noChangeArrowheads="1"/>
          </p:cNvSpPr>
          <p:nvPr/>
        </p:nvSpPr>
        <p:spPr bwMode="auto">
          <a:xfrm>
            <a:off x="1298378" y="6225464"/>
            <a:ext cx="228600" cy="228600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8624" name="AutoShape 16"/>
          <p:cNvSpPr>
            <a:spLocks noChangeArrowheads="1"/>
          </p:cNvSpPr>
          <p:nvPr/>
        </p:nvSpPr>
        <p:spPr bwMode="auto">
          <a:xfrm>
            <a:off x="3346767" y="3323318"/>
            <a:ext cx="228600" cy="228600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8625" name="Rectangle 17"/>
          <p:cNvSpPr>
            <a:spLocks noGrp="1" noChangeArrowheads="1"/>
          </p:cNvSpPr>
          <p:nvPr>
            <p:ph type="title"/>
          </p:nvPr>
        </p:nvSpPr>
        <p:spPr>
          <a:xfrm>
            <a:off x="900113" y="500042"/>
            <a:ext cx="7793037" cy="1462088"/>
          </a:xfrm>
          <a:noFill/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创建对象数组 </a:t>
            </a:r>
            <a:r>
              <a:rPr lang="en-US" altLang="zh-CN" b="1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(2)</a:t>
            </a:r>
            <a:endParaRPr lang="en-US" altLang="zh-CN" sz="4000" b="1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61944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Line 2"/>
          <p:cNvSpPr>
            <a:spLocks noChangeShapeType="1"/>
          </p:cNvSpPr>
          <p:nvPr/>
        </p:nvSpPr>
        <p:spPr bwMode="auto">
          <a:xfrm>
            <a:off x="6600836" y="3054350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9635" name="Line 3"/>
          <p:cNvSpPr>
            <a:spLocks noChangeShapeType="1"/>
          </p:cNvSpPr>
          <p:nvPr/>
        </p:nvSpPr>
        <p:spPr bwMode="auto">
          <a:xfrm>
            <a:off x="7134236" y="3054350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9636" name="Line 4"/>
          <p:cNvSpPr>
            <a:spLocks noChangeShapeType="1"/>
          </p:cNvSpPr>
          <p:nvPr/>
        </p:nvSpPr>
        <p:spPr bwMode="auto">
          <a:xfrm>
            <a:off x="6600836" y="556895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9637" name="AutoShape 5"/>
          <p:cNvSpPr>
            <a:spLocks/>
          </p:cNvSpPr>
          <p:nvPr/>
        </p:nvSpPr>
        <p:spPr bwMode="auto">
          <a:xfrm>
            <a:off x="6161110" y="5264150"/>
            <a:ext cx="152400" cy="304800"/>
          </a:xfrm>
          <a:prstGeom prst="lef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5357818" y="5215246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main</a:t>
            </a: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6067444" y="2559602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栈内存</a:t>
            </a:r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6600836" y="5264150"/>
            <a:ext cx="533400" cy="3143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>
            <a:spAutoFit/>
          </a:bodyPr>
          <a:lstStyle/>
          <a:p>
            <a:pPr algn="ctr"/>
            <a:endParaRPr lang="zh-CN" altLang="zh-CN" sz="20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6143636" y="526415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lang="en-US" altLang="zh-CN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</a:t>
            </a:r>
          </a:p>
        </p:txBody>
      </p:sp>
      <p:sp>
        <p:nvSpPr>
          <p:cNvPr id="69642" name="Oval 10"/>
          <p:cNvSpPr>
            <a:spLocks noChangeArrowheads="1"/>
          </p:cNvSpPr>
          <p:nvPr/>
        </p:nvSpPr>
        <p:spPr bwMode="auto">
          <a:xfrm>
            <a:off x="7215206" y="2749550"/>
            <a:ext cx="1974832" cy="3394094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8029575" y="3648075"/>
            <a:ext cx="609600" cy="18466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69644" name="Line 12"/>
          <p:cNvSpPr>
            <a:spLocks noChangeShapeType="1"/>
          </p:cNvSpPr>
          <p:nvPr/>
        </p:nvSpPr>
        <p:spPr bwMode="auto">
          <a:xfrm flipV="1">
            <a:off x="7143768" y="3716338"/>
            <a:ext cx="884220" cy="1712926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7429520" y="3141663"/>
            <a:ext cx="17287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[]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</a:t>
            </a:r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8029575" y="3836988"/>
            <a:ext cx="609600" cy="18466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69647" name="Text Box 15"/>
          <p:cNvSpPr txBox="1">
            <a:spLocks noChangeArrowheads="1"/>
          </p:cNvSpPr>
          <p:nvPr/>
        </p:nvSpPr>
        <p:spPr bwMode="auto">
          <a:xfrm>
            <a:off x="8029575" y="4029075"/>
            <a:ext cx="609600" cy="18466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0" bIns="0">
            <a:spAutoFit/>
          </a:bodyPr>
          <a:lstStyle/>
          <a:p>
            <a:pPr algn="ctr"/>
            <a:r>
              <a:rPr lang="en-US" altLang="zh-CN" sz="1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69648" name="Text Box 16"/>
          <p:cNvSpPr txBox="1">
            <a:spLocks noChangeArrowheads="1"/>
          </p:cNvSpPr>
          <p:nvPr/>
        </p:nvSpPr>
        <p:spPr bwMode="auto">
          <a:xfrm>
            <a:off x="8029575" y="4217988"/>
            <a:ext cx="609600" cy="18466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69649" name="Text Box 17"/>
          <p:cNvSpPr txBox="1">
            <a:spLocks noChangeArrowheads="1"/>
          </p:cNvSpPr>
          <p:nvPr/>
        </p:nvSpPr>
        <p:spPr bwMode="auto">
          <a:xfrm>
            <a:off x="8029575" y="4410075"/>
            <a:ext cx="609600" cy="18466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69650" name="Text Box 18"/>
          <p:cNvSpPr txBox="1">
            <a:spLocks noChangeArrowheads="1"/>
          </p:cNvSpPr>
          <p:nvPr/>
        </p:nvSpPr>
        <p:spPr bwMode="auto">
          <a:xfrm>
            <a:off x="8029575" y="4598988"/>
            <a:ext cx="609600" cy="18466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8029575" y="4791075"/>
            <a:ext cx="609600" cy="18466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69652" name="Text Box 20"/>
          <p:cNvSpPr txBox="1">
            <a:spLocks noChangeArrowheads="1"/>
          </p:cNvSpPr>
          <p:nvPr/>
        </p:nvSpPr>
        <p:spPr bwMode="auto">
          <a:xfrm>
            <a:off x="8029575" y="4979988"/>
            <a:ext cx="609600" cy="18466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69653" name="Text Box 21"/>
          <p:cNvSpPr txBox="1">
            <a:spLocks noChangeArrowheads="1"/>
          </p:cNvSpPr>
          <p:nvPr/>
        </p:nvSpPr>
        <p:spPr bwMode="auto">
          <a:xfrm>
            <a:off x="8029575" y="5172075"/>
            <a:ext cx="609600" cy="18466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69654" name="Text Box 22"/>
          <p:cNvSpPr txBox="1">
            <a:spLocks noChangeArrowheads="1"/>
          </p:cNvSpPr>
          <p:nvPr/>
        </p:nvSpPr>
        <p:spPr bwMode="auto">
          <a:xfrm>
            <a:off x="8029575" y="5324475"/>
            <a:ext cx="609600" cy="18466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auto">
          <a:xfrm>
            <a:off x="6929454" y="5675331"/>
            <a:ext cx="175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堆内存</a:t>
            </a:r>
          </a:p>
        </p:txBody>
      </p:sp>
      <p:sp>
        <p:nvSpPr>
          <p:cNvPr id="69656" name="Text Box 24"/>
          <p:cNvSpPr txBox="1">
            <a:spLocks noChangeArrowheads="1"/>
          </p:cNvSpPr>
          <p:nvPr/>
        </p:nvSpPr>
        <p:spPr bwMode="auto">
          <a:xfrm>
            <a:off x="910525" y="6009521"/>
            <a:ext cx="1981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处存状态</a:t>
            </a:r>
          </a:p>
        </p:txBody>
      </p:sp>
      <p:sp>
        <p:nvSpPr>
          <p:cNvPr id="69657" name="AutoShape 25"/>
          <p:cNvSpPr>
            <a:spLocks noChangeArrowheads="1"/>
          </p:cNvSpPr>
          <p:nvPr/>
        </p:nvSpPr>
        <p:spPr bwMode="auto">
          <a:xfrm>
            <a:off x="1557956" y="6000768"/>
            <a:ext cx="228600" cy="228600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9658" name="Rectangle 26"/>
          <p:cNvSpPr>
            <a:spLocks noChangeArrowheads="1"/>
          </p:cNvSpPr>
          <p:nvPr/>
        </p:nvSpPr>
        <p:spPr bwMode="auto">
          <a:xfrm>
            <a:off x="250825" y="1785926"/>
            <a:ext cx="5710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创建元素为引用类型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的数组演示</a:t>
            </a:r>
          </a:p>
        </p:txBody>
      </p:sp>
      <p:sp>
        <p:nvSpPr>
          <p:cNvPr id="69659" name="Rectangle 27"/>
          <p:cNvSpPr>
            <a:spLocks noGrp="1" noChangeArrowheads="1"/>
          </p:cNvSpPr>
          <p:nvPr>
            <p:ph type="title"/>
          </p:nvPr>
        </p:nvSpPr>
        <p:spPr>
          <a:xfrm>
            <a:off x="779491" y="466714"/>
            <a:ext cx="7793037" cy="1462088"/>
          </a:xfrm>
          <a:noFill/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创建对象数组 </a:t>
            </a:r>
            <a:r>
              <a:rPr lang="en-US" altLang="zh-CN" b="1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(3)</a:t>
            </a:r>
            <a:endParaRPr lang="en-US" altLang="zh-CN" sz="4000" b="1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9660" name="Text Box 28"/>
          <p:cNvSpPr txBox="1">
            <a:spLocks noChangeArrowheads="1"/>
          </p:cNvSpPr>
          <p:nvPr/>
        </p:nvSpPr>
        <p:spPr bwMode="auto">
          <a:xfrm>
            <a:off x="-32" y="2521453"/>
            <a:ext cx="7127875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public class Test{</a:t>
            </a:r>
          </a:p>
          <a:p>
            <a:pPr>
              <a:spcBef>
                <a:spcPct val="2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public static void main(String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args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[]){</a:t>
            </a:r>
          </a:p>
          <a:p>
            <a:pPr>
              <a:spcBef>
                <a:spcPct val="2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		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[] m;</a:t>
            </a:r>
          </a:p>
          <a:p>
            <a:pPr>
              <a:spcBef>
                <a:spcPct val="2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		m = new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[10];</a:t>
            </a:r>
          </a:p>
          <a:p>
            <a:pPr>
              <a:spcBef>
                <a:spcPct val="2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		for (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=0;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&lt;10;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++ ) {</a:t>
            </a:r>
          </a:p>
          <a:p>
            <a:pPr>
              <a:spcBef>
                <a:spcPct val="2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	    m[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] =new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(i+1, i+1,1990+i);</a:t>
            </a:r>
          </a:p>
          <a:p>
            <a:pPr>
              <a:spcBef>
                <a:spcPct val="2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        m[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].display();</a:t>
            </a:r>
          </a:p>
          <a:p>
            <a:pPr>
              <a:spcBef>
                <a:spcPct val="2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	      }</a:t>
            </a:r>
          </a:p>
          <a:p>
            <a:pPr>
              <a:spcBef>
                <a:spcPct val="2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}</a:t>
            </a:r>
          </a:p>
          <a:p>
            <a:pPr>
              <a:spcBef>
                <a:spcPct val="2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}</a:t>
            </a:r>
          </a:p>
        </p:txBody>
      </p:sp>
      <p:sp>
        <p:nvSpPr>
          <p:cNvPr id="69661" name="AutoShape 29"/>
          <p:cNvSpPr>
            <a:spLocks noChangeArrowheads="1"/>
          </p:cNvSpPr>
          <p:nvPr/>
        </p:nvSpPr>
        <p:spPr bwMode="auto">
          <a:xfrm>
            <a:off x="4414838" y="3700466"/>
            <a:ext cx="228600" cy="228600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05694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427186" y="1815207"/>
            <a:ext cx="71691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Java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中使用关键字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new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创建数组对象</a:t>
            </a:r>
          </a:p>
        </p:txBody>
      </p:sp>
      <p:sp>
        <p:nvSpPr>
          <p:cNvPr id="70659" name="Line 3"/>
          <p:cNvSpPr>
            <a:spLocks noChangeShapeType="1"/>
          </p:cNvSpPr>
          <p:nvPr/>
        </p:nvSpPr>
        <p:spPr bwMode="auto">
          <a:xfrm>
            <a:off x="5503863" y="3318076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60" name="Line 4"/>
          <p:cNvSpPr>
            <a:spLocks noChangeShapeType="1"/>
          </p:cNvSpPr>
          <p:nvPr/>
        </p:nvSpPr>
        <p:spPr bwMode="auto">
          <a:xfrm>
            <a:off x="6037263" y="3318076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5503863" y="5832676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62" name="AutoShape 6"/>
          <p:cNvSpPr>
            <a:spLocks/>
          </p:cNvSpPr>
          <p:nvPr/>
        </p:nvSpPr>
        <p:spPr bwMode="auto">
          <a:xfrm>
            <a:off x="5067672" y="5527876"/>
            <a:ext cx="152400" cy="304800"/>
          </a:xfrm>
          <a:prstGeom prst="lef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4211960" y="5480397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main</a:t>
            </a:r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5046663" y="2784676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栈内存</a:t>
            </a:r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5503863" y="5527876"/>
            <a:ext cx="533400" cy="3143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>
            <a:spAutoFit/>
          </a:bodyPr>
          <a:lstStyle/>
          <a:p>
            <a:pPr algn="ctr"/>
            <a:endParaRPr lang="zh-CN" altLang="zh-CN" sz="20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5046663" y="5527876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lang="en-US" altLang="zh-CN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</a:t>
            </a:r>
          </a:p>
        </p:txBody>
      </p:sp>
      <p:sp>
        <p:nvSpPr>
          <p:cNvPr id="70667" name="Oval 11"/>
          <p:cNvSpPr>
            <a:spLocks noChangeArrowheads="1"/>
          </p:cNvSpPr>
          <p:nvPr/>
        </p:nvSpPr>
        <p:spPr bwMode="auto">
          <a:xfrm>
            <a:off x="6265863" y="2784676"/>
            <a:ext cx="2819400" cy="3429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6951663" y="3775276"/>
            <a:ext cx="609600" cy="18466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*****</a:t>
            </a:r>
          </a:p>
        </p:txBody>
      </p:sp>
      <p:sp>
        <p:nvSpPr>
          <p:cNvPr id="70669" name="Line 13"/>
          <p:cNvSpPr>
            <a:spLocks noChangeShapeType="1"/>
          </p:cNvSpPr>
          <p:nvPr/>
        </p:nvSpPr>
        <p:spPr bwMode="auto">
          <a:xfrm flipV="1">
            <a:off x="6037263" y="3775276"/>
            <a:ext cx="914400" cy="1981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70" name="Text Box 14"/>
          <p:cNvSpPr txBox="1">
            <a:spLocks noChangeArrowheads="1"/>
          </p:cNvSpPr>
          <p:nvPr/>
        </p:nvSpPr>
        <p:spPr bwMode="auto">
          <a:xfrm>
            <a:off x="6948264" y="2996952"/>
            <a:ext cx="150876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[]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</a:t>
            </a:r>
          </a:p>
        </p:txBody>
      </p:sp>
      <p:sp>
        <p:nvSpPr>
          <p:cNvPr id="70671" name="Text Box 15"/>
          <p:cNvSpPr txBox="1">
            <a:spLocks noChangeArrowheads="1"/>
          </p:cNvSpPr>
          <p:nvPr/>
        </p:nvSpPr>
        <p:spPr bwMode="auto">
          <a:xfrm>
            <a:off x="6951663" y="3964189"/>
            <a:ext cx="609600" cy="18466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*****</a:t>
            </a:r>
          </a:p>
        </p:txBody>
      </p:sp>
      <p:sp>
        <p:nvSpPr>
          <p:cNvPr id="70672" name="Text Box 16"/>
          <p:cNvSpPr txBox="1">
            <a:spLocks noChangeArrowheads="1"/>
          </p:cNvSpPr>
          <p:nvPr/>
        </p:nvSpPr>
        <p:spPr bwMode="auto">
          <a:xfrm>
            <a:off x="6951663" y="4156276"/>
            <a:ext cx="609600" cy="18466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*****</a:t>
            </a:r>
          </a:p>
        </p:txBody>
      </p:sp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6951663" y="4345189"/>
            <a:ext cx="609600" cy="18466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70674" name="Text Box 18"/>
          <p:cNvSpPr txBox="1">
            <a:spLocks noChangeArrowheads="1"/>
          </p:cNvSpPr>
          <p:nvPr/>
        </p:nvSpPr>
        <p:spPr bwMode="auto">
          <a:xfrm>
            <a:off x="6951663" y="4537276"/>
            <a:ext cx="609600" cy="18466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70675" name="Text Box 19"/>
          <p:cNvSpPr txBox="1">
            <a:spLocks noChangeArrowheads="1"/>
          </p:cNvSpPr>
          <p:nvPr/>
        </p:nvSpPr>
        <p:spPr bwMode="auto">
          <a:xfrm>
            <a:off x="6951663" y="4726189"/>
            <a:ext cx="609600" cy="18466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70676" name="Text Box 20"/>
          <p:cNvSpPr txBox="1">
            <a:spLocks noChangeArrowheads="1"/>
          </p:cNvSpPr>
          <p:nvPr/>
        </p:nvSpPr>
        <p:spPr bwMode="auto">
          <a:xfrm>
            <a:off x="6951663" y="4918276"/>
            <a:ext cx="609600" cy="3746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  <a:p>
            <a:pPr algn="ctr"/>
            <a:endParaRPr lang="en-US" altLang="zh-CN" sz="12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77" name="Text Box 21"/>
          <p:cNvSpPr txBox="1">
            <a:spLocks noChangeArrowheads="1"/>
          </p:cNvSpPr>
          <p:nvPr/>
        </p:nvSpPr>
        <p:spPr bwMode="auto">
          <a:xfrm>
            <a:off x="6951663" y="5107189"/>
            <a:ext cx="609600" cy="18466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70678" name="Text Box 22"/>
          <p:cNvSpPr txBox="1">
            <a:spLocks noChangeArrowheads="1"/>
          </p:cNvSpPr>
          <p:nvPr/>
        </p:nvSpPr>
        <p:spPr bwMode="auto">
          <a:xfrm>
            <a:off x="6951663" y="5299276"/>
            <a:ext cx="609600" cy="18466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70679" name="Text Box 23"/>
          <p:cNvSpPr txBox="1">
            <a:spLocks noChangeArrowheads="1"/>
          </p:cNvSpPr>
          <p:nvPr/>
        </p:nvSpPr>
        <p:spPr bwMode="auto">
          <a:xfrm>
            <a:off x="6951663" y="5451676"/>
            <a:ext cx="609600" cy="18466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70680" name="Text Box 24"/>
          <p:cNvSpPr txBox="1">
            <a:spLocks noChangeArrowheads="1"/>
          </p:cNvSpPr>
          <p:nvPr/>
        </p:nvSpPr>
        <p:spPr bwMode="auto">
          <a:xfrm>
            <a:off x="6494463" y="5756476"/>
            <a:ext cx="1752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堆内存</a:t>
            </a:r>
          </a:p>
        </p:txBody>
      </p:sp>
      <p:sp>
        <p:nvSpPr>
          <p:cNvPr id="70681" name="Text Box 25"/>
          <p:cNvSpPr txBox="1">
            <a:spLocks noChangeArrowheads="1"/>
          </p:cNvSpPr>
          <p:nvPr/>
        </p:nvSpPr>
        <p:spPr bwMode="auto">
          <a:xfrm>
            <a:off x="8018463" y="3506989"/>
            <a:ext cx="609600" cy="18466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</a:p>
        </p:txBody>
      </p:sp>
      <p:sp>
        <p:nvSpPr>
          <p:cNvPr id="70682" name="Text Box 26"/>
          <p:cNvSpPr txBox="1">
            <a:spLocks noChangeArrowheads="1"/>
          </p:cNvSpPr>
          <p:nvPr/>
        </p:nvSpPr>
        <p:spPr bwMode="auto">
          <a:xfrm>
            <a:off x="8018463" y="3699076"/>
            <a:ext cx="609600" cy="18466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</a:p>
        </p:txBody>
      </p:sp>
      <p:sp>
        <p:nvSpPr>
          <p:cNvPr id="70683" name="Text Box 27"/>
          <p:cNvSpPr txBox="1">
            <a:spLocks noChangeArrowheads="1"/>
          </p:cNvSpPr>
          <p:nvPr/>
        </p:nvSpPr>
        <p:spPr bwMode="auto">
          <a:xfrm>
            <a:off x="8018463" y="3887989"/>
            <a:ext cx="609600" cy="18466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1990</a:t>
            </a:r>
          </a:p>
        </p:txBody>
      </p:sp>
      <p:sp>
        <p:nvSpPr>
          <p:cNvPr id="70684" name="Line 28"/>
          <p:cNvSpPr>
            <a:spLocks noChangeShapeType="1"/>
          </p:cNvSpPr>
          <p:nvPr/>
        </p:nvSpPr>
        <p:spPr bwMode="auto">
          <a:xfrm flipV="1">
            <a:off x="7561263" y="3546676"/>
            <a:ext cx="457200" cy="304800"/>
          </a:xfrm>
          <a:prstGeom prst="line">
            <a:avLst/>
          </a:prstGeom>
          <a:noFill/>
          <a:ln w="9525">
            <a:solidFill>
              <a:srgbClr val="79377B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85" name="Text Box 29"/>
          <p:cNvSpPr txBox="1">
            <a:spLocks noChangeArrowheads="1"/>
          </p:cNvSpPr>
          <p:nvPr/>
        </p:nvSpPr>
        <p:spPr bwMode="auto">
          <a:xfrm>
            <a:off x="8018463" y="4232476"/>
            <a:ext cx="609600" cy="18466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</a:p>
        </p:txBody>
      </p:sp>
      <p:sp>
        <p:nvSpPr>
          <p:cNvPr id="70686" name="Text Box 30"/>
          <p:cNvSpPr txBox="1">
            <a:spLocks noChangeArrowheads="1"/>
          </p:cNvSpPr>
          <p:nvPr/>
        </p:nvSpPr>
        <p:spPr bwMode="auto">
          <a:xfrm>
            <a:off x="8018463" y="4421389"/>
            <a:ext cx="609600" cy="18466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</a:p>
        </p:txBody>
      </p:sp>
      <p:sp>
        <p:nvSpPr>
          <p:cNvPr id="70687" name="Text Box 31"/>
          <p:cNvSpPr txBox="1">
            <a:spLocks noChangeArrowheads="1"/>
          </p:cNvSpPr>
          <p:nvPr/>
        </p:nvSpPr>
        <p:spPr bwMode="auto">
          <a:xfrm>
            <a:off x="8018463" y="4613476"/>
            <a:ext cx="609600" cy="18466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1991</a:t>
            </a:r>
          </a:p>
        </p:txBody>
      </p:sp>
      <p:sp>
        <p:nvSpPr>
          <p:cNvPr id="70688" name="Line 32"/>
          <p:cNvSpPr>
            <a:spLocks noChangeShapeType="1"/>
          </p:cNvSpPr>
          <p:nvPr/>
        </p:nvSpPr>
        <p:spPr bwMode="auto">
          <a:xfrm>
            <a:off x="7561263" y="4080076"/>
            <a:ext cx="457200" cy="152400"/>
          </a:xfrm>
          <a:prstGeom prst="line">
            <a:avLst/>
          </a:prstGeom>
          <a:noFill/>
          <a:ln w="9525">
            <a:solidFill>
              <a:srgbClr val="79377B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89" name="Text Box 33"/>
          <p:cNvSpPr txBox="1">
            <a:spLocks noChangeArrowheads="1"/>
          </p:cNvSpPr>
          <p:nvPr/>
        </p:nvSpPr>
        <p:spPr bwMode="auto">
          <a:xfrm>
            <a:off x="8018463" y="4954789"/>
            <a:ext cx="609600" cy="18466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</a:t>
            </a:r>
          </a:p>
        </p:txBody>
      </p:sp>
      <p:sp>
        <p:nvSpPr>
          <p:cNvPr id="70690" name="Text Box 34"/>
          <p:cNvSpPr txBox="1">
            <a:spLocks noChangeArrowheads="1"/>
          </p:cNvSpPr>
          <p:nvPr/>
        </p:nvSpPr>
        <p:spPr bwMode="auto">
          <a:xfrm>
            <a:off x="8018463" y="5146876"/>
            <a:ext cx="609600" cy="18466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</a:t>
            </a:r>
          </a:p>
        </p:txBody>
      </p:sp>
      <p:sp>
        <p:nvSpPr>
          <p:cNvPr id="70691" name="Text Box 35"/>
          <p:cNvSpPr txBox="1">
            <a:spLocks noChangeArrowheads="1"/>
          </p:cNvSpPr>
          <p:nvPr/>
        </p:nvSpPr>
        <p:spPr bwMode="auto">
          <a:xfrm>
            <a:off x="8018463" y="5335789"/>
            <a:ext cx="609600" cy="18466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1992</a:t>
            </a:r>
          </a:p>
        </p:txBody>
      </p:sp>
      <p:sp>
        <p:nvSpPr>
          <p:cNvPr id="70692" name="Line 36"/>
          <p:cNvSpPr>
            <a:spLocks noChangeShapeType="1"/>
          </p:cNvSpPr>
          <p:nvPr/>
        </p:nvSpPr>
        <p:spPr bwMode="auto">
          <a:xfrm>
            <a:off x="7561263" y="4232476"/>
            <a:ext cx="457200" cy="685800"/>
          </a:xfrm>
          <a:prstGeom prst="line">
            <a:avLst/>
          </a:prstGeom>
          <a:noFill/>
          <a:ln w="9525">
            <a:solidFill>
              <a:srgbClr val="79377B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93" name="Text Box 37"/>
          <p:cNvSpPr txBox="1">
            <a:spLocks noChangeArrowheads="1"/>
          </p:cNvSpPr>
          <p:nvPr/>
        </p:nvSpPr>
        <p:spPr bwMode="auto">
          <a:xfrm>
            <a:off x="1403647" y="5941142"/>
            <a:ext cx="309634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for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循环执行三次后内存状态</a:t>
            </a:r>
          </a:p>
        </p:txBody>
      </p:sp>
      <p:sp>
        <p:nvSpPr>
          <p:cNvPr id="70694" name="Rectangle 38"/>
          <p:cNvSpPr>
            <a:spLocks noGrp="1" noChangeArrowheads="1"/>
          </p:cNvSpPr>
          <p:nvPr>
            <p:ph type="title"/>
          </p:nvPr>
        </p:nvSpPr>
        <p:spPr>
          <a:xfrm>
            <a:off x="1187624" y="526752"/>
            <a:ext cx="7793037" cy="1462088"/>
          </a:xfrm>
          <a:noFill/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创建对象数组 </a:t>
            </a:r>
            <a:r>
              <a:rPr lang="en-US" altLang="zh-CN" b="1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(4)</a:t>
            </a:r>
            <a:endParaRPr lang="en-US" altLang="zh-CN" sz="4000" b="1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95" name="Text Box 39"/>
          <p:cNvSpPr txBox="1">
            <a:spLocks noChangeArrowheads="1"/>
          </p:cNvSpPr>
          <p:nvPr/>
        </p:nvSpPr>
        <p:spPr bwMode="auto">
          <a:xfrm>
            <a:off x="180429" y="2444344"/>
            <a:ext cx="7127875" cy="3360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public class Test{</a:t>
            </a:r>
          </a:p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public static void main(String </a:t>
            </a:r>
            <a:r>
              <a:rPr lang="en-US" altLang="zh-CN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args</a:t>
            </a:r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[]){</a:t>
            </a:r>
          </a:p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		</a:t>
            </a:r>
            <a:r>
              <a:rPr lang="en-US" altLang="zh-CN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[] m;</a:t>
            </a:r>
          </a:p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		m = new </a:t>
            </a:r>
            <a:r>
              <a:rPr lang="en-US" altLang="zh-CN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[10];</a:t>
            </a:r>
          </a:p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		for ( </a:t>
            </a:r>
            <a:r>
              <a:rPr lang="en-US" altLang="zh-CN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=0; </a:t>
            </a:r>
            <a:r>
              <a:rPr lang="en-US" altLang="zh-CN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&lt;10; </a:t>
            </a:r>
            <a:r>
              <a:rPr lang="en-US" altLang="zh-CN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++ ) {</a:t>
            </a:r>
          </a:p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	    m[</a:t>
            </a:r>
            <a:r>
              <a:rPr lang="en-US" altLang="zh-CN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] =new </a:t>
            </a:r>
            <a:r>
              <a:rPr lang="en-US" altLang="zh-CN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(i+1, i+1,1990+i);</a:t>
            </a:r>
          </a:p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        m[</a:t>
            </a:r>
            <a:r>
              <a:rPr lang="en-US" altLang="zh-CN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].display();</a:t>
            </a:r>
          </a:p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	      }</a:t>
            </a:r>
          </a:p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}</a:t>
            </a:r>
          </a:p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3310640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548680"/>
            <a:ext cx="7793037" cy="1462088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数组初始化</a:t>
            </a: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395536" y="1805915"/>
            <a:ext cx="84969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动态初始化：数组定义与为数组元素分配空间并赋值的操作分开进行。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647668" y="4655304"/>
            <a:ext cx="45720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dates[];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dates = new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[3];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dates[0] = new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(22, 7, 1964);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dates[1] = new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(1, 1, 2000);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dates[2] = new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(22, 12, 1964);</a:t>
            </a: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647668" y="2893045"/>
            <a:ext cx="30480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a[];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  = new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[3];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a[0] = 3;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a[1] = 9;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a[2] = 8;</a:t>
            </a:r>
          </a:p>
        </p:txBody>
      </p:sp>
    </p:spTree>
    <p:extLst>
      <p:ext uri="{BB962C8B-B14F-4D97-AF65-F5344CB8AC3E}">
        <p14:creationId xmlns:p14="http://schemas.microsoft.com/office/powerpoint/2010/main" val="30911600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692696"/>
            <a:ext cx="7793037" cy="1101725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数组初始化</a:t>
            </a: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428596" y="1772816"/>
            <a:ext cx="817585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静态初始化：在定义数组的同时就为数组元素分配空间并赋值。</a:t>
            </a: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428596" y="3020192"/>
            <a:ext cx="6553200" cy="283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00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 a[] = { 3, 9, 8};</a:t>
            </a:r>
          </a:p>
          <a:p>
            <a:pPr>
              <a:spcBef>
                <a:spcPct val="20000"/>
              </a:spcBef>
            </a:pPr>
            <a:endParaRPr lang="en-US" altLang="zh-CN" sz="700">
              <a:solidFill>
                <a:srgbClr val="0000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MyDate dates[] = {</a:t>
            </a:r>
          </a:p>
          <a:p>
            <a:pPr>
              <a:spcBef>
                <a:spcPct val="20000"/>
              </a:spcBef>
            </a:pPr>
            <a:r>
              <a:rPr lang="en-US" altLang="zh-CN" sz="200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new MyDate(22, 7, 1964),</a:t>
            </a:r>
          </a:p>
          <a:p>
            <a:pPr>
              <a:spcBef>
                <a:spcPct val="20000"/>
              </a:spcBef>
            </a:pPr>
            <a:r>
              <a:rPr lang="en-US" altLang="zh-CN" sz="200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new MyDate(1, 1, 2000),</a:t>
            </a:r>
          </a:p>
          <a:p>
            <a:pPr>
              <a:spcBef>
                <a:spcPct val="20000"/>
              </a:spcBef>
            </a:pPr>
            <a:r>
              <a:rPr lang="en-US" altLang="zh-CN" sz="200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new MyDate(22, 12, 1964)</a:t>
            </a:r>
          </a:p>
          <a:p>
            <a:pPr>
              <a:spcBef>
                <a:spcPct val="20000"/>
              </a:spcBef>
            </a:pPr>
            <a:r>
              <a:rPr lang="en-US" altLang="zh-CN" sz="200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};</a:t>
            </a:r>
          </a:p>
          <a:p>
            <a:pPr>
              <a:spcBef>
                <a:spcPct val="20000"/>
              </a:spcBef>
            </a:pPr>
            <a:endParaRPr lang="en-US" altLang="zh-CN" sz="2000">
              <a:solidFill>
                <a:srgbClr val="0000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13019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671091"/>
            <a:ext cx="7793038" cy="1101725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多维数组 </a:t>
            </a:r>
            <a:r>
              <a:rPr lang="en-US" altLang="zh-CN" sz="4000" b="1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(1)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4875" y="1895080"/>
            <a:ext cx="7554913" cy="101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二维数组举例：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[][] a = {{1,2},{3,4,0,9},{5,6,7}};</a:t>
            </a:r>
          </a:p>
        </p:txBody>
      </p:sp>
      <p:graphicFrame>
        <p:nvGraphicFramePr>
          <p:cNvPr id="518181" name="Group 37"/>
          <p:cNvGraphicFramePr>
            <a:graphicFrameLocks noGrp="1"/>
          </p:cNvGraphicFramePr>
          <p:nvPr>
            <p:ph sz="half" idx="2"/>
          </p:nvPr>
        </p:nvGraphicFramePr>
        <p:xfrm>
          <a:off x="1187450" y="3374630"/>
          <a:ext cx="6913563" cy="2272666"/>
        </p:xfrm>
        <a:graphic>
          <a:graphicData uri="http://schemas.openxmlformats.org/drawingml/2006/table">
            <a:tbl>
              <a:tblPr/>
              <a:tblGrid>
                <a:gridCol w="1382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2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2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27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            j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j =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j =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j =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j =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i =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i =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i = 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08707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54744"/>
            <a:ext cx="7793038" cy="1462088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多维数组 </a:t>
            </a:r>
            <a:r>
              <a:rPr lang="en-US" altLang="zh-CN" sz="4000" b="1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(2)</a:t>
            </a: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323404" y="1971690"/>
            <a:ext cx="8497068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中多维数组被做为数组的数组处理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中多维数组的声明和初始化应按从高维到低维的顺序进行</a:t>
            </a:r>
          </a:p>
          <a:p>
            <a:pPr marL="457200" indent="-457200">
              <a:spcBef>
                <a:spcPct val="50000"/>
              </a:spcBef>
            </a:pPr>
            <a:endParaRPr lang="zh-CN" altLang="en-US" sz="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457200" indent="-457200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t [][] = new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[4][];//t</a:t>
            </a:r>
            <a:r>
              <a:rPr lang="zh-CN" altLang="en-US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有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4</a:t>
            </a:r>
            <a:r>
              <a:rPr lang="zh-CN" altLang="en-US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行，第一个维数不空即可</a:t>
            </a:r>
          </a:p>
          <a:p>
            <a:pPr marL="457200" indent="-457200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t[0] = new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[5];	  //</a:t>
            </a:r>
            <a:r>
              <a:rPr lang="zh-CN" altLang="en-US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每一行都是一个有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5</a:t>
            </a:r>
            <a:r>
              <a:rPr lang="zh-CN" altLang="en-US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个元素的一维数组</a:t>
            </a:r>
          </a:p>
          <a:p>
            <a:pPr marL="457200" indent="-457200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t[1] = new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[5];</a:t>
            </a:r>
          </a:p>
          <a:p>
            <a:pPr marL="457200" indent="-457200"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t1[][] = new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[][4];   //</a:t>
            </a:r>
            <a:r>
              <a:rPr lang="zh-CN" altLang="en-US" sz="2000" i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非法</a:t>
            </a:r>
          </a:p>
        </p:txBody>
      </p:sp>
    </p:spTree>
    <p:extLst>
      <p:ext uri="{BB962C8B-B14F-4D97-AF65-F5344CB8AC3E}">
        <p14:creationId xmlns:p14="http://schemas.microsoft.com/office/powerpoint/2010/main" val="3882323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4366" y="714356"/>
            <a:ext cx="8229600" cy="857256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变量的分类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743076"/>
            <a:ext cx="8572560" cy="4043378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按被声明的位置划分：</a:t>
            </a:r>
            <a:endParaRPr lang="en-US" altLang="zh-CN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成员变量：方法外部、类的内部定义的变量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局部变量：方法或语句块内部定义的变量        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注意：类外面（类对应的大括号外面）不能有变量的声明</a:t>
            </a:r>
          </a:p>
          <a:p>
            <a:r>
              <a:rPr lang="zh-CN" altLang="en-US" sz="28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按所属的数据类型划分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endParaRPr lang="en-US" altLang="zh-CN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基本数据类型变量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引用数据类型变量</a:t>
            </a:r>
          </a:p>
          <a:p>
            <a:endParaRPr lang="zh-CN" altLang="en-US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19764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526753"/>
            <a:ext cx="7793038" cy="1462087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多维数组 </a:t>
            </a:r>
            <a:r>
              <a:rPr lang="en-US" altLang="zh-CN" sz="4000" b="1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(3)</a:t>
            </a: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325438" y="1860561"/>
            <a:ext cx="8351018" cy="306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Java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中多维数组</a:t>
            </a:r>
            <a:r>
              <a:rPr lang="zh-CN" altLang="en-US" sz="28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不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必须是规则矩阵形式</a:t>
            </a:r>
          </a:p>
          <a:p>
            <a:pPr>
              <a:spcBef>
                <a:spcPct val="6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[][]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tt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= new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[4][]; </a:t>
            </a:r>
          </a:p>
          <a:p>
            <a:pPr>
              <a:spcBef>
                <a:spcPct val="2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tt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[0] = new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[2];</a:t>
            </a:r>
          </a:p>
          <a:p>
            <a:pPr>
              <a:spcBef>
                <a:spcPct val="2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tt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[1] = new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[4];</a:t>
            </a:r>
          </a:p>
          <a:p>
            <a:pPr>
              <a:spcBef>
                <a:spcPct val="2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tt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[2] = new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[6];</a:t>
            </a:r>
          </a:p>
          <a:p>
            <a:pPr>
              <a:spcBef>
                <a:spcPct val="2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tt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[3] = new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[8];</a:t>
            </a:r>
          </a:p>
          <a:p>
            <a:pPr>
              <a:spcBef>
                <a:spcPct val="20000"/>
              </a:spcBef>
            </a:pPr>
            <a:endParaRPr lang="en-US" altLang="zh-CN" sz="900" dirty="0">
              <a:solidFill>
                <a:srgbClr val="0000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tt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[][] = new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[4][5];	//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tt</a:t>
            </a:r>
            <a:r>
              <a:rPr lang="zh-CN" altLang="en-US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是一个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4</a:t>
            </a:r>
            <a:r>
              <a:rPr lang="zh-CN" altLang="en-US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行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5</a:t>
            </a:r>
            <a:r>
              <a:rPr lang="zh-CN" altLang="en-US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列的二维数组</a:t>
            </a:r>
          </a:p>
        </p:txBody>
      </p:sp>
    </p:spTree>
    <p:extLst>
      <p:ext uri="{BB962C8B-B14F-4D97-AF65-F5344CB8AC3E}">
        <p14:creationId xmlns:p14="http://schemas.microsoft.com/office/powerpoint/2010/main" val="33287091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1640" y="2708920"/>
            <a:ext cx="6408712" cy="2448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1331640" y="3284984"/>
            <a:ext cx="6408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331640" y="3933056"/>
            <a:ext cx="6408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331640" y="4509120"/>
            <a:ext cx="6408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7544" y="1124744"/>
            <a:ext cx="27363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int</a:t>
            </a:r>
            <a:r>
              <a:rPr lang="en-US" altLang="zh-CN" sz="2000" dirty="0"/>
              <a:t> [][] </a:t>
            </a:r>
            <a:r>
              <a:rPr lang="en-US" altLang="zh-CN" sz="2000" dirty="0" err="1"/>
              <a:t>aa</a:t>
            </a:r>
            <a:r>
              <a:rPr lang="en-US" altLang="zh-CN" sz="2000" dirty="0"/>
              <a:t> = new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[4][];</a:t>
            </a:r>
          </a:p>
          <a:p>
            <a:r>
              <a:rPr lang="en-US" altLang="zh-CN" sz="2000" dirty="0" err="1"/>
              <a:t>aa</a:t>
            </a:r>
            <a:r>
              <a:rPr lang="en-US" altLang="zh-CN" sz="2000" dirty="0"/>
              <a:t>[0] = new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[5];</a:t>
            </a:r>
          </a:p>
          <a:p>
            <a:r>
              <a:rPr lang="en-US" altLang="zh-CN" sz="2000" dirty="0" err="1"/>
              <a:t>aa</a:t>
            </a:r>
            <a:r>
              <a:rPr lang="en-US" altLang="zh-CN" sz="2000" dirty="0"/>
              <a:t>[1] = new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[1];</a:t>
            </a:r>
          </a:p>
          <a:p>
            <a:r>
              <a:rPr lang="en-US" altLang="zh-CN" sz="2000" dirty="0" err="1"/>
              <a:t>aa</a:t>
            </a:r>
            <a:r>
              <a:rPr lang="en-US" altLang="zh-CN" sz="2000" dirty="0"/>
              <a:t>[2] = new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[3];</a:t>
            </a:r>
          </a:p>
          <a:p>
            <a:r>
              <a:rPr lang="en-US" altLang="zh-CN" sz="2000" dirty="0"/>
              <a:t>//…</a:t>
            </a:r>
          </a:p>
          <a:p>
            <a:endParaRPr lang="zh-CN" altLang="en-US" sz="2000" dirty="0"/>
          </a:p>
          <a:p>
            <a:endParaRPr lang="zh-CN" altLang="en-US" sz="2000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2699792" y="2708920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851920" y="2708920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076056" y="2708920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372200" y="2708920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35696" y="285293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51820" y="281228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283968" y="281228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508104" y="281228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60232" y="284698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35696" y="34290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25" name="直接连接符 24"/>
          <p:cNvCxnSpPr/>
          <p:nvPr/>
        </p:nvCxnSpPr>
        <p:spPr>
          <a:xfrm>
            <a:off x="2699792" y="3284984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699792" y="3284984"/>
            <a:ext cx="504056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2699792" y="3284984"/>
            <a:ext cx="504056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699792" y="3933056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851920" y="3933056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076056" y="3933056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699792" y="3933056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3851920" y="3933056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35696" y="407707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951820" y="403642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283968" y="403642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39" name="直接连接符 38"/>
          <p:cNvCxnSpPr/>
          <p:nvPr/>
        </p:nvCxnSpPr>
        <p:spPr>
          <a:xfrm>
            <a:off x="5076056" y="3933056"/>
            <a:ext cx="2664296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endCxn id="4" idx="3"/>
          </p:cNvCxnSpPr>
          <p:nvPr/>
        </p:nvCxnSpPr>
        <p:spPr>
          <a:xfrm flipV="1">
            <a:off x="5076056" y="3933056"/>
            <a:ext cx="2664296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7223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811411" y="692299"/>
            <a:ext cx="7793037" cy="1152525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多维数组初始化</a:t>
            </a: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395288" y="1882793"/>
            <a:ext cx="8208962" cy="418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静态初始化：</a:t>
            </a:r>
          </a:p>
          <a:p>
            <a:pPr>
              <a:spcBef>
                <a:spcPct val="2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intArray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[][] = {{1,2},{2,3},{3,4,5}};</a:t>
            </a:r>
          </a:p>
          <a:p>
            <a:pPr>
              <a:spcBef>
                <a:spcPct val="2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intArray1[3][2] = {{1,2},{2,3},{4,5}};      </a:t>
            </a:r>
          </a:p>
          <a:p>
            <a:pPr>
              <a:spcBef>
                <a:spcPct val="2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//illegal</a:t>
            </a:r>
            <a:r>
              <a:rPr lang="zh-CN" altLang="en-US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，等号左边不能指定维数</a:t>
            </a:r>
          </a:p>
          <a:p>
            <a:pPr>
              <a:spcBef>
                <a:spcPct val="20000"/>
              </a:spcBef>
            </a:pPr>
            <a:endParaRPr lang="zh-CN" altLang="en-US" sz="900" dirty="0">
              <a:solidFill>
                <a:srgbClr val="0000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spcBef>
                <a:spcPct val="20000"/>
              </a:spcBef>
              <a:buFont typeface="Wingdings" pitchFamily="2" charset="2"/>
              <a:buChar char="§"/>
            </a:pP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动态初始化</a:t>
            </a:r>
          </a:p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a[][] = new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[4][5];</a:t>
            </a:r>
          </a:p>
          <a:p>
            <a:pPr>
              <a:spcBef>
                <a:spcPct val="2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b[][] = new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[3][] </a:t>
            </a:r>
          </a:p>
          <a:p>
            <a:pPr>
              <a:spcBef>
                <a:spcPct val="2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b[0] = new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[2];</a:t>
            </a:r>
          </a:p>
          <a:p>
            <a:pPr>
              <a:spcBef>
                <a:spcPct val="2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b[1] = new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[3];</a:t>
            </a:r>
          </a:p>
          <a:p>
            <a:pPr>
              <a:spcBef>
                <a:spcPct val="2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b[2] = new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[5];</a:t>
            </a:r>
          </a:p>
        </p:txBody>
      </p:sp>
    </p:spTree>
    <p:extLst>
      <p:ext uri="{BB962C8B-B14F-4D97-AF65-F5344CB8AC3E}">
        <p14:creationId xmlns:p14="http://schemas.microsoft.com/office/powerpoint/2010/main" val="218641189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2048" y="701824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4000" b="1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数组排序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251520" y="1794877"/>
            <a:ext cx="8642350" cy="437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buFont typeface="Wingdings" pitchFamily="2" charset="2"/>
              <a:buChar char="§"/>
            </a:pP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Java.util.Arrays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类的 </a:t>
            </a:r>
            <a:r>
              <a:rPr lang="en-US" altLang="zh-CN" sz="2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sort()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方法提供了数组元素排序功能：</a:t>
            </a:r>
          </a:p>
          <a:p>
            <a:pPr marL="457200" indent="-457200" algn="just">
              <a:buFont typeface="Wingdings" pitchFamily="2" charset="2"/>
              <a:buNone/>
            </a:pP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457200" indent="-457200" algn="just"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import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java.util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.*;</a:t>
            </a:r>
          </a:p>
          <a:p>
            <a:pPr marL="457200" indent="-457200" algn="just"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public class Sort {</a:t>
            </a:r>
          </a:p>
          <a:p>
            <a:pPr marL="457200" indent="-457200" algn="just"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public static void main(String[]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args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 {</a:t>
            </a:r>
          </a:p>
          <a:p>
            <a:pPr marL="457200" indent="-457200" algn="just"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// TODO Auto-generated method stub</a:t>
            </a:r>
          </a:p>
          <a:p>
            <a:pPr marL="457200" indent="-457200" algn="just"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[] number = {5,900,1,5,77,30,64,700};</a:t>
            </a:r>
          </a:p>
          <a:p>
            <a:pPr marL="457200" indent="-457200" algn="just"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Arrays.sort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(number);</a:t>
            </a:r>
          </a:p>
          <a:p>
            <a:pPr marL="457200" indent="-457200" algn="just"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</a:p>
          <a:p>
            <a:pPr marL="457200" indent="-457200" algn="just"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for(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= 0;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&lt;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number.length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 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++)</a:t>
            </a:r>
          </a:p>
          <a:p>
            <a:pPr marL="457200" indent="-457200" algn="just"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System.out.println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(number[</a:t>
            </a:r>
            <a:r>
              <a:rPr lang="en-US" altLang="zh-CN" sz="20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]);</a:t>
            </a:r>
          </a:p>
          <a:p>
            <a:pPr marL="457200" indent="-457200" algn="just"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}</a:t>
            </a:r>
          </a:p>
          <a:p>
            <a:pPr marL="457200" indent="-457200" algn="just"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</a:p>
          <a:p>
            <a:pPr marL="457200" indent="-457200" algn="just"/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239976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714356"/>
            <a:ext cx="8229600" cy="1071570"/>
          </a:xfrm>
        </p:spPr>
        <p:txBody>
          <a:bodyPr/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变量的分类-按数据类型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57391"/>
            <a:ext cx="8229600" cy="104298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对于每一种数据都定义了明确的具体数据类型，在内存中分配了不同大小的内存空间。</a:t>
            </a:r>
          </a:p>
        </p:txBody>
      </p:sp>
      <p:sp>
        <p:nvSpPr>
          <p:cNvPr id="5" name="左大括号 9"/>
          <p:cNvSpPr>
            <a:spLocks/>
          </p:cNvSpPr>
          <p:nvPr/>
        </p:nvSpPr>
        <p:spPr bwMode="auto">
          <a:xfrm>
            <a:off x="1689100" y="4122759"/>
            <a:ext cx="720725" cy="1511300"/>
          </a:xfrm>
          <a:prstGeom prst="leftBrace">
            <a:avLst>
              <a:gd name="adj1" fmla="val 832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 b="1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466725" y="4627584"/>
            <a:ext cx="1438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数据类型</a:t>
            </a: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2409825" y="3833834"/>
            <a:ext cx="20193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基本</a:t>
            </a:r>
            <a:endParaRPr lang="en-US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数据类型</a:t>
            </a:r>
          </a:p>
        </p:txBody>
      </p:sp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2409825" y="5348309"/>
            <a:ext cx="20193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引用</a:t>
            </a:r>
            <a:endParaRPr lang="en-US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数据类型</a:t>
            </a:r>
          </a:p>
        </p:txBody>
      </p:sp>
      <p:sp>
        <p:nvSpPr>
          <p:cNvPr id="9" name="左大括号 13"/>
          <p:cNvSpPr>
            <a:spLocks/>
          </p:cNvSpPr>
          <p:nvPr/>
        </p:nvSpPr>
        <p:spPr bwMode="auto">
          <a:xfrm>
            <a:off x="3635375" y="3544909"/>
            <a:ext cx="288925" cy="1441450"/>
          </a:xfrm>
          <a:prstGeom prst="leftBrace">
            <a:avLst>
              <a:gd name="adj1" fmla="val 83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 b="1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左大括号 14"/>
          <p:cNvSpPr>
            <a:spLocks/>
          </p:cNvSpPr>
          <p:nvPr/>
        </p:nvSpPr>
        <p:spPr bwMode="auto">
          <a:xfrm>
            <a:off x="3635375" y="5202259"/>
            <a:ext cx="215900" cy="1225550"/>
          </a:xfrm>
          <a:prstGeom prst="leftBrace">
            <a:avLst>
              <a:gd name="adj1" fmla="val 841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 b="1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3924300" y="3329009"/>
            <a:ext cx="1295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数值型</a:t>
            </a: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3924300" y="4154509"/>
            <a:ext cx="1727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字符型</a:t>
            </a:r>
            <a:r>
              <a:rPr lang="en-US" altLang="zh-CN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(char)</a:t>
            </a:r>
            <a:endParaRPr lang="zh-CN" altLang="en-US" sz="2000" b="1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TextBox 17"/>
          <p:cNvSpPr txBox="1">
            <a:spLocks noChangeArrowheads="1"/>
          </p:cNvSpPr>
          <p:nvPr/>
        </p:nvSpPr>
        <p:spPr bwMode="auto">
          <a:xfrm>
            <a:off x="3924300" y="4697434"/>
            <a:ext cx="2232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布尔型</a:t>
            </a:r>
            <a:r>
              <a:rPr lang="en-US" altLang="zh-CN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boolean</a:t>
            </a:r>
            <a:r>
              <a:rPr lang="en-US" altLang="zh-CN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endParaRPr lang="zh-CN" altLang="en-US" sz="2000" b="1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左大括号 18"/>
          <p:cNvSpPr>
            <a:spLocks/>
          </p:cNvSpPr>
          <p:nvPr/>
        </p:nvSpPr>
        <p:spPr bwMode="auto">
          <a:xfrm>
            <a:off x="4930775" y="3259159"/>
            <a:ext cx="215900" cy="8636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 b="1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TextBox 19"/>
          <p:cNvSpPr txBox="1">
            <a:spLocks noChangeArrowheads="1"/>
          </p:cNvSpPr>
          <p:nvPr/>
        </p:nvSpPr>
        <p:spPr bwMode="auto">
          <a:xfrm>
            <a:off x="5219700" y="3113109"/>
            <a:ext cx="3530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整数类型</a:t>
            </a:r>
            <a:r>
              <a:rPr lang="en-US" altLang="zh-CN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byte,short,int,long</a:t>
            </a:r>
            <a:r>
              <a:rPr lang="en-US" altLang="zh-CN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endParaRPr lang="zh-CN" altLang="en-US" sz="2000" b="1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TextBox 20"/>
          <p:cNvSpPr txBox="1">
            <a:spLocks noChangeArrowheads="1"/>
          </p:cNvSpPr>
          <p:nvPr/>
        </p:nvSpPr>
        <p:spPr bwMode="auto">
          <a:xfrm>
            <a:off x="5219700" y="3833834"/>
            <a:ext cx="33845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浮点类型</a:t>
            </a:r>
            <a:r>
              <a:rPr lang="en-US" altLang="zh-CN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float,double</a:t>
            </a:r>
            <a:r>
              <a:rPr lang="en-US" altLang="zh-CN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endParaRPr lang="zh-CN" altLang="en-US" sz="2000" b="1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7" name="TextBox 22"/>
          <p:cNvSpPr txBox="1">
            <a:spLocks noChangeArrowheads="1"/>
          </p:cNvSpPr>
          <p:nvPr/>
        </p:nvSpPr>
        <p:spPr bwMode="auto">
          <a:xfrm>
            <a:off x="3851275" y="5059384"/>
            <a:ext cx="1730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</a:t>
            </a:r>
            <a:r>
              <a:rPr lang="en-US" altLang="zh-CN" sz="2000" b="1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(class)</a:t>
            </a:r>
            <a:endParaRPr lang="zh-CN" altLang="en-US" sz="2000" b="1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TextBox 23"/>
          <p:cNvSpPr txBox="1">
            <a:spLocks noChangeArrowheads="1"/>
          </p:cNvSpPr>
          <p:nvPr/>
        </p:nvSpPr>
        <p:spPr bwMode="auto">
          <a:xfrm>
            <a:off x="3851275" y="5564209"/>
            <a:ext cx="2520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</a:t>
            </a:r>
            <a:r>
              <a:rPr lang="en-US" altLang="zh-CN" sz="2000" b="1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(interface)</a:t>
            </a:r>
            <a:endParaRPr lang="zh-CN" altLang="en-US" sz="2000" b="1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TextBox 24"/>
          <p:cNvSpPr txBox="1">
            <a:spLocks noChangeArrowheads="1"/>
          </p:cNvSpPr>
          <p:nvPr/>
        </p:nvSpPr>
        <p:spPr bwMode="auto">
          <a:xfrm>
            <a:off x="3851275" y="6100784"/>
            <a:ext cx="1730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数组</a:t>
            </a:r>
            <a:r>
              <a:rPr lang="en-US" altLang="zh-CN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([ ])</a:t>
            </a:r>
            <a:endParaRPr lang="zh-CN" altLang="en-US" sz="2000" b="1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372225" y="5202259"/>
            <a:ext cx="1657350" cy="40005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字符串在这里</a:t>
            </a:r>
          </a:p>
        </p:txBody>
      </p:sp>
      <p:cxnSp>
        <p:nvCxnSpPr>
          <p:cNvPr id="22" name="曲线连接符 21"/>
          <p:cNvCxnSpPr/>
          <p:nvPr/>
        </p:nvCxnSpPr>
        <p:spPr>
          <a:xfrm rot="10800000">
            <a:off x="5040313" y="5259409"/>
            <a:ext cx="1331912" cy="142875"/>
          </a:xfrm>
          <a:prstGeom prst="curved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91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220072" y="1556792"/>
            <a:ext cx="3312368" cy="3816424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91680" y="1412776"/>
            <a:ext cx="864096" cy="4320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87624" y="141277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44625" y="554859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堆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71700" y="591792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栈</a:t>
            </a:r>
          </a:p>
        </p:txBody>
      </p:sp>
      <p:sp>
        <p:nvSpPr>
          <p:cNvPr id="9" name="矩形 8"/>
          <p:cNvSpPr/>
          <p:nvPr/>
        </p:nvSpPr>
        <p:spPr>
          <a:xfrm>
            <a:off x="1691680" y="1412776"/>
            <a:ext cx="86409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15816" y="141277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a = 12;</a:t>
            </a:r>
          </a:p>
          <a:p>
            <a:r>
              <a:rPr lang="en-US" altLang="zh-CN" dirty="0"/>
              <a:t>char c = ‘m’;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691680" y="1844824"/>
            <a:ext cx="86409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4104" y="190754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15816" y="227687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/>
              <a:t>str</a:t>
            </a:r>
            <a:r>
              <a:rPr lang="en-US" altLang="zh-CN" dirty="0"/>
              <a:t> = “</a:t>
            </a:r>
            <a:r>
              <a:rPr lang="en-US" altLang="zh-CN" dirty="0" err="1"/>
              <a:t>abcde</a:t>
            </a:r>
            <a:r>
              <a:rPr lang="en-US" altLang="zh-CN" dirty="0"/>
              <a:t>”;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5868216" y="3645024"/>
            <a:ext cx="1228509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abcde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691680" y="2276872"/>
            <a:ext cx="86409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0x2244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16" idx="3"/>
            <a:endCxn id="15" idx="1"/>
          </p:cNvCxnSpPr>
          <p:nvPr/>
        </p:nvCxnSpPr>
        <p:spPr>
          <a:xfrm>
            <a:off x="2555776" y="2492896"/>
            <a:ext cx="331244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87624" y="227687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str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931822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67</TotalTime>
  <Words>4166</Words>
  <Application>Microsoft Office PowerPoint</Application>
  <PresentationFormat>全屏显示(4:3)</PresentationFormat>
  <Paragraphs>1065</Paragraphs>
  <Slides>73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83" baseType="lpstr">
      <vt:lpstr>Arial Unicode MS</vt:lpstr>
      <vt:lpstr>等线</vt:lpstr>
      <vt:lpstr>等线 Light</vt:lpstr>
      <vt:lpstr>楷体_GB2312</vt:lpstr>
      <vt:lpstr>宋体</vt:lpstr>
      <vt:lpstr>Arial</vt:lpstr>
      <vt:lpstr>Calibri</vt:lpstr>
      <vt:lpstr>Gill Sans MT</vt:lpstr>
      <vt:lpstr>Wingdings</vt:lpstr>
      <vt:lpstr>画廊</vt:lpstr>
      <vt:lpstr>Java基本语法</vt:lpstr>
      <vt:lpstr>关键字</vt:lpstr>
      <vt:lpstr>关键字</vt:lpstr>
      <vt:lpstr>标识符</vt:lpstr>
      <vt:lpstr>Java中的名称命名规范</vt:lpstr>
      <vt:lpstr>变量</vt:lpstr>
      <vt:lpstr>变量的分类</vt:lpstr>
      <vt:lpstr>变量的分类-按数据类型</vt:lpstr>
      <vt:lpstr>PowerPoint 演示文稿</vt:lpstr>
      <vt:lpstr>整数类型：byte、short、int、long</vt:lpstr>
      <vt:lpstr>浮点类型：float、double</vt:lpstr>
      <vt:lpstr>字符类型：char</vt:lpstr>
      <vt:lpstr>布尔类型：boolean</vt:lpstr>
      <vt:lpstr>基本数据类型转换</vt:lpstr>
      <vt:lpstr>强制类型转换</vt:lpstr>
      <vt:lpstr>进 制</vt:lpstr>
      <vt:lpstr>进 制</vt:lpstr>
      <vt:lpstr>byte 的范围：-128 ~ 127</vt:lpstr>
      <vt:lpstr>进  制</vt:lpstr>
      <vt:lpstr>PowerPoint 演示文稿</vt:lpstr>
      <vt:lpstr>运算符</vt:lpstr>
      <vt:lpstr>算术运算符</vt:lpstr>
      <vt:lpstr>算术运算符的注意问题</vt:lpstr>
      <vt:lpstr>赋值运算符</vt:lpstr>
      <vt:lpstr>比较运算符</vt:lpstr>
      <vt:lpstr>逻辑运算符</vt:lpstr>
      <vt:lpstr>逻辑运算符</vt:lpstr>
      <vt:lpstr>位运算符</vt:lpstr>
      <vt:lpstr>位运算符</vt:lpstr>
      <vt:lpstr>三元运算符</vt:lpstr>
      <vt:lpstr>分支语句</vt:lpstr>
      <vt:lpstr>if-else语句语法格式</vt:lpstr>
      <vt:lpstr>if-else语句应用举例</vt:lpstr>
      <vt:lpstr>if语句练习(1)</vt:lpstr>
      <vt:lpstr>if语句练习(2)</vt:lpstr>
      <vt:lpstr>switch语句语法格式</vt:lpstr>
      <vt:lpstr>switch语句应用举例</vt:lpstr>
      <vt:lpstr>switch语句有关规则</vt:lpstr>
      <vt:lpstr>switch语句练习(1)</vt:lpstr>
      <vt:lpstr>switch语句练习(2)</vt:lpstr>
      <vt:lpstr>循环语句</vt:lpstr>
      <vt:lpstr>for 循环语句</vt:lpstr>
      <vt:lpstr>PowerPoint 演示文稿</vt:lpstr>
      <vt:lpstr>for语句练习</vt:lpstr>
      <vt:lpstr>while 循环语句</vt:lpstr>
      <vt:lpstr>do/while 循环语句</vt:lpstr>
      <vt:lpstr>while、do/while语句练习</vt:lpstr>
      <vt:lpstr>特殊流程控制语句</vt:lpstr>
      <vt:lpstr>特殊流程控制语句</vt:lpstr>
      <vt:lpstr>特殊流程控制语句</vt:lpstr>
      <vt:lpstr>PowerPoint 演示文稿</vt:lpstr>
      <vt:lpstr>特殊流程控制语句说明</vt:lpstr>
      <vt:lpstr>数组概述</vt:lpstr>
      <vt:lpstr>一维数组声明</vt:lpstr>
      <vt:lpstr>PowerPoint 演示文稿</vt:lpstr>
      <vt:lpstr>数组元素的引用</vt:lpstr>
      <vt:lpstr>数组元素的默认初始化</vt:lpstr>
      <vt:lpstr>数组元素的默认初始值</vt:lpstr>
      <vt:lpstr>创建基本数据类型数组 (1)</vt:lpstr>
      <vt:lpstr>创建基本数据类型数组 (2)</vt:lpstr>
      <vt:lpstr>创建基本数据类型数组 (3)</vt:lpstr>
      <vt:lpstr>创建对象数组 (1)</vt:lpstr>
      <vt:lpstr>创建对象数组 (2)</vt:lpstr>
      <vt:lpstr>创建对象数组 (3)</vt:lpstr>
      <vt:lpstr>创建对象数组 (4)</vt:lpstr>
      <vt:lpstr>数组初始化</vt:lpstr>
      <vt:lpstr>数组初始化</vt:lpstr>
      <vt:lpstr>多维数组 (1)</vt:lpstr>
      <vt:lpstr>多维数组 (2)</vt:lpstr>
      <vt:lpstr>多维数组 (3)</vt:lpstr>
      <vt:lpstr>PowerPoint 演示文稿</vt:lpstr>
      <vt:lpstr>多维数组初始化</vt:lpstr>
      <vt:lpstr>数组排序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有 明</cp:lastModifiedBy>
  <cp:revision>14</cp:revision>
  <dcterms:created xsi:type="dcterms:W3CDTF">2013-03-04T07:19:04Z</dcterms:created>
  <dcterms:modified xsi:type="dcterms:W3CDTF">2018-08-28T01:12:18Z</dcterms:modified>
</cp:coreProperties>
</file>