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Holiday" charset="1" panose="00000000000000000000"/>
      <p:regular r:id="rId27"/>
    </p:embeddedFont>
    <p:embeddedFont>
      <p:font typeface="Bernoru SemiCondensed" charset="1" panose="00000A06000000000000"/>
      <p:regular r:id="rId28"/>
    </p:embeddedFont>
    <p:embeddedFont>
      <p:font typeface="Red Hat Display Bold" charset="1" panose="02010803040201060303"/>
      <p:regular r:id="rId29"/>
    </p:embeddedFont>
    <p:embeddedFont>
      <p:font typeface="Comforter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1341" y="0"/>
            <a:ext cx="23242992" cy="10287000"/>
          </a:xfrm>
          <a:custGeom>
            <a:avLst/>
            <a:gdLst/>
            <a:ahLst/>
            <a:cxnLst/>
            <a:rect r="r" b="b" t="t" l="l"/>
            <a:pathLst>
              <a:path h="10287000" w="23242992">
                <a:moveTo>
                  <a:pt x="0" y="0"/>
                </a:moveTo>
                <a:lnTo>
                  <a:pt x="23242992" y="0"/>
                </a:lnTo>
                <a:lnTo>
                  <a:pt x="2324299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6540" y="2081419"/>
            <a:ext cx="17214921" cy="380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24"/>
              </a:lnSpc>
              <a:spcBef>
                <a:spcPct val="0"/>
              </a:spcBef>
            </a:pPr>
            <a:r>
              <a:rPr lang="en-US" sz="22303">
                <a:solidFill>
                  <a:srgbClr val="FFFFFF"/>
                </a:solidFill>
                <a:latin typeface="Holiday"/>
                <a:ea typeface="Holiday"/>
                <a:cs typeface="Holiday"/>
                <a:sym typeface="Holiday"/>
              </a:rPr>
              <a:t>Fizik Projesi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6540" y="2910094"/>
            <a:ext cx="17214921" cy="118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2"/>
              </a:lnSpc>
            </a:pPr>
            <a:r>
              <a:rPr lang="en-US" sz="10400" spc="-364">
                <a:solidFill>
                  <a:srgbClr val="523B39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BASINCIN HAYATIMIZA ETKISI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510293" y="-14488237"/>
            <a:ext cx="59020587" cy="26121627"/>
          </a:xfrm>
          <a:custGeom>
            <a:avLst/>
            <a:gdLst/>
            <a:ahLst/>
            <a:cxnLst/>
            <a:rect r="r" b="b" t="t" l="l"/>
            <a:pathLst>
              <a:path h="26121627" w="59020587">
                <a:moveTo>
                  <a:pt x="0" y="0"/>
                </a:moveTo>
                <a:lnTo>
                  <a:pt x="59020586" y="0"/>
                </a:lnTo>
                <a:lnTo>
                  <a:pt x="59020586" y="26121627"/>
                </a:lnTo>
                <a:lnTo>
                  <a:pt x="0" y="261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09294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740" y="495882"/>
            <a:ext cx="84372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GIDA ENDÜSTRISI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423" y="4120950"/>
            <a:ext cx="17679153" cy="352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İçeceklere çözünmüş karbondioksit gazının basıncı, içeceğin köpürmesini sağlar ve açıldığında karakteristik sesi çıkarır.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747547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GAZLI  İÇECEKLER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783841" y="-21549495"/>
            <a:ext cx="59020587" cy="31836495"/>
          </a:xfrm>
          <a:custGeom>
            <a:avLst/>
            <a:gdLst/>
            <a:ahLst/>
            <a:cxnLst/>
            <a:rect r="r" b="b" t="t" l="l"/>
            <a:pathLst>
              <a:path h="31836495" w="59020587">
                <a:moveTo>
                  <a:pt x="0" y="0"/>
                </a:moveTo>
                <a:lnTo>
                  <a:pt x="59020587" y="0"/>
                </a:lnTo>
                <a:lnTo>
                  <a:pt x="59020587" y="31836495"/>
                </a:lnTo>
                <a:lnTo>
                  <a:pt x="0" y="3183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05" t="-12690" r="-320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355172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924944" y="435700"/>
            <a:ext cx="84372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OTOMOTIV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783841" y="-21549495"/>
            <a:ext cx="59020587" cy="31836495"/>
          </a:xfrm>
          <a:custGeom>
            <a:avLst/>
            <a:gdLst/>
            <a:ahLst/>
            <a:cxnLst/>
            <a:rect r="r" b="b" t="t" l="l"/>
            <a:pathLst>
              <a:path h="31836495" w="59020587">
                <a:moveTo>
                  <a:pt x="0" y="0"/>
                </a:moveTo>
                <a:lnTo>
                  <a:pt x="59020587" y="0"/>
                </a:lnTo>
                <a:lnTo>
                  <a:pt x="59020587" y="31836495"/>
                </a:lnTo>
                <a:lnTo>
                  <a:pt x="0" y="3183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05" t="-12690" r="-320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355172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924944" y="435700"/>
            <a:ext cx="84372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OTOMOTIV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981173"/>
            <a:ext cx="17679153" cy="263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Yakıtın silindir içinde sıkıştırılmasıyla kendiliğinden tutuşması prensibiyle çalışır.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747547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DIZEL MOTORLAR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783841" y="-21549495"/>
            <a:ext cx="59020587" cy="31836495"/>
          </a:xfrm>
          <a:custGeom>
            <a:avLst/>
            <a:gdLst/>
            <a:ahLst/>
            <a:cxnLst/>
            <a:rect r="r" b="b" t="t" l="l"/>
            <a:pathLst>
              <a:path h="31836495" w="59020587">
                <a:moveTo>
                  <a:pt x="0" y="0"/>
                </a:moveTo>
                <a:lnTo>
                  <a:pt x="59020587" y="0"/>
                </a:lnTo>
                <a:lnTo>
                  <a:pt x="59020587" y="31836495"/>
                </a:lnTo>
                <a:lnTo>
                  <a:pt x="0" y="3183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05" t="-12690" r="-320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355172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924944" y="435700"/>
            <a:ext cx="84372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OTOMOTIV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423" y="3875257"/>
            <a:ext cx="17679153" cy="440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Formula 1 araçlarının lastik basıncı, yarış sırasında artan sıcaklıkla değişir. Takımlar, ideal yol tutuşu ve aerodinamik performans için lastik basıncını önceden dikkatlice ayarlar.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728497"/>
            <a:ext cx="18288000" cy="119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1"/>
              </a:lnSpc>
            </a:pPr>
            <a:r>
              <a:rPr lang="en-US" sz="8371" spc="-293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FORMULA 1’DE DINAMIK LASTIK BASINCI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6123638" y="-3184957"/>
            <a:ext cx="86559449" cy="46691326"/>
          </a:xfrm>
          <a:custGeom>
            <a:avLst/>
            <a:gdLst/>
            <a:ahLst/>
            <a:cxnLst/>
            <a:rect r="r" b="b" t="t" l="l"/>
            <a:pathLst>
              <a:path h="46691326" w="86559449">
                <a:moveTo>
                  <a:pt x="0" y="0"/>
                </a:moveTo>
                <a:lnTo>
                  <a:pt x="86559449" y="0"/>
                </a:lnTo>
                <a:lnTo>
                  <a:pt x="86559449" y="46691326"/>
                </a:lnTo>
                <a:lnTo>
                  <a:pt x="0" y="46691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05" t="-12690" r="-320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526497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502957" y="435700"/>
            <a:ext cx="84372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MÜHENDISLIK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6123638" y="-3184957"/>
            <a:ext cx="86559449" cy="46691326"/>
          </a:xfrm>
          <a:custGeom>
            <a:avLst/>
            <a:gdLst/>
            <a:ahLst/>
            <a:cxnLst/>
            <a:rect r="r" b="b" t="t" l="l"/>
            <a:pathLst>
              <a:path h="46691326" w="86559449">
                <a:moveTo>
                  <a:pt x="0" y="0"/>
                </a:moveTo>
                <a:lnTo>
                  <a:pt x="86559449" y="0"/>
                </a:lnTo>
                <a:lnTo>
                  <a:pt x="86559449" y="46691326"/>
                </a:lnTo>
                <a:lnTo>
                  <a:pt x="0" y="46691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05" t="-12690" r="-320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4423" y="3932407"/>
            <a:ext cx="17679153" cy="352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Metal yüzeyleri temizlemek, boyamak veya pürüzlendirmek için yüksek basınçlı hava ile kum veya diğer aşındırıcı malzemelerin püskürtülmesi işlemidir.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698782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KUM PÜSKÜRTME (KUMLAMA)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4526497" y="1777132"/>
            <a:ext cx="12196244" cy="294071"/>
            <a:chOff x="0" y="0"/>
            <a:chExt cx="3212179" cy="774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502957" y="435700"/>
            <a:ext cx="84372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MÜHENDISLIK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6123638" y="-3184957"/>
            <a:ext cx="86559449" cy="46691326"/>
          </a:xfrm>
          <a:custGeom>
            <a:avLst/>
            <a:gdLst/>
            <a:ahLst/>
            <a:cxnLst/>
            <a:rect r="r" b="b" t="t" l="l"/>
            <a:pathLst>
              <a:path h="46691326" w="86559449">
                <a:moveTo>
                  <a:pt x="0" y="0"/>
                </a:moveTo>
                <a:lnTo>
                  <a:pt x="86559449" y="0"/>
                </a:lnTo>
                <a:lnTo>
                  <a:pt x="86559449" y="46691326"/>
                </a:lnTo>
                <a:lnTo>
                  <a:pt x="0" y="46691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05" t="-12690" r="-320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4423" y="3875257"/>
            <a:ext cx="17679153" cy="263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Grafen gibi ince malzemelerin üretimi, atomik ölçekte hassas basınç kontrolü gerektirir.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698782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GRAFEN ÜRETIMI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4526497" y="1777132"/>
            <a:ext cx="12196244" cy="294071"/>
            <a:chOff x="0" y="0"/>
            <a:chExt cx="3212179" cy="774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502957" y="435700"/>
            <a:ext cx="84372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MÜHENDISLIK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4141401" y="-347307"/>
            <a:ext cx="86559449" cy="59294686"/>
          </a:xfrm>
          <a:custGeom>
            <a:avLst/>
            <a:gdLst/>
            <a:ahLst/>
            <a:cxnLst/>
            <a:rect r="r" b="b" t="t" l="l"/>
            <a:pathLst>
              <a:path h="59294686" w="86559449">
                <a:moveTo>
                  <a:pt x="0" y="0"/>
                </a:moveTo>
                <a:lnTo>
                  <a:pt x="86559449" y="0"/>
                </a:lnTo>
                <a:lnTo>
                  <a:pt x="86559449" y="59294686"/>
                </a:lnTo>
                <a:lnTo>
                  <a:pt x="0" y="59294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57" t="0" r="-995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82162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65305" y="435700"/>
            <a:ext cx="9534427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HAVACILIK VE UZAY</a:t>
            </a: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4141401" y="-347307"/>
            <a:ext cx="86559449" cy="59294686"/>
          </a:xfrm>
          <a:custGeom>
            <a:avLst/>
            <a:gdLst/>
            <a:ahLst/>
            <a:cxnLst/>
            <a:rect r="r" b="b" t="t" l="l"/>
            <a:pathLst>
              <a:path h="59294686" w="86559449">
                <a:moveTo>
                  <a:pt x="0" y="0"/>
                </a:moveTo>
                <a:lnTo>
                  <a:pt x="86559449" y="0"/>
                </a:lnTo>
                <a:lnTo>
                  <a:pt x="86559449" y="59294686"/>
                </a:lnTo>
                <a:lnTo>
                  <a:pt x="0" y="59294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57" t="0" r="-995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82162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65305" y="435700"/>
            <a:ext cx="9534427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HAVACILIK VE UZAY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423" y="3932407"/>
            <a:ext cx="17679153" cy="263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Paraşütün açılmasıyla oluşan hava direnci ve basınç, düşüş hızını yavaşlatır.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698782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PARAŞÜTLER</a:t>
            </a:r>
          </a:p>
        </p:txBody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4141401" y="-347307"/>
            <a:ext cx="86559449" cy="59294686"/>
          </a:xfrm>
          <a:custGeom>
            <a:avLst/>
            <a:gdLst/>
            <a:ahLst/>
            <a:cxnLst/>
            <a:rect r="r" b="b" t="t" l="l"/>
            <a:pathLst>
              <a:path h="59294686" w="86559449">
                <a:moveTo>
                  <a:pt x="0" y="0"/>
                </a:moveTo>
                <a:lnTo>
                  <a:pt x="86559449" y="0"/>
                </a:lnTo>
                <a:lnTo>
                  <a:pt x="86559449" y="59294686"/>
                </a:lnTo>
                <a:lnTo>
                  <a:pt x="0" y="592946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57" t="0" r="-995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582162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65305" y="435700"/>
            <a:ext cx="9534427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HAVACILIK VE UZAY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423" y="3875257"/>
            <a:ext cx="17679153" cy="440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Uzay boşluğundaki çok düşük basınca (neredeyse vakum) ve aşırı sıcaklık değişimlerine karşı astronotları korumak için, kıyafetlerin içinde kontrollü bir basınç sağlanır.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698782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ASTRONOT KIYAFETLERI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75359" y="-15834627"/>
            <a:ext cx="59020587" cy="26121627"/>
          </a:xfrm>
          <a:custGeom>
            <a:avLst/>
            <a:gdLst/>
            <a:ahLst/>
            <a:cxnLst/>
            <a:rect r="r" b="b" t="t" l="l"/>
            <a:pathLst>
              <a:path h="26121627" w="59020587">
                <a:moveTo>
                  <a:pt x="0" y="0"/>
                </a:moveTo>
                <a:lnTo>
                  <a:pt x="59020587" y="0"/>
                </a:lnTo>
                <a:lnTo>
                  <a:pt x="59020587" y="26121627"/>
                </a:lnTo>
                <a:lnTo>
                  <a:pt x="0" y="261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626744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740" y="495882"/>
            <a:ext cx="597279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SIVI BASINCI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1341" y="0"/>
            <a:ext cx="23242992" cy="10287000"/>
          </a:xfrm>
          <a:custGeom>
            <a:avLst/>
            <a:gdLst/>
            <a:ahLst/>
            <a:cxnLst/>
            <a:rect r="r" b="b" t="t" l="l"/>
            <a:pathLst>
              <a:path h="10287000" w="23242992">
                <a:moveTo>
                  <a:pt x="0" y="0"/>
                </a:moveTo>
                <a:lnTo>
                  <a:pt x="23242992" y="0"/>
                </a:lnTo>
                <a:lnTo>
                  <a:pt x="2324299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845" y="1728529"/>
            <a:ext cx="18288000" cy="118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2"/>
              </a:lnSpc>
            </a:pPr>
            <a:r>
              <a:rPr lang="en-US" sz="10400" spc="-364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DINLENDIGINIZ IÇIN TEŞEKKÜRLER</a:t>
            </a:r>
          </a:p>
        </p:txBody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1341" y="0"/>
            <a:ext cx="23242992" cy="10287000"/>
          </a:xfrm>
          <a:custGeom>
            <a:avLst/>
            <a:gdLst/>
            <a:ahLst/>
            <a:cxnLst/>
            <a:rect r="r" b="b" t="t" l="l"/>
            <a:pathLst>
              <a:path h="10287000" w="23242992">
                <a:moveTo>
                  <a:pt x="0" y="0"/>
                </a:moveTo>
                <a:lnTo>
                  <a:pt x="23242992" y="0"/>
                </a:lnTo>
                <a:lnTo>
                  <a:pt x="2324299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845" y="1728529"/>
            <a:ext cx="18288000" cy="118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2"/>
              </a:lnSpc>
            </a:pPr>
            <a:r>
              <a:rPr lang="en-US" sz="10400" spc="-364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DINLENDIGINIZ IÇIN TEŞEKKÜRLER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78252" y="4905694"/>
            <a:ext cx="6260286" cy="237806"/>
            <a:chOff x="0" y="0"/>
            <a:chExt cx="1648800" cy="626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48800" cy="62632"/>
            </a:xfrm>
            <a:custGeom>
              <a:avLst/>
              <a:gdLst/>
              <a:ahLst/>
              <a:cxnLst/>
              <a:rect r="r" b="b" t="t" l="l"/>
              <a:pathLst>
                <a:path h="62632" w="1648800">
                  <a:moveTo>
                    <a:pt x="0" y="0"/>
                  </a:moveTo>
                  <a:lnTo>
                    <a:pt x="1648800" y="0"/>
                  </a:lnTo>
                  <a:lnTo>
                    <a:pt x="1648800" y="62632"/>
                  </a:lnTo>
                  <a:lnTo>
                    <a:pt x="0" y="626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648800" cy="110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-5535604" y="3841210"/>
            <a:ext cx="18288000" cy="118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2"/>
              </a:lnSpc>
            </a:pPr>
            <a:r>
              <a:rPr lang="en-US" sz="10400" spc="-364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HAZIRLAYAN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489797" y="4905694"/>
            <a:ext cx="6260286" cy="237806"/>
            <a:chOff x="0" y="0"/>
            <a:chExt cx="1648800" cy="626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48800" cy="62632"/>
            </a:xfrm>
            <a:custGeom>
              <a:avLst/>
              <a:gdLst/>
              <a:ahLst/>
              <a:cxnLst/>
              <a:rect r="r" b="b" t="t" l="l"/>
              <a:pathLst>
                <a:path h="62632" w="1648800">
                  <a:moveTo>
                    <a:pt x="0" y="0"/>
                  </a:moveTo>
                  <a:lnTo>
                    <a:pt x="1648800" y="0"/>
                  </a:lnTo>
                  <a:lnTo>
                    <a:pt x="1648800" y="62632"/>
                  </a:lnTo>
                  <a:lnTo>
                    <a:pt x="0" y="626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48800" cy="110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475941" y="3841210"/>
            <a:ext cx="18288000" cy="118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2"/>
              </a:lnSpc>
            </a:pPr>
            <a:r>
              <a:rPr lang="en-US" sz="10400" spc="-364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KAYNAKÇA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5535604" y="5191125"/>
            <a:ext cx="18288000" cy="682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-168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Ali Aslanmirza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75941" y="5191125"/>
            <a:ext cx="18288000" cy="682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-168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Murat Karakoç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75941" y="5931027"/>
            <a:ext cx="18288000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4"/>
              </a:lnSpc>
            </a:pPr>
            <a:r>
              <a:rPr lang="en-US" sz="4800" spc="-168">
                <a:solidFill>
                  <a:srgbClr val="FFFFFF"/>
                </a:solidFill>
                <a:latin typeface="Comforter"/>
                <a:ea typeface="Comforter"/>
                <a:cs typeface="Comforter"/>
                <a:sym typeface="Comforter"/>
              </a:rPr>
              <a:t>Burak Miraç Bol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75359" y="-15834627"/>
            <a:ext cx="59020587" cy="26121627"/>
          </a:xfrm>
          <a:custGeom>
            <a:avLst/>
            <a:gdLst/>
            <a:ahLst/>
            <a:cxnLst/>
            <a:rect r="r" b="b" t="t" l="l"/>
            <a:pathLst>
              <a:path h="26121627" w="59020587">
                <a:moveTo>
                  <a:pt x="0" y="0"/>
                </a:moveTo>
                <a:lnTo>
                  <a:pt x="59020587" y="0"/>
                </a:lnTo>
                <a:lnTo>
                  <a:pt x="59020587" y="26121627"/>
                </a:lnTo>
                <a:lnTo>
                  <a:pt x="0" y="261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626744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740" y="495882"/>
            <a:ext cx="597279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SIVI BASINCI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423" y="3924023"/>
            <a:ext cx="17679153" cy="263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Su seviyesi ölçümleri, sıvı basıncı kullanılarak yapılır. Su seviyesi ölçümü için kullanılan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basınç sensörleri, suyun yüzeyindeki basıncı ölçer.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747547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SU SEVIYESI ÖLÇÜMÜ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75359" y="-15834627"/>
            <a:ext cx="59020587" cy="26121627"/>
          </a:xfrm>
          <a:custGeom>
            <a:avLst/>
            <a:gdLst/>
            <a:ahLst/>
            <a:cxnLst/>
            <a:rect r="r" b="b" t="t" l="l"/>
            <a:pathLst>
              <a:path h="26121627" w="59020587">
                <a:moveTo>
                  <a:pt x="0" y="0"/>
                </a:moveTo>
                <a:lnTo>
                  <a:pt x="59020587" y="0"/>
                </a:lnTo>
                <a:lnTo>
                  <a:pt x="59020587" y="26121627"/>
                </a:lnTo>
                <a:lnTo>
                  <a:pt x="0" y="261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626744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740" y="495882"/>
            <a:ext cx="597279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SIVI BASINCI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423" y="3924023"/>
            <a:ext cx="17679153" cy="440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Termal enerji santrallerinde, sıvı basıncı, buharın türbinleri döndürmesi için kullanılır.</a:t>
            </a:r>
          </a:p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Bu nedenle, termal enerji santrallerinde yüksek basınçlı buhar üreten kazanlar kullanılır.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747547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TERMAL ENERJI SANTRALLERI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62156" y="0"/>
            <a:ext cx="59020587" cy="26121627"/>
          </a:xfrm>
          <a:custGeom>
            <a:avLst/>
            <a:gdLst/>
            <a:ahLst/>
            <a:cxnLst/>
            <a:rect r="r" b="b" t="t" l="l"/>
            <a:pathLst>
              <a:path h="26121627" w="59020587">
                <a:moveTo>
                  <a:pt x="0" y="0"/>
                </a:moveTo>
                <a:lnTo>
                  <a:pt x="59020587" y="0"/>
                </a:lnTo>
                <a:lnTo>
                  <a:pt x="59020587" y="26121627"/>
                </a:lnTo>
                <a:lnTo>
                  <a:pt x="0" y="261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912369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740" y="495882"/>
            <a:ext cx="68627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TIP VE SAGLIK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62156" y="0"/>
            <a:ext cx="59020587" cy="26121627"/>
          </a:xfrm>
          <a:custGeom>
            <a:avLst/>
            <a:gdLst/>
            <a:ahLst/>
            <a:cxnLst/>
            <a:rect r="r" b="b" t="t" l="l"/>
            <a:pathLst>
              <a:path h="26121627" w="59020587">
                <a:moveTo>
                  <a:pt x="0" y="0"/>
                </a:moveTo>
                <a:lnTo>
                  <a:pt x="59020587" y="0"/>
                </a:lnTo>
                <a:lnTo>
                  <a:pt x="59020587" y="26121627"/>
                </a:lnTo>
                <a:lnTo>
                  <a:pt x="0" y="261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912369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740" y="495882"/>
            <a:ext cx="68627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TIP VE SAGLIK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423" y="3924023"/>
            <a:ext cx="17679153" cy="440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Manşonun içindeki hava basıncı, atardamardaki kan akışını geçici olarak durdurur ve daha sonra basınç yavaşça azaltılırken kan akışının yeniden başlamasıyla tansiyon ölçülür.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747547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TANSIYON ALETLERI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62156" y="0"/>
            <a:ext cx="59020587" cy="26121627"/>
          </a:xfrm>
          <a:custGeom>
            <a:avLst/>
            <a:gdLst/>
            <a:ahLst/>
            <a:cxnLst/>
            <a:rect r="r" b="b" t="t" l="l"/>
            <a:pathLst>
              <a:path h="26121627" w="59020587">
                <a:moveTo>
                  <a:pt x="0" y="0"/>
                </a:moveTo>
                <a:lnTo>
                  <a:pt x="59020587" y="0"/>
                </a:lnTo>
                <a:lnTo>
                  <a:pt x="59020587" y="26121627"/>
                </a:lnTo>
                <a:lnTo>
                  <a:pt x="0" y="261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912369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740" y="495882"/>
            <a:ext cx="68627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TIP VE SAGLIK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423" y="3924023"/>
            <a:ext cx="17679153" cy="263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Göz içindeki sıvı basıncının artmasıyla oluşan bir durumdur.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747547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GÖZ TANSIYONU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510293" y="-14488237"/>
            <a:ext cx="59020587" cy="26121627"/>
          </a:xfrm>
          <a:custGeom>
            <a:avLst/>
            <a:gdLst/>
            <a:ahLst/>
            <a:cxnLst/>
            <a:rect r="r" b="b" t="t" l="l"/>
            <a:pathLst>
              <a:path h="26121627" w="59020587">
                <a:moveTo>
                  <a:pt x="0" y="0"/>
                </a:moveTo>
                <a:lnTo>
                  <a:pt x="59020586" y="0"/>
                </a:lnTo>
                <a:lnTo>
                  <a:pt x="59020586" y="26121627"/>
                </a:lnTo>
                <a:lnTo>
                  <a:pt x="0" y="261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09294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740" y="495882"/>
            <a:ext cx="84372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GIDA ENDÜSTRISI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510293" y="-14488237"/>
            <a:ext cx="59020587" cy="26121627"/>
          </a:xfrm>
          <a:custGeom>
            <a:avLst/>
            <a:gdLst/>
            <a:ahLst/>
            <a:cxnLst/>
            <a:rect r="r" b="b" t="t" l="l"/>
            <a:pathLst>
              <a:path h="26121627" w="59020587">
                <a:moveTo>
                  <a:pt x="0" y="0"/>
                </a:moveTo>
                <a:lnTo>
                  <a:pt x="59020586" y="0"/>
                </a:lnTo>
                <a:lnTo>
                  <a:pt x="59020586" y="26121627"/>
                </a:lnTo>
                <a:lnTo>
                  <a:pt x="0" y="261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35" r="0" b="-145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309294" y="1777132"/>
            <a:ext cx="12196244" cy="294071"/>
            <a:chOff x="0" y="0"/>
            <a:chExt cx="3212179" cy="77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2179" cy="77451"/>
            </a:xfrm>
            <a:custGeom>
              <a:avLst/>
              <a:gdLst/>
              <a:ahLst/>
              <a:cxnLst/>
              <a:rect r="r" b="b" t="t" l="l"/>
              <a:pathLst>
                <a:path h="77451" w="3212179">
                  <a:moveTo>
                    <a:pt x="0" y="0"/>
                  </a:moveTo>
                  <a:lnTo>
                    <a:pt x="3212179" y="0"/>
                  </a:lnTo>
                  <a:lnTo>
                    <a:pt x="3212179" y="77451"/>
                  </a:lnTo>
                  <a:lnTo>
                    <a:pt x="0" y="7745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12179" cy="125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06740" y="495882"/>
            <a:ext cx="843726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GIDA ENDÜSTRISI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423" y="4120950"/>
            <a:ext cx="17679153" cy="352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100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Yiyeceklerin bozulmasını önlemek için hava geçirmez şekilde kapatılan konservelerde, iç ve dış basınç dengesi önemlidir.</a:t>
            </a:r>
          </a:p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747547"/>
            <a:ext cx="18288000" cy="12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7"/>
              </a:lnSpc>
            </a:pPr>
            <a:r>
              <a:rPr lang="en-US" sz="9071" spc="-317">
                <a:solidFill>
                  <a:srgbClr val="FFFFFF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KONSERVELEME  IŞLEMI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DAGf8PDH9Zg</dc:identifier>
  <dcterms:modified xsi:type="dcterms:W3CDTF">2011-08-01T06:04:30Z</dcterms:modified>
  <cp:revision>1</cp:revision>
  <dc:title>Basıncın gün</dc:title>
</cp:coreProperties>
</file>