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Avenir Next Medium"/>
          <a:ea typeface="Avenir Next Medium"/>
          <a:cs typeface="Avenir Next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Avenir Next Regular"/>
          <a:ea typeface="Avenir Next Regular"/>
          <a:cs typeface="Avenir Next Regular"/>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Avenir Next Medium"/>
          <a:ea typeface="Avenir Next Medium"/>
          <a:cs typeface="Avenir Next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Avenir Next Medium"/>
          <a:ea typeface="Avenir Next Medium"/>
          <a:cs typeface="Avenir Next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1" name="Titre de la présentation"/>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Titre de la présentation</a:t>
            </a:r>
          </a:p>
        </p:txBody>
      </p:sp>
      <p:sp>
        <p:nvSpPr>
          <p:cNvPr id="12" name="Auteur et date"/>
          <p:cNvSpPr txBox="1"/>
          <p:nvPr>
            <p:ph type="body" sz="quarter" idx="21" hasCustomPrompt="1"/>
          </p:nvPr>
        </p:nvSpPr>
        <p:spPr>
          <a:xfrm>
            <a:off x="1270000" y="12160429"/>
            <a:ext cx="21844000" cy="694056"/>
          </a:xfrm>
          <a:prstGeom prst="rect">
            <a:avLst/>
          </a:prstGeom>
        </p:spPr>
        <p:txBody>
          <a:bodyPr/>
          <a:lstStyle>
            <a:lvl1pPr marL="0" indent="0" algn="ctr" defTabSz="808990">
              <a:spcBef>
                <a:spcPts val="0"/>
              </a:spcBef>
              <a:buClrTx/>
              <a:buSzTx/>
              <a:buNone/>
              <a:defRPr sz="3430">
                <a:latin typeface="Avenir Next Medium"/>
                <a:ea typeface="Avenir Next Medium"/>
                <a:cs typeface="Avenir Next Medium"/>
                <a:sym typeface="Avenir Next Medium"/>
              </a:defRPr>
            </a:lvl1pPr>
          </a:lstStyle>
          <a:p>
            <a:pPr/>
            <a:r>
              <a:t>Auteur et date</a:t>
            </a:r>
          </a:p>
        </p:txBody>
      </p:sp>
      <p:sp>
        <p:nvSpPr>
          <p:cNvPr id="13" name="Texte niveau 1…"/>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Avenir Next Medium"/>
                <a:ea typeface="Avenir Next Medium"/>
                <a:cs typeface="Avenir Next Medium"/>
                <a:sym typeface="Avenir Next Medium"/>
              </a:defRPr>
            </a:lvl1pPr>
            <a:lvl2pPr marL="0" indent="0" algn="ctr" defTabSz="825500">
              <a:spcBef>
                <a:spcPts val="0"/>
              </a:spcBef>
              <a:buClrTx/>
              <a:buSzTx/>
              <a:buNone/>
              <a:defRPr sz="6400">
                <a:latin typeface="Avenir Next Medium"/>
                <a:ea typeface="Avenir Next Medium"/>
                <a:cs typeface="Avenir Next Medium"/>
                <a:sym typeface="Avenir Next Medium"/>
              </a:defRPr>
            </a:lvl2pPr>
            <a:lvl3pPr marL="0" indent="0" algn="ctr" defTabSz="825500">
              <a:spcBef>
                <a:spcPts val="0"/>
              </a:spcBef>
              <a:buClrTx/>
              <a:buSzTx/>
              <a:buNone/>
              <a:defRPr sz="6400">
                <a:latin typeface="Avenir Next Medium"/>
                <a:ea typeface="Avenir Next Medium"/>
                <a:cs typeface="Avenir Next Medium"/>
                <a:sym typeface="Avenir Next Medium"/>
              </a:defRPr>
            </a:lvl3pPr>
            <a:lvl4pPr marL="0" indent="0" algn="ctr" defTabSz="825500">
              <a:spcBef>
                <a:spcPts val="0"/>
              </a:spcBef>
              <a:buClrTx/>
              <a:buSzTx/>
              <a:buNone/>
              <a:defRPr sz="6400">
                <a:latin typeface="Avenir Next Medium"/>
                <a:ea typeface="Avenir Next Medium"/>
                <a:cs typeface="Avenir Next Medium"/>
                <a:sym typeface="Avenir Next Medium"/>
              </a:defRPr>
            </a:lvl4pPr>
            <a:lvl5pPr marL="0" indent="0" algn="ctr" defTabSz="825500">
              <a:spcBef>
                <a:spcPts val="0"/>
              </a:spcBef>
              <a:buClrTx/>
              <a:buSzTx/>
              <a:buNone/>
              <a:defRPr sz="6400">
                <a:latin typeface="Avenir Next Medium"/>
                <a:ea typeface="Avenir Next Medium"/>
                <a:cs typeface="Avenir Next Medium"/>
                <a:sym typeface="Avenir Next Medium"/>
              </a:defRPr>
            </a:lvl5pPr>
          </a:lstStyle>
          <a:p>
            <a:pPr/>
            <a:r>
              <a:t>Sous-titre de la présentation</a:t>
            </a:r>
          </a:p>
          <a:p>
            <a:pPr lvl="1"/>
            <a:r>
              <a:t/>
            </a:r>
          </a:p>
          <a:p>
            <a:pPr lvl="2"/>
            <a:r>
              <a:t/>
            </a:r>
          </a:p>
          <a:p>
            <a:pPr lvl="3"/>
            <a:r>
              <a:t/>
            </a:r>
          </a:p>
          <a:p>
            <a:pPr lvl="4"/>
            <a:r>
              <a:t/>
            </a:r>
          </a:p>
        </p:txBody>
      </p:sp>
      <p:sp>
        <p:nvSpPr>
          <p:cNvPr id="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spTree>
      <p:nvGrpSpPr>
        <p:cNvPr id="1" name=""/>
        <p:cNvGrpSpPr/>
        <p:nvPr/>
      </p:nvGrpSpPr>
      <p:grpSpPr>
        <a:xfrm>
          <a:off x="0" y="0"/>
          <a:ext cx="0" cy="0"/>
          <a:chOff x="0" y="0"/>
          <a:chExt cx="0" cy="0"/>
        </a:xfrm>
      </p:grpSpPr>
      <p:sp>
        <p:nvSpPr>
          <p:cNvPr id="98" name="Texte niveau 1…"/>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lvl5pPr>
          </a:lstStyle>
          <a:p>
            <a:pPr/>
            <a:r>
              <a:t>Déclaration</a:t>
            </a:r>
          </a:p>
          <a:p>
            <a:pPr lvl="1"/>
            <a:r>
              <a:t/>
            </a:r>
          </a:p>
          <a:p>
            <a:pPr lvl="2"/>
            <a:r>
              <a:t/>
            </a:r>
          </a:p>
          <a:p>
            <a:pPr lvl="3"/>
            <a:r>
              <a:t/>
            </a:r>
          </a:p>
          <a:p>
            <a:pPr lvl="4"/>
            <a:r>
              <a:t/>
            </a:r>
          </a:p>
        </p:txBody>
      </p:sp>
      <p:sp>
        <p:nvSpPr>
          <p:cNvPr id="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spTree>
      <p:nvGrpSpPr>
        <p:cNvPr id="1" name=""/>
        <p:cNvGrpSpPr/>
        <p:nvPr/>
      </p:nvGrpSpPr>
      <p:grpSpPr>
        <a:xfrm>
          <a:off x="0" y="0"/>
          <a:ext cx="0" cy="0"/>
          <a:chOff x="0" y="0"/>
          <a:chExt cx="0" cy="0"/>
        </a:xfrm>
      </p:grpSpPr>
      <p:sp>
        <p:nvSpPr>
          <p:cNvPr id="106" name="Texte niveau 1…"/>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Avenir Next Demi 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Avenir Next Demi 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Avenir Next Demi 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Avenir Next Demi 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Avenir Next Demi Bold"/>
              </a:defRPr>
            </a:lvl5pPr>
          </a:lstStyle>
          <a:p>
            <a:pPr/>
            <a:r>
              <a:t>100 %</a:t>
            </a:r>
          </a:p>
          <a:p>
            <a:pPr lvl="1"/>
            <a:r>
              <a:t/>
            </a:r>
          </a:p>
          <a:p>
            <a:pPr lvl="2"/>
            <a:r>
              <a:t/>
            </a:r>
          </a:p>
          <a:p>
            <a:pPr lvl="3"/>
            <a:r>
              <a:t/>
            </a:r>
          </a:p>
          <a:p>
            <a:pPr lvl="4"/>
            <a:r>
              <a:t/>
            </a:r>
          </a:p>
        </p:txBody>
      </p:sp>
      <p:sp>
        <p:nvSpPr>
          <p:cNvPr id="107" name="Données clés"/>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Avenir Next Medium"/>
                <a:ea typeface="Avenir Next Medium"/>
                <a:cs typeface="Avenir Next Medium"/>
                <a:sym typeface="Avenir Next Medium"/>
              </a:defRPr>
            </a:lvl1pPr>
          </a:lstStyle>
          <a:p>
            <a:pPr/>
            <a:r>
              <a:t>Données clés</a:t>
            </a:r>
          </a:p>
        </p:txBody>
      </p:sp>
      <p:sp>
        <p:nvSpPr>
          <p:cNvPr id="10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792479">
              <a:spcBef>
                <a:spcPts val="0"/>
              </a:spcBef>
              <a:buClrTx/>
              <a:buSzTx/>
              <a:buNone/>
              <a:defRPr sz="4224">
                <a:latin typeface="Avenir Next Medium"/>
                <a:ea typeface="Avenir Next Medium"/>
                <a:cs typeface="Avenir Next Medium"/>
                <a:sym typeface="Avenir Next Medium"/>
              </a:defRPr>
            </a:lvl1pPr>
          </a:lstStyle>
          <a:p>
            <a:pPr/>
            <a:r>
              <a:t>Attribution</a:t>
            </a:r>
          </a:p>
        </p:txBody>
      </p:sp>
      <p:sp>
        <p:nvSpPr>
          <p:cNvPr id="116" name="Texte niveau 1…"/>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Avenir Next Demi 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Avenir Next Demi 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Avenir Next Demi 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Avenir Next Demi 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Avenir Next Demi Bold"/>
              </a:defRPr>
            </a:lvl5pPr>
          </a:lstStyle>
          <a:p>
            <a:pPr/>
            <a:r>
              <a:t>« Citation notable »</a:t>
            </a:r>
          </a:p>
          <a:p>
            <a:pPr lvl="1"/>
            <a:r>
              <a:t/>
            </a:r>
          </a:p>
          <a:p>
            <a:pPr lvl="2"/>
            <a:r>
              <a:t/>
            </a:r>
          </a:p>
          <a:p>
            <a:pPr lvl="3"/>
            <a:r>
              <a:t/>
            </a:r>
          </a:p>
          <a:p>
            <a:pPr lvl="4"/>
            <a:r>
              <a:t/>
            </a:r>
          </a:p>
        </p:txBody>
      </p:sp>
      <p:sp>
        <p:nvSpPr>
          <p:cNvPr id="11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24" name="988149250_2145x1620.jpg"/>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1169517375_2880x1920.jpg"/>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184386109_2439x1626.jpg"/>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4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spTree>
      <p:nvGrpSpPr>
        <p:cNvPr id="1" name=""/>
        <p:cNvGrpSpPr/>
        <p:nvPr/>
      </p:nvGrpSpPr>
      <p:grpSpPr>
        <a:xfrm>
          <a:off x="0" y="0"/>
          <a:ext cx="0" cy="0"/>
          <a:chOff x="0" y="0"/>
          <a:chExt cx="0" cy="0"/>
        </a:xfrm>
      </p:grpSpPr>
      <p:sp>
        <p:nvSpPr>
          <p:cNvPr id="21"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eur et date"/>
          <p:cNvSpPr txBox="1"/>
          <p:nvPr>
            <p:ph type="body" sz="quarter" idx="22" hasCustomPrompt="1"/>
          </p:nvPr>
        </p:nvSpPr>
        <p:spPr>
          <a:xfrm>
            <a:off x="1270000" y="12166600"/>
            <a:ext cx="21844000" cy="694055"/>
          </a:xfrm>
          <a:prstGeom prst="rect">
            <a:avLst/>
          </a:prstGeom>
        </p:spPr>
        <p:txBody>
          <a:bodyPr/>
          <a:lstStyle>
            <a:lvl1pPr marL="0" indent="0" algn="ctr" defTabSz="808990">
              <a:spcBef>
                <a:spcPts val="0"/>
              </a:spcBef>
              <a:buClrTx/>
              <a:buSzTx/>
              <a:buNone/>
              <a:defRPr sz="3430">
                <a:solidFill>
                  <a:srgbClr val="FFFFFF"/>
                </a:solidFill>
                <a:latin typeface="Avenir Next Medium"/>
                <a:ea typeface="Avenir Next Medium"/>
                <a:cs typeface="Avenir Next Medium"/>
                <a:sym typeface="Avenir Next Medium"/>
              </a:defRPr>
            </a:lvl1pPr>
          </a:lstStyle>
          <a:p>
            <a:pPr/>
            <a:r>
              <a:t>Auteur et date</a:t>
            </a:r>
          </a:p>
        </p:txBody>
      </p:sp>
      <p:sp>
        <p:nvSpPr>
          <p:cNvPr id="23" name="Titre de la présentation"/>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Titre de la présentation</a:t>
            </a:r>
          </a:p>
        </p:txBody>
      </p:sp>
      <p:sp>
        <p:nvSpPr>
          <p:cNvPr id="24" name="Texte niveau 1…"/>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Avenir Next Medium"/>
                <a:ea typeface="Avenir Next Medium"/>
                <a:cs typeface="Avenir Next Medium"/>
                <a:sym typeface="Avenir Next Medium"/>
              </a:defRPr>
            </a:lvl1pPr>
            <a:lvl2pPr marL="0" indent="0" algn="ctr" defTabSz="825500">
              <a:spcBef>
                <a:spcPts val="0"/>
              </a:spcBef>
              <a:buClrTx/>
              <a:buSzTx/>
              <a:buNone/>
              <a:defRPr sz="6400">
                <a:solidFill>
                  <a:srgbClr val="FFFFFF"/>
                </a:solidFill>
                <a:latin typeface="Avenir Next Medium"/>
                <a:ea typeface="Avenir Next Medium"/>
                <a:cs typeface="Avenir Next Medium"/>
                <a:sym typeface="Avenir Next Medium"/>
              </a:defRPr>
            </a:lvl2pPr>
            <a:lvl3pPr marL="0" indent="0" algn="ctr" defTabSz="825500">
              <a:spcBef>
                <a:spcPts val="0"/>
              </a:spcBef>
              <a:buClrTx/>
              <a:buSzTx/>
              <a:buNone/>
              <a:defRPr sz="6400">
                <a:solidFill>
                  <a:srgbClr val="FFFFFF"/>
                </a:solidFill>
                <a:latin typeface="Avenir Next Medium"/>
                <a:ea typeface="Avenir Next Medium"/>
                <a:cs typeface="Avenir Next Medium"/>
                <a:sym typeface="Avenir Next Medium"/>
              </a:defRPr>
            </a:lvl3pPr>
            <a:lvl4pPr marL="0" indent="0" algn="ctr" defTabSz="825500">
              <a:spcBef>
                <a:spcPts val="0"/>
              </a:spcBef>
              <a:buClrTx/>
              <a:buSzTx/>
              <a:buNone/>
              <a:defRPr sz="6400">
                <a:solidFill>
                  <a:srgbClr val="FFFFFF"/>
                </a:solidFill>
                <a:latin typeface="Avenir Next Medium"/>
                <a:ea typeface="Avenir Next Medium"/>
                <a:cs typeface="Avenir Next Medium"/>
                <a:sym typeface="Avenir Next Medium"/>
              </a:defRPr>
            </a:lvl4pPr>
            <a:lvl5pPr marL="0" indent="0" algn="ctr" defTabSz="825500">
              <a:spcBef>
                <a:spcPts val="0"/>
              </a:spcBef>
              <a:buClrTx/>
              <a:buSzTx/>
              <a:buNone/>
              <a:defRPr sz="6400">
                <a:solidFill>
                  <a:srgbClr val="FFFFFF"/>
                </a:solidFill>
                <a:latin typeface="Avenir Next Medium"/>
                <a:ea typeface="Avenir Next Medium"/>
                <a:cs typeface="Avenir Next Medium"/>
                <a:sym typeface="Avenir Next Medium"/>
              </a:defRPr>
            </a:lvl5pPr>
          </a:lstStyle>
          <a:p>
            <a:pPr/>
            <a:r>
              <a:t>Sous-titre de la présentation</a:t>
            </a:r>
          </a:p>
          <a:p>
            <a:pPr lvl="1"/>
            <a:r>
              <a:t/>
            </a:r>
          </a:p>
          <a:p>
            <a:pPr lvl="2"/>
            <a:r>
              <a:t/>
            </a:r>
          </a:p>
          <a:p>
            <a:pPr lvl="3"/>
            <a:r>
              <a:t/>
            </a:r>
          </a:p>
          <a:p>
            <a:pPr lvl="4"/>
            <a:r>
              <a:t/>
            </a:r>
          </a:p>
        </p:txBody>
      </p:sp>
      <p:sp>
        <p:nvSpPr>
          <p:cNvPr id="25"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184386109_2439x1626.jpg"/>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Titre de diapositive</a:t>
            </a:r>
          </a:p>
        </p:txBody>
      </p:sp>
      <p:sp>
        <p:nvSpPr>
          <p:cNvPr id="34" name="Texte niveau 1…"/>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Avenir Next Medium"/>
                <a:ea typeface="Avenir Next Medium"/>
                <a:cs typeface="Avenir Next Medium"/>
                <a:sym typeface="Avenir Next Medium"/>
              </a:defRPr>
            </a:lvl1pPr>
            <a:lvl2pPr marL="0" indent="457200" algn="ctr" defTabSz="825500">
              <a:spcBef>
                <a:spcPts val="0"/>
              </a:spcBef>
              <a:buClrTx/>
              <a:buSzTx/>
              <a:buNone/>
              <a:defRPr sz="5400">
                <a:latin typeface="Avenir Next Medium"/>
                <a:ea typeface="Avenir Next Medium"/>
                <a:cs typeface="Avenir Next Medium"/>
                <a:sym typeface="Avenir Next Medium"/>
              </a:defRPr>
            </a:lvl2pPr>
            <a:lvl3pPr marL="0" indent="914400" algn="ctr" defTabSz="825500">
              <a:spcBef>
                <a:spcPts val="0"/>
              </a:spcBef>
              <a:buClrTx/>
              <a:buSzTx/>
              <a:buNone/>
              <a:defRPr sz="5400">
                <a:latin typeface="Avenir Next Medium"/>
                <a:ea typeface="Avenir Next Medium"/>
                <a:cs typeface="Avenir Next Medium"/>
                <a:sym typeface="Avenir Next Medium"/>
              </a:defRPr>
            </a:lvl3pPr>
            <a:lvl4pPr marL="0" indent="1371600" algn="ctr" defTabSz="825500">
              <a:spcBef>
                <a:spcPts val="0"/>
              </a:spcBef>
              <a:buClrTx/>
              <a:buSzTx/>
              <a:buNone/>
              <a:defRPr sz="5400">
                <a:latin typeface="Avenir Next Medium"/>
                <a:ea typeface="Avenir Next Medium"/>
                <a:cs typeface="Avenir Next Medium"/>
                <a:sym typeface="Avenir Next Medium"/>
              </a:defRPr>
            </a:lvl4pPr>
            <a:lvl5pPr marL="0" indent="1828800" algn="ctr" defTabSz="825500">
              <a:spcBef>
                <a:spcPts val="0"/>
              </a:spcBef>
              <a:buClrTx/>
              <a:buSzTx/>
              <a:buNone/>
              <a:defRPr sz="5400">
                <a:latin typeface="Avenir Next Medium"/>
                <a:ea typeface="Avenir Next Medium"/>
                <a:cs typeface="Avenir Next Medium"/>
                <a:sym typeface="Avenir Next Medium"/>
              </a:defRPr>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itre de diapositive"/>
          <p:cNvSpPr txBox="1"/>
          <p:nvPr>
            <p:ph type="title" hasCustomPrompt="1"/>
          </p:nvPr>
        </p:nvSpPr>
        <p:spPr>
          <a:prstGeom prst="rect">
            <a:avLst/>
          </a:prstGeom>
        </p:spPr>
        <p:txBody>
          <a:bodyPr/>
          <a:lstStyle/>
          <a:p>
            <a:pPr/>
            <a:r>
              <a:t>Titre de diapositive</a:t>
            </a:r>
          </a:p>
        </p:txBody>
      </p:sp>
      <p:sp>
        <p:nvSpPr>
          <p:cNvPr id="43" name="Sous-titre de diapositive"/>
          <p:cNvSpPr txBox="1"/>
          <p:nvPr>
            <p:ph type="body" sz="quarter" idx="21" hasCustomPrompt="1"/>
          </p:nvPr>
        </p:nvSpPr>
        <p:spPr>
          <a:xfrm>
            <a:off x="1270000" y="2133600"/>
            <a:ext cx="21844000" cy="1016000"/>
          </a:xfrm>
          <a:prstGeom prst="rect">
            <a:avLst/>
          </a:prstGeom>
        </p:spPr>
        <p:txBody>
          <a:bodyPr/>
          <a:lstStyle>
            <a:lvl1pPr marL="0" indent="0" algn="ctr" defTabSz="808990">
              <a:spcBef>
                <a:spcPts val="0"/>
              </a:spcBef>
              <a:buClrTx/>
              <a:buSzTx/>
              <a:buNone/>
              <a:defRPr sz="5292">
                <a:latin typeface="Avenir Next Medium"/>
                <a:ea typeface="Avenir Next Medium"/>
                <a:cs typeface="Avenir Next Medium"/>
                <a:sym typeface="Avenir Next Medium"/>
              </a:defRPr>
            </a:lvl1pPr>
          </a:lstStyle>
          <a:p>
            <a:pPr/>
            <a:r>
              <a:t>Sous-titre de diapositive</a:t>
            </a:r>
          </a:p>
        </p:txBody>
      </p:sp>
      <p:sp>
        <p:nvSpPr>
          <p:cNvPr id="44"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xfrm>
            <a:off x="1270000" y="4269316"/>
            <a:ext cx="21844000" cy="8432801"/>
          </a:xfrm>
          <a:prstGeom prst="rect">
            <a:avLst/>
          </a:prstGeom>
        </p:spPr>
        <p:txBody>
          <a:bodyPr numCol="2" spcCol="1092200"/>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988149250_2145x1620.jpg"/>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Titre de diapositiv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Titre de diapositive</a:t>
            </a:r>
          </a:p>
        </p:txBody>
      </p:sp>
      <p:sp>
        <p:nvSpPr>
          <p:cNvPr id="62" name="Texte niveau 1…"/>
          <p:cNvSpPr txBox="1"/>
          <p:nvPr>
            <p:ph type="body" sz="half" idx="1" hasCustomPrompt="1"/>
          </p:nvPr>
        </p:nvSpPr>
        <p:spPr>
          <a:xfrm>
            <a:off x="1270000" y="4267200"/>
            <a:ext cx="9652000" cy="8432800"/>
          </a:xfrm>
          <a:prstGeom prst="rect">
            <a:avLst/>
          </a:prstGeom>
        </p:spPr>
        <p:txBody>
          <a:bodyPr/>
          <a:lstStyle/>
          <a:p>
            <a:pPr/>
            <a:r>
              <a:t>Texte de puce de diapositive</a:t>
            </a:r>
          </a:p>
          <a:p>
            <a:pPr lvl="1"/>
            <a:r>
              <a:t/>
            </a:r>
          </a:p>
          <a:p>
            <a:pPr lvl="2"/>
            <a:r>
              <a:t/>
            </a:r>
          </a:p>
          <a:p>
            <a:pPr lvl="3"/>
            <a:r>
              <a:t/>
            </a:r>
          </a:p>
          <a:p>
            <a:pPr lvl="4"/>
            <a:r>
              <a:t/>
            </a:r>
          </a:p>
        </p:txBody>
      </p:sp>
      <p:sp>
        <p:nvSpPr>
          <p:cNvPr id="63" name="Sous-titre de diapositive"/>
          <p:cNvSpPr txBox="1"/>
          <p:nvPr>
            <p:ph type="body" sz="quarter" idx="22" hasCustomPrompt="1"/>
          </p:nvPr>
        </p:nvSpPr>
        <p:spPr>
          <a:xfrm>
            <a:off x="1270000" y="2133600"/>
            <a:ext cx="9652000" cy="1016000"/>
          </a:xfrm>
          <a:prstGeom prst="rect">
            <a:avLst/>
          </a:prstGeom>
        </p:spPr>
        <p:txBody>
          <a:bodyPr/>
          <a:lstStyle>
            <a:lvl1pPr marL="0" indent="0" algn="ctr" defTabSz="808990">
              <a:spcBef>
                <a:spcPts val="0"/>
              </a:spcBef>
              <a:buClrTx/>
              <a:buSzTx/>
              <a:buNone/>
              <a:defRPr sz="5292">
                <a:latin typeface="Avenir Next Medium"/>
                <a:ea typeface="Avenir Next Medium"/>
                <a:cs typeface="Avenir Next Medium"/>
                <a:sym typeface="Avenir Next Medium"/>
              </a:defRPr>
            </a:lvl1pPr>
          </a:lstStyle>
          <a:p>
            <a:pPr/>
            <a:r>
              <a:t>Sous-titre de diapositive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Titre de section"/>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Titre de section</a:t>
            </a:r>
          </a:p>
        </p:txBody>
      </p:sp>
      <p:sp>
        <p:nvSpPr>
          <p:cNvPr id="7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79" name="Titre de diapositive"/>
          <p:cNvSpPr txBox="1"/>
          <p:nvPr>
            <p:ph type="title" hasCustomPrompt="1"/>
          </p:nvPr>
        </p:nvSpPr>
        <p:spPr>
          <a:prstGeom prst="rect">
            <a:avLst/>
          </a:prstGeom>
        </p:spPr>
        <p:txBody>
          <a:bodyPr/>
          <a:lstStyle/>
          <a:p>
            <a:pPr/>
            <a:r>
              <a:t>Titre de diapositive</a:t>
            </a:r>
          </a:p>
        </p:txBody>
      </p:sp>
      <p:sp>
        <p:nvSpPr>
          <p:cNvPr id="80" name="Sous-titre de diapositive"/>
          <p:cNvSpPr txBox="1"/>
          <p:nvPr>
            <p:ph type="body" sz="quarter" idx="21" hasCustomPrompt="1"/>
          </p:nvPr>
        </p:nvSpPr>
        <p:spPr>
          <a:xfrm>
            <a:off x="1270000" y="2133600"/>
            <a:ext cx="21844000" cy="1016000"/>
          </a:xfrm>
          <a:prstGeom prst="rect">
            <a:avLst/>
          </a:prstGeom>
        </p:spPr>
        <p:txBody>
          <a:bodyPr/>
          <a:lstStyle>
            <a:lvl1pPr marL="0" indent="0" algn="ctr" defTabSz="808990">
              <a:spcBef>
                <a:spcPts val="0"/>
              </a:spcBef>
              <a:buClrTx/>
              <a:buSzTx/>
              <a:buNone/>
              <a:defRPr sz="5292">
                <a:latin typeface="Avenir Next Medium"/>
                <a:ea typeface="Avenir Next Medium"/>
                <a:cs typeface="Avenir Next Medium"/>
                <a:sym typeface="Avenir Next Medium"/>
              </a:defRPr>
            </a:lvl1pPr>
          </a:lstStyle>
          <a:p>
            <a:pPr/>
            <a:r>
              <a:t>Sous-titre de diapositive</a:t>
            </a:r>
          </a:p>
        </p:txBody>
      </p:sp>
      <p:sp>
        <p:nvSpPr>
          <p:cNvPr id="8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88" name="Titre de l’ordre du jour"/>
          <p:cNvSpPr txBox="1"/>
          <p:nvPr>
            <p:ph type="title" hasCustomPrompt="1"/>
          </p:nvPr>
        </p:nvSpPr>
        <p:spPr>
          <a:xfrm>
            <a:off x="1270000" y="812800"/>
            <a:ext cx="21844000" cy="1562100"/>
          </a:xfrm>
          <a:prstGeom prst="rect">
            <a:avLst/>
          </a:prstGeom>
        </p:spPr>
        <p:txBody>
          <a:bodyPr/>
          <a:lstStyle/>
          <a:p>
            <a:pPr/>
            <a:r>
              <a:t>Titre de l’ordre du jour</a:t>
            </a:r>
          </a:p>
        </p:txBody>
      </p:sp>
      <p:sp>
        <p:nvSpPr>
          <p:cNvPr id="89" name="Sous-titre de l’ordre du jour"/>
          <p:cNvSpPr txBox="1"/>
          <p:nvPr>
            <p:ph type="body" sz="quarter" idx="21" hasCustomPrompt="1"/>
          </p:nvPr>
        </p:nvSpPr>
        <p:spPr>
          <a:xfrm>
            <a:off x="1270000" y="2133600"/>
            <a:ext cx="21844000" cy="1016000"/>
          </a:xfrm>
          <a:prstGeom prst="rect">
            <a:avLst/>
          </a:prstGeom>
        </p:spPr>
        <p:txBody>
          <a:bodyPr/>
          <a:lstStyle>
            <a:lvl1pPr marL="0" indent="0" algn="ctr" defTabSz="808990">
              <a:spcBef>
                <a:spcPts val="0"/>
              </a:spcBef>
              <a:buClrTx/>
              <a:buSzTx/>
              <a:buNone/>
              <a:defRPr sz="5292">
                <a:latin typeface="Avenir Next Medium"/>
                <a:ea typeface="Avenir Next Medium"/>
                <a:cs typeface="Avenir Next Medium"/>
                <a:sym typeface="Avenir Next Medium"/>
              </a:defRPr>
            </a:lvl1pPr>
          </a:lstStyle>
          <a:p>
            <a:pPr/>
            <a:r>
              <a:t>Sous-titre de l’ordre du jour</a:t>
            </a:r>
          </a:p>
        </p:txBody>
      </p:sp>
      <p:sp>
        <p:nvSpPr>
          <p:cNvPr id="90" name="Texte niveau 1…"/>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Rubriques de l’ordre du jour</a:t>
            </a:r>
          </a:p>
          <a:p>
            <a:pPr lvl="1"/>
            <a:r>
              <a:t/>
            </a:r>
          </a:p>
          <a:p>
            <a:pPr lvl="2"/>
            <a:r>
              <a:t/>
            </a:r>
          </a:p>
          <a:p>
            <a:pPr lvl="3"/>
            <a:r>
              <a:t/>
            </a:r>
          </a:p>
          <a:p>
            <a:pPr lvl="4"/>
            <a:r>
              <a:t/>
            </a:r>
          </a:p>
        </p:txBody>
      </p:sp>
      <p:sp>
        <p:nvSpPr>
          <p:cNvPr id="9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re de diapositiv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Titre de diapositive</a:t>
            </a:r>
          </a:p>
        </p:txBody>
      </p:sp>
      <p:sp>
        <p:nvSpPr>
          <p:cNvPr id="3" name="Texte niveau 1…"/>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4" name="Numéro de diapositive"/>
          <p:cNvSpPr txBox="1"/>
          <p:nvPr>
            <p:ph type="sldNum" sz="quarter" idx="2"/>
          </p:nvPr>
        </p:nvSpPr>
        <p:spPr>
          <a:xfrm>
            <a:off x="11966448" y="13065506"/>
            <a:ext cx="438405" cy="482601"/>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Avenir Next Demi 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Avenir Next Regular"/>
          <a:ea typeface="Avenir Next Regular"/>
          <a:cs typeface="Avenir Next Regular"/>
          <a:sym typeface="Avenir Next Regular"/>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estion de projet"/>
          <p:cNvSpPr txBox="1"/>
          <p:nvPr>
            <p:ph type="ctrTitle"/>
          </p:nvPr>
        </p:nvSpPr>
        <p:spPr>
          <a:prstGeom prst="rect">
            <a:avLst/>
          </a:prstGeom>
        </p:spPr>
        <p:txBody>
          <a:bodyPr/>
          <a:lstStyle/>
          <a:p>
            <a:pPr/>
            <a:r>
              <a:t>Gestion de projet</a:t>
            </a:r>
          </a:p>
        </p:txBody>
      </p:sp>
      <p:sp>
        <p:nvSpPr>
          <p:cNvPr id="152" name="02/03/21 Marie Nivet - Nicole Pearson - Agathe Perrin - Jessica Makarof - Romain Simon - Estelle Ntsam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02/03/21 Marie Nivet - Nicole Pearson - Agathe Perrin - Jessica Makarof - Romain Simon - Estelle Ntsama</a:t>
            </a:r>
          </a:p>
        </p:txBody>
      </p:sp>
      <p:sp>
        <p:nvSpPr>
          <p:cNvPr id="153" name="Projet équipe 40"/>
          <p:cNvSpPr txBox="1"/>
          <p:nvPr>
            <p:ph type="subTitle" sz="quarter" idx="1"/>
          </p:nvPr>
        </p:nvSpPr>
        <p:spPr>
          <a:prstGeom prst="rect">
            <a:avLst/>
          </a:prstGeom>
        </p:spPr>
        <p:txBody>
          <a:bodyPr/>
          <a:lstStyle/>
          <a:p>
            <a:pPr/>
            <a:r>
              <a:t>Projet équipe 40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in de présentation"/>
          <p:cNvSpPr txBox="1"/>
          <p:nvPr>
            <p:ph type="body" sz="half" idx="1"/>
          </p:nvPr>
        </p:nvSpPr>
        <p:spPr>
          <a:prstGeom prst="rect">
            <a:avLst/>
          </a:prstGeom>
        </p:spPr>
        <p:txBody>
          <a:bodyPr/>
          <a:lstStyle>
            <a:lvl1pPr>
              <a:defRPr spc="-446" sz="14900"/>
            </a:lvl1pPr>
          </a:lstStyle>
          <a:p>
            <a:pPr/>
            <a:r>
              <a:t>Fin de présentation</a:t>
            </a:r>
          </a:p>
        </p:txBody>
      </p:sp>
      <p:sp>
        <p:nvSpPr>
          <p:cNvPr id="200" name="Gestion de projet - Équipe 40"/>
          <p:cNvSpPr txBox="1"/>
          <p:nvPr/>
        </p:nvSpPr>
        <p:spPr>
          <a:xfrm>
            <a:off x="424239" y="11235411"/>
            <a:ext cx="23142757"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3" algn="l" defTabSz="2438400">
              <a:defRPr spc="-192" sz="64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pPr>
            <a:r>
              <a:t>Gestion de projet - Équipe 40</a:t>
            </a:r>
          </a:p>
        </p:txBody>
      </p:sp>
      <p:sp>
        <p:nvSpPr>
          <p:cNvPr id="201" name="Marie Nivet - Jessica Makarof - Agathe Perrin - Nicole Pearson - Romain Simon - Estelle Ntsama"/>
          <p:cNvSpPr txBox="1"/>
          <p:nvPr/>
        </p:nvSpPr>
        <p:spPr>
          <a:xfrm>
            <a:off x="431689" y="12708729"/>
            <a:ext cx="20810653"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3" algn="l" defTabSz="2438400">
              <a:defRPr i="1" spc="-114" sz="3800">
                <a:gradFill flip="none" rotWithShape="1">
                  <a:gsLst>
                    <a:gs pos="0">
                      <a:srgbClr val="1E98FD"/>
                    </a:gs>
                    <a:gs pos="100000">
                      <a:srgbClr val="FF00F7"/>
                    </a:gs>
                  </a:gsLst>
                  <a:lin ang="3960000" scaled="0"/>
                </a:gradFill>
              </a:defRPr>
            </a:pPr>
            <a:r>
              <a:t>Marie Nivet - Jessica Makarof - Agathe Perrin - Nicole Pearson - Romain Simon - Estelle Ntsama</a:t>
            </a:r>
          </a:p>
        </p:txBody>
      </p:sp>
      <p:sp>
        <p:nvSpPr>
          <p:cNvPr id="202" name="Si vous avez des questions, n’hésitez pas à nous en faire part !"/>
          <p:cNvSpPr txBox="1"/>
          <p:nvPr/>
        </p:nvSpPr>
        <p:spPr>
          <a:xfrm>
            <a:off x="478899" y="10369548"/>
            <a:ext cx="148315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3" algn="l" defTabSz="2438400">
              <a:defRPr spc="-119" sz="4000">
                <a:gradFill flip="none" rotWithShape="1">
                  <a:gsLst>
                    <a:gs pos="0">
                      <a:srgbClr val="1E98FD"/>
                    </a:gs>
                    <a:gs pos="100000">
                      <a:srgbClr val="FF00F7"/>
                    </a:gs>
                  </a:gsLst>
                  <a:lin ang="3960000" scaled="0"/>
                </a:gradFill>
                <a:latin typeface="Avenir Next Medium"/>
                <a:ea typeface="Avenir Next Medium"/>
                <a:cs typeface="Avenir Next Medium"/>
                <a:sym typeface="Avenir Next Medium"/>
              </a:defRPr>
            </a:pPr>
            <a:r>
              <a:t>Si vous avez des questions, n’hésitez pas à nous en faire part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fade" transition="in">
                                      <p:cBhvr>
                                        <p:cTn id="7" dur="1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Visual Novel:…"/>
          <p:cNvSpPr txBox="1"/>
          <p:nvPr>
            <p:ph type="title"/>
          </p:nvPr>
        </p:nvSpPr>
        <p:spPr>
          <a:xfrm>
            <a:off x="1270000" y="320748"/>
            <a:ext cx="9652000" cy="3200203"/>
          </a:xfrm>
          <a:prstGeom prst="rect">
            <a:avLst/>
          </a:prstGeom>
        </p:spPr>
        <p:txBody>
          <a:bodyPr/>
          <a:lstStyle/>
          <a:p>
            <a:pPr/>
            <a:r>
              <a:t>Visual Novel:</a:t>
            </a:r>
          </a:p>
          <a:p>
            <a:pPr/>
            <a:r>
              <a:t>Jeu à choix multiple</a:t>
            </a:r>
          </a:p>
        </p:txBody>
      </p:sp>
      <p:sp>
        <p:nvSpPr>
          <p:cNvPr id="156" name="- Outil utilisé: Ren’py - Episode Interactive pour la création des personnages…"/>
          <p:cNvSpPr txBox="1"/>
          <p:nvPr>
            <p:ph type="body" sz="quarter" idx="1"/>
          </p:nvPr>
        </p:nvSpPr>
        <p:spPr>
          <a:xfrm>
            <a:off x="1600470" y="6467619"/>
            <a:ext cx="9652001" cy="5664201"/>
          </a:xfrm>
          <a:prstGeom prst="rect">
            <a:avLst/>
          </a:prstGeom>
        </p:spPr>
        <p:txBody>
          <a:bodyPr/>
          <a:lstStyle/>
          <a:p>
            <a:pPr algn="l" defTabSz="594360">
              <a:defRPr sz="3888"/>
            </a:pPr>
            <a:r>
              <a:t>- </a:t>
            </a:r>
            <a:r>
              <a:rPr i="1" u="sng">
                <a:latin typeface="Avenir Next Regular"/>
                <a:ea typeface="Avenir Next Regular"/>
                <a:cs typeface="Avenir Next Regular"/>
                <a:sym typeface="Avenir Next Regular"/>
              </a:rPr>
              <a:t>Outil utilisé</a:t>
            </a:r>
            <a:r>
              <a:t>: Ren’py - Episode Interactive pour la création des personnages</a:t>
            </a:r>
          </a:p>
          <a:p>
            <a:pPr algn="l" defTabSz="594360">
              <a:defRPr sz="3888"/>
            </a:pPr>
            <a:r>
              <a:t>- Programmation Python</a:t>
            </a:r>
          </a:p>
          <a:p>
            <a:pPr algn="l" defTabSz="594360">
              <a:defRPr sz="3888"/>
            </a:pPr>
            <a:r>
              <a:t>- selon les actions :</a:t>
            </a:r>
            <a:r>
              <a:rPr sz="3672"/>
              <a:t>animations, effets sonores pour un environnement plus immersif</a:t>
            </a:r>
            <a:endParaRPr sz="2952"/>
          </a:p>
          <a:p>
            <a:pPr defTabSz="594360">
              <a:defRPr sz="3888"/>
            </a:pPr>
          </a:p>
        </p:txBody>
      </p:sp>
      <p:pic>
        <p:nvPicPr>
          <p:cNvPr id="157" name="Ren’Py_Logo_6-13-6_200x307px.png" descr="Ren’Py_Logo_6-13-6_200x307px.png"/>
          <p:cNvPicPr>
            <a:picLocks noChangeAspect="1"/>
          </p:cNvPicPr>
          <p:nvPr/>
        </p:nvPicPr>
        <p:blipFill>
          <a:blip r:embed="rId2">
            <a:extLst/>
          </a:blip>
          <a:stretch>
            <a:fillRect/>
          </a:stretch>
        </p:blipFill>
        <p:spPr>
          <a:xfrm>
            <a:off x="15446175" y="2188227"/>
            <a:ext cx="6084395" cy="9339546"/>
          </a:xfrm>
          <a:prstGeom prst="rect">
            <a:avLst/>
          </a:prstGeom>
          <a:ln w="12700">
            <a:miter lim="400000"/>
          </a:ln>
        </p:spPr>
      </p:pic>
      <p:sp>
        <p:nvSpPr>
          <p:cNvPr id="158" name="- Jeu avec des choix qui auront des conséquences ou pas au fil de l’histoire"/>
          <p:cNvSpPr txBox="1"/>
          <p:nvPr/>
        </p:nvSpPr>
        <p:spPr>
          <a:xfrm>
            <a:off x="1649901" y="3723456"/>
            <a:ext cx="8892198" cy="2256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800"/>
              </a:spcBef>
              <a:defRPr sz="4800">
                <a:uFill>
                  <a:solidFill>
                    <a:srgbClr val="000000"/>
                  </a:solidFill>
                </a:uFill>
                <a:latin typeface="Helvetica Neue"/>
                <a:ea typeface="Helvetica Neue"/>
                <a:cs typeface="Helvetica Neue"/>
                <a:sym typeface="Helvetica Neue"/>
              </a:defRPr>
            </a:pPr>
            <a:r>
              <a:t>- J</a:t>
            </a:r>
            <a:r>
              <a:t>eu avec des choix qui auront des conséquences ou pas au fil de l’histoire</a:t>
            </a:r>
          </a:p>
        </p:txBody>
      </p:sp>
      <p:sp>
        <p:nvSpPr>
          <p:cNvPr id="159" name="Texte"/>
          <p:cNvSpPr txBox="1"/>
          <p:nvPr/>
        </p:nvSpPr>
        <p:spPr>
          <a:xfrm>
            <a:off x="18376517" y="11531102"/>
            <a:ext cx="849784" cy="52070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 grpId="2" fill="hold">
                                  <p:stCondLst>
                                    <p:cond delay="0"/>
                                  </p:stCondLst>
                                  <p:iterate type="lt" backwards="0">
                                    <p:tmAbs val="0"/>
                                  </p:iterate>
                                  <p:childTnLst>
                                    <p:set>
                                      <p:cBhvr>
                                        <p:cTn id="10" fill="hold"/>
                                        <p:tgtEl>
                                          <p:spTgt spid="156"/>
                                        </p:tgtEl>
                                        <p:attrNameLst>
                                          <p:attrName>style.visibility</p:attrName>
                                        </p:attrNameLst>
                                      </p:cBhvr>
                                      <p:to>
                                        <p:strVal val="visible"/>
                                      </p:to>
                                    </p:set>
                                    <p:anim calcmode="lin" valueType="num">
                                      <p:cBhvr>
                                        <p:cTn id="11" dur="1250" fill="hold"/>
                                        <p:tgtEl>
                                          <p:spTgt spid="156"/>
                                        </p:tgtEl>
                                        <p:attrNameLst>
                                          <p:attrName>ppt_x</p:attrName>
                                        </p:attrNameLst>
                                      </p:cBhvr>
                                      <p:tavLst>
                                        <p:tav tm="0">
                                          <p:val>
                                            <p:strVal val="0-#ppt_w/2"/>
                                          </p:val>
                                        </p:tav>
                                        <p:tav tm="100000">
                                          <p:val>
                                            <p:strVal val="#ppt_x"/>
                                          </p:val>
                                        </p:tav>
                                      </p:tavLst>
                                    </p:anim>
                                    <p:anim calcmode="lin" valueType="num">
                                      <p:cBhvr>
                                        <p:cTn id="12" dur="1250" fill="hold"/>
                                        <p:tgtEl>
                                          <p:spTgt spid="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2"/>
      <p:bldP build="whole" bldLvl="1" animBg="1" rev="0" advAuto="0" spid="15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Préambule"/>
          <p:cNvSpPr txBox="1"/>
          <p:nvPr>
            <p:ph type="title"/>
          </p:nvPr>
        </p:nvSpPr>
        <p:spPr>
          <a:prstGeom prst="rect">
            <a:avLst/>
          </a:prstGeom>
        </p:spPr>
        <p:txBody>
          <a:bodyPr/>
          <a:lstStyle/>
          <a:p>
            <a:pPr/>
            <a:r>
              <a:t>Préambule</a:t>
            </a:r>
          </a:p>
        </p:txBody>
      </p:sp>
      <p:sp>
        <p:nvSpPr>
          <p:cNvPr id="162" name="Une histoire suspen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20065">
              <a:lnSpc>
                <a:spcPct val="80000"/>
              </a:lnSpc>
              <a:defRPr spc="-158" sz="5292">
                <a:gradFill flip="none" rotWithShape="1">
                  <a:gsLst>
                    <a:gs pos="0">
                      <a:srgbClr val="FF00D8"/>
                    </a:gs>
                    <a:gs pos="100000">
                      <a:srgbClr val="FF542E"/>
                    </a:gs>
                  </a:gsLst>
                  <a:lin ang="3960000" scaled="0"/>
                </a:gradFill>
                <a:latin typeface="+mn-lt"/>
                <a:ea typeface="+mn-ea"/>
                <a:cs typeface="+mn-cs"/>
                <a:sym typeface="Avenir Next Demi Bold"/>
              </a:defRPr>
            </a:lvl1pPr>
          </a:lstStyle>
          <a:p>
            <a:pPr/>
            <a:r>
              <a:t>Une histoire suspense</a:t>
            </a:r>
          </a:p>
        </p:txBody>
      </p:sp>
      <p:sp>
        <p:nvSpPr>
          <p:cNvPr id="163" name="“Une bande de jeune se rend à une soirée dans un appart étudiant. Ennuyée par l’ambiance de la soirée Léna décide de sortir fumer, le reste du groupe la suit. Sur le chemin, ils découvrent tous un bâtiment laissé à l’abandon qui va tout de suite attiser "/>
          <p:cNvSpPr txBox="1"/>
          <p:nvPr>
            <p:ph type="body" idx="1"/>
          </p:nvPr>
        </p:nvSpPr>
        <p:spPr>
          <a:prstGeom prst="rect">
            <a:avLst/>
          </a:prstGeom>
        </p:spPr>
        <p:txBody>
          <a:bodyPr/>
          <a:lstStyle/>
          <a:p>
            <a:pPr marL="0" indent="0" defTabSz="457200">
              <a:spcBef>
                <a:spcPts val="0"/>
              </a:spcBef>
              <a:buClrTx/>
              <a:buSzTx/>
              <a:buNone/>
              <a:defRPr sz="3300">
                <a:latin typeface="Arial"/>
                <a:ea typeface="Arial"/>
                <a:cs typeface="Arial"/>
                <a:sym typeface="Arial"/>
              </a:defRPr>
            </a:pPr>
            <a:r>
              <a:rPr>
                <a:latin typeface="Baskerville SemiBold"/>
                <a:ea typeface="Baskerville SemiBold"/>
                <a:cs typeface="Baskerville SemiBold"/>
                <a:sym typeface="Baskerville SemiBold"/>
              </a:rPr>
              <a:t>“</a:t>
            </a:r>
            <a:r>
              <a:t>Une bande de jeune se rend à une soirée dans un appart étudiant. Ennuyée par l’ambiance de la soirée Léna décide de sortir fumer, le reste du groupe la suit. Sur le chemin, ils découvrent tous un bâtiment laissé à l’abandon qui va tout de suite attiser leur curiosité. En voulant explorer les lieux, ils vont finir par se retrouver dans une impasse et prendre les bonnes décisions afin de sortir de cet endroit macabre.</a:t>
            </a:r>
            <a:r>
              <a:rPr>
                <a:latin typeface="Baskerville SemiBold"/>
                <a:ea typeface="Baskerville SemiBold"/>
                <a:cs typeface="Baskerville SemiBold"/>
                <a:sym typeface="Baskerville SemiBold"/>
              </a:rPr>
              <a:t>”</a:t>
            </a:r>
          </a:p>
        </p:txBody>
      </p:sp>
      <p:pic>
        <p:nvPicPr>
          <p:cNvPr id="164" name="NICOLAS_BERTELLOTTI_1-1160x927.png" descr="NICOLAS_BERTELLOTTI_1-1160x927.png"/>
          <p:cNvPicPr>
            <a:picLocks noChangeAspect="1"/>
          </p:cNvPicPr>
          <p:nvPr/>
        </p:nvPicPr>
        <p:blipFill>
          <a:blip r:embed="rId2">
            <a:extLst/>
          </a:blip>
          <a:stretch>
            <a:fillRect/>
          </a:stretch>
        </p:blipFill>
        <p:spPr>
          <a:xfrm>
            <a:off x="5977932" y="6879780"/>
            <a:ext cx="12428136" cy="6612544"/>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 presetID="2" grpId="2" fill="hold">
                                  <p:stCondLst>
                                    <p:cond delay="0"/>
                                  </p:stCondLst>
                                  <p:iterate type="el" backwards="0">
                                    <p:tmAbs val="0"/>
                                  </p:iterate>
                                  <p:childTnLst>
                                    <p:set>
                                      <p:cBhvr>
                                        <p:cTn id="10" fill="hold"/>
                                        <p:tgtEl>
                                          <p:spTgt spid="164"/>
                                        </p:tgtEl>
                                        <p:attrNameLst>
                                          <p:attrName>style.visibility</p:attrName>
                                        </p:attrNameLst>
                                      </p:cBhvr>
                                      <p:to>
                                        <p:strVal val="visible"/>
                                      </p:to>
                                    </p:set>
                                    <p:anim calcmode="lin" valueType="num">
                                      <p:cBhvr>
                                        <p:cTn id="11" dur="1500" fill="hold"/>
                                        <p:tgtEl>
                                          <p:spTgt spid="164"/>
                                        </p:tgtEl>
                                        <p:attrNameLst>
                                          <p:attrName>ppt_x</p:attrName>
                                        </p:attrNameLst>
                                      </p:cBhvr>
                                      <p:tavLst>
                                        <p:tav tm="0">
                                          <p:val>
                                            <p:strVal val="#ppt_x"/>
                                          </p:val>
                                        </p:tav>
                                        <p:tav tm="100000">
                                          <p:val>
                                            <p:strVal val="#ppt_x"/>
                                          </p:val>
                                        </p:tav>
                                      </p:tavLst>
                                    </p:anim>
                                    <p:anim calcmode="lin" valueType="num">
                                      <p:cBhvr>
                                        <p:cTn id="12" dur="1500" fill="hold"/>
                                        <p:tgtEl>
                                          <p:spTgt spid="1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2"/>
      <p:bldP build="whole" bldLvl="1" animBg="1" rev="0" advAuto="0" spid="16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tumblr_4b858b1e628cc50617fa5ff098ecc468_2f776fc6_540.jpg" descr="tumblr_4b858b1e628cc50617fa5ff098ecc468_2f776fc6_540.jpg"/>
          <p:cNvPicPr>
            <a:picLocks noChangeAspect="1"/>
          </p:cNvPicPr>
          <p:nvPr/>
        </p:nvPicPr>
        <p:blipFill>
          <a:blip r:embed="rId2">
            <a:extLst/>
          </a:blip>
          <a:stretch>
            <a:fillRect/>
          </a:stretch>
        </p:blipFill>
        <p:spPr>
          <a:xfrm>
            <a:off x="19743877" y="-74845"/>
            <a:ext cx="6113702" cy="4585277"/>
          </a:xfrm>
          <a:prstGeom prst="rect">
            <a:avLst/>
          </a:prstGeom>
          <a:ln w="25400">
            <a:miter lim="400000"/>
          </a:ln>
          <a:effectLst>
            <a:reflection blurRad="0" stA="50000" stPos="0" endA="0" endPos="40000" dist="0" dir="5400000" fadeDir="5400000" sx="100000" sy="-100000" kx="0" ky="0" algn="bl" rotWithShape="0"/>
          </a:effectLst>
        </p:spPr>
      </p:pic>
      <p:sp>
        <p:nvSpPr>
          <p:cNvPr id="167" name="Objectifs attendus"/>
          <p:cNvSpPr txBox="1"/>
          <p:nvPr>
            <p:ph type="title"/>
          </p:nvPr>
        </p:nvSpPr>
        <p:spPr>
          <a:xfrm>
            <a:off x="1270000" y="792774"/>
            <a:ext cx="21844000" cy="1557438"/>
          </a:xfrm>
          <a:prstGeom prst="rect">
            <a:avLst/>
          </a:prstGeom>
        </p:spPr>
        <p:txBody>
          <a:bodyPr/>
          <a:lstStyle/>
          <a:p>
            <a:pPr/>
            <a:r>
              <a:t>Objectifs attendus</a:t>
            </a:r>
          </a:p>
        </p:txBody>
      </p:sp>
      <p:sp>
        <p:nvSpPr>
          <p:cNvPr id="168" name="Écriture du scénario, des dialogues et des choix (partie hors programmation) *…"/>
          <p:cNvSpPr txBox="1"/>
          <p:nvPr>
            <p:ph type="body" sz="half" idx="1"/>
          </p:nvPr>
        </p:nvSpPr>
        <p:spPr>
          <a:xfrm>
            <a:off x="1270000" y="5878079"/>
            <a:ext cx="21844000" cy="4585277"/>
          </a:xfrm>
          <a:prstGeom prst="rect">
            <a:avLst/>
          </a:prstGeom>
        </p:spPr>
        <p:txBody>
          <a:bodyPr/>
          <a:lstStyle/>
          <a:p>
            <a:pPr marL="465666" indent="-465666" defTabSz="457200">
              <a:spcBef>
                <a:spcPts val="800"/>
              </a:spcBef>
              <a:buClrTx/>
              <a:buSzPct val="50000"/>
              <a:buBlip>
                <a:blip r:embed="rId3"/>
              </a:buBlip>
              <a:defRPr sz="4400">
                <a:solidFill>
                  <a:schemeClr val="accent1">
                    <a:hueOff val="381599"/>
                    <a:lumOff val="-17182"/>
                  </a:schemeClr>
                </a:solidFill>
                <a:uFill>
                  <a:solidFill>
                    <a:srgbClr val="000000"/>
                  </a:solidFill>
                </a:uFill>
                <a:latin typeface="Helvetica Neue"/>
                <a:ea typeface="Helvetica Neue"/>
                <a:cs typeface="Helvetica Neue"/>
                <a:sym typeface="Helvetica Neue"/>
              </a:defRPr>
            </a:pPr>
          </a:p>
          <a:p>
            <a:pPr marL="512233" indent="-512233" defTabSz="457200">
              <a:spcBef>
                <a:spcPts val="800"/>
              </a:spcBef>
              <a:buChar char="➡"/>
              <a:defRPr sz="4400">
                <a:uFill>
                  <a:solidFill>
                    <a:srgbClr val="000000"/>
                  </a:solidFill>
                </a:uFill>
                <a:latin typeface="Helvetica Neue"/>
                <a:ea typeface="Helvetica Neue"/>
                <a:cs typeface="Helvetica Neue"/>
                <a:sym typeface="Helvetica Neue"/>
              </a:defRPr>
            </a:pPr>
            <a:r>
              <a:t>Écriture du scénario, des dialogues et des choix (partie hors programmation) *</a:t>
            </a:r>
          </a:p>
          <a:p>
            <a:pPr marL="512233" indent="-512233" defTabSz="457200">
              <a:spcBef>
                <a:spcPts val="800"/>
              </a:spcBef>
              <a:buChar char="➡"/>
              <a:defRPr sz="4400">
                <a:uFill>
                  <a:solidFill>
                    <a:srgbClr val="000000"/>
                  </a:solidFill>
                </a:uFill>
                <a:latin typeface="Helvetica Neue"/>
                <a:ea typeface="Helvetica Neue"/>
                <a:cs typeface="Helvetica Neue"/>
                <a:sym typeface="Helvetica Neue"/>
              </a:defRPr>
            </a:pPr>
            <a:r>
              <a:t>Choix des images, du graphismes, musique d’ambiance / effet sonore *</a:t>
            </a:r>
          </a:p>
          <a:p>
            <a:pPr marL="512233" indent="-512233" defTabSz="457200">
              <a:spcBef>
                <a:spcPts val="800"/>
              </a:spcBef>
              <a:buChar char="➡"/>
              <a:defRPr sz="4400">
                <a:uFill>
                  <a:solidFill>
                    <a:srgbClr val="000000"/>
                  </a:solidFill>
                </a:uFill>
                <a:latin typeface="Helvetica Neue"/>
                <a:ea typeface="Helvetica Neue"/>
                <a:cs typeface="Helvetica Neue"/>
                <a:sym typeface="Helvetica Neue"/>
              </a:defRPr>
            </a:pPr>
            <a:r>
              <a:t>Programmation du jeu à partir du script, des images choisies et des effets sonores.</a:t>
            </a:r>
          </a:p>
          <a:p>
            <a:pPr marL="512233" indent="-512233" defTabSz="457200">
              <a:spcBef>
                <a:spcPts val="800"/>
              </a:spcBef>
              <a:buChar char="➡"/>
              <a:defRPr sz="4400">
                <a:uFill>
                  <a:solidFill>
                    <a:srgbClr val="000000"/>
                  </a:solidFill>
                </a:uFill>
                <a:latin typeface="Helvetica Neue"/>
                <a:ea typeface="Helvetica Neue"/>
                <a:cs typeface="Helvetica Neue"/>
                <a:sym typeface="Helvetica Neue"/>
              </a:defRPr>
            </a:pPr>
            <a:r>
              <a:t>Validation de notre prototype par un professeur</a:t>
            </a:r>
          </a:p>
        </p:txBody>
      </p:sp>
      <p:sp>
        <p:nvSpPr>
          <p:cNvPr id="169" name="* En cours"/>
          <p:cNvSpPr txBox="1"/>
          <p:nvPr/>
        </p:nvSpPr>
        <p:spPr>
          <a:xfrm>
            <a:off x="1384336" y="10566678"/>
            <a:ext cx="21647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 En cours</a:t>
            </a:r>
          </a:p>
        </p:txBody>
      </p:sp>
      <p:sp>
        <p:nvSpPr>
          <p:cNvPr id="170" name="créer un jeu à plusieurs possibilités sur le thème de l’angoisse"/>
          <p:cNvSpPr txBox="1"/>
          <p:nvPr>
            <p:ph type="body" idx="21"/>
          </p:nvPr>
        </p:nvSpPr>
        <p:spPr>
          <a:xfrm>
            <a:off x="1270000" y="2133322"/>
            <a:ext cx="21844000" cy="1016001"/>
          </a:xfrm>
          <a:prstGeom prst="rect">
            <a:avLst/>
          </a:prstGeom>
          <a:extLst>
            <a:ext uri="{C572A759-6A51-4108-AA02-DFA0A04FC94B}">
              <ma14:wrappingTextBoxFlag xmlns:ma14="http://schemas.microsoft.com/office/mac/drawingml/2011/main" val="1"/>
            </a:ext>
          </a:extLst>
        </p:spPr>
        <p:txBody>
          <a:bodyPr anchor="ctr"/>
          <a:lstStyle>
            <a:lvl1pPr defTabSz="520065">
              <a:lnSpc>
                <a:spcPct val="80000"/>
              </a:lnSpc>
              <a:defRPr b="1" i="1" spc="-158" sz="5292">
                <a:gradFill flip="none" rotWithShape="1">
                  <a:gsLst>
                    <a:gs pos="0">
                      <a:srgbClr val="5E03FF"/>
                    </a:gs>
                    <a:gs pos="100000">
                      <a:srgbClr val="FF00F7"/>
                    </a:gs>
                  </a:gsLst>
                  <a:lin ang="3960000" scaled="0"/>
                </a:gradFill>
                <a:latin typeface="Avenir Next Regular"/>
                <a:ea typeface="Avenir Next Regular"/>
                <a:cs typeface="Avenir Next Regular"/>
                <a:sym typeface="Avenir Next Regular"/>
              </a:defRPr>
            </a:lvl1pPr>
          </a:lstStyle>
          <a:p>
            <a:pPr>
              <a:defRPr b="0" i="0">
                <a:latin typeface="+mn-lt"/>
                <a:ea typeface="+mn-ea"/>
                <a:cs typeface="+mn-cs"/>
                <a:sym typeface="Avenir Next Demi Bold"/>
              </a:defRPr>
            </a:pPr>
            <a:r>
              <a:rPr b="1" i="1">
                <a:latin typeface="Avenir Next Regular"/>
                <a:ea typeface="Avenir Next Regular"/>
                <a:cs typeface="Avenir Next Regular"/>
                <a:sym typeface="Avenir Next Regular"/>
              </a:rPr>
              <a:t>créer un jeu à plusieurs possibilités sur le thème de l’angoisse</a:t>
            </a:r>
          </a:p>
        </p:txBody>
      </p:sp>
      <p:sp>
        <p:nvSpPr>
          <p:cNvPr id="171" name="Objectif globaux:"/>
          <p:cNvSpPr txBox="1"/>
          <p:nvPr/>
        </p:nvSpPr>
        <p:spPr>
          <a:xfrm>
            <a:off x="1303781" y="4301557"/>
            <a:ext cx="8197889"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400">
              <a:defRPr b="1" spc="-236" sz="7900">
                <a:gradFill flip="none" rotWithShape="1">
                  <a:gsLst>
                    <a:gs pos="0">
                      <a:srgbClr val="1E98FD"/>
                    </a:gs>
                    <a:gs pos="100000">
                      <a:srgbClr val="FF00F7"/>
                    </a:gs>
                  </a:gsLst>
                  <a:lin ang="3960000" scaled="0"/>
                </a:gradFill>
              </a:defRPr>
            </a:lvl1pPr>
          </a:lstStyle>
          <a:p>
            <a:pPr/>
            <a:r>
              <a:t>Objectif globaux: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8"/>
                                        </p:tgtEl>
                                        <p:attrNameLst>
                                          <p:attrName>style.visibility</p:attrName>
                                        </p:attrNameLst>
                                      </p:cBhvr>
                                      <p:to>
                                        <p:strVal val="visible"/>
                                      </p:to>
                                    </p:set>
                                    <p:anim calcmode="lin" valueType="num">
                                      <p:cBhvr>
                                        <p:cTn id="7" dur="1000" fill="hold"/>
                                        <p:tgtEl>
                                          <p:spTgt spid="168"/>
                                        </p:tgtEl>
                                        <p:attrNameLst>
                                          <p:attrName>ppt_x</p:attrName>
                                        </p:attrNameLst>
                                      </p:cBhvr>
                                      <p:tavLst>
                                        <p:tav tm="0">
                                          <p:val>
                                            <p:strVal val="0-#ppt_w/2"/>
                                          </p:val>
                                        </p:tav>
                                        <p:tav tm="100000">
                                          <p:val>
                                            <p:strVal val="#ppt_x"/>
                                          </p:val>
                                        </p:tav>
                                      </p:tavLst>
                                    </p:anim>
                                    <p:anim calcmode="lin" valueType="num">
                                      <p:cBhvr>
                                        <p:cTn id="8" dur="1000" fill="hold"/>
                                        <p:tgtEl>
                                          <p:spTgt spid="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Objectifs atteints"/>
          <p:cNvSpPr txBox="1"/>
          <p:nvPr>
            <p:ph type="title"/>
          </p:nvPr>
        </p:nvSpPr>
        <p:spPr>
          <a:xfrm>
            <a:off x="1270000" y="1308505"/>
            <a:ext cx="21844000" cy="1557438"/>
          </a:xfrm>
          <a:prstGeom prst="rect">
            <a:avLst/>
          </a:prstGeom>
        </p:spPr>
        <p:txBody>
          <a:bodyPr/>
          <a:lstStyle/>
          <a:p>
            <a:pPr/>
            <a:r>
              <a:t>Objectifs atteints</a:t>
            </a:r>
          </a:p>
        </p:txBody>
      </p:sp>
      <p:sp>
        <p:nvSpPr>
          <p:cNvPr id="174" name="Liste non exhaustives des objectifs atteints à ce jour"/>
          <p:cNvSpPr txBox="1"/>
          <p:nvPr>
            <p:ph type="body" idx="21"/>
          </p:nvPr>
        </p:nvSpPr>
        <p:spPr>
          <a:xfrm>
            <a:off x="1270000" y="3006986"/>
            <a:ext cx="21844000" cy="1016001"/>
          </a:xfrm>
          <a:prstGeom prst="rect">
            <a:avLst/>
          </a:prstGeom>
          <a:extLst>
            <a:ext uri="{C572A759-6A51-4108-AA02-DFA0A04FC94B}">
              <ma14:wrappingTextBoxFlag xmlns:ma14="http://schemas.microsoft.com/office/mac/drawingml/2011/main" val="1"/>
            </a:ext>
          </a:extLst>
        </p:spPr>
        <p:txBody>
          <a:bodyPr/>
          <a:lstStyle>
            <a:lvl1pPr defTabSz="520065">
              <a:lnSpc>
                <a:spcPct val="80000"/>
              </a:lnSpc>
              <a:defRPr b="1" i="1" spc="-158" sz="5292">
                <a:gradFill flip="none" rotWithShape="1">
                  <a:gsLst>
                    <a:gs pos="0">
                      <a:srgbClr val="5E03FF"/>
                    </a:gs>
                    <a:gs pos="100000">
                      <a:srgbClr val="FF00F7"/>
                    </a:gs>
                  </a:gsLst>
                  <a:lin ang="3960000" scaled="0"/>
                </a:gradFill>
                <a:latin typeface="Avenir Next Regular"/>
                <a:ea typeface="Avenir Next Regular"/>
                <a:cs typeface="Avenir Next Regular"/>
                <a:sym typeface="Avenir Next Regular"/>
              </a:defRPr>
            </a:lvl1pPr>
          </a:lstStyle>
          <a:p>
            <a:pPr/>
            <a:r>
              <a:t>Liste non exhaustives des objectifs atteints à ce jour</a:t>
            </a:r>
          </a:p>
        </p:txBody>
      </p:sp>
      <p:sp>
        <p:nvSpPr>
          <p:cNvPr id="175" name="Expressions des besoin et des attentes pour mener à bien le projet…"/>
          <p:cNvSpPr txBox="1"/>
          <p:nvPr>
            <p:ph type="body" idx="1"/>
          </p:nvPr>
        </p:nvSpPr>
        <p:spPr>
          <a:xfrm>
            <a:off x="1270000" y="5235006"/>
            <a:ext cx="21844000" cy="8432801"/>
          </a:xfrm>
          <a:prstGeom prst="rect">
            <a:avLst/>
          </a:prstGeom>
        </p:spPr>
        <p:txBody>
          <a:bodyPr/>
          <a:lstStyle/>
          <a:p>
            <a:pPr marL="465666" indent="-465666" defTabSz="457200">
              <a:spcBef>
                <a:spcPts val="800"/>
              </a:spcBef>
              <a:buClrTx/>
              <a:buSzPct val="50000"/>
              <a:buBlip>
                <a:blip r:embed="rId2"/>
              </a:buBlip>
              <a:defRPr sz="5100">
                <a:uFill>
                  <a:solidFill>
                    <a:srgbClr val="000000"/>
                  </a:solidFill>
                </a:uFill>
                <a:latin typeface="Helvetica Neue"/>
                <a:ea typeface="Helvetica Neue"/>
                <a:cs typeface="Helvetica Neue"/>
                <a:sym typeface="Helvetica Neue"/>
              </a:defRPr>
            </a:pPr>
            <a:r>
              <a:t>Expressions des besoin et des attentes pour mener à bien le projet</a:t>
            </a:r>
          </a:p>
          <a:p>
            <a:pPr marL="465666" indent="-465666" defTabSz="457200">
              <a:spcBef>
                <a:spcPts val="800"/>
              </a:spcBef>
              <a:buClrTx/>
              <a:buSzPct val="50000"/>
              <a:buBlip>
                <a:blip r:embed="rId2"/>
              </a:buBlip>
              <a:defRPr sz="5100">
                <a:uFill>
                  <a:solidFill>
                    <a:srgbClr val="000000"/>
                  </a:solidFill>
                </a:uFill>
                <a:latin typeface="Helvetica Neue"/>
                <a:ea typeface="Helvetica Neue"/>
                <a:cs typeface="Helvetica Neue"/>
                <a:sym typeface="Helvetica Neue"/>
              </a:defRPr>
            </a:pPr>
            <a:r>
              <a:t>Élaboration d’un cahier des charges</a:t>
            </a:r>
          </a:p>
          <a:p>
            <a:pPr marL="465666" indent="-465666" defTabSz="457200">
              <a:spcBef>
                <a:spcPts val="800"/>
              </a:spcBef>
              <a:buClrTx/>
              <a:buSzPct val="50000"/>
              <a:buBlip>
                <a:blip r:embed="rId2"/>
              </a:buBlip>
              <a:defRPr sz="5100">
                <a:uFill>
                  <a:solidFill>
                    <a:srgbClr val="000000"/>
                  </a:solidFill>
                </a:uFill>
                <a:latin typeface="Helvetica Neue"/>
                <a:ea typeface="Helvetica Neue"/>
                <a:cs typeface="Helvetica Neue"/>
                <a:sym typeface="Helvetica Neue"/>
              </a:defRPr>
            </a:pPr>
            <a:r>
              <a:t>Choix des caractéristiques</a:t>
            </a:r>
          </a:p>
          <a:p>
            <a:pPr marL="444499" indent="-444499" defTabSz="457200">
              <a:spcBef>
                <a:spcPts val="800"/>
              </a:spcBef>
              <a:buClrTx/>
              <a:buSzPct val="54000"/>
              <a:buBlip>
                <a:blip r:embed="rId2"/>
              </a:buBlip>
              <a:defRPr sz="5100">
                <a:uFill>
                  <a:solidFill>
                    <a:srgbClr val="000000"/>
                  </a:solidFill>
                </a:uFill>
                <a:latin typeface="Helvetica Neue"/>
                <a:ea typeface="Helvetica Neue"/>
                <a:cs typeface="Helvetica Neue"/>
                <a:sym typeface="Helvetica Neue"/>
              </a:defRPr>
            </a:pPr>
            <a:r>
              <a:t>Répartition des tâches (établir des rôles, des équipes)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3000" fill="hold"/>
                                        <p:tgtEl>
                                          <p:spTgt spid="174"/>
                                        </p:tgtEl>
                                        <p:attrNameLst>
                                          <p:attrName>ppt_w</p:attrName>
                                        </p:attrNameLst>
                                      </p:cBhvr>
                                      <p:tavLst>
                                        <p:tav tm="0">
                                          <p:val>
                                            <p:fltVal val="0"/>
                                          </p:val>
                                        </p:tav>
                                        <p:tav tm="100000">
                                          <p:val>
                                            <p:strVal val="#ppt_w"/>
                                          </p:val>
                                        </p:tav>
                                      </p:tavLst>
                                    </p:anim>
                                    <p:anim calcmode="lin" valueType="num">
                                      <p:cBhvr>
                                        <p:cTn id="8" dur="3000" fill="hold"/>
                                        <p:tgtEl>
                                          <p:spTgt spid="1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5"/>
                                        </p:tgtEl>
                                        <p:attrNameLst>
                                          <p:attrName>style.visibility</p:attrName>
                                        </p:attrNameLst>
                                      </p:cBhvr>
                                      <p:to>
                                        <p:strVal val="visible"/>
                                      </p:to>
                                    </p:set>
                                    <p:anim calcmode="lin" valueType="num">
                                      <p:cBhvr>
                                        <p:cTn id="13" dur="1000" fill="hold"/>
                                        <p:tgtEl>
                                          <p:spTgt spid="175"/>
                                        </p:tgtEl>
                                        <p:attrNameLst>
                                          <p:attrName>ppt_x</p:attrName>
                                        </p:attrNameLst>
                                      </p:cBhvr>
                                      <p:tavLst>
                                        <p:tav tm="0">
                                          <p:val>
                                            <p:strVal val="0-#ppt_w/2"/>
                                          </p:val>
                                        </p:tav>
                                        <p:tav tm="100000">
                                          <p:val>
                                            <p:strVal val="#ppt_x"/>
                                          </p:val>
                                        </p:tav>
                                      </p:tavLst>
                                    </p:anim>
                                    <p:anim calcmode="lin" valueType="num">
                                      <p:cBhvr>
                                        <p:cTn id="14" dur="10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2"/>
      <p:bldP build="whole" bldLvl="1" animBg="1" rev="0" advAuto="0" spid="17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Le cadrage"/>
          <p:cNvSpPr txBox="1"/>
          <p:nvPr>
            <p:ph type="title"/>
          </p:nvPr>
        </p:nvSpPr>
        <p:spPr>
          <a:xfrm>
            <a:off x="939529" y="1201834"/>
            <a:ext cx="21844001" cy="2254976"/>
          </a:xfrm>
          <a:prstGeom prst="rect">
            <a:avLst/>
          </a:prstGeom>
        </p:spPr>
        <p:txBody>
          <a:bodyPr/>
          <a:lstStyle/>
          <a:p>
            <a:pPr/>
            <a:r>
              <a:t>Le cadrage</a:t>
            </a:r>
          </a:p>
        </p:txBody>
      </p:sp>
      <p:sp>
        <p:nvSpPr>
          <p:cNvPr id="178" name="Le planning ?"/>
          <p:cNvSpPr txBox="1"/>
          <p:nvPr/>
        </p:nvSpPr>
        <p:spPr>
          <a:xfrm>
            <a:off x="3317908" y="4023312"/>
            <a:ext cx="6276138"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i="1" spc="-252" sz="8400">
                <a:gradFill flip="none" rotWithShape="1">
                  <a:gsLst>
                    <a:gs pos="0">
                      <a:srgbClr val="FF00D8"/>
                    </a:gs>
                    <a:gs pos="100000">
                      <a:srgbClr val="FF542E"/>
                    </a:gs>
                  </a:gsLst>
                  <a:lin ang="3960000" scaled="0"/>
                </a:gradFill>
              </a:defRPr>
            </a:lvl1pPr>
          </a:lstStyle>
          <a:p>
            <a:pPr/>
            <a:r>
              <a:t>Le planning ?</a:t>
            </a:r>
          </a:p>
        </p:txBody>
      </p:sp>
      <p:sp>
        <p:nvSpPr>
          <p:cNvPr id="179" name="Semaine 10: Finition de la trame complète de l’histoire"/>
          <p:cNvSpPr txBox="1"/>
          <p:nvPr/>
        </p:nvSpPr>
        <p:spPr>
          <a:xfrm>
            <a:off x="3115147" y="6324600"/>
            <a:ext cx="18153706"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600">
                <a:latin typeface="Avenir Next Medium"/>
                <a:ea typeface="Avenir Next Medium"/>
                <a:cs typeface="Avenir Next Medium"/>
                <a:sym typeface="Avenir Next Medium"/>
              </a:defRPr>
            </a:lvl1pPr>
          </a:lstStyle>
          <a:p>
            <a:pPr/>
            <a:r>
              <a:t>Semaine 10: Finition de la trame complète de l’histoire</a:t>
            </a:r>
          </a:p>
        </p:txBody>
      </p:sp>
      <p:sp>
        <p:nvSpPr>
          <p:cNvPr id="180" name="Semaine 11 à Semaine 12: Choix des personnages, des fonds, des décors, des effets sonores"/>
          <p:cNvSpPr txBox="1"/>
          <p:nvPr/>
        </p:nvSpPr>
        <p:spPr>
          <a:xfrm>
            <a:off x="3270796" y="7869137"/>
            <a:ext cx="18812887"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600">
                <a:latin typeface="Avenir Next Medium"/>
                <a:ea typeface="Avenir Next Medium"/>
                <a:cs typeface="Avenir Next Medium"/>
                <a:sym typeface="Avenir Next Medium"/>
              </a:defRPr>
            </a:lvl1pPr>
          </a:lstStyle>
          <a:p>
            <a:pPr/>
            <a:r>
              <a:t>Semaine 11 à Semaine 12: Choix des personnages, des fonds, des décors, des effets sonores</a:t>
            </a:r>
          </a:p>
        </p:txBody>
      </p:sp>
      <p:sp>
        <p:nvSpPr>
          <p:cNvPr id="181" name="Semaine 12 à Semaine 16: Programmation du jeu"/>
          <p:cNvSpPr txBox="1"/>
          <p:nvPr/>
        </p:nvSpPr>
        <p:spPr>
          <a:xfrm>
            <a:off x="3270796" y="10259190"/>
            <a:ext cx="18812887"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600">
                <a:latin typeface="Avenir Next Medium"/>
                <a:ea typeface="Avenir Next Medium"/>
                <a:cs typeface="Avenir Next Medium"/>
                <a:sym typeface="Avenir Next Medium"/>
              </a:defRPr>
            </a:lvl1pPr>
          </a:lstStyle>
          <a:p>
            <a:pPr/>
            <a:r>
              <a:t>Semaine 12 à Semaine 16: Programmation du jeu</a:t>
            </a:r>
          </a:p>
        </p:txBody>
      </p:sp>
      <p:pic>
        <p:nvPicPr>
          <p:cNvPr id="182" name="noun_game dev_2289597.png" descr="noun_game dev_2289597.png"/>
          <p:cNvPicPr>
            <a:picLocks noChangeAspect="1"/>
          </p:cNvPicPr>
          <p:nvPr/>
        </p:nvPicPr>
        <p:blipFill>
          <a:blip r:embed="rId2">
            <a:extLst/>
          </a:blip>
          <a:stretch>
            <a:fillRect/>
          </a:stretch>
        </p:blipFill>
        <p:spPr>
          <a:xfrm>
            <a:off x="772573" y="9882944"/>
            <a:ext cx="1961377" cy="1819293"/>
          </a:xfrm>
          <a:prstGeom prst="rect">
            <a:avLst/>
          </a:prstGeom>
          <a:ln w="12700">
            <a:miter lim="400000"/>
          </a:ln>
        </p:spPr>
      </p:pic>
      <p:sp>
        <p:nvSpPr>
          <p:cNvPr id="183" name="Stylo-plume"/>
          <p:cNvSpPr/>
          <p:nvPr/>
        </p:nvSpPr>
        <p:spPr>
          <a:xfrm>
            <a:off x="1466693" y="6324600"/>
            <a:ext cx="573138" cy="135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5" y="0"/>
                </a:moveTo>
                <a:cubicBezTo>
                  <a:pt x="1645" y="0"/>
                  <a:pt x="1407" y="101"/>
                  <a:pt x="1407" y="224"/>
                </a:cubicBezTo>
                <a:lnTo>
                  <a:pt x="1407" y="3038"/>
                </a:lnTo>
                <a:cubicBezTo>
                  <a:pt x="1407" y="3161"/>
                  <a:pt x="1645" y="3262"/>
                  <a:pt x="1935" y="3262"/>
                </a:cubicBezTo>
                <a:lnTo>
                  <a:pt x="19665" y="3262"/>
                </a:lnTo>
                <a:cubicBezTo>
                  <a:pt x="19955" y="3262"/>
                  <a:pt x="20193" y="3161"/>
                  <a:pt x="20193" y="3038"/>
                </a:cubicBezTo>
                <a:lnTo>
                  <a:pt x="20193" y="224"/>
                </a:lnTo>
                <a:cubicBezTo>
                  <a:pt x="20193" y="101"/>
                  <a:pt x="19955" y="0"/>
                  <a:pt x="19665" y="0"/>
                </a:cubicBezTo>
                <a:lnTo>
                  <a:pt x="1935" y="0"/>
                </a:lnTo>
                <a:close/>
                <a:moveTo>
                  <a:pt x="1882" y="3889"/>
                </a:moveTo>
                <a:cubicBezTo>
                  <a:pt x="1882" y="3889"/>
                  <a:pt x="1613" y="7417"/>
                  <a:pt x="0" y="12311"/>
                </a:cubicBezTo>
                <a:lnTo>
                  <a:pt x="10218" y="21600"/>
                </a:lnTo>
                <a:lnTo>
                  <a:pt x="10602" y="16527"/>
                </a:lnTo>
                <a:lnTo>
                  <a:pt x="10602" y="11088"/>
                </a:lnTo>
                <a:cubicBezTo>
                  <a:pt x="9608" y="11046"/>
                  <a:pt x="8831" y="10690"/>
                  <a:pt x="8831" y="10258"/>
                </a:cubicBezTo>
                <a:cubicBezTo>
                  <a:pt x="8831" y="9798"/>
                  <a:pt x="9712" y="9425"/>
                  <a:pt x="10800" y="9425"/>
                </a:cubicBezTo>
                <a:cubicBezTo>
                  <a:pt x="11888" y="9425"/>
                  <a:pt x="12769" y="9798"/>
                  <a:pt x="12769" y="10258"/>
                </a:cubicBezTo>
                <a:cubicBezTo>
                  <a:pt x="12769" y="10691"/>
                  <a:pt x="11993" y="11046"/>
                  <a:pt x="10998" y="11088"/>
                </a:cubicBezTo>
                <a:lnTo>
                  <a:pt x="10998" y="16527"/>
                </a:lnTo>
                <a:lnTo>
                  <a:pt x="11382" y="21600"/>
                </a:lnTo>
                <a:lnTo>
                  <a:pt x="21600" y="12311"/>
                </a:lnTo>
                <a:cubicBezTo>
                  <a:pt x="19987" y="7417"/>
                  <a:pt x="19718" y="3889"/>
                  <a:pt x="19718" y="3889"/>
                </a:cubicBezTo>
                <a:lnTo>
                  <a:pt x="11559" y="3889"/>
                </a:lnTo>
                <a:lnTo>
                  <a:pt x="10041" y="3889"/>
                </a:lnTo>
                <a:lnTo>
                  <a:pt x="1882" y="3889"/>
                </a:lnTo>
                <a:close/>
              </a:path>
            </a:pathLst>
          </a:custGeom>
          <a:solidFill>
            <a:srgbClr val="000000"/>
          </a:solidFill>
          <a:ln w="12700">
            <a:miter lim="400000"/>
          </a:ln>
        </p:spPr>
        <p:txBody>
          <a:bodyPr lIns="50800" tIns="50800" rIns="50800" bIns="50800" anchor="ctr"/>
          <a:lstStyle/>
          <a:p>
            <a:pPr defTabSz="457200">
              <a:defRPr sz="3200">
                <a:solidFill>
                  <a:srgbClr val="FFFFFF"/>
                </a:solidFill>
                <a:latin typeface="Avenir Next Medium"/>
                <a:ea typeface="Avenir Next Medium"/>
                <a:cs typeface="Avenir Next Medium"/>
                <a:sym typeface="Avenir Next Medium"/>
              </a:defRPr>
            </a:pPr>
          </a:p>
        </p:txBody>
      </p:sp>
      <p:sp>
        <p:nvSpPr>
          <p:cNvPr id="184" name="Femme"/>
          <p:cNvSpPr/>
          <p:nvPr/>
        </p:nvSpPr>
        <p:spPr>
          <a:xfrm>
            <a:off x="1447130" y="8118768"/>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457200">
              <a:defRPr sz="3200">
                <a:solidFill>
                  <a:srgbClr val="FFFFFF"/>
                </a:solidFill>
                <a:latin typeface="Avenir Next Medium"/>
                <a:ea typeface="Avenir Next Medium"/>
                <a:cs typeface="Avenir Next Medium"/>
                <a:sym typeface="Avenir Next Medium"/>
              </a:defRPr>
            </a:pPr>
          </a:p>
        </p:txBody>
      </p:sp>
      <p:sp>
        <p:nvSpPr>
          <p:cNvPr id="185" name="*Selon l’avancement ce planning est sous réserve de changements"/>
          <p:cNvSpPr txBox="1"/>
          <p:nvPr/>
        </p:nvSpPr>
        <p:spPr>
          <a:xfrm>
            <a:off x="823951" y="12184863"/>
            <a:ext cx="934638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*Selon l’avancement ce planning est sous réserve de changements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78"/>
                                        </p:tgtEl>
                                        <p:attrNameLst>
                                          <p:attrName>style.visibility</p:attrName>
                                        </p:attrNameLst>
                                      </p:cBhvr>
                                      <p:to>
                                        <p:strVal val="visible"/>
                                      </p:to>
                                    </p:set>
                                    <p:anim calcmode="lin" valueType="num">
                                      <p:cBhvr>
                                        <p:cTn id="7" dur="1000" fill="hold"/>
                                        <p:tgtEl>
                                          <p:spTgt spid="178"/>
                                        </p:tgtEl>
                                        <p:attrNameLst>
                                          <p:attrName>ppt_w</p:attrName>
                                        </p:attrNameLst>
                                      </p:cBhvr>
                                      <p:tavLst>
                                        <p:tav tm="0">
                                          <p:val>
                                            <p:strVal val="4*#ppt_w"/>
                                          </p:val>
                                        </p:tav>
                                        <p:tav tm="100000">
                                          <p:val>
                                            <p:strVal val="#ppt_w"/>
                                          </p:val>
                                        </p:tav>
                                      </p:tavLst>
                                    </p:anim>
                                    <p:anim calcmode="lin" valueType="num">
                                      <p:cBhvr>
                                        <p:cTn id="8" dur="1000" fill="hold"/>
                                        <p:tgtEl>
                                          <p:spTgt spid="17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Répartition du travail ?"/>
          <p:cNvSpPr txBox="1"/>
          <p:nvPr/>
        </p:nvSpPr>
        <p:spPr>
          <a:xfrm>
            <a:off x="1618927" y="576977"/>
            <a:ext cx="10382251"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i="1" spc="-252" sz="8400">
                <a:gradFill flip="none" rotWithShape="1">
                  <a:gsLst>
                    <a:gs pos="0">
                      <a:srgbClr val="FF00D8"/>
                    </a:gs>
                    <a:gs pos="100000">
                      <a:srgbClr val="FF542E"/>
                    </a:gs>
                  </a:gsLst>
                  <a:lin ang="3960000" scaled="0"/>
                </a:gradFill>
              </a:defRPr>
            </a:lvl1pPr>
          </a:lstStyle>
          <a:p>
            <a:pPr/>
            <a:r>
              <a:t>Répartition du travail ?</a:t>
            </a:r>
          </a:p>
        </p:txBody>
      </p:sp>
      <p:sp>
        <p:nvSpPr>
          <p:cNvPr id="188" name="Composition de nos équipes et leurs rôles:"/>
          <p:cNvSpPr txBox="1"/>
          <p:nvPr/>
        </p:nvSpPr>
        <p:spPr>
          <a:xfrm>
            <a:off x="1380757" y="2418864"/>
            <a:ext cx="13738404"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400">
                <a:latin typeface="Avenir Next Medium"/>
                <a:ea typeface="Avenir Next Medium"/>
                <a:cs typeface="Avenir Next Medium"/>
                <a:sym typeface="Avenir Next Medium"/>
              </a:defRPr>
            </a:lvl1pPr>
          </a:lstStyle>
          <a:p>
            <a:pPr/>
            <a:r>
              <a:t>Composition de nos équipes et leurs rôles: </a:t>
            </a:r>
          </a:p>
        </p:txBody>
      </p:sp>
      <p:pic>
        <p:nvPicPr>
          <p:cNvPr id="189" name="noun_team_2573561.png" descr="noun_team_2573561.png"/>
          <p:cNvPicPr>
            <a:picLocks noChangeAspect="1"/>
          </p:cNvPicPr>
          <p:nvPr/>
        </p:nvPicPr>
        <p:blipFill>
          <a:blip r:embed="rId2">
            <a:extLst/>
          </a:blip>
          <a:stretch>
            <a:fillRect/>
          </a:stretch>
        </p:blipFill>
        <p:spPr>
          <a:xfrm>
            <a:off x="20461028" y="-148197"/>
            <a:ext cx="3840236" cy="3459100"/>
          </a:xfrm>
          <a:prstGeom prst="rect">
            <a:avLst/>
          </a:prstGeom>
          <a:ln w="12700">
            <a:miter lim="400000"/>
          </a:ln>
        </p:spPr>
      </p:pic>
      <p:graphicFrame>
        <p:nvGraphicFramePr>
          <p:cNvPr id="190" name="Tableau"/>
          <p:cNvGraphicFramePr/>
          <p:nvPr/>
        </p:nvGraphicFramePr>
        <p:xfrm>
          <a:off x="1051757" y="4312025"/>
          <a:ext cx="22764688" cy="8139057"/>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5689886"/>
                <a:gridCol w="5687366"/>
                <a:gridCol w="5387501"/>
                <a:gridCol w="5987232"/>
              </a:tblGrid>
              <a:tr h="2167222">
                <a:tc>
                  <a:txBody>
                    <a:bodyPr/>
                    <a:lstStyle/>
                    <a:p>
                      <a:pPr>
                        <a:defRPr sz="4400">
                          <a:latin typeface="Avenir Next Medium"/>
                          <a:ea typeface="Avenir Next Medium"/>
                          <a:cs typeface="Avenir Next Medium"/>
                          <a:sym typeface="Avenir Next Medium"/>
                        </a:defRPr>
                      </a:pPr>
                      <a:r>
                        <a:rPr>
                          <a:latin typeface="Arial"/>
                          <a:ea typeface="Arial"/>
                          <a:cs typeface="Arial"/>
                          <a:sym typeface="Arial"/>
                        </a:rPr>
                        <a:t>Equipe programmation</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defRPr sz="4400">
                          <a:latin typeface="Avenir Next Medium"/>
                          <a:ea typeface="Avenir Next Medium"/>
                          <a:cs typeface="Avenir Next Medium"/>
                          <a:sym typeface="Avenir Next Medium"/>
                        </a:defRPr>
                      </a:pPr>
                      <a:r>
                        <a:rPr>
                          <a:latin typeface="Arial"/>
                          <a:ea typeface="Arial"/>
                          <a:cs typeface="Arial"/>
                          <a:sym typeface="Arial"/>
                        </a:rPr>
                        <a:t>Equipe scénario</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defRPr sz="4400">
                          <a:latin typeface="Avenir Next Medium"/>
                          <a:ea typeface="Avenir Next Medium"/>
                          <a:cs typeface="Avenir Next Medium"/>
                          <a:sym typeface="Avenir Next Medium"/>
                        </a:defRPr>
                      </a:pPr>
                      <a:r>
                        <a:rPr>
                          <a:latin typeface="Arial"/>
                          <a:ea typeface="Arial"/>
                          <a:cs typeface="Arial"/>
                          <a:sym typeface="Arial"/>
                        </a:rPr>
                        <a:t>Equipe graphisme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defRPr sz="4400">
                          <a:latin typeface="Avenir Next Medium"/>
                          <a:ea typeface="Avenir Next Medium"/>
                          <a:cs typeface="Avenir Next Medium"/>
                          <a:sym typeface="Avenir Next Medium"/>
                        </a:defRPr>
                      </a:pPr>
                      <a:r>
                        <a:rPr>
                          <a:latin typeface="Arial"/>
                          <a:ea typeface="Arial"/>
                          <a:cs typeface="Arial"/>
                          <a:sym typeface="Arial"/>
                        </a:rPr>
                        <a:t>Equipe administrative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2979566">
                <a:tc>
                  <a:txBody>
                    <a:bodyPr/>
                    <a:lstStyle/>
                    <a:p>
                      <a:pPr algn="l">
                        <a:defRPr sz="3400">
                          <a:latin typeface="Avenir Next Medium"/>
                          <a:ea typeface="Avenir Next Medium"/>
                          <a:cs typeface="Avenir Next Medium"/>
                          <a:sym typeface="Avenir Next Medium"/>
                        </a:defRPr>
                      </a:pPr>
                      <a:r>
                        <a:rPr>
                          <a:latin typeface="Arial"/>
                          <a:ea typeface="Arial"/>
                          <a:cs typeface="Arial"/>
                          <a:sym typeface="Arial"/>
                        </a:rPr>
                        <a:t>Rôle du développeur script : Nicole / Marie / Jessica</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3400">
                          <a:latin typeface="Avenir Next Medium"/>
                          <a:ea typeface="Avenir Next Medium"/>
                          <a:cs typeface="Avenir Next Medium"/>
                          <a:sym typeface="Avenir Next Medium"/>
                        </a:defRPr>
                      </a:pPr>
                      <a:r>
                        <a:rPr>
                          <a:latin typeface="Arial"/>
                          <a:ea typeface="Arial"/>
                          <a:cs typeface="Arial"/>
                          <a:sym typeface="Arial"/>
                        </a:rPr>
                        <a:t>Rôle du scénariste : Agathe / Marie</a:t>
                      </a:r>
                      <a:endParaRPr>
                        <a:latin typeface="Arial"/>
                        <a:ea typeface="Arial"/>
                        <a:cs typeface="Arial"/>
                        <a:sym typeface="Arial"/>
                      </a:endParaRP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3400">
                          <a:latin typeface="Avenir Next Medium"/>
                          <a:ea typeface="Avenir Next Medium"/>
                          <a:cs typeface="Avenir Next Medium"/>
                          <a:sym typeface="Avenir Next Medium"/>
                        </a:defRPr>
                      </a:pPr>
                      <a:r>
                        <a:rPr>
                          <a:latin typeface="Arial"/>
                          <a:ea typeface="Arial"/>
                          <a:cs typeface="Arial"/>
                          <a:sym typeface="Arial"/>
                        </a:rPr>
                        <a:t>Rôle du level designer/graphiste :</a:t>
                      </a:r>
                      <a:endParaRPr>
                        <a:latin typeface="Arial"/>
                        <a:ea typeface="Arial"/>
                        <a:cs typeface="Arial"/>
                        <a:sym typeface="Arial"/>
                      </a:endParaRPr>
                    </a:p>
                    <a:p>
                      <a:pPr algn="l">
                        <a:defRPr sz="3400">
                          <a:latin typeface="Avenir Next Medium"/>
                          <a:ea typeface="Avenir Next Medium"/>
                          <a:cs typeface="Avenir Next Medium"/>
                          <a:sym typeface="Avenir Next Medium"/>
                        </a:defRPr>
                      </a:pPr>
                      <a:r>
                        <a:rPr>
                          <a:latin typeface="Arial"/>
                          <a:ea typeface="Arial"/>
                          <a:cs typeface="Arial"/>
                          <a:sym typeface="Arial"/>
                        </a:rPr>
                        <a:t>Agathe/ Nicole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1800"/>
                      </a:pPr>
                      <a:r>
                        <a:rPr sz="3400">
                          <a:latin typeface="Avenir Next Medium"/>
                          <a:ea typeface="Avenir Next Medium"/>
                          <a:cs typeface="Avenir Next Medium"/>
                          <a:sym typeface="Avenir Next Medium"/>
                        </a:rPr>
                        <a:t>Rôle du scrum master : Marie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2979566">
                <a:tc>
                  <a:txBody>
                    <a:bodyPr/>
                    <a:lstStyle/>
                    <a:p>
                      <a:pPr algn="l">
                        <a:defRPr sz="1800"/>
                      </a:pPr>
                      <a:r>
                        <a:rPr sz="3400">
                          <a:latin typeface="Avenir Next Medium"/>
                          <a:ea typeface="Avenir Next Medium"/>
                          <a:cs typeface="Avenir Next Medium"/>
                          <a:sym typeface="Avenir Next Medium"/>
                        </a:rPr>
                        <a:t>Rôle du programmeur des effets caméras et sonore : Marie/ Nicole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3400">
                          <a:latin typeface="Avenir Next Medium"/>
                          <a:ea typeface="Avenir Next Medium"/>
                          <a:cs typeface="Avenir Next Medium"/>
                          <a:sym typeface="Avenir Next Medium"/>
                        </a:defRPr>
                      </a:pPr>
                      <a:r>
                        <a:rPr>
                          <a:latin typeface="Arial"/>
                          <a:ea typeface="Arial"/>
                          <a:cs typeface="Arial"/>
                          <a:sym typeface="Arial"/>
                        </a:rPr>
                        <a:t>Rôle du “vérificateur”/scripte : Romain</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1800"/>
                      </a:pPr>
                      <a:r>
                        <a:rPr sz="3400">
                          <a:latin typeface="Avenir Next Medium"/>
                          <a:ea typeface="Avenir Next Medium"/>
                          <a:cs typeface="Avenir Next Medium"/>
                          <a:sym typeface="Avenir Next Medium"/>
                        </a:rPr>
                        <a:t>Rôle du sound designer : Marie / Estelle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a:defRPr sz="3400">
                          <a:latin typeface="Avenir Next Medium"/>
                          <a:ea typeface="Avenir Next Medium"/>
                          <a:cs typeface="Avenir Next Medium"/>
                          <a:sym typeface="Avenir Next Medium"/>
                        </a:defRPr>
                      </a:pPr>
                      <a:r>
                        <a:rPr>
                          <a:latin typeface="Arial"/>
                          <a:ea typeface="Arial"/>
                          <a:cs typeface="Arial"/>
                          <a:sym typeface="Arial"/>
                        </a:rPr>
                        <a:t>Rôle du visualisateur :</a:t>
                      </a:r>
                      <a:endParaRPr>
                        <a:latin typeface="Arial"/>
                        <a:ea typeface="Arial"/>
                        <a:cs typeface="Arial"/>
                        <a:sym typeface="Arial"/>
                      </a:endParaRPr>
                    </a:p>
                    <a:p>
                      <a:pPr algn="l">
                        <a:defRPr sz="3400">
                          <a:latin typeface="Avenir Next Medium"/>
                          <a:ea typeface="Avenir Next Medium"/>
                          <a:cs typeface="Avenir Next Medium"/>
                          <a:sym typeface="Avenir Next Medium"/>
                        </a:defRPr>
                      </a:pPr>
                      <a:r>
                        <a:rPr>
                          <a:latin typeface="Arial"/>
                          <a:ea typeface="Arial"/>
                          <a:cs typeface="Arial"/>
                          <a:sym typeface="Arial"/>
                        </a:rPr>
                        <a:t>Jessica / Romain</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sp>
        <p:nvSpPr>
          <p:cNvPr id="191" name="* Des échanges de rôle sont prévus en fonction de l’avancement du projet et de la tâche sur laquelle on se concentre"/>
          <p:cNvSpPr txBox="1"/>
          <p:nvPr/>
        </p:nvSpPr>
        <p:spPr>
          <a:xfrm>
            <a:off x="993550" y="12852984"/>
            <a:ext cx="163068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Des échanges de rôle sont prévus en fonction de l’avancement du projet et de la tâche sur laquelle on se concentre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ppt_x</p:attrName>
                                        </p:attrNameLst>
                                      </p:cBhvr>
                                      <p:tavLst>
                                        <p:tav tm="0">
                                          <p:val>
                                            <p:strVal val="#ppt_x"/>
                                          </p:val>
                                        </p:tav>
                                        <p:tav tm="100000">
                                          <p:val>
                                            <p:strVal val="#ppt_x"/>
                                          </p:val>
                                        </p:tav>
                                      </p:tavLst>
                                    </p:anim>
                                    <p:anim calcmode="lin" valueType="num">
                                      <p:cBhvr>
                                        <p:cTn id="8" dur="1000" fill="hold"/>
                                        <p:tgtEl>
                                          <p:spTgt spid="1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Objectifs Atteints"/>
          <p:cNvSpPr txBox="1"/>
          <p:nvPr>
            <p:ph type="body" sz="half" idx="1"/>
          </p:nvPr>
        </p:nvSpPr>
        <p:spPr>
          <a:xfrm>
            <a:off x="1270000" y="-460835"/>
            <a:ext cx="21844000" cy="4488604"/>
          </a:xfrm>
          <a:prstGeom prst="rect">
            <a:avLst/>
          </a:prstGeom>
          <a:effectLst>
            <a:outerShdw sx="100000" sy="100000" kx="0" ky="0" algn="b" rotWithShape="0" blurRad="254000" dist="127000" dir="5400000">
              <a:srgbClr val="000000">
                <a:alpha val="70000"/>
              </a:srgbClr>
            </a:outerShdw>
          </a:effectLst>
        </p:spPr>
        <p:txBody>
          <a:bodyPr/>
          <a:lstStyle>
            <a:lvl1pPr defTabSz="2413955">
              <a:defRPr spc="-443" sz="22176"/>
            </a:lvl1pPr>
          </a:lstStyle>
          <a:p>
            <a:pPr/>
            <a:r>
              <a:t>Objectifs Atteints</a:t>
            </a:r>
          </a:p>
        </p:txBody>
      </p:sp>
      <p:sp>
        <p:nvSpPr>
          <p:cNvPr id="194" name="Mise en place de réunion régulière…"/>
          <p:cNvSpPr txBox="1"/>
          <p:nvPr>
            <p:ph type="body" idx="21"/>
          </p:nvPr>
        </p:nvSpPr>
        <p:spPr>
          <a:xfrm>
            <a:off x="1270000" y="4650474"/>
            <a:ext cx="21844000" cy="8145599"/>
          </a:xfrm>
          <a:prstGeom prst="rect">
            <a:avLst/>
          </a:prstGeom>
          <a:extLst>
            <a:ext uri="{C572A759-6A51-4108-AA02-DFA0A04FC94B}">
              <ma14:wrappingTextBoxFlag xmlns:ma14="http://schemas.microsoft.com/office/mac/drawingml/2011/main" val="1"/>
            </a:ext>
          </a:extLst>
        </p:spPr>
        <p:txBody>
          <a:bodyPr/>
          <a:lstStyle/>
          <a:p>
            <a:pPr marL="512233" indent="-512233" algn="l">
              <a:buSzPct val="50000"/>
              <a:buBlip>
                <a:blip r:embed="rId2"/>
              </a:buBlip>
            </a:pPr>
            <a:r>
              <a:t>Mise en place de réunion régulière</a:t>
            </a:r>
          </a:p>
          <a:p>
            <a:pPr marL="512233" indent="-512233" algn="l">
              <a:buSzPct val="50000"/>
              <a:buBlip>
                <a:blip r:embed="rId2"/>
              </a:buBlip>
            </a:pPr>
            <a:r>
              <a:t>Répartition de chaque équipe et ses rôles</a:t>
            </a:r>
          </a:p>
          <a:p>
            <a:pPr marL="512233" indent="-512233" algn="l">
              <a:buSzPct val="50000"/>
              <a:buBlip>
                <a:blip r:embed="rId2"/>
              </a:buBlip>
            </a:pPr>
            <a:r>
              <a:t>Rôle prédéfini et attitré à chaque membre de l’équipe</a:t>
            </a:r>
          </a:p>
          <a:p>
            <a:pPr marL="512233" indent="-512233" algn="l">
              <a:buSzPct val="50000"/>
              <a:buBlip>
                <a:blip r:embed="rId2"/>
              </a:buBlip>
            </a:pPr>
            <a:r>
              <a:t>Organisation et planning établi</a:t>
            </a:r>
          </a:p>
          <a:p>
            <a:pPr marL="512233" indent="-512233" algn="l">
              <a:buSzPct val="50000"/>
              <a:buBlip>
                <a:blip r:embed="rId2"/>
              </a:buBlip>
            </a:pPr>
            <a:r>
              <a:t>Cahier des charges disponibles sur trello avec rappel des tâches à réaliser</a:t>
            </a:r>
          </a:p>
          <a:p>
            <a:pPr marL="512233" indent="-512233" algn="l">
              <a:buSzPct val="50000"/>
              <a:buBlip>
                <a:blip r:embed="rId2"/>
              </a:buBlip>
            </a:pPr>
            <a:r>
              <a:t>Caractère et physique des personnages</a:t>
            </a:r>
          </a:p>
          <a:p>
            <a:pPr marL="512233" indent="-512233" algn="l">
              <a:buSzPct val="50000"/>
              <a:buBlip>
                <a:blip r:embed="rId2"/>
              </a:buBlip>
            </a:pPr>
            <a:r>
              <a:t>Décision de la trame et déroulement de l’histoire en cours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93"/>
                                        </p:tgtEl>
                                        <p:attrNameLst>
                                          <p:attrName>style.visibility</p:attrName>
                                        </p:attrNameLst>
                                      </p:cBhvr>
                                      <p:to>
                                        <p:strVal val="visible"/>
                                      </p:to>
                                    </p:set>
                                    <p:anim calcmode="lin" valueType="num">
                                      <p:cBhvr>
                                        <p:cTn id="7" dur="1000" fill="hold"/>
                                        <p:tgtEl>
                                          <p:spTgt spid="193"/>
                                        </p:tgtEl>
                                        <p:attrNameLst>
                                          <p:attrName>ppt_w</p:attrName>
                                        </p:attrNameLst>
                                      </p:cBhvr>
                                      <p:tavLst>
                                        <p:tav tm="0">
                                          <p:val>
                                            <p:strVal val="4*#ppt_w"/>
                                          </p:val>
                                        </p:tav>
                                        <p:tav tm="100000">
                                          <p:val>
                                            <p:strVal val="#ppt_w"/>
                                          </p:val>
                                        </p:tav>
                                      </p:tavLst>
                                    </p:anim>
                                    <p:anim calcmode="lin" valueType="num">
                                      <p:cBhvr>
                                        <p:cTn id="8" dur="1000" fill="hold"/>
                                        <p:tgtEl>
                                          <p:spTgt spid="19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4"/>
                                        </p:tgtEl>
                                        <p:attrNameLst>
                                          <p:attrName>style.visibility</p:attrName>
                                        </p:attrNameLst>
                                      </p:cBhvr>
                                      <p:to>
                                        <p:strVal val="visible"/>
                                      </p:to>
                                    </p:set>
                                    <p:anim calcmode="lin" valueType="num">
                                      <p:cBhvr>
                                        <p:cTn id="13" dur="1000" fill="hold"/>
                                        <p:tgtEl>
                                          <p:spTgt spid="194"/>
                                        </p:tgtEl>
                                        <p:attrNameLst>
                                          <p:attrName>ppt_x</p:attrName>
                                        </p:attrNameLst>
                                      </p:cBhvr>
                                      <p:tavLst>
                                        <p:tav tm="0">
                                          <p:val>
                                            <p:strVal val="0-#ppt_w/2"/>
                                          </p:val>
                                        </p:tav>
                                        <p:tav tm="100000">
                                          <p:val>
                                            <p:strVal val="#ppt_x"/>
                                          </p:val>
                                        </p:tav>
                                      </p:tavLst>
                                    </p:anim>
                                    <p:anim calcmode="lin" valueType="num">
                                      <p:cBhvr>
                                        <p:cTn id="14" dur="1000" fill="hold"/>
                                        <p:tgtEl>
                                          <p:spTgt spid="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1"/>
      <p:bldP build="whole" bldLvl="1" animBg="1" rev="0" advAuto="0" spid="194"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Problèmes rencontrés ?"/>
          <p:cNvSpPr txBox="1"/>
          <p:nvPr>
            <p:ph type="title"/>
          </p:nvPr>
        </p:nvSpPr>
        <p:spPr>
          <a:xfrm>
            <a:off x="1270000" y="-534716"/>
            <a:ext cx="21844000" cy="3873501"/>
          </a:xfrm>
          <a:prstGeom prst="rect">
            <a:avLst/>
          </a:prstGeom>
        </p:spPr>
        <p:txBody>
          <a:bodyPr/>
          <a:lstStyle/>
          <a:p>
            <a:pPr/>
            <a:r>
              <a:t>Problèmes rencontrés ?</a:t>
            </a:r>
          </a:p>
        </p:txBody>
      </p:sp>
      <p:sp>
        <p:nvSpPr>
          <p:cNvPr id="197" name="Recherche les idées pour le déroulement de l’histoire…"/>
          <p:cNvSpPr txBox="1"/>
          <p:nvPr/>
        </p:nvSpPr>
        <p:spPr>
          <a:xfrm>
            <a:off x="4588711" y="4458240"/>
            <a:ext cx="18626491" cy="612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75216" indent="-675216" algn="l">
              <a:buClr>
                <a:srgbClr val="000000"/>
              </a:buClr>
              <a:buSzPct val="100000"/>
              <a:buChar char="๏"/>
              <a:defRPr sz="5800">
                <a:latin typeface="Avenir Next Medium"/>
                <a:ea typeface="Avenir Next Medium"/>
                <a:cs typeface="Avenir Next Medium"/>
                <a:sym typeface="Avenir Next Medium"/>
              </a:defRPr>
            </a:pPr>
            <a:r>
              <a:t>Recherche les idées pour le déroulement de l’histoire </a:t>
            </a:r>
          </a:p>
          <a:p>
            <a:pPr marL="675216" indent="-675216" algn="l">
              <a:buClr>
                <a:srgbClr val="000000"/>
              </a:buClr>
              <a:buSzPct val="100000"/>
              <a:buChar char="๏"/>
              <a:defRPr sz="5800">
                <a:latin typeface="Avenir Next Medium"/>
                <a:ea typeface="Avenir Next Medium"/>
                <a:cs typeface="Avenir Next Medium"/>
                <a:sym typeface="Avenir Next Medium"/>
              </a:defRPr>
            </a:pPr>
            <a:r>
              <a:t>Estimation du temps de réalisation du projet</a:t>
            </a:r>
          </a:p>
          <a:p>
            <a:pPr marL="675216" indent="-675216" algn="l">
              <a:buClr>
                <a:srgbClr val="000000"/>
              </a:buClr>
              <a:buSzPct val="100000"/>
              <a:buChar char="๏"/>
              <a:defRPr sz="5800">
                <a:latin typeface="Avenir Next Medium"/>
                <a:ea typeface="Avenir Next Medium"/>
                <a:cs typeface="Avenir Next Medium"/>
                <a:sym typeface="Avenir Next Medium"/>
              </a:defRPr>
            </a:pPr>
            <a:r>
              <a:t>Trouver un créneau adapté à tous</a:t>
            </a:r>
          </a:p>
          <a:p>
            <a:pPr marL="675216" indent="-675216" algn="l">
              <a:buClr>
                <a:srgbClr val="000000"/>
              </a:buClr>
              <a:buSzPct val="100000"/>
              <a:buChar char="๏"/>
              <a:defRPr sz="5800">
                <a:latin typeface="Avenir Next Medium"/>
                <a:ea typeface="Avenir Next Medium"/>
                <a:cs typeface="Avenir Next Medium"/>
                <a:sym typeface="Avenir Next Medium"/>
              </a:defRPr>
            </a:pPr>
            <a:r>
              <a:t>Prise de décision prenant du temps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196"/>
                                        </p:tgtEl>
                                        <p:attrNameLst>
                                          <p:attrName>style.visibility</p:attrName>
                                        </p:attrNameLst>
                                      </p:cBhvr>
                                      <p:to>
                                        <p:strVal val="visible"/>
                                      </p:to>
                                    </p:set>
                                    <p:animEffect filter="fade" transition="in">
                                      <p:cBhvr>
                                        <p:cTn id="7" dur="2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197"/>
                                        </p:tgtEl>
                                        <p:attrNameLst>
                                          <p:attrName>style.visibility</p:attrName>
                                        </p:attrNameLst>
                                      </p:cBhvr>
                                      <p:to>
                                        <p:strVal val="visible"/>
                                      </p:to>
                                    </p:set>
                                    <p:anim calcmode="lin" valueType="num">
                                      <p:cBhvr>
                                        <p:cTn id="12" dur="1000" fill="hold"/>
                                        <p:tgtEl>
                                          <p:spTgt spid="197"/>
                                        </p:tgtEl>
                                        <p:attrNameLst>
                                          <p:attrName>ppt_x</p:attrName>
                                        </p:attrNameLst>
                                      </p:cBhvr>
                                      <p:tavLst>
                                        <p:tav tm="0">
                                          <p:val>
                                            <p:strVal val="0-#ppt_w/2"/>
                                          </p:val>
                                        </p:tav>
                                        <p:tav tm="100000">
                                          <p:val>
                                            <p:strVal val="#ppt_x"/>
                                          </p:val>
                                        </p:tav>
                                      </p:tavLst>
                                    </p:anim>
                                    <p:anim calcmode="lin" valueType="num">
                                      <p:cBhvr>
                                        <p:cTn id="13" dur="1000" fill="hold"/>
                                        <p:tgtEl>
                                          <p:spTgt spid="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2"/>
      <p:bldP build="whole" bldLvl="1" animBg="1" rev="0" advAuto="0" spid="196" grpId="1"/>
    </p:bldLst>
  </p:timing>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