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15"/>
  </p:notesMasterIdLst>
  <p:sldIdLst>
    <p:sldId id="256" r:id="rId2"/>
    <p:sldId id="259" r:id="rId3"/>
    <p:sldId id="261" r:id="rId4"/>
    <p:sldId id="257" r:id="rId5"/>
    <p:sldId id="347" r:id="rId6"/>
    <p:sldId id="348" r:id="rId7"/>
    <p:sldId id="349" r:id="rId8"/>
    <p:sldId id="350" r:id="rId9"/>
    <p:sldId id="351" r:id="rId10"/>
    <p:sldId id="352" r:id="rId11"/>
    <p:sldId id="258" r:id="rId12"/>
    <p:sldId id="353" r:id="rId13"/>
    <p:sldId id="315" r:id="rId14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6"/>
    </p:embeddedFont>
    <p:embeddedFont>
      <p:font typeface="Julius Sans One" panose="020B0604020202020204" charset="0"/>
      <p:regular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Questrial" pitchFamily="2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E8DEC5-8089-43CC-92C6-6DBF9668843B}">
  <a:tblStyle styleId="{EEE8DEC5-8089-43CC-92C6-6DBF966884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774" y="96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7b02797fa4_2_2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7b02797fa4_2_2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104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b02797fa4_2_1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b02797fa4_2_1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b02797fa4_2_1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b02797fa4_2_1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618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a1249ffcf0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a1249ffcf0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369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7b02797fa4_2_2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7b02797fa4_2_2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528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819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7b02797fa4_2_2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7b02797fa4_2_2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247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28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solidFill>
          <a:schemeClr val="dk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56"/>
          <p:cNvSpPr txBox="1">
            <a:spLocks noGrp="1"/>
          </p:cNvSpPr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28" name="Google Shape;428;p56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9" name="Google Shape;429;p56"/>
          <p:cNvSpPr txBox="1">
            <a:spLocks noGrp="1"/>
          </p:cNvSpPr>
          <p:nvPr>
            <p:ph type="subTitle" idx="2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solidFill>
          <a:schemeClr val="accent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931700" y="2019718"/>
            <a:ext cx="32529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2" hasCustomPrompt="1"/>
          </p:nvPr>
        </p:nvSpPr>
        <p:spPr>
          <a:xfrm>
            <a:off x="931700" y="967055"/>
            <a:ext cx="3057300" cy="9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931700" y="3326230"/>
            <a:ext cx="19785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05" name="Google Shape;105;p16"/>
          <p:cNvCxnSpPr/>
          <p:nvPr/>
        </p:nvCxnSpPr>
        <p:spPr>
          <a:xfrm>
            <a:off x="258180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/>
          <p:nvPr/>
        </p:nvSpPr>
        <p:spPr>
          <a:xfrm>
            <a:off x="-6242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">
    <p:bg>
      <p:bgPr>
        <a:solidFill>
          <a:schemeClr val="accent5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7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21_1_1">
    <p:bg>
      <p:bgPr>
        <a:solidFill>
          <a:schemeClr val="accent6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10800000" flipH="1">
            <a:off x="-2390100" y="-102475"/>
            <a:ext cx="13887000" cy="65724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-5261951" y="154512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2434275" y="3133239"/>
            <a:ext cx="42753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/>
          <p:nvPr/>
        </p:nvSpPr>
        <p:spPr>
          <a:xfrm rot="10800000">
            <a:off x="6919375" y="-7381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7062250" y="-79527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2" r:id="rId6"/>
    <p:sldLayoutId id="2147483663" r:id="rId7"/>
    <p:sldLayoutId id="2147483672" r:id="rId8"/>
    <p:sldLayoutId id="2147483685" r:id="rId9"/>
    <p:sldLayoutId id="2147483690" r:id="rId10"/>
    <p:sldLayoutId id="2147483695" r:id="rId11"/>
    <p:sldLayoutId id="2147483702" r:id="rId12"/>
    <p:sldLayoutId id="2147483703" r:id="rId13"/>
    <p:sldLayoutId id="2147483704" r:id="rId14"/>
    <p:sldLayoutId id="2147483705" r:id="rId15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Graduation Project</a:t>
            </a:r>
            <a:br>
              <a:rPr lang="en" dirty="0"/>
            </a:br>
            <a:r>
              <a:rPr lang="en" dirty="0"/>
              <a:t>Conception</a:t>
            </a:r>
            <a:endParaRPr dirty="0"/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Aslene Ouaze</a:t>
            </a:r>
            <a:endParaRPr dirty="0"/>
          </a:p>
        </p:txBody>
      </p:sp>
      <p:cxnSp>
        <p:nvCxnSpPr>
          <p:cNvPr id="465" name="Google Shape;465;p67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08"/>
          <p:cNvSpPr txBox="1">
            <a:spLocks noGrp="1"/>
          </p:cNvSpPr>
          <p:nvPr>
            <p:ph type="title" idx="2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23" name="Google Shape;1023;p108"/>
          <p:cNvSpPr txBox="1">
            <a:spLocks noGrp="1"/>
          </p:cNvSpPr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Diagrams</a:t>
            </a:r>
            <a:endParaRPr dirty="0"/>
          </a:p>
        </p:txBody>
      </p:sp>
      <p:cxnSp>
        <p:nvCxnSpPr>
          <p:cNvPr id="1025" name="Google Shape;1025;p108"/>
          <p:cNvCxnSpPr/>
          <p:nvPr/>
        </p:nvCxnSpPr>
        <p:spPr>
          <a:xfrm>
            <a:off x="4248450" y="320334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797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845695B-9688-AA64-29B5-25586461C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30" y="0"/>
            <a:ext cx="7214339" cy="5143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B66D66-E239-58E0-3460-14B62E96C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059" y="0"/>
            <a:ext cx="3247881" cy="5143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989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126"/>
          <p:cNvSpPr txBox="1">
            <a:spLocks noGrp="1"/>
          </p:cNvSpPr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543" name="Google Shape;1543;p126"/>
          <p:cNvSpPr txBox="1">
            <a:spLocks noGrp="1"/>
          </p:cNvSpPr>
          <p:nvPr>
            <p:ph type="subTitle" idx="2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Do you have any questions?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544" name="Google Shape;1544;p126"/>
          <p:cNvSpPr txBox="1">
            <a:spLocks noGrp="1"/>
          </p:cNvSpPr>
          <p:nvPr>
            <p:ph type="subTitle" idx="2"/>
          </p:nvPr>
        </p:nvSpPr>
        <p:spPr>
          <a:xfrm>
            <a:off x="3069175" y="3814930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Please keep this slide for attribution </a:t>
            </a:r>
            <a:endParaRPr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545" name="Google Shape;1545;p126"/>
          <p:cNvSpPr/>
          <p:nvPr/>
        </p:nvSpPr>
        <p:spPr>
          <a:xfrm>
            <a:off x="3949684" y="3014949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546" name="Google Shape;1546;p126"/>
          <p:cNvGrpSpPr/>
          <p:nvPr/>
        </p:nvGrpSpPr>
        <p:grpSpPr>
          <a:xfrm>
            <a:off x="4399156" y="3014949"/>
            <a:ext cx="346056" cy="345674"/>
            <a:chOff x="3303268" y="3817349"/>
            <a:chExt cx="346056" cy="345674"/>
          </a:xfrm>
        </p:grpSpPr>
        <p:sp>
          <p:nvSpPr>
            <p:cNvPr id="1547" name="Google Shape;1547;p12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48" name="Google Shape;1548;p12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49" name="Google Shape;1549;p12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50" name="Google Shape;1550;p12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551" name="Google Shape;1551;p126"/>
          <p:cNvGrpSpPr/>
          <p:nvPr/>
        </p:nvGrpSpPr>
        <p:grpSpPr>
          <a:xfrm>
            <a:off x="4848245" y="3014949"/>
            <a:ext cx="346056" cy="345674"/>
            <a:chOff x="3752358" y="3817349"/>
            <a:chExt cx="346056" cy="345674"/>
          </a:xfrm>
        </p:grpSpPr>
        <p:sp>
          <p:nvSpPr>
            <p:cNvPr id="1552" name="Google Shape;1552;p12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53" name="Google Shape;1553;p12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54" name="Google Shape;1554;p12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55" name="Google Shape;1555;p12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DDBE4C6-5337-7CDA-3F43-ACD8B80F3060}"/>
              </a:ext>
            </a:extLst>
          </p:cNvPr>
          <p:cNvSpPr/>
          <p:nvPr/>
        </p:nvSpPr>
        <p:spPr>
          <a:xfrm>
            <a:off x="1410817" y="2432911"/>
            <a:ext cx="5111903" cy="1811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0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Table of contents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86" name="Google Shape;486;p70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Identification of actors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87" name="Google Shape;487;p70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needs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89" name="Google Shape;489;p70"/>
          <p:cNvSpPr txBox="1">
            <a:spLocks noGrp="1"/>
          </p:cNvSpPr>
          <p:nvPr>
            <p:ph type="title" idx="2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0" name="Google Shape;490;p70"/>
          <p:cNvSpPr txBox="1">
            <a:spLocks noGrp="1"/>
          </p:cNvSpPr>
          <p:nvPr>
            <p:ph type="title" idx="3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1" name="Google Shape;491;p70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 functional needs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93" name="Google Shape;493;p70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95" name="Google Shape;495;p70"/>
          <p:cNvSpPr txBox="1">
            <a:spLocks noGrp="1"/>
          </p:cNvSpPr>
          <p:nvPr>
            <p:ph type="title" idx="7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6" name="Google Shape;496;p70"/>
          <p:cNvSpPr txBox="1">
            <a:spLocks noGrp="1"/>
          </p:cNvSpPr>
          <p:nvPr>
            <p:ph type="title" idx="8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497" name="Google Shape;497;p70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72"/>
          <p:cNvPicPr preferRelativeResize="0"/>
          <p:nvPr/>
        </p:nvPicPr>
        <p:blipFill rotWithShape="1">
          <a:blip r:embed="rId3"/>
          <a:srcRect t="12219" b="12219"/>
          <a:stretch/>
        </p:blipFill>
        <p:spPr>
          <a:xfrm>
            <a:off x="-5733350" y="-3280217"/>
            <a:ext cx="12187200" cy="8466600"/>
          </a:xfrm>
          <a:prstGeom prst="triangle">
            <a:avLst>
              <a:gd name="adj" fmla="val 49963"/>
            </a:avLst>
          </a:prstGeom>
          <a:noFill/>
          <a:ln>
            <a:noFill/>
          </a:ln>
        </p:spPr>
      </p:pic>
      <p:sp>
        <p:nvSpPr>
          <p:cNvPr id="521" name="Google Shape;521;p72"/>
          <p:cNvSpPr/>
          <p:nvPr/>
        </p:nvSpPr>
        <p:spPr>
          <a:xfrm>
            <a:off x="-1335058" y="-4146228"/>
            <a:ext cx="13101900" cy="9029700"/>
          </a:xfrm>
          <a:prstGeom prst="triangle">
            <a:avLst>
              <a:gd name="adj" fmla="val 50000"/>
            </a:avLst>
          </a:prstGeom>
          <a:solidFill>
            <a:schemeClr val="lt1">
              <a:alpha val="32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72"/>
          <p:cNvSpPr txBox="1">
            <a:spLocks noGrp="1"/>
          </p:cNvSpPr>
          <p:nvPr>
            <p:ph type="title"/>
          </p:nvPr>
        </p:nvSpPr>
        <p:spPr>
          <a:xfrm>
            <a:off x="4784874" y="2098184"/>
            <a:ext cx="423720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Identification of </a:t>
            </a:r>
            <a:r>
              <a:rPr lang="fr-FR" dirty="0" err="1"/>
              <a:t>actors</a:t>
            </a:r>
            <a:endParaRPr lang="fr-FR" dirty="0"/>
          </a:p>
        </p:txBody>
      </p:sp>
      <p:sp>
        <p:nvSpPr>
          <p:cNvPr id="523" name="Google Shape;523;p72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525" name="Google Shape;525;p72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Main actors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471" name="Google Shape;471;p68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712042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endParaRPr lang="en-US" b="1" dirty="0"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noFill/>
              </a:uFill>
            </a:endParaRPr>
          </a:p>
          <a:p>
            <a:pPr marL="171450" indent="-171450"/>
            <a: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</a:rPr>
              <a:t>Salesforce Administrator: </a:t>
            </a:r>
          </a:p>
          <a:p>
            <a:pPr marL="0" indent="0">
              <a:buNone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A person responsible for managing the Salesforce org, including user accounts, security settings, and data management.</a:t>
            </a:r>
          </a:p>
          <a:p>
            <a:pPr marL="0" indent="0">
              <a:buNone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marL="0" indent="0">
              <a:buNone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marL="0" indent="0">
              <a:buNone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cxnSp>
        <p:nvCxnSpPr>
          <p:cNvPr id="472" name="Google Shape;472;p68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Secondary actors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471" name="Google Shape;471;p68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712042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marL="171450" indent="-171450"/>
            <a: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</a:rPr>
              <a:t>Community Member:</a:t>
            </a:r>
          </a:p>
          <a:p>
            <a:pPr marL="0" indent="0">
              <a:buNone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A person who interacts with the community to share information, ask questions, and participate in discussions.</a:t>
            </a:r>
          </a:p>
        </p:txBody>
      </p:sp>
      <p:cxnSp>
        <p:nvCxnSpPr>
          <p:cNvPr id="472" name="Google Shape;472;p68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6410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94"/>
          <p:cNvSpPr txBox="1">
            <a:spLocks noGrp="1"/>
          </p:cNvSpPr>
          <p:nvPr>
            <p:ph type="title"/>
          </p:nvPr>
        </p:nvSpPr>
        <p:spPr>
          <a:xfrm>
            <a:off x="931700" y="2019718"/>
            <a:ext cx="32529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needs</a:t>
            </a:r>
            <a:endParaRPr dirty="0"/>
          </a:p>
        </p:txBody>
      </p:sp>
      <p:sp>
        <p:nvSpPr>
          <p:cNvPr id="745" name="Google Shape;745;p94"/>
          <p:cNvSpPr txBox="1">
            <a:spLocks noGrp="1"/>
          </p:cNvSpPr>
          <p:nvPr>
            <p:ph type="title" idx="2"/>
          </p:nvPr>
        </p:nvSpPr>
        <p:spPr>
          <a:xfrm>
            <a:off x="931700" y="967055"/>
            <a:ext cx="3057300" cy="9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747" name="Google Shape;747;p94"/>
          <p:cNvPicPr preferRelativeResize="0"/>
          <p:nvPr/>
        </p:nvPicPr>
        <p:blipFill rotWithShape="1">
          <a:blip r:embed="rId3">
            <a:alphaModFix/>
          </a:blip>
          <a:srcRect l="20648" t="-60076" r="-74281"/>
          <a:stretch/>
        </p:blipFill>
        <p:spPr>
          <a:xfrm>
            <a:off x="2958925" y="-3280217"/>
            <a:ext cx="12187200" cy="8466600"/>
          </a:xfrm>
          <a:prstGeom prst="triangle">
            <a:avLst>
              <a:gd name="adj" fmla="val 49963"/>
            </a:avLst>
          </a:prstGeom>
          <a:noFill/>
          <a:ln>
            <a:noFill/>
          </a:ln>
        </p:spPr>
      </p:pic>
      <p:sp>
        <p:nvSpPr>
          <p:cNvPr id="748" name="Google Shape;748;p94"/>
          <p:cNvSpPr/>
          <p:nvPr/>
        </p:nvSpPr>
        <p:spPr>
          <a:xfrm flipH="1">
            <a:off x="2656950" y="-3466525"/>
            <a:ext cx="13101900" cy="9029700"/>
          </a:xfrm>
          <a:prstGeom prst="triangle">
            <a:avLst>
              <a:gd name="adj" fmla="val 50000"/>
            </a:avLst>
          </a:prstGeom>
          <a:solidFill>
            <a:schemeClr val="lt1">
              <a:alpha val="32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9" name="Google Shape;749;p94"/>
          <p:cNvCxnSpPr/>
          <p:nvPr/>
        </p:nvCxnSpPr>
        <p:spPr>
          <a:xfrm>
            <a:off x="1017800" y="3224464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0343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err="1">
                <a:solidFill>
                  <a:schemeClr val="dk1"/>
                </a:solidFill>
              </a:rPr>
              <a:t>Functional</a:t>
            </a:r>
            <a:r>
              <a:rPr lang="fr-FR" b="1" dirty="0">
                <a:solidFill>
                  <a:schemeClr val="dk1"/>
                </a:solidFill>
              </a:rPr>
              <a:t> </a:t>
            </a:r>
            <a:r>
              <a:rPr lang="fr-FR" b="1" dirty="0" err="1">
                <a:solidFill>
                  <a:schemeClr val="dk1"/>
                </a:solidFill>
              </a:rPr>
              <a:t>needs</a:t>
            </a:r>
            <a:endParaRPr lang="fr-FR" b="1" dirty="0">
              <a:solidFill>
                <a:schemeClr val="dk1"/>
              </a:solidFill>
            </a:endParaRPr>
          </a:p>
        </p:txBody>
      </p:sp>
      <p:sp>
        <p:nvSpPr>
          <p:cNvPr id="471" name="Google Shape;471;p68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712042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</a:rPr>
              <a:t>Choice of the community:</a:t>
            </a:r>
          </a:p>
          <a:p>
            <a:pPr marL="0" indent="0">
              <a:buNone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Select the community to which we will manage the users</a:t>
            </a:r>
          </a:p>
          <a:p>
            <a:pPr marL="171450" indent="-171450"/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marL="171450" indent="-171450"/>
            <a: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</a:rPr>
              <a:t>Manage users: </a:t>
            </a:r>
          </a:p>
          <a:p>
            <a:pPr marL="0" indent="0">
              <a:buNone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The system must allow users to be managed with the functionalities of activation, deactivation, modification and consultation of the list of users via a data table. Creation of different filters that allow us to facilitate the navigation of the list of users.</a:t>
            </a:r>
          </a:p>
          <a:p>
            <a:pPr marL="0" indent="0">
              <a:buNone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marL="171450" indent="-171450"/>
            <a: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</a:rPr>
              <a:t>Manage connection history: </a:t>
            </a:r>
          </a:p>
          <a:p>
            <a:pPr marL="0" indent="0">
              <a:buNone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Create a chart that shows the number of user connections per day, week, years or according to a well-determined date. This allows the administrator to modify the license  </a:t>
            </a:r>
          </a:p>
          <a:p>
            <a:pPr marL="0" indent="0">
              <a:buNone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marL="171450" indent="-171450"/>
            <a: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</a:rPr>
              <a:t>Offer a synthetic dashboard,</a:t>
            </a:r>
          </a:p>
        </p:txBody>
      </p:sp>
      <p:cxnSp>
        <p:nvCxnSpPr>
          <p:cNvPr id="472" name="Google Shape;472;p68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2209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94"/>
          <p:cNvSpPr/>
          <p:nvPr/>
        </p:nvSpPr>
        <p:spPr>
          <a:xfrm flipH="1">
            <a:off x="2656950" y="-3466525"/>
            <a:ext cx="13101900" cy="9029700"/>
          </a:xfrm>
          <a:prstGeom prst="triangle">
            <a:avLst>
              <a:gd name="adj" fmla="val 50000"/>
            </a:avLst>
          </a:prstGeom>
          <a:solidFill>
            <a:schemeClr val="lt1">
              <a:alpha val="32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94"/>
          <p:cNvSpPr txBox="1">
            <a:spLocks noGrp="1"/>
          </p:cNvSpPr>
          <p:nvPr>
            <p:ph type="title"/>
          </p:nvPr>
        </p:nvSpPr>
        <p:spPr>
          <a:xfrm>
            <a:off x="835901" y="2019718"/>
            <a:ext cx="4502449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Non-Functional needs</a:t>
            </a:r>
            <a:endParaRPr dirty="0"/>
          </a:p>
        </p:txBody>
      </p:sp>
      <p:sp>
        <p:nvSpPr>
          <p:cNvPr id="745" name="Google Shape;745;p94"/>
          <p:cNvSpPr txBox="1">
            <a:spLocks noGrp="1"/>
          </p:cNvSpPr>
          <p:nvPr>
            <p:ph type="title" idx="2"/>
          </p:nvPr>
        </p:nvSpPr>
        <p:spPr>
          <a:xfrm>
            <a:off x="931700" y="967055"/>
            <a:ext cx="3057300" cy="9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749" name="Google Shape;749;p94"/>
          <p:cNvCxnSpPr/>
          <p:nvPr/>
        </p:nvCxnSpPr>
        <p:spPr>
          <a:xfrm>
            <a:off x="1017800" y="3224464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oogle Shape;541;p74">
            <a:extLst>
              <a:ext uri="{FF2B5EF4-FFF2-40B4-BE49-F238E27FC236}">
                <a16:creationId xmlns:a16="http://schemas.microsoft.com/office/drawing/2014/main" id="{A9B5F612-7CAF-AEDD-43E1-82FC38F08F31}"/>
              </a:ext>
            </a:extLst>
          </p:cNvPr>
          <p:cNvGrpSpPr/>
          <p:nvPr/>
        </p:nvGrpSpPr>
        <p:grpSpPr>
          <a:xfrm>
            <a:off x="5810049" y="0"/>
            <a:ext cx="3333951" cy="5143500"/>
            <a:chOff x="863925" y="747900"/>
            <a:chExt cx="2620047" cy="3643200"/>
          </a:xfrm>
        </p:grpSpPr>
        <p:pic>
          <p:nvPicPr>
            <p:cNvPr id="4" name="Google Shape;542;p74">
              <a:extLst>
                <a:ext uri="{FF2B5EF4-FFF2-40B4-BE49-F238E27FC236}">
                  <a16:creationId xmlns:a16="http://schemas.microsoft.com/office/drawing/2014/main" id="{11770A0C-9875-2A08-5CE1-975FA11D475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338"/>
            <a:stretch/>
          </p:blipFill>
          <p:spPr>
            <a:xfrm>
              <a:off x="863925" y="747975"/>
              <a:ext cx="2620047" cy="36430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543;p74">
              <a:extLst>
                <a:ext uri="{FF2B5EF4-FFF2-40B4-BE49-F238E27FC236}">
                  <a16:creationId xmlns:a16="http://schemas.microsoft.com/office/drawing/2014/main" id="{76D5AB2B-82B3-90A8-EECE-FFB912DE1D82}"/>
                </a:ext>
              </a:extLst>
            </p:cNvPr>
            <p:cNvSpPr/>
            <p:nvPr/>
          </p:nvSpPr>
          <p:spPr>
            <a:xfrm>
              <a:off x="864000" y="747900"/>
              <a:ext cx="2619900" cy="3643200"/>
            </a:xfrm>
            <a:prstGeom prst="rect">
              <a:avLst/>
            </a:prstGeom>
            <a:solidFill>
              <a:schemeClr val="lt1">
                <a:alpha val="235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6274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dk1"/>
                </a:solidFill>
              </a:rPr>
              <a:t>Non-</a:t>
            </a:r>
            <a:r>
              <a:rPr lang="fr-FR" b="1" dirty="0" err="1">
                <a:solidFill>
                  <a:schemeClr val="dk1"/>
                </a:solidFill>
              </a:rPr>
              <a:t>Functional</a:t>
            </a:r>
            <a:r>
              <a:rPr lang="fr-FR" b="1" dirty="0">
                <a:solidFill>
                  <a:schemeClr val="dk1"/>
                </a:solidFill>
              </a:rPr>
              <a:t> </a:t>
            </a:r>
            <a:r>
              <a:rPr lang="fr-FR" b="1" dirty="0" err="1">
                <a:solidFill>
                  <a:schemeClr val="dk1"/>
                </a:solidFill>
              </a:rPr>
              <a:t>needs</a:t>
            </a:r>
            <a:endParaRPr lang="fr-FR" b="1" dirty="0">
              <a:solidFill>
                <a:schemeClr val="dk1"/>
              </a:solidFill>
            </a:endParaRPr>
          </a:p>
        </p:txBody>
      </p:sp>
      <p:sp>
        <p:nvSpPr>
          <p:cNvPr id="471" name="Google Shape;471;p68"/>
          <p:cNvSpPr txBox="1">
            <a:spLocks noGrp="1"/>
          </p:cNvSpPr>
          <p:nvPr>
            <p:ph type="body" idx="1"/>
          </p:nvPr>
        </p:nvSpPr>
        <p:spPr>
          <a:xfrm>
            <a:off x="713225" y="1424149"/>
            <a:ext cx="6712042" cy="3719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</a:rPr>
              <a:t>Security: </a:t>
            </a:r>
          </a:p>
          <a:p>
            <a:pPr marL="0" indent="0">
              <a:buNone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Access to information is only possible after verification of privileges and access rights, for example : Authentication, Redirections.</a:t>
            </a:r>
          </a:p>
          <a:p>
            <a:pPr marL="171450" indent="-171450"/>
            <a: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</a:rPr>
              <a:t>Ergonomics and user-friendliness:</a:t>
            </a:r>
          </a:p>
          <a:p>
            <a:pPr marL="0" indent="0">
              <a:buNone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The application will provide a user-friendly and easy-to-use interface that does not require any prerequisites, so it can be used by all types of users (even non-computer specialists).</a:t>
            </a:r>
          </a:p>
          <a:p>
            <a:pPr marL="171450" indent="-171450"/>
            <a: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</a:rPr>
              <a:t>Extensibility and maintainability: </a:t>
            </a:r>
          </a:p>
          <a:p>
            <a:pPr marL="0" indent="0">
              <a:buNone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The architecture of the application will allow the evolution and maintenance (addition or deletion or update) at the level of its various modules in a flexible manner.</a:t>
            </a:r>
          </a:p>
          <a:p>
            <a:pPr marL="171450" indent="-171450"/>
            <a: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</a:rPr>
              <a:t>Performance: </a:t>
            </a:r>
          </a:p>
          <a:p>
            <a:pPr marL="0" indent="0">
              <a:buNone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The application must be efficient, i.e. the system must react within a period that does not exceed 5 seconds, whatever the action of the application.</a:t>
            </a:r>
          </a:p>
          <a:p>
            <a:pPr marL="171450" indent="-171450"/>
            <a: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</a:rPr>
              <a:t>Availability: </a:t>
            </a:r>
          </a:p>
          <a:p>
            <a:pPr marL="0" indent="0">
              <a:buNone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The application will be available on 24/24, and 7/7 except during the maintenance period.</a:t>
            </a:r>
          </a:p>
        </p:txBody>
      </p:sp>
      <p:cxnSp>
        <p:nvCxnSpPr>
          <p:cNvPr id="472" name="Google Shape;472;p68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6158270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347</Words>
  <Application>Microsoft Office PowerPoint</Application>
  <PresentationFormat>On-screen Show (16:9)</PresentationFormat>
  <Paragraphs>53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Didact Gothic</vt:lpstr>
      <vt:lpstr>Arial</vt:lpstr>
      <vt:lpstr>Montserrat</vt:lpstr>
      <vt:lpstr>Julius Sans One</vt:lpstr>
      <vt:lpstr>Questrial</vt:lpstr>
      <vt:lpstr>Minimalist Grayscale Pitch Deck XL by Slidesgo</vt:lpstr>
      <vt:lpstr>Graduation Project Conception</vt:lpstr>
      <vt:lpstr>Table of contents</vt:lpstr>
      <vt:lpstr>Identification of actors</vt:lpstr>
      <vt:lpstr>Main actors</vt:lpstr>
      <vt:lpstr>Secondary actors</vt:lpstr>
      <vt:lpstr>Functional needs</vt:lpstr>
      <vt:lpstr>Functional needs</vt:lpstr>
      <vt:lpstr>Non-Functional needs</vt:lpstr>
      <vt:lpstr>Non-Functional needs</vt:lpstr>
      <vt:lpstr>04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Project Conception</dc:title>
  <dc:creator>Aslene</dc:creator>
  <cp:lastModifiedBy>Aslene</cp:lastModifiedBy>
  <cp:revision>4</cp:revision>
  <dcterms:modified xsi:type="dcterms:W3CDTF">2023-03-03T11:11:43Z</dcterms:modified>
</cp:coreProperties>
</file>