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7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666A8-C79A-AE95-E6BE-E2B092E283BD}" v="320" dt="2023-05-12T09:07:08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8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2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7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96F7-27D3-F5B2-20D0-BC93EC22A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939" y="911294"/>
            <a:ext cx="3816095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i="1" dirty="0"/>
              <a:t>Market Basket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3BA06-B5EA-4B95-B0A6-D6FEAD6EE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169" y="3308811"/>
            <a:ext cx="5147745" cy="26599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/>
                <a:cs typeface="Times New Roman"/>
              </a:rPr>
              <a:t>By group 7: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Times New Roman"/>
              </a:rPr>
              <a:t>P HARSHAVARDHAN (20012375)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Times New Roman"/>
              </a:rPr>
              <a:t>JAHNAVI ENUGANTI (20018465)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Times New Roman"/>
              </a:rPr>
              <a:t>KEERTHI CHINMAYEE (20018316)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Times New Roman"/>
              </a:rPr>
              <a:t>BYREDDY ASLESHA REDDY (20018659)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Picture 3" descr="Shopping cart with boxes">
            <a:extLst>
              <a:ext uri="{FF2B5EF4-FFF2-40B4-BE49-F238E27FC236}">
                <a16:creationId xmlns:a16="http://schemas.microsoft.com/office/drawing/2014/main" id="{BE9E8F43-8EC7-84E9-3A74-5883C097D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5" r="13634" b="-1"/>
          <a:stretch/>
        </p:blipFill>
        <p:spPr>
          <a:xfrm>
            <a:off x="5349580" y="10"/>
            <a:ext cx="6842903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118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231E8-F7CF-3476-5F08-CAE106E3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N" dirty="0"/>
              <a:t>Visualization</a:t>
            </a:r>
            <a:endParaRPr 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C290952-BE8D-E9FE-CEE7-E9F9ED17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latin typeface="Calibri"/>
                <a:cs typeface="Calibri"/>
              </a:rPr>
              <a:t>Plot to see the distribution of </a:t>
            </a:r>
            <a:r>
              <a:rPr lang="en-US" sz="2400" dirty="0">
                <a:latin typeface="Calibri"/>
                <a:cs typeface="Calibri"/>
              </a:rPr>
              <a:t>sales across all the states.</a:t>
            </a:r>
            <a:endParaRPr lang="en-IN" sz="2400" dirty="0">
              <a:latin typeface="Calibri"/>
              <a:cs typeface="Calibri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001CE5-4D98-2FC2-0BEC-AC09C5275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768" y="1949241"/>
            <a:ext cx="6963571" cy="29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02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087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2" name="Freeform: Shape 308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DA5F5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231E8-F7CF-3476-5F08-CAE106E3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511300"/>
          </a:xfrm>
        </p:spPr>
        <p:txBody>
          <a:bodyPr anchor="b">
            <a:normAutofit/>
          </a:bodyPr>
          <a:lstStyle/>
          <a:p>
            <a:r>
              <a:rPr lang="en-IN" dirty="0"/>
              <a:t>Visualization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9FB544D-0CDE-FF1F-B767-989716BD9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934" y="826307"/>
            <a:ext cx="5081367" cy="27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90D91A9-02D1-D936-CF1B-3D8EFA2F5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536" y="3855387"/>
            <a:ext cx="5096163" cy="206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C290952-BE8D-E9FE-CEE7-E9F9ED17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latin typeface="Calibri"/>
                <a:cs typeface="Calibri"/>
              </a:rPr>
              <a:t>Plot to see the distribution of </a:t>
            </a:r>
            <a:r>
              <a:rPr lang="en-US" sz="2400" dirty="0">
                <a:latin typeface="Calibri"/>
                <a:cs typeface="Calibri"/>
              </a:rPr>
              <a:t>sales across one state</a:t>
            </a:r>
            <a:endParaRPr lang="en-IN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65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A2B5-C03D-D485-A071-1810FE21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66B9-2FCF-7EAD-FC9A-2966A5E0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54"/>
            <a:ext cx="10515600" cy="1311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latin typeface="Calibri"/>
                <a:cs typeface="Calibri"/>
              </a:rPr>
              <a:t>By using </a:t>
            </a:r>
            <a:r>
              <a:rPr lang="en-IN" sz="2400" err="1">
                <a:latin typeface="Calibri"/>
                <a:cs typeface="Calibri"/>
              </a:rPr>
              <a:t>mlxtend.frequent_patterns</a:t>
            </a:r>
            <a:r>
              <a:rPr lang="en-IN" sz="2400" dirty="0">
                <a:latin typeface="Calibri"/>
                <a:cs typeface="Calibri"/>
              </a:rPr>
              <a:t> implemented the </a:t>
            </a:r>
            <a:r>
              <a:rPr lang="en-IN" sz="2400" err="1">
                <a:latin typeface="Calibri"/>
                <a:cs typeface="Calibri"/>
              </a:rPr>
              <a:t>apriori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lang="en-IN" sz="2400" err="1">
                <a:latin typeface="Calibri"/>
                <a:cs typeface="Calibri"/>
              </a:rPr>
              <a:t>algorthim</a:t>
            </a:r>
            <a:r>
              <a:rPr lang="en-IN" sz="2400" dirty="0">
                <a:latin typeface="Calibri"/>
                <a:cs typeface="Calibri"/>
              </a:rPr>
              <a:t> with minimum support of 0.3 and got the frequently brought items and also the associate rule and also got the confidence levels of the products.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7FE92-6EDD-8AD4-75EF-D79AE048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13" y="3091174"/>
            <a:ext cx="4886578" cy="2840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1A73A-001E-517B-DC53-1071AB947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78" y="3089158"/>
            <a:ext cx="5798835" cy="29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0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A2B5-C03D-D485-A071-1810FE21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66B9-2FCF-7EAD-FC9A-2966A5E0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620"/>
            <a:ext cx="10515600" cy="1046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latin typeface="Calibri"/>
                <a:cs typeface="Calibri"/>
              </a:rPr>
              <a:t>Developed the ECLAT algorithm without using any pre-built model built is direct with raw code and got the frequently brought items.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501AB-E701-767E-D147-370C1B3D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86" y="2845905"/>
            <a:ext cx="5997351" cy="33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A2B5-C03D-D485-A071-1810FE21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66B9-2FCF-7EAD-FC9A-2966A5E0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9336157" cy="2716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latin typeface="Calibri"/>
                <a:cs typeface="Calibri"/>
              </a:rPr>
              <a:t>Implemented the </a:t>
            </a:r>
            <a:r>
              <a:rPr lang="en-IN" sz="2400" dirty="0" err="1">
                <a:latin typeface="Calibri"/>
                <a:cs typeface="Calibri"/>
              </a:rPr>
              <a:t>Fp</a:t>
            </a:r>
            <a:r>
              <a:rPr lang="en-IN" sz="2400" dirty="0">
                <a:latin typeface="Calibri"/>
                <a:cs typeface="Calibri"/>
              </a:rPr>
              <a:t>-Growth algorithm by using the </a:t>
            </a:r>
            <a:r>
              <a:rPr lang="en-IN" sz="2400" dirty="0" err="1">
                <a:latin typeface="Calibri"/>
                <a:cs typeface="Calibri"/>
              </a:rPr>
              <a:t>fpgrowth_py</a:t>
            </a:r>
            <a:r>
              <a:rPr lang="en-IN" sz="2400" dirty="0">
                <a:latin typeface="Calibri"/>
                <a:cs typeface="Calibri"/>
              </a:rPr>
              <a:t> with minimum support ratio as 0.2 and minimum confidence as 0 and it resulted as there are no frequent brought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3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A2B5-C03D-D485-A071-1810FE21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66B9-2FCF-7EAD-FC9A-2966A5E0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latin typeface="Calibri"/>
                <a:cs typeface="Calibri"/>
              </a:rPr>
              <a:t>The </a:t>
            </a:r>
            <a:r>
              <a:rPr lang="en-IN" sz="2400" err="1">
                <a:latin typeface="Calibri"/>
                <a:cs typeface="Calibri"/>
              </a:rPr>
              <a:t>Apriori</a:t>
            </a:r>
            <a:r>
              <a:rPr lang="en-IN" sz="2400" dirty="0">
                <a:latin typeface="Calibri"/>
                <a:cs typeface="Calibri"/>
              </a:rPr>
              <a:t> algorithm or the ECLAT algorithm can be used as the results are significant.</a:t>
            </a:r>
          </a:p>
          <a:p>
            <a:r>
              <a:rPr lang="en-IN" sz="2400" dirty="0">
                <a:latin typeface="Calibri"/>
                <a:cs typeface="Calibri"/>
              </a:rPr>
              <a:t>By using the </a:t>
            </a:r>
            <a:r>
              <a:rPr lang="en-IN" sz="2400" dirty="0" err="1">
                <a:latin typeface="Calibri"/>
                <a:cs typeface="Calibri"/>
              </a:rPr>
              <a:t>Apriori</a:t>
            </a:r>
            <a:r>
              <a:rPr lang="en-IN" sz="2400" dirty="0">
                <a:latin typeface="Calibri"/>
                <a:cs typeface="Calibri"/>
              </a:rPr>
              <a:t> algorithm the results are very clear. By using ECLAT the support can be varied and can be achieved with the list of frequently brought items.</a:t>
            </a:r>
          </a:p>
          <a:p>
            <a:r>
              <a:rPr lang="en-IN" sz="2400" dirty="0">
                <a:latin typeface="Calibri"/>
                <a:cs typeface="Calibri"/>
              </a:rPr>
              <a:t>The Organisation can use the </a:t>
            </a:r>
            <a:r>
              <a:rPr lang="en-IN" sz="2400" dirty="0" err="1">
                <a:latin typeface="Calibri"/>
                <a:cs typeface="Calibri"/>
              </a:rPr>
              <a:t>Apriori</a:t>
            </a:r>
            <a:r>
              <a:rPr lang="en-IN" sz="2400" dirty="0">
                <a:latin typeface="Calibri"/>
                <a:cs typeface="Calibri"/>
              </a:rPr>
              <a:t> algorithm for better results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8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DA5F5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3540-BAA8-B549-EB55-82126155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553" y="2311294"/>
            <a:ext cx="5842247" cy="2043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4800" dirty="0">
                <a:latin typeface="Calibri"/>
                <a:cs typeface="Calibri"/>
              </a:rPr>
              <a:t>Thank you!</a:t>
            </a:r>
            <a:endParaRPr lang="en-US"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37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DA5F5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6CB30-1682-D6EC-1CC8-7AFB7159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IN"/>
              <a:t>Introduction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8D4436-B71A-2C59-A58C-604373F2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4"/>
            <a:ext cx="5456583" cy="6412036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alibri"/>
                <a:cs typeface="Times New Roman"/>
              </a:rPr>
              <a:t>Market basket analysis explores the relationship between products by considering the co-occurrence of purchases in previous transactions.</a:t>
            </a:r>
          </a:p>
          <a:p>
            <a:r>
              <a:rPr lang="en-US" sz="2000" dirty="0">
                <a:latin typeface="Calibri"/>
                <a:cs typeface="Times New Roman"/>
              </a:rPr>
              <a:t>Market basket analysis is a process that looks for relationships of objects that “go together” within the business context.</a:t>
            </a:r>
          </a:p>
          <a:p>
            <a:r>
              <a:rPr lang="en-US" sz="2000" dirty="0">
                <a:latin typeface="Calibri"/>
                <a:cs typeface="Times New Roman"/>
              </a:rPr>
              <a:t>Market basket analysis is the analysis of any collection of items to identify affinities that can be exploited in some manner.</a:t>
            </a:r>
          </a:p>
          <a:p>
            <a:pPr algn="just"/>
            <a:r>
              <a:rPr lang="en-US" sz="2000" dirty="0">
                <a:latin typeface="Calibri"/>
                <a:cs typeface="Times New Roman"/>
              </a:rPr>
              <a:t>Market basket analysis is a process that looks for relationships among entities and objects that frequently appear together, such as the collection of items in a shopper’s cart.</a:t>
            </a:r>
          </a:p>
          <a:p>
            <a:pPr algn="just"/>
            <a:r>
              <a:rPr lang="en-US" sz="2000" dirty="0">
                <a:latin typeface="Calibri"/>
                <a:cs typeface="Times New Roman"/>
              </a:rPr>
              <a:t>Product placement - Identifying products that may often be purchased together and arranging the placement of those close by to encourage the purchaser to buy both items. </a:t>
            </a:r>
            <a:endParaRPr lang="en-US" sz="2000" dirty="0">
              <a:latin typeface="Calibri"/>
              <a:cs typeface="Times New Roman" pitchFamily="18" charset="0"/>
            </a:endParaRPr>
          </a:p>
          <a:p>
            <a:endParaRPr lang="en-US" sz="2000" dirty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503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DA5F5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6CB30-1682-D6EC-1CC8-7AFB7159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IN"/>
              <a:t>Introduction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8D4436-B71A-2C59-A58C-604373F2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157998"/>
            <a:ext cx="5257801" cy="5908453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Calibri"/>
                <a:cs typeface="Times New Roman"/>
              </a:rPr>
              <a:t>That placement can be physical, such as in the arrangement of products on shelves in a brick and mortar location, or virtual, such as in a print catalog or on an e-commerce site.</a:t>
            </a:r>
          </a:p>
          <a:p>
            <a:pPr algn="just"/>
            <a:r>
              <a:rPr lang="en-US" sz="2000" dirty="0">
                <a:latin typeface="Calibri"/>
                <a:cs typeface="Times New Roman"/>
              </a:rPr>
              <a:t>Point-of-Sale—Companies may use the affinity grouping of multiple products as an indication that customers may be predisposed to buying certain sets of products at the same time. </a:t>
            </a:r>
            <a:endParaRPr lang="en-US" sz="2000" dirty="0">
              <a:latin typeface="Calibri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Calibri"/>
                <a:cs typeface="Times New Roman"/>
              </a:rPr>
              <a:t>This enables the presentation of items for cross-selling or may suggest that customers may be willing to buy more items when certain products are bundled together.</a:t>
            </a:r>
          </a:p>
          <a:p>
            <a:pPr algn="just"/>
            <a:r>
              <a:rPr lang="en-US" sz="2000" dirty="0">
                <a:latin typeface="Calibri"/>
                <a:cs typeface="Times New Roman"/>
              </a:rPr>
              <a:t>Customer retention—When customers contact a business to sever a relationship, a company representative may use market basket analysis to determine the right incentives to offer in order to retain the customer’s business.</a:t>
            </a:r>
          </a:p>
          <a:p>
            <a:pPr algn="just"/>
            <a:endParaRPr lang="en-US" sz="2000" dirty="0">
              <a:latin typeface="Bookman Old Style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000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DA5F5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0EF1F-1784-2AA0-98AD-A93285E2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IN" sz="3400"/>
              <a:t>Methodologies</a:t>
            </a: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F395-EFF0-080D-D37C-3913A3C9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dirty="0" err="1">
                <a:latin typeface="Calibri"/>
                <a:cs typeface="Times New Roman"/>
              </a:rPr>
              <a:t>Apriori</a:t>
            </a:r>
            <a:r>
              <a:rPr lang="en-IN" sz="2400" dirty="0">
                <a:latin typeface="Calibri"/>
                <a:cs typeface="Times New Roman"/>
              </a:rPr>
              <a:t> Algorithm:</a:t>
            </a:r>
            <a:endParaRPr lang="en-US" sz="2400" dirty="0">
              <a:latin typeface="Calibri"/>
              <a:cs typeface="Times New Roman"/>
            </a:endParaRPr>
          </a:p>
          <a:p>
            <a:r>
              <a:rPr lang="en-US" sz="2400" dirty="0">
                <a:latin typeface="Calibri"/>
                <a:cs typeface="Times New Roman"/>
              </a:rPr>
              <a:t>The </a:t>
            </a:r>
            <a:r>
              <a:rPr lang="en-US" sz="2400" err="1">
                <a:latin typeface="Calibri"/>
                <a:cs typeface="Times New Roman"/>
              </a:rPr>
              <a:t>Apriori</a:t>
            </a:r>
            <a:r>
              <a:rPr lang="en-US" sz="2400" dirty="0">
                <a:latin typeface="Calibri"/>
                <a:cs typeface="Times New Roman"/>
              </a:rPr>
              <a:t> algorithm is a popular data mining technique used to identify frequently occurring item sets in a dataset.</a:t>
            </a:r>
          </a:p>
          <a:p>
            <a:r>
              <a:rPr lang="en-US" sz="2400" dirty="0">
                <a:latin typeface="Calibri"/>
                <a:cs typeface="Times New Roman"/>
              </a:rPr>
              <a:t> The algorithm is based on the principle that if an itemset is frequent, then all of its subsets must also be frequent. </a:t>
            </a:r>
          </a:p>
          <a:p>
            <a:r>
              <a:rPr lang="en-US" sz="2400" dirty="0">
                <a:latin typeface="Calibri"/>
                <a:cs typeface="Times New Roman"/>
              </a:rPr>
              <a:t>By leveraging this observation, the algorithm is able to narrow down the search space and avoid searching through all possible item sets, which can be 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399168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DA5F5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0EF1F-1784-2AA0-98AD-A93285E2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IN" sz="3400"/>
              <a:t>Methodologies</a:t>
            </a: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F395-EFF0-080D-D37C-3913A3C9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alibri"/>
                <a:cs typeface="Calibri"/>
              </a:rPr>
              <a:t>ECLAT Algorithm: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The ECLAT (Equivalence Class Clustering and Bottom-Up Lattice Traversal) algorithm is a popular algorithm in data mining for finding frequent item sets in a dataset. </a:t>
            </a:r>
          </a:p>
          <a:p>
            <a:r>
              <a:rPr lang="en-US" sz="2400" dirty="0">
                <a:latin typeface="Calibri"/>
                <a:cs typeface="Calibri"/>
              </a:rPr>
              <a:t>Like the </a:t>
            </a:r>
            <a:r>
              <a:rPr lang="en-US" sz="2400" dirty="0" err="1">
                <a:latin typeface="Calibri"/>
                <a:cs typeface="Calibri"/>
              </a:rPr>
              <a:t>Apriori</a:t>
            </a:r>
            <a:r>
              <a:rPr lang="en-US" sz="2400" dirty="0">
                <a:latin typeface="Calibri"/>
                <a:cs typeface="Calibri"/>
              </a:rPr>
              <a:t> algorithm, it is based on the observation that if an itemset is frequent, then all of its subsets must also be frequent. </a:t>
            </a:r>
          </a:p>
          <a:p>
            <a:r>
              <a:rPr lang="en-US" sz="2400" dirty="0">
                <a:latin typeface="Calibri"/>
                <a:cs typeface="Calibri"/>
              </a:rPr>
              <a:t>However, the ECLAT algorithm takes a different approach to generate frequent item sets.</a:t>
            </a:r>
          </a:p>
        </p:txBody>
      </p:sp>
    </p:spTree>
    <p:extLst>
      <p:ext uri="{BB962C8B-B14F-4D97-AF65-F5344CB8AC3E}">
        <p14:creationId xmlns:p14="http://schemas.microsoft.com/office/powerpoint/2010/main" val="218771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DA5F5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0EF1F-1784-2AA0-98AD-A93285E2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IN" sz="3400"/>
              <a:t>Methodologies</a:t>
            </a: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F395-EFF0-080D-D37C-3913A3C9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alibri"/>
                <a:cs typeface="Calibri"/>
              </a:rPr>
              <a:t>FP-Growth Algorithm: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FP stands for "Frequent Pattern", which refers to a set of items that frequently appear together in a dataset.</a:t>
            </a:r>
          </a:p>
          <a:p>
            <a:r>
              <a:rPr lang="en-US" sz="2400" dirty="0">
                <a:latin typeface="Calibri"/>
                <a:cs typeface="Calibri"/>
              </a:rPr>
              <a:t>It is a popular algorithm for mining frequent item sets in large datasets, similar to </a:t>
            </a:r>
            <a:r>
              <a:rPr lang="en-US" sz="2400" dirty="0" err="1">
                <a:latin typeface="Calibri"/>
                <a:cs typeface="Calibri"/>
              </a:rPr>
              <a:t>Apriori</a:t>
            </a:r>
            <a:r>
              <a:rPr lang="en-US" sz="2400" dirty="0">
                <a:latin typeface="Calibri"/>
                <a:cs typeface="Calibri"/>
              </a:rPr>
              <a:t> and ECLAT algorithms.</a:t>
            </a:r>
          </a:p>
        </p:txBody>
      </p:sp>
    </p:spTree>
    <p:extLst>
      <p:ext uri="{BB962C8B-B14F-4D97-AF65-F5344CB8AC3E}">
        <p14:creationId xmlns:p14="http://schemas.microsoft.com/office/powerpoint/2010/main" val="429003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DA5F5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0EF1F-1784-2AA0-98AD-A93285E2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IN" sz="3400" dirty="0"/>
              <a:t>Data Collection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F395-EFF0-080D-D37C-3913A3C9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IN" sz="2400" dirty="0">
                <a:latin typeface="Calibri"/>
                <a:cs typeface="Calibri"/>
              </a:rPr>
              <a:t>The data is collected from the Oye-happy organization which is an online store of personalized gifts.</a:t>
            </a:r>
            <a:endParaRPr lang="en-IN"/>
          </a:p>
          <a:p>
            <a:r>
              <a:rPr lang="en-IN" sz="2400" dirty="0">
                <a:latin typeface="Calibri"/>
                <a:cs typeface="Calibri"/>
              </a:rPr>
              <a:t>The data is loaded and formed a new data frame by using label encoding of the description column and them implementing the algorithms on the new data frame named </a:t>
            </a:r>
            <a:r>
              <a:rPr lang="en-IN" sz="2400" err="1">
                <a:latin typeface="Calibri"/>
                <a:cs typeface="Calibri"/>
              </a:rPr>
              <a:t>basket_sets</a:t>
            </a:r>
            <a:r>
              <a:rPr lang="en-IN" sz="2400" dirty="0">
                <a:latin typeface="Calibri"/>
                <a:cs typeface="Calibri"/>
              </a:rPr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614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393D-924D-393C-DFCF-280A482C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D270-13BC-9BF1-9653-5CE7CB553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7353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Import the required modules into </a:t>
            </a:r>
            <a:r>
              <a:rPr lang="en-US" sz="2400" dirty="0" err="1">
                <a:latin typeface="Calibri"/>
                <a:cs typeface="Calibri"/>
              </a:rPr>
              <a:t>colab</a:t>
            </a:r>
            <a:r>
              <a:rPr lang="en-US" sz="2400" dirty="0">
                <a:latin typeface="Calibri"/>
                <a:cs typeface="Calibri"/>
              </a:rPr>
              <a:t> notebook they are pandas, </a:t>
            </a:r>
            <a:r>
              <a:rPr lang="en-US" sz="2400" dirty="0" err="1">
                <a:latin typeface="Calibri"/>
                <a:cs typeface="Calibri"/>
              </a:rPr>
              <a:t>numpy</a:t>
            </a:r>
            <a:r>
              <a:rPr lang="en-US" sz="2400" dirty="0">
                <a:latin typeface="Calibri"/>
                <a:cs typeface="Calibri"/>
              </a:rPr>
              <a:t>, matplotlib, seaborn, and from </a:t>
            </a:r>
            <a:r>
              <a:rPr lang="en-US" sz="2400" dirty="0" err="1">
                <a:latin typeface="Calibri"/>
                <a:cs typeface="Calibri"/>
              </a:rPr>
              <a:t>mlxtend.frequent_patterns</a:t>
            </a:r>
            <a:r>
              <a:rPr lang="en-US" sz="2400" dirty="0">
                <a:latin typeface="Calibri"/>
                <a:cs typeface="Calibri"/>
              </a:rPr>
              <a:t> imported </a:t>
            </a:r>
            <a:r>
              <a:rPr lang="en-US" sz="2400" dirty="0" err="1">
                <a:latin typeface="Calibri"/>
                <a:cs typeface="Calibri"/>
              </a:rPr>
              <a:t>apriori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cs typeface="Calibri"/>
              </a:rPr>
              <a:t>associate_rules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cs typeface="Calibri"/>
              </a:rPr>
              <a:t>onehotTransactions</a:t>
            </a:r>
            <a:r>
              <a:rPr lang="en-US" sz="2400" dirty="0">
                <a:latin typeface="Calibri"/>
                <a:cs typeface="Calibri"/>
              </a:rPr>
              <a:t> from </a:t>
            </a:r>
            <a:r>
              <a:rPr lang="en-US" sz="2400" dirty="0" err="1">
                <a:latin typeface="Calibri"/>
                <a:cs typeface="Calibri"/>
              </a:rPr>
              <a:t>mlxtend.preprocessing</a:t>
            </a:r>
            <a:r>
              <a:rPr lang="en-US" sz="2400" dirty="0">
                <a:latin typeface="Calibri"/>
                <a:cs typeface="Calibri"/>
              </a:rPr>
              <a:t> and </a:t>
            </a:r>
            <a:r>
              <a:rPr lang="en-US" sz="2400" dirty="0" err="1">
                <a:latin typeface="Calibri"/>
                <a:cs typeface="Calibri"/>
              </a:rPr>
              <a:t>msno</a:t>
            </a:r>
            <a:r>
              <a:rPr lang="en-US" sz="2400" dirty="0">
                <a:latin typeface="Calibri"/>
                <a:cs typeface="Calibri"/>
              </a:rPr>
              <a:t> from </a:t>
            </a:r>
            <a:r>
              <a:rPr lang="en-US" sz="2400" dirty="0" err="1">
                <a:latin typeface="Calibri"/>
                <a:cs typeface="Calibri"/>
              </a:rPr>
              <a:t>missingno</a:t>
            </a:r>
            <a:r>
              <a:rPr lang="en-US" sz="2400" dirty="0">
                <a:latin typeface="Calibri"/>
                <a:cs typeface="Calibri"/>
              </a:rPr>
              <a:t> and </a:t>
            </a:r>
            <a:r>
              <a:rPr lang="en-US" sz="2400" dirty="0" err="1">
                <a:latin typeface="Calibri"/>
                <a:cs typeface="Calibri"/>
              </a:rPr>
              <a:t>fpgrowthpy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3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231E8-F7CF-3476-5F08-CAE106E3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N" dirty="0"/>
              <a:t>Visualization</a:t>
            </a:r>
            <a:endParaRPr 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C290952-BE8D-E9FE-CEE7-E9F9ED17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1366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latin typeface="Calibri"/>
                <a:cs typeface="Calibri"/>
              </a:rPr>
              <a:t>Distribution plot of all the features to see if there are any missing values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2AC24C-0F0C-2169-61C0-F0000B21F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8865" y="1637003"/>
            <a:ext cx="5807720" cy="312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245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412424"/>
      </a:dk2>
      <a:lt2>
        <a:srgbClr val="E2E8E8"/>
      </a:lt2>
      <a:accent1>
        <a:srgbClr val="DA5F5F"/>
      </a:accent1>
      <a:accent2>
        <a:srgbClr val="E17CA6"/>
      </a:accent2>
      <a:accent3>
        <a:srgbClr val="DA925F"/>
      </a:accent3>
      <a:accent4>
        <a:srgbClr val="4EB4AA"/>
      </a:accent4>
      <a:accent5>
        <a:srgbClr val="54AED8"/>
      </a:accent5>
      <a:accent6>
        <a:srgbClr val="5F7FDA"/>
      </a:accent6>
      <a:hlink>
        <a:srgbClr val="558D8D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748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BrushVTI</vt:lpstr>
      <vt:lpstr>Market Basket Analysis</vt:lpstr>
      <vt:lpstr>Introduction</vt:lpstr>
      <vt:lpstr>Introduction</vt:lpstr>
      <vt:lpstr>Methodologies</vt:lpstr>
      <vt:lpstr>Methodologies</vt:lpstr>
      <vt:lpstr>Methodologies</vt:lpstr>
      <vt:lpstr>Data Collection</vt:lpstr>
      <vt:lpstr>Modules Used</vt:lpstr>
      <vt:lpstr>Visualization</vt:lpstr>
      <vt:lpstr>Visualization</vt:lpstr>
      <vt:lpstr>Visualization</vt:lpstr>
      <vt:lpstr>Implementation</vt:lpstr>
      <vt:lpstr>Implementation</vt:lpstr>
      <vt:lpstr>Implementation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Ujjwal Reddy</dc:creator>
  <cp:lastModifiedBy>20004439</cp:lastModifiedBy>
  <cp:revision>162</cp:revision>
  <dcterms:created xsi:type="dcterms:W3CDTF">2023-02-26T16:20:00Z</dcterms:created>
  <dcterms:modified xsi:type="dcterms:W3CDTF">2023-05-12T09:07:36Z</dcterms:modified>
</cp:coreProperties>
</file>