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embeddedFontLst>
    <p:embeddedFont>
      <p:font typeface="Proxima Nova"/>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roximaNov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ProximaNova-boldItalic.fntdata"/><Relationship Id="rId30" Type="http://schemas.openxmlformats.org/officeDocument/2006/relationships/font" Target="fonts/ProximaNova-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51a87772129cf40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51a87772129cf40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5a56dddc1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5a56dddc1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b1a4e3fa1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b1a4e3fa1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b1a4e3fa1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b1a4e3fa1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a4b2650e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a4b2650e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b1a4e3fa1_2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b1a4e3fa1_2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5a4b2650e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5a4b2650e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5b1a4e3fa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5b1a4e3fa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b1a4e3fa1_2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b1a4e3fa1_2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5b1a4e3fa1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5b1a4e3fa1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b6831d873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b6831d873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b1a4e3fa1_2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b1a4e3fa1_2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b1a4e3fa1_2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b1a4e3fa1_2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5b1a4e3fa1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5b1a4e3fa1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b1a4e3fa1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5b1a4e3fa1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b1a4e3f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b1a4e3f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b1a4e3fa1_2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b1a4e3fa1_2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a4b2650e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a4b2650e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a4b2650e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a4b2650e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b6831d87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b6831d87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697324d30fa1f60d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697324d30fa1f60d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97324d30fa1f60d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97324d30fa1f60d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d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de"/>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7.png"/><Relationship Id="rId5" Type="http://schemas.openxmlformats.org/officeDocument/2006/relationships/image" Target="../media/image1.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cdn.vectorstock.com/i/1000v/09/11/problem-flat-red-color-icon-vector-6080911.jpg" TargetMode="External"/><Relationship Id="rId4" Type="http://schemas.openxmlformats.org/officeDocument/2006/relationships/hyperlink" Target="https://encrypted-tbn0.gstatic.com/images?q=tbn:ANd9GcQh2E1XEINqXlGsLrp-gz8S-wllkiI19kel3w&amp;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7.png"/><Relationship Id="rId5"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de"/>
              <a:t>Data-Driven Discount Strategy for Eniac</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Are Discounts Beneficial?</a:t>
            </a:r>
            <a:endParaRPr/>
          </a:p>
        </p:txBody>
      </p:sp>
      <p:sp>
        <p:nvSpPr>
          <p:cNvPr id="61" name="Google Shape;61;p13"/>
          <p:cNvSpPr txBox="1"/>
          <p:nvPr/>
        </p:nvSpPr>
        <p:spPr>
          <a:xfrm>
            <a:off x="4403550" y="4412275"/>
            <a:ext cx="46542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de" sz="1300">
                <a:solidFill>
                  <a:schemeClr val="dk2"/>
                </a:solidFill>
              </a:rPr>
              <a:t>Group 2: Asli Özdemir Strollo, Azumi Sifau Muhammed, </a:t>
            </a:r>
            <a:br>
              <a:rPr lang="de" sz="1300">
                <a:solidFill>
                  <a:schemeClr val="dk2"/>
                </a:solidFill>
              </a:rPr>
            </a:br>
            <a:r>
              <a:rPr lang="de" sz="1300">
                <a:solidFill>
                  <a:schemeClr val="dk2"/>
                </a:solidFill>
              </a:rPr>
              <a:t>Carlos Victor Montefusco Pereira, Olaf Bulas </a:t>
            </a:r>
            <a:endParaRPr sz="13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19400" y="0"/>
            <a:ext cx="8520600" cy="51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de" sz="1800"/>
              <a:t>Discounts Have Little AOP Impact</a:t>
            </a:r>
            <a:endParaRPr sz="1800"/>
          </a:p>
        </p:txBody>
      </p:sp>
      <p:pic>
        <p:nvPicPr>
          <p:cNvPr id="168" name="Google Shape;168;p22" title="Monthly Avg Order Price (AOP) &amp; Avg Discount % with Special Days &amp; Seasons. son.png"/>
          <p:cNvPicPr preferRelativeResize="0"/>
          <p:nvPr/>
        </p:nvPicPr>
        <p:blipFill>
          <a:blip r:embed="rId3">
            <a:alphaModFix/>
          </a:blip>
          <a:stretch>
            <a:fillRect/>
          </a:stretch>
        </p:blipFill>
        <p:spPr>
          <a:xfrm>
            <a:off x="0" y="519904"/>
            <a:ext cx="9143999" cy="45373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title"/>
          </p:nvPr>
        </p:nvSpPr>
        <p:spPr>
          <a:xfrm>
            <a:off x="311700" y="518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de" sz="1800">
                <a:solidFill>
                  <a:srgbClr val="1F1F1F"/>
                </a:solidFill>
              </a:rPr>
              <a:t>Discount </a:t>
            </a:r>
            <a:r>
              <a:rPr b="1" lang="de" sz="1800"/>
              <a:t>Behavior on Special and Regular Days</a:t>
            </a:r>
            <a:endParaRPr b="1" sz="1800"/>
          </a:p>
          <a:p>
            <a:pPr indent="0" lvl="0" marL="0" rtl="0" algn="l">
              <a:spcBef>
                <a:spcPts val="0"/>
              </a:spcBef>
              <a:spcAft>
                <a:spcPts val="0"/>
              </a:spcAft>
              <a:buNone/>
            </a:pPr>
            <a:r>
              <a:t/>
            </a:r>
            <a:endParaRPr sz="1800"/>
          </a:p>
        </p:txBody>
      </p:sp>
      <p:pic>
        <p:nvPicPr>
          <p:cNvPr id="174" name="Google Shape;174;p23" title="Average Discount Percentage by Special and Regular Days.png"/>
          <p:cNvPicPr preferRelativeResize="0"/>
          <p:nvPr/>
        </p:nvPicPr>
        <p:blipFill>
          <a:blip r:embed="rId3">
            <a:alphaModFix/>
          </a:blip>
          <a:stretch>
            <a:fillRect/>
          </a:stretch>
        </p:blipFill>
        <p:spPr>
          <a:xfrm>
            <a:off x="154125" y="679200"/>
            <a:ext cx="8811501" cy="4372400"/>
          </a:xfrm>
          <a:prstGeom prst="rect">
            <a:avLst/>
          </a:prstGeom>
          <a:noFill/>
          <a:ln>
            <a:noFill/>
          </a:ln>
        </p:spPr>
      </p:pic>
      <p:sp>
        <p:nvSpPr>
          <p:cNvPr id="175" name="Google Shape;175;p23"/>
          <p:cNvSpPr/>
          <p:nvPr/>
        </p:nvSpPr>
        <p:spPr>
          <a:xfrm>
            <a:off x="1994825" y="1431725"/>
            <a:ext cx="725400" cy="28278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6" name="Google Shape;176;p23"/>
          <p:cNvSpPr/>
          <p:nvPr/>
        </p:nvSpPr>
        <p:spPr>
          <a:xfrm>
            <a:off x="3184100" y="1076275"/>
            <a:ext cx="725400" cy="31833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7" name="Google Shape;177;p23"/>
          <p:cNvSpPr/>
          <p:nvPr/>
        </p:nvSpPr>
        <p:spPr>
          <a:xfrm>
            <a:off x="4373375" y="3275275"/>
            <a:ext cx="725400" cy="9843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8" name="Google Shape;178;p23"/>
          <p:cNvSpPr/>
          <p:nvPr/>
        </p:nvSpPr>
        <p:spPr>
          <a:xfrm>
            <a:off x="5562650" y="1524550"/>
            <a:ext cx="725400" cy="27351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9" name="Google Shape;179;p23"/>
          <p:cNvSpPr/>
          <p:nvPr/>
        </p:nvSpPr>
        <p:spPr>
          <a:xfrm>
            <a:off x="6751925" y="2409275"/>
            <a:ext cx="725400" cy="18504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0" name="Google Shape;180;p23"/>
          <p:cNvSpPr/>
          <p:nvPr/>
        </p:nvSpPr>
        <p:spPr>
          <a:xfrm>
            <a:off x="7941200" y="1847400"/>
            <a:ext cx="725400" cy="24123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4"/>
          <p:cNvSpPr txBox="1"/>
          <p:nvPr>
            <p:ph type="title"/>
          </p:nvPr>
        </p:nvSpPr>
        <p:spPr>
          <a:xfrm>
            <a:off x="311700" y="2921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de" sz="1800">
                <a:highlight>
                  <a:schemeClr val="lt1"/>
                </a:highlight>
              </a:rPr>
              <a:t>The most sold product over time: </a:t>
            </a:r>
            <a:r>
              <a:rPr b="1" lang="de" sz="1800">
                <a:highlight>
                  <a:schemeClr val="lt1"/>
                </a:highlight>
              </a:rPr>
              <a:t>Samsung SSD</a:t>
            </a:r>
            <a:endParaRPr b="1" sz="1800"/>
          </a:p>
        </p:txBody>
      </p:sp>
      <p:pic>
        <p:nvPicPr>
          <p:cNvPr id="186" name="Google Shape;186;p24" title="images.jpeg"/>
          <p:cNvPicPr preferRelativeResize="0"/>
          <p:nvPr/>
        </p:nvPicPr>
        <p:blipFill>
          <a:blip r:embed="rId3">
            <a:alphaModFix/>
          </a:blip>
          <a:stretch>
            <a:fillRect/>
          </a:stretch>
        </p:blipFill>
        <p:spPr>
          <a:xfrm>
            <a:off x="380925" y="1018100"/>
            <a:ext cx="2436450" cy="1824994"/>
          </a:xfrm>
          <a:prstGeom prst="rect">
            <a:avLst/>
          </a:prstGeom>
          <a:noFill/>
          <a:ln>
            <a:noFill/>
          </a:ln>
        </p:spPr>
      </p:pic>
      <p:pic>
        <p:nvPicPr>
          <p:cNvPr id="187" name="Google Shape;187;p24" title="Screenshot 2025-05-20 at 15.49.24.png"/>
          <p:cNvPicPr preferRelativeResize="0"/>
          <p:nvPr/>
        </p:nvPicPr>
        <p:blipFill>
          <a:blip r:embed="rId4">
            <a:alphaModFix/>
          </a:blip>
          <a:stretch>
            <a:fillRect/>
          </a:stretch>
        </p:blipFill>
        <p:spPr>
          <a:xfrm>
            <a:off x="210325" y="3064125"/>
            <a:ext cx="3849301" cy="572700"/>
          </a:xfrm>
          <a:prstGeom prst="rect">
            <a:avLst/>
          </a:prstGeom>
          <a:noFill/>
          <a:ln>
            <a:noFill/>
          </a:ln>
        </p:spPr>
      </p:pic>
      <p:sp>
        <p:nvSpPr>
          <p:cNvPr id="188" name="Google Shape;188;p24"/>
          <p:cNvSpPr txBox="1"/>
          <p:nvPr/>
        </p:nvSpPr>
        <p:spPr>
          <a:xfrm>
            <a:off x="2817375" y="1255288"/>
            <a:ext cx="5875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de" sz="1800">
                <a:solidFill>
                  <a:schemeClr val="dk2"/>
                </a:solidFill>
              </a:rPr>
              <a:t>It was sold 328 times with 40 different prices over time</a:t>
            </a:r>
            <a:endParaRPr sz="1800">
              <a:solidFill>
                <a:schemeClr val="dk2"/>
              </a:solidFill>
            </a:endParaRPr>
          </a:p>
        </p:txBody>
      </p:sp>
      <p:sp>
        <p:nvSpPr>
          <p:cNvPr id="189" name="Google Shape;189;p24"/>
          <p:cNvSpPr txBox="1"/>
          <p:nvPr/>
        </p:nvSpPr>
        <p:spPr>
          <a:xfrm>
            <a:off x="4437675" y="1779788"/>
            <a:ext cx="4132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de" sz="1800">
                <a:solidFill>
                  <a:srgbClr val="FF0000"/>
                </a:solidFill>
              </a:rPr>
              <a:t>H</a:t>
            </a:r>
            <a:r>
              <a:rPr b="1" lang="de" sz="1800">
                <a:solidFill>
                  <a:srgbClr val="FF0000"/>
                </a:solidFill>
              </a:rPr>
              <a:t>ow effective were the discounts</a:t>
            </a:r>
            <a:r>
              <a:rPr b="1" lang="de" sz="1800">
                <a:solidFill>
                  <a:srgbClr val="0B5394"/>
                </a:solidFill>
              </a:rPr>
              <a:t> </a:t>
            </a:r>
            <a:r>
              <a:rPr lang="de" sz="1800">
                <a:solidFill>
                  <a:schemeClr val="dk2"/>
                </a:solidFill>
              </a:rPr>
              <a:t>on the sales of this product?</a:t>
            </a:r>
            <a:endParaRPr sz="1800">
              <a:solidFill>
                <a:schemeClr val="dk2"/>
              </a:solidFill>
            </a:endParaRPr>
          </a:p>
        </p:txBody>
      </p:sp>
      <p:pic>
        <p:nvPicPr>
          <p:cNvPr descr="a red question mark on a white background with a red circle below it (provided by Tenor)" id="190" name="Google Shape;190;p24"/>
          <p:cNvPicPr preferRelativeResize="0"/>
          <p:nvPr/>
        </p:nvPicPr>
        <p:blipFill>
          <a:blip r:embed="rId5">
            <a:alphaModFix/>
          </a:blip>
          <a:stretch>
            <a:fillRect/>
          </a:stretch>
        </p:blipFill>
        <p:spPr>
          <a:xfrm>
            <a:off x="6065451" y="3064125"/>
            <a:ext cx="1055450" cy="168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203425" y="131000"/>
            <a:ext cx="8621700" cy="101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t/>
            </a:r>
            <a:endParaRPr b="1" sz="1800"/>
          </a:p>
          <a:p>
            <a:pPr indent="0" lvl="0" marL="0" rtl="0" algn="ctr">
              <a:spcBef>
                <a:spcPts val="0"/>
              </a:spcBef>
              <a:spcAft>
                <a:spcPts val="0"/>
              </a:spcAft>
              <a:buSzPts val="990"/>
              <a:buNone/>
            </a:pPr>
            <a:r>
              <a:rPr b="1" lang="de" sz="1800"/>
              <a:t>Some special days drive sales more than </a:t>
            </a:r>
            <a:r>
              <a:rPr b="1" lang="de" sz="1800">
                <a:solidFill>
                  <a:srgbClr val="EA9999"/>
                </a:solidFill>
              </a:rPr>
              <a:t>discounts</a:t>
            </a:r>
            <a:r>
              <a:rPr b="1" lang="de" sz="1800"/>
              <a:t>.</a:t>
            </a:r>
            <a:endParaRPr b="1" sz="1800"/>
          </a:p>
        </p:txBody>
      </p:sp>
      <p:pic>
        <p:nvPicPr>
          <p:cNvPr id="196" name="Google Shape;196;p25" title="new.png"/>
          <p:cNvPicPr preferRelativeResize="0"/>
          <p:nvPr/>
        </p:nvPicPr>
        <p:blipFill>
          <a:blip r:embed="rId3">
            <a:alphaModFix/>
          </a:blip>
          <a:stretch>
            <a:fillRect/>
          </a:stretch>
        </p:blipFill>
        <p:spPr>
          <a:xfrm>
            <a:off x="0" y="1082752"/>
            <a:ext cx="9143999" cy="37918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Recommendation</a:t>
            </a:r>
            <a:endParaRPr/>
          </a:p>
        </p:txBody>
      </p:sp>
      <p:sp>
        <p:nvSpPr>
          <p:cNvPr id="202" name="Google Shape;202;p26"/>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de"/>
              <a:t>We support the board of investors' decision to avoid frequent, aggressive discounts. Our data indicates that such discounts rarely boost sales and often lead to lower revenue. Instead, our company's strength lies in direct customer contact, which builds higher retention and growth through quality, not low prices.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Sources &amp; </a:t>
            </a:r>
            <a:r>
              <a:rPr lang="de"/>
              <a:t>Appendix</a:t>
            </a:r>
            <a:endParaRPr/>
          </a:p>
        </p:txBody>
      </p:sp>
      <p:sp>
        <p:nvSpPr>
          <p:cNvPr id="208" name="Google Shape;20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Detailed slides on data collection enhancements are up next.</a:t>
            </a:r>
            <a:endParaRPr/>
          </a:p>
          <a:p>
            <a:pPr indent="0" lvl="0" marL="0" rtl="0" algn="l">
              <a:spcBef>
                <a:spcPts val="1200"/>
              </a:spcBef>
              <a:spcAft>
                <a:spcPts val="0"/>
              </a:spcAft>
              <a:buNone/>
            </a:pPr>
            <a:r>
              <a:rPr lang="de"/>
              <a:t>Sources:</a:t>
            </a:r>
            <a:endParaRPr/>
          </a:p>
          <a:p>
            <a:pPr indent="0" lvl="0" marL="0" rtl="0" algn="l">
              <a:spcBef>
                <a:spcPts val="1200"/>
              </a:spcBef>
              <a:spcAft>
                <a:spcPts val="0"/>
              </a:spcAft>
              <a:buNone/>
            </a:pPr>
            <a:r>
              <a:rPr lang="de"/>
              <a:t>Slide 4 - </a:t>
            </a:r>
            <a:r>
              <a:rPr lang="de" u="sng">
                <a:solidFill>
                  <a:schemeClr val="accent5"/>
                </a:solidFill>
                <a:hlinkClick r:id="rId3">
                  <a:extLst>
                    <a:ext uri="{A12FA001-AC4F-418D-AE19-62706E023703}">
                      <ahyp:hlinkClr val="tx"/>
                    </a:ext>
                  </a:extLst>
                </a:hlinkClick>
              </a:rPr>
              <a:t>Image Source</a:t>
            </a:r>
            <a:br>
              <a:rPr lang="de"/>
            </a:br>
            <a:r>
              <a:rPr lang="de"/>
              <a:t>Slide 6 - </a:t>
            </a:r>
            <a:r>
              <a:rPr lang="de" u="sng">
                <a:solidFill>
                  <a:schemeClr val="hlink"/>
                </a:solidFill>
                <a:hlinkClick r:id="rId4"/>
              </a:rPr>
              <a:t>Image Source</a:t>
            </a:r>
            <a:br>
              <a:rPr lang="de"/>
            </a:br>
            <a:endParaRPr/>
          </a:p>
          <a:p>
            <a:pPr indent="0" lvl="0" marL="0" rtl="0" algn="l">
              <a:spcBef>
                <a:spcPts val="1200"/>
              </a:spcBef>
              <a:spcAft>
                <a:spcPts val="1200"/>
              </a:spcAft>
              <a:buNone/>
            </a:pPr>
            <a:br>
              <a:rPr lang="de"/>
            </a:b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de"/>
              <a:t>D</a:t>
            </a:r>
            <a:r>
              <a:rPr lang="de"/>
              <a:t>ata Collection Improvements - Data </a:t>
            </a:r>
            <a:r>
              <a:rPr lang="de"/>
              <a:t>Types</a:t>
            </a:r>
            <a:endParaRPr/>
          </a:p>
          <a:p>
            <a:pPr indent="0" lvl="0" marL="0" rtl="0" algn="l">
              <a:spcBef>
                <a:spcPts val="1200"/>
              </a:spcBef>
              <a:spcAft>
                <a:spcPts val="0"/>
              </a:spcAft>
              <a:buNone/>
            </a:pPr>
            <a:r>
              <a:t/>
            </a:r>
            <a:endParaRPr/>
          </a:p>
        </p:txBody>
      </p:sp>
      <p:sp>
        <p:nvSpPr>
          <p:cNvPr id="214" name="Google Shape;214;p28"/>
          <p:cNvSpPr txBox="1"/>
          <p:nvPr>
            <p:ph idx="1" type="body"/>
          </p:nvPr>
        </p:nvSpPr>
        <p:spPr>
          <a:xfrm>
            <a:off x="311700" y="1152475"/>
            <a:ext cx="43782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de"/>
              <a:t>Prices = </a:t>
            </a:r>
            <a:r>
              <a:rPr lang="de">
                <a:highlight>
                  <a:srgbClr val="F4CCCC"/>
                </a:highlight>
              </a:rPr>
              <a:t>object</a:t>
            </a:r>
            <a:endParaRPr>
              <a:highlight>
                <a:srgbClr val="F4CCCC"/>
              </a:highlight>
            </a:endParaRPr>
          </a:p>
          <a:p>
            <a:pPr indent="-342900" lvl="0" marL="457200" rtl="0" algn="l">
              <a:spcBef>
                <a:spcPts val="0"/>
              </a:spcBef>
              <a:spcAft>
                <a:spcPts val="0"/>
              </a:spcAft>
              <a:buSzPts val="1800"/>
              <a:buChar char="●"/>
            </a:pPr>
            <a:r>
              <a:rPr lang="de"/>
              <a:t>Dates = </a:t>
            </a:r>
            <a:r>
              <a:rPr lang="de">
                <a:highlight>
                  <a:srgbClr val="F4CCCC"/>
                </a:highlight>
              </a:rPr>
              <a:t>object</a:t>
            </a:r>
            <a:r>
              <a:rPr lang="de"/>
              <a:t> </a:t>
            </a:r>
            <a:endParaRPr/>
          </a:p>
          <a:p>
            <a:pPr indent="0" lvl="0" marL="0" rtl="0" algn="l">
              <a:spcBef>
                <a:spcPts val="1200"/>
              </a:spcBef>
              <a:spcAft>
                <a:spcPts val="1200"/>
              </a:spcAft>
              <a:buNone/>
            </a:pPr>
            <a:r>
              <a:rPr lang="de"/>
              <a:t>Using strings for prices and dates won’t allow us to analyse the data accordingly</a:t>
            </a:r>
            <a:endParaRPr/>
          </a:p>
        </p:txBody>
      </p:sp>
      <p:pic>
        <p:nvPicPr>
          <p:cNvPr id="215" name="Google Shape;215;p28" title="Screenshot 2025-05-06 at 15.33.13.png"/>
          <p:cNvPicPr preferRelativeResize="0"/>
          <p:nvPr/>
        </p:nvPicPr>
        <p:blipFill rotWithShape="1">
          <a:blip r:embed="rId3">
            <a:alphaModFix/>
          </a:blip>
          <a:srcRect b="9589" l="0" r="0" t="30808"/>
          <a:stretch/>
        </p:blipFill>
        <p:spPr>
          <a:xfrm>
            <a:off x="5090325" y="2227263"/>
            <a:ext cx="2946849" cy="1266824"/>
          </a:xfrm>
          <a:prstGeom prst="rect">
            <a:avLst/>
          </a:prstGeom>
          <a:noFill/>
          <a:ln>
            <a:noFill/>
          </a:ln>
        </p:spPr>
      </p:pic>
      <p:sp>
        <p:nvSpPr>
          <p:cNvPr id="216" name="Google Shape;216;p28"/>
          <p:cNvSpPr/>
          <p:nvPr/>
        </p:nvSpPr>
        <p:spPr>
          <a:xfrm>
            <a:off x="7513300" y="3119713"/>
            <a:ext cx="523800" cy="2904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28" title="Screenshot 2025-05-20 at 12.34.04.png"/>
          <p:cNvPicPr preferRelativeResize="0"/>
          <p:nvPr/>
        </p:nvPicPr>
        <p:blipFill rotWithShape="1">
          <a:blip r:embed="rId4">
            <a:alphaModFix/>
          </a:blip>
          <a:srcRect b="10664" l="1166" r="0" t="14073"/>
          <a:stretch/>
        </p:blipFill>
        <p:spPr>
          <a:xfrm>
            <a:off x="5090325" y="2227263"/>
            <a:ext cx="3589388" cy="1266825"/>
          </a:xfrm>
          <a:prstGeom prst="rect">
            <a:avLst/>
          </a:prstGeom>
          <a:noFill/>
          <a:ln>
            <a:noFill/>
          </a:ln>
        </p:spPr>
      </p:pic>
      <p:sp>
        <p:nvSpPr>
          <p:cNvPr id="218" name="Google Shape;218;p28"/>
          <p:cNvSpPr/>
          <p:nvPr/>
        </p:nvSpPr>
        <p:spPr>
          <a:xfrm>
            <a:off x="7472875" y="3108538"/>
            <a:ext cx="943500" cy="2514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9" name="Google Shape;219;p28"/>
          <p:cNvSpPr txBox="1"/>
          <p:nvPr>
            <p:ph idx="1" type="body"/>
          </p:nvPr>
        </p:nvSpPr>
        <p:spPr>
          <a:xfrm>
            <a:off x="311700" y="1394700"/>
            <a:ext cx="43782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de"/>
              <a:t>Prices = </a:t>
            </a:r>
            <a:r>
              <a:rPr lang="de">
                <a:highlight>
                  <a:srgbClr val="D9EAD3"/>
                </a:highlight>
              </a:rPr>
              <a:t>numeric</a:t>
            </a:r>
            <a:endParaRPr>
              <a:highlight>
                <a:srgbClr val="D9EAD3"/>
              </a:highlight>
            </a:endParaRPr>
          </a:p>
          <a:p>
            <a:pPr indent="-342900" lvl="0" marL="457200" rtl="0" algn="l">
              <a:spcBef>
                <a:spcPts val="0"/>
              </a:spcBef>
              <a:spcAft>
                <a:spcPts val="0"/>
              </a:spcAft>
              <a:buSzPts val="1800"/>
              <a:buChar char="●"/>
            </a:pPr>
            <a:r>
              <a:rPr lang="de"/>
              <a:t>Dates = </a:t>
            </a:r>
            <a:r>
              <a:rPr lang="de">
                <a:highlight>
                  <a:srgbClr val="D9EAD3"/>
                </a:highlight>
              </a:rPr>
              <a:t>datetime</a:t>
            </a:r>
            <a:endParaRPr>
              <a:highlight>
                <a:srgbClr val="D9EAD3"/>
              </a:highlight>
            </a:endParaRPr>
          </a:p>
          <a:p>
            <a:pPr indent="0" lvl="0" marL="0" rtl="0" algn="l">
              <a:spcBef>
                <a:spcPts val="1200"/>
              </a:spcBef>
              <a:spcAft>
                <a:spcPts val="0"/>
              </a:spcAft>
              <a:buNone/>
            </a:pPr>
            <a:r>
              <a:rPr lang="de"/>
              <a:t>Changes made to data types in 3 / 4 of the tables</a:t>
            </a:r>
            <a:endParaRPr/>
          </a:p>
          <a:p>
            <a:pPr indent="0" lvl="0" marL="0" rtl="0" algn="l">
              <a:spcBef>
                <a:spcPts val="1200"/>
              </a:spcBef>
              <a:spcAft>
                <a:spcPts val="1200"/>
              </a:spcAft>
              <a:buNone/>
            </a:pPr>
            <a:r>
              <a:t/>
            </a:r>
            <a:endParaRPr>
              <a:highlight>
                <a:srgbClr val="D9EAD3"/>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1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de"/>
              <a:t>DCI - Brands Table</a:t>
            </a:r>
            <a:endParaRPr/>
          </a:p>
        </p:txBody>
      </p:sp>
      <p:sp>
        <p:nvSpPr>
          <p:cNvPr id="225" name="Google Shape;225;p29"/>
          <p:cNvSpPr txBox="1"/>
          <p:nvPr>
            <p:ph idx="1" type="body"/>
          </p:nvPr>
        </p:nvSpPr>
        <p:spPr>
          <a:xfrm>
            <a:off x="311700" y="1152475"/>
            <a:ext cx="4256700" cy="3416400"/>
          </a:xfrm>
          <a:prstGeom prst="rect">
            <a:avLst/>
          </a:prstGeom>
        </p:spPr>
        <p:txBody>
          <a:bodyPr anchorCtr="0" anchor="ctr"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de"/>
              <a:t>Problem</a:t>
            </a:r>
            <a:r>
              <a:rPr lang="de"/>
              <a:t>:</a:t>
            </a:r>
            <a:endParaRPr/>
          </a:p>
          <a:p>
            <a:pPr indent="-342900" lvl="0" marL="457200" rtl="0" algn="l">
              <a:spcBef>
                <a:spcPts val="1200"/>
              </a:spcBef>
              <a:spcAft>
                <a:spcPts val="0"/>
              </a:spcAft>
              <a:buSzPts val="1800"/>
              <a:buChar char="●"/>
            </a:pPr>
            <a:r>
              <a:rPr lang="de"/>
              <a:t>Short key is reliant on the SKU structure.</a:t>
            </a:r>
            <a:endParaRPr/>
          </a:p>
          <a:p>
            <a:pPr indent="0" lvl="0" marL="0" rtl="0" algn="l">
              <a:spcBef>
                <a:spcPts val="1200"/>
              </a:spcBef>
              <a:spcAft>
                <a:spcPts val="0"/>
              </a:spcAft>
              <a:buNone/>
            </a:pPr>
            <a:r>
              <a:rPr lang="de"/>
              <a:t>Data redundancy with brands appearing multiple times in long column.</a:t>
            </a:r>
            <a:endParaRPr/>
          </a:p>
          <a:p>
            <a:pPr indent="0" lvl="0" marL="0" rtl="0" algn="l">
              <a:spcBef>
                <a:spcPts val="1200"/>
              </a:spcBef>
              <a:spcAft>
                <a:spcPts val="1200"/>
              </a:spcAft>
              <a:buNone/>
            </a:pPr>
            <a:r>
              <a:t/>
            </a:r>
            <a:endParaRPr/>
          </a:p>
        </p:txBody>
      </p:sp>
      <p:sp>
        <p:nvSpPr>
          <p:cNvPr id="226" name="Google Shape;226;p29"/>
          <p:cNvSpPr/>
          <p:nvPr/>
        </p:nvSpPr>
        <p:spPr>
          <a:xfrm>
            <a:off x="7814128" y="865499"/>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27" name="Google Shape;227;p29"/>
          <p:cNvSpPr/>
          <p:nvPr/>
        </p:nvSpPr>
        <p:spPr>
          <a:xfrm>
            <a:off x="7814128" y="686845"/>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28" name="Google Shape;228;p29"/>
          <p:cNvSpPr/>
          <p:nvPr/>
        </p:nvSpPr>
        <p:spPr>
          <a:xfrm>
            <a:off x="7814128" y="494034"/>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29" name="Google Shape;229;p29"/>
          <p:cNvSpPr txBox="1"/>
          <p:nvPr/>
        </p:nvSpPr>
        <p:spPr>
          <a:xfrm>
            <a:off x="7671000" y="126300"/>
            <a:ext cx="716700" cy="248100"/>
          </a:xfrm>
          <a:prstGeom prst="rect">
            <a:avLst/>
          </a:prstGeom>
          <a:noFill/>
          <a:ln>
            <a:noFill/>
          </a:ln>
        </p:spPr>
        <p:txBody>
          <a:bodyPr anchorCtr="0" anchor="t" bIns="49100" lIns="49100" spcFirstLastPara="1" rIns="49100" wrap="square" tIns="49100">
            <a:spAutoFit/>
          </a:bodyPr>
          <a:lstStyle/>
          <a:p>
            <a:pPr indent="0" lvl="0" marL="0" rtl="0" algn="ctr">
              <a:spcBef>
                <a:spcPts val="0"/>
              </a:spcBef>
              <a:spcAft>
                <a:spcPts val="0"/>
              </a:spcAft>
              <a:buNone/>
            </a:pPr>
            <a:r>
              <a:rPr lang="de" sz="967">
                <a:solidFill>
                  <a:schemeClr val="dk2"/>
                </a:solidFill>
              </a:rPr>
              <a:t>Brands</a:t>
            </a:r>
            <a:endParaRPr sz="967">
              <a:solidFill>
                <a:schemeClr val="dk2"/>
              </a:solidFill>
            </a:endParaRPr>
          </a:p>
        </p:txBody>
      </p:sp>
      <p:pic>
        <p:nvPicPr>
          <p:cNvPr id="230" name="Google Shape;230;p29" title="Screenshot 2025-05-06 at 16.19.03.png"/>
          <p:cNvPicPr preferRelativeResize="0"/>
          <p:nvPr/>
        </p:nvPicPr>
        <p:blipFill rotWithShape="1">
          <a:blip r:embed="rId3">
            <a:alphaModFix/>
          </a:blip>
          <a:srcRect b="0" l="0" r="31394" t="9853"/>
          <a:stretch/>
        </p:blipFill>
        <p:spPr>
          <a:xfrm>
            <a:off x="5815400" y="1491525"/>
            <a:ext cx="1400000" cy="2738299"/>
          </a:xfrm>
          <a:prstGeom prst="rect">
            <a:avLst/>
          </a:prstGeom>
          <a:noFill/>
          <a:ln>
            <a:noFill/>
          </a:ln>
        </p:spPr>
      </p:pic>
      <p:sp>
        <p:nvSpPr>
          <p:cNvPr id="231" name="Google Shape;231;p29"/>
          <p:cNvSpPr txBox="1"/>
          <p:nvPr>
            <p:ph idx="1" type="body"/>
          </p:nvPr>
        </p:nvSpPr>
        <p:spPr>
          <a:xfrm>
            <a:off x="311700" y="1152463"/>
            <a:ext cx="4256700" cy="3416400"/>
          </a:xfrm>
          <a:prstGeom prst="rect">
            <a:avLst/>
          </a:prstGeom>
        </p:spPr>
        <p:txBody>
          <a:bodyPr anchorCtr="0" anchor="ctr"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de"/>
              <a:t>Solution:</a:t>
            </a:r>
            <a:endParaRPr/>
          </a:p>
          <a:p>
            <a:pPr indent="-342900" lvl="0" marL="457200" rtl="0" algn="l">
              <a:spcBef>
                <a:spcPts val="1200"/>
              </a:spcBef>
              <a:spcAft>
                <a:spcPts val="0"/>
              </a:spcAft>
              <a:buSzPts val="1800"/>
              <a:buAutoNum type="arabicPeriod"/>
            </a:pPr>
            <a:r>
              <a:rPr lang="de"/>
              <a:t>Remove short column</a:t>
            </a:r>
            <a:endParaRPr/>
          </a:p>
          <a:p>
            <a:pPr indent="-342900" lvl="0" marL="457200" rtl="0" algn="l">
              <a:spcBef>
                <a:spcPts val="0"/>
              </a:spcBef>
              <a:spcAft>
                <a:spcPts val="0"/>
              </a:spcAft>
              <a:buSzPts val="1800"/>
              <a:buAutoNum type="arabicPeriod"/>
            </a:pPr>
            <a:r>
              <a:rPr lang="de"/>
              <a:t>Rename long column</a:t>
            </a:r>
            <a:endParaRPr/>
          </a:p>
          <a:p>
            <a:pPr indent="-342900" lvl="0" marL="457200" rtl="0" algn="l">
              <a:spcBef>
                <a:spcPts val="0"/>
              </a:spcBef>
              <a:spcAft>
                <a:spcPts val="0"/>
              </a:spcAft>
              <a:buSzPts val="1800"/>
              <a:buAutoNum type="arabicPeriod"/>
            </a:pPr>
            <a:r>
              <a:rPr lang="de"/>
              <a:t>Remove duplicates from the brand_name column</a:t>
            </a:r>
            <a:endParaRPr/>
          </a:p>
          <a:p>
            <a:pPr indent="-342900" lvl="0" marL="457200" rtl="0" algn="l">
              <a:spcBef>
                <a:spcPts val="0"/>
              </a:spcBef>
              <a:spcAft>
                <a:spcPts val="0"/>
              </a:spcAft>
              <a:buSzPts val="1800"/>
              <a:buAutoNum type="arabicPeriod"/>
            </a:pPr>
            <a:r>
              <a:rPr lang="de"/>
              <a:t>Adding a dedicated primary key</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32" name="Google Shape;232;p29"/>
          <p:cNvSpPr txBox="1"/>
          <p:nvPr>
            <p:ph idx="1" type="body"/>
          </p:nvPr>
        </p:nvSpPr>
        <p:spPr>
          <a:xfrm>
            <a:off x="311700" y="1152475"/>
            <a:ext cx="4256700" cy="3416400"/>
          </a:xfrm>
          <a:prstGeom prst="rect">
            <a:avLst/>
          </a:prstGeom>
        </p:spPr>
        <p:txBody>
          <a:bodyPr anchorCtr="0" anchor="ctr" bIns="91425" lIns="91425" spcFirstLastPara="1" rIns="91425" wrap="square" tIns="91425">
            <a:normAutofit lnSpcReduction="20000"/>
          </a:bodyPr>
          <a:lstStyle/>
          <a:p>
            <a:pPr indent="0" lvl="0" marL="0" rtl="0" algn="l">
              <a:spcBef>
                <a:spcPts val="1200"/>
              </a:spcBef>
              <a:spcAft>
                <a:spcPts val="0"/>
              </a:spcAft>
              <a:buClr>
                <a:schemeClr val="dk1"/>
              </a:buClr>
              <a:buSzPts val="1100"/>
              <a:buFont typeface="Arial"/>
              <a:buNone/>
            </a:pPr>
            <a:r>
              <a:rPr lang="de"/>
              <a:t>Solution:</a:t>
            </a:r>
            <a:endParaRPr/>
          </a:p>
          <a:p>
            <a:pPr indent="-342900" lvl="0" marL="457200" rtl="0" algn="l">
              <a:spcBef>
                <a:spcPts val="1200"/>
              </a:spcBef>
              <a:spcAft>
                <a:spcPts val="0"/>
              </a:spcAft>
              <a:buSzPts val="1800"/>
              <a:buAutoNum type="arabicPeriod"/>
            </a:pPr>
            <a:r>
              <a:rPr lang="de"/>
              <a:t>Remove short column</a:t>
            </a:r>
            <a:endParaRPr/>
          </a:p>
          <a:p>
            <a:pPr indent="-342900" lvl="0" marL="457200" rtl="0" algn="l">
              <a:spcBef>
                <a:spcPts val="0"/>
              </a:spcBef>
              <a:spcAft>
                <a:spcPts val="0"/>
              </a:spcAft>
              <a:buSzPts val="1800"/>
              <a:buAutoNum type="arabicPeriod"/>
            </a:pPr>
            <a:r>
              <a:rPr lang="de"/>
              <a:t>Rename long column</a:t>
            </a:r>
            <a:endParaRPr/>
          </a:p>
          <a:p>
            <a:pPr indent="-342900" lvl="0" marL="457200" rtl="0" algn="l">
              <a:spcBef>
                <a:spcPts val="0"/>
              </a:spcBef>
              <a:spcAft>
                <a:spcPts val="0"/>
              </a:spcAft>
              <a:buSzPts val="1800"/>
              <a:buAutoNum type="arabicPeriod"/>
            </a:pPr>
            <a:r>
              <a:rPr lang="de"/>
              <a:t>Remove duplicates from the brand_name column</a:t>
            </a:r>
            <a:endParaRPr/>
          </a:p>
          <a:p>
            <a:pPr indent="-342900" lvl="0" marL="457200" rtl="0" algn="l">
              <a:spcBef>
                <a:spcPts val="0"/>
              </a:spcBef>
              <a:spcAft>
                <a:spcPts val="0"/>
              </a:spcAft>
              <a:buSzPts val="1800"/>
              <a:buAutoNum type="arabicPeriod"/>
            </a:pPr>
            <a:r>
              <a:rPr lang="de"/>
              <a:t>Adding a dedicated primary key,</a:t>
            </a:r>
            <a:endParaRPr/>
          </a:p>
          <a:p>
            <a:pPr indent="-342900" lvl="0" marL="457200" rtl="0" algn="l">
              <a:spcBef>
                <a:spcPts val="0"/>
              </a:spcBef>
              <a:spcAft>
                <a:spcPts val="0"/>
              </a:spcAft>
              <a:buSzPts val="1800"/>
              <a:buAutoNum type="arabicPeriod"/>
            </a:pPr>
            <a:r>
              <a:rPr lang="de"/>
              <a:t>Add brand_id as a foreign key to the products table.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233" name="Google Shape;233;p29" title="Screenshot 2025-05-20 at 14.40.50.png"/>
          <p:cNvPicPr preferRelativeResize="0"/>
          <p:nvPr/>
        </p:nvPicPr>
        <p:blipFill rotWithShape="1">
          <a:blip r:embed="rId4">
            <a:alphaModFix/>
          </a:blip>
          <a:srcRect b="0" l="34036" r="0" t="0"/>
          <a:stretch/>
        </p:blipFill>
        <p:spPr>
          <a:xfrm>
            <a:off x="4970375" y="1899675"/>
            <a:ext cx="3546301" cy="1758925"/>
          </a:xfrm>
          <a:prstGeom prst="rect">
            <a:avLst/>
          </a:prstGeom>
          <a:noFill/>
          <a:ln>
            <a:noFill/>
          </a:ln>
        </p:spPr>
      </p:pic>
      <p:sp>
        <p:nvSpPr>
          <p:cNvPr id="234" name="Google Shape;234;p29"/>
          <p:cNvSpPr/>
          <p:nvPr/>
        </p:nvSpPr>
        <p:spPr>
          <a:xfrm rot="-5400000">
            <a:off x="4018175" y="2705775"/>
            <a:ext cx="1759200" cy="145200"/>
          </a:xfrm>
          <a:prstGeom prst="rect">
            <a:avLst/>
          </a:prstGeom>
          <a:gradFill>
            <a:gsLst>
              <a:gs pos="0">
                <a:srgbClr val="8C8C8C"/>
              </a:gs>
              <a:gs pos="100000">
                <a:srgbClr val="404040"/>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35" name="Google Shape;235;p29" title="Screenshot 2025-05-20 at 14.56.11.png"/>
          <p:cNvPicPr preferRelativeResize="0"/>
          <p:nvPr/>
        </p:nvPicPr>
        <p:blipFill>
          <a:blip r:embed="rId5">
            <a:alphaModFix/>
          </a:blip>
          <a:stretch>
            <a:fillRect/>
          </a:stretch>
        </p:blipFill>
        <p:spPr>
          <a:xfrm>
            <a:off x="5713188" y="1491525"/>
            <a:ext cx="1604413" cy="2738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2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39285"/>
              <a:buFont typeface="Arial"/>
              <a:buNone/>
            </a:pPr>
            <a:r>
              <a:rPr lang="de"/>
              <a:t>DCI - Products Duplicates</a:t>
            </a:r>
            <a:endParaRPr/>
          </a:p>
          <a:p>
            <a:pPr indent="0" lvl="0" marL="0" rtl="0" algn="l">
              <a:spcBef>
                <a:spcPts val="1200"/>
              </a:spcBef>
              <a:spcAft>
                <a:spcPts val="0"/>
              </a:spcAft>
              <a:buNone/>
            </a:pPr>
            <a:r>
              <a:t/>
            </a:r>
            <a:endParaRPr/>
          </a:p>
        </p:txBody>
      </p:sp>
      <p:sp>
        <p:nvSpPr>
          <p:cNvPr id="241" name="Google Shape;241;p30"/>
          <p:cNvSpPr txBox="1"/>
          <p:nvPr>
            <p:ph idx="1" type="body"/>
          </p:nvPr>
        </p:nvSpPr>
        <p:spPr>
          <a:xfrm>
            <a:off x="311700" y="1152475"/>
            <a:ext cx="8520600" cy="143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a:t>We had</a:t>
            </a:r>
            <a:r>
              <a:rPr lang="de"/>
              <a:t> 8746 duplicates in the products table. </a:t>
            </a:r>
            <a:r>
              <a:rPr b="1" lang="de"/>
              <a:t>45%</a:t>
            </a:r>
            <a:r>
              <a:rPr lang="de"/>
              <a:t> of all products! </a:t>
            </a:r>
            <a:endParaRPr/>
          </a:p>
          <a:p>
            <a:pPr indent="0" lvl="0" marL="0" rtl="0" algn="ctr">
              <a:spcBef>
                <a:spcPts val="1200"/>
              </a:spcBef>
              <a:spcAft>
                <a:spcPts val="1200"/>
              </a:spcAft>
              <a:buNone/>
            </a:pPr>
            <a:r>
              <a:rPr lang="de"/>
              <a:t>Add a input validation check to save storage and get a better overview</a:t>
            </a:r>
            <a:endParaRPr/>
          </a:p>
        </p:txBody>
      </p:sp>
      <p:sp>
        <p:nvSpPr>
          <p:cNvPr id="242" name="Google Shape;242;p30"/>
          <p:cNvSpPr/>
          <p:nvPr/>
        </p:nvSpPr>
        <p:spPr>
          <a:xfrm>
            <a:off x="7814128" y="865499"/>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43" name="Google Shape;243;p30"/>
          <p:cNvSpPr/>
          <p:nvPr/>
        </p:nvSpPr>
        <p:spPr>
          <a:xfrm>
            <a:off x="7814128" y="686845"/>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44" name="Google Shape;244;p30"/>
          <p:cNvSpPr/>
          <p:nvPr/>
        </p:nvSpPr>
        <p:spPr>
          <a:xfrm>
            <a:off x="7814128" y="494034"/>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45" name="Google Shape;245;p30"/>
          <p:cNvSpPr txBox="1"/>
          <p:nvPr/>
        </p:nvSpPr>
        <p:spPr>
          <a:xfrm>
            <a:off x="7671000" y="126300"/>
            <a:ext cx="716700" cy="248100"/>
          </a:xfrm>
          <a:prstGeom prst="rect">
            <a:avLst/>
          </a:prstGeom>
          <a:noFill/>
          <a:ln>
            <a:noFill/>
          </a:ln>
        </p:spPr>
        <p:txBody>
          <a:bodyPr anchorCtr="0" anchor="t" bIns="49100" lIns="49100" spcFirstLastPara="1" rIns="49100" wrap="square" tIns="49100">
            <a:spAutoFit/>
          </a:bodyPr>
          <a:lstStyle/>
          <a:p>
            <a:pPr indent="0" lvl="0" marL="0" rtl="0" algn="ctr">
              <a:spcBef>
                <a:spcPts val="0"/>
              </a:spcBef>
              <a:spcAft>
                <a:spcPts val="0"/>
              </a:spcAft>
              <a:buNone/>
            </a:pPr>
            <a:r>
              <a:rPr lang="de" sz="967">
                <a:solidFill>
                  <a:schemeClr val="dk2"/>
                </a:solidFill>
              </a:rPr>
              <a:t>Products</a:t>
            </a:r>
            <a:endParaRPr sz="967">
              <a:solidFill>
                <a:schemeClr val="dk2"/>
              </a:solidFill>
            </a:endParaRPr>
          </a:p>
        </p:txBody>
      </p:sp>
      <p:pic>
        <p:nvPicPr>
          <p:cNvPr id="246" name="Google Shape;246;p30" title="Screenshot 2025-05-20 at 15.06.53.png"/>
          <p:cNvPicPr preferRelativeResize="0"/>
          <p:nvPr/>
        </p:nvPicPr>
        <p:blipFill rotWithShape="1">
          <a:blip r:embed="rId3">
            <a:alphaModFix/>
          </a:blip>
          <a:srcRect b="0" l="0" r="0" t="7604"/>
          <a:stretch/>
        </p:blipFill>
        <p:spPr>
          <a:xfrm>
            <a:off x="876300" y="2815050"/>
            <a:ext cx="3011875" cy="1985650"/>
          </a:xfrm>
          <a:prstGeom prst="rect">
            <a:avLst/>
          </a:prstGeom>
          <a:noFill/>
          <a:ln>
            <a:noFill/>
          </a:ln>
        </p:spPr>
      </p:pic>
      <p:pic>
        <p:nvPicPr>
          <p:cNvPr id="247" name="Google Shape;247;p30" title="Screenshot 2025-05-20 at 15.07.20.png"/>
          <p:cNvPicPr preferRelativeResize="0"/>
          <p:nvPr/>
        </p:nvPicPr>
        <p:blipFill rotWithShape="1">
          <a:blip r:embed="rId4">
            <a:alphaModFix/>
          </a:blip>
          <a:srcRect b="0" l="0" r="0" t="7604"/>
          <a:stretch/>
        </p:blipFill>
        <p:spPr>
          <a:xfrm>
            <a:off x="5220525" y="2815062"/>
            <a:ext cx="3047175" cy="1985650"/>
          </a:xfrm>
          <a:prstGeom prst="rect">
            <a:avLst/>
          </a:prstGeom>
          <a:noFill/>
          <a:ln>
            <a:noFill/>
          </a:ln>
        </p:spPr>
      </p:pic>
      <p:sp>
        <p:nvSpPr>
          <p:cNvPr id="248" name="Google Shape;248;p30"/>
          <p:cNvSpPr/>
          <p:nvPr/>
        </p:nvSpPr>
        <p:spPr>
          <a:xfrm>
            <a:off x="4286300" y="3673775"/>
            <a:ext cx="536100" cy="2682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9" name="Google Shape;249;p30"/>
          <p:cNvSpPr/>
          <p:nvPr/>
        </p:nvSpPr>
        <p:spPr>
          <a:xfrm>
            <a:off x="1865525" y="4548075"/>
            <a:ext cx="577200" cy="1710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0" name="Google Shape;250;p30"/>
          <p:cNvSpPr/>
          <p:nvPr/>
        </p:nvSpPr>
        <p:spPr>
          <a:xfrm>
            <a:off x="6219000" y="4563375"/>
            <a:ext cx="716700" cy="1710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de"/>
              <a:t>DCI</a:t>
            </a:r>
            <a:r>
              <a:rPr lang="de"/>
              <a:t> - </a:t>
            </a:r>
            <a:r>
              <a:rPr lang="de"/>
              <a:t>Price Data Issues &amp; Solution</a:t>
            </a:r>
            <a:endParaRPr/>
          </a:p>
          <a:p>
            <a:pPr indent="0" lvl="0" marL="0" rtl="0" algn="l">
              <a:spcBef>
                <a:spcPts val="1200"/>
              </a:spcBef>
              <a:spcAft>
                <a:spcPts val="0"/>
              </a:spcAft>
              <a:buNone/>
            </a:pPr>
            <a:r>
              <a:t/>
            </a:r>
            <a:endParaRPr/>
          </a:p>
        </p:txBody>
      </p:sp>
      <p:sp>
        <p:nvSpPr>
          <p:cNvPr id="256" name="Google Shape;256;p31"/>
          <p:cNvSpPr txBox="1"/>
          <p:nvPr>
            <p:ph idx="1" type="body"/>
          </p:nvPr>
        </p:nvSpPr>
        <p:spPr>
          <a:xfrm>
            <a:off x="311700" y="1152475"/>
            <a:ext cx="5414400" cy="348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92% of promo prices used incorrect formats like multiple decimal points and more than two decimal places </a:t>
            </a:r>
            <a:endParaRPr/>
          </a:p>
          <a:p>
            <a:pPr indent="-342900" lvl="0" marL="457200" rtl="0" algn="l">
              <a:spcBef>
                <a:spcPts val="1200"/>
              </a:spcBef>
              <a:spcAft>
                <a:spcPts val="0"/>
              </a:spcAft>
              <a:buSzPts val="1800"/>
              <a:buChar char="●"/>
            </a:pPr>
            <a:r>
              <a:rPr lang="de"/>
              <a:t>Implement a </a:t>
            </a:r>
            <a:r>
              <a:rPr b="1" lang="de"/>
              <a:t>'float' data type for prices</a:t>
            </a:r>
            <a:r>
              <a:rPr lang="de"/>
              <a:t> to prevent multiple decimal points. </a:t>
            </a:r>
            <a:endParaRPr/>
          </a:p>
          <a:p>
            <a:pPr indent="-342900" lvl="0" marL="457200" rtl="0" algn="l">
              <a:spcBef>
                <a:spcPts val="1000"/>
              </a:spcBef>
              <a:spcAft>
                <a:spcPts val="0"/>
              </a:spcAft>
              <a:buSzPts val="1800"/>
              <a:buChar char="●"/>
            </a:pPr>
            <a:r>
              <a:rPr lang="de"/>
              <a:t>Add an </a:t>
            </a:r>
            <a:r>
              <a:rPr b="1" lang="de"/>
              <a:t>input validation check</a:t>
            </a:r>
            <a:r>
              <a:rPr lang="de"/>
              <a:t> to reject prices with more than two decimal places and trigger an error.</a:t>
            </a:r>
            <a:endParaRPr/>
          </a:p>
        </p:txBody>
      </p:sp>
      <p:sp>
        <p:nvSpPr>
          <p:cNvPr id="257" name="Google Shape;257;p31"/>
          <p:cNvSpPr/>
          <p:nvPr/>
        </p:nvSpPr>
        <p:spPr>
          <a:xfrm>
            <a:off x="7814128" y="865499"/>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58" name="Google Shape;258;p31"/>
          <p:cNvSpPr/>
          <p:nvPr/>
        </p:nvSpPr>
        <p:spPr>
          <a:xfrm>
            <a:off x="7814128" y="686845"/>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59" name="Google Shape;259;p31"/>
          <p:cNvSpPr/>
          <p:nvPr/>
        </p:nvSpPr>
        <p:spPr>
          <a:xfrm>
            <a:off x="7814128" y="494034"/>
            <a:ext cx="430460" cy="286976"/>
          </a:xfrm>
          <a:prstGeom prst="flowChartMagneticDisk">
            <a:avLst/>
          </a:prstGeom>
          <a:solidFill>
            <a:schemeClr val="lt1"/>
          </a:solidFill>
          <a:ln cap="flat" cmpd="sng" w="6350">
            <a:solidFill>
              <a:schemeClr val="dk2"/>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60" name="Google Shape;260;p31"/>
          <p:cNvSpPr txBox="1"/>
          <p:nvPr/>
        </p:nvSpPr>
        <p:spPr>
          <a:xfrm>
            <a:off x="7671000" y="126300"/>
            <a:ext cx="716700" cy="248100"/>
          </a:xfrm>
          <a:prstGeom prst="rect">
            <a:avLst/>
          </a:prstGeom>
          <a:noFill/>
          <a:ln>
            <a:noFill/>
          </a:ln>
        </p:spPr>
        <p:txBody>
          <a:bodyPr anchorCtr="0" anchor="t" bIns="49100" lIns="49100" spcFirstLastPara="1" rIns="49100" wrap="square" tIns="49100">
            <a:spAutoFit/>
          </a:bodyPr>
          <a:lstStyle/>
          <a:p>
            <a:pPr indent="0" lvl="0" marL="0" rtl="0" algn="ctr">
              <a:spcBef>
                <a:spcPts val="0"/>
              </a:spcBef>
              <a:spcAft>
                <a:spcPts val="0"/>
              </a:spcAft>
              <a:buNone/>
            </a:pPr>
            <a:r>
              <a:rPr lang="de" sz="967">
                <a:solidFill>
                  <a:schemeClr val="dk2"/>
                </a:solidFill>
              </a:rPr>
              <a:t>Products</a:t>
            </a:r>
            <a:endParaRPr sz="967">
              <a:solidFill>
                <a:schemeClr val="dk2"/>
              </a:solidFill>
            </a:endParaRPr>
          </a:p>
        </p:txBody>
      </p:sp>
      <p:pic>
        <p:nvPicPr>
          <p:cNvPr id="261" name="Google Shape;261;p31" title="Screenshot 2025-05-20 at 15.15.45.png"/>
          <p:cNvPicPr preferRelativeResize="0"/>
          <p:nvPr/>
        </p:nvPicPr>
        <p:blipFill>
          <a:blip r:embed="rId3">
            <a:alphaModFix/>
          </a:blip>
          <a:stretch>
            <a:fillRect/>
          </a:stretch>
        </p:blipFill>
        <p:spPr>
          <a:xfrm>
            <a:off x="6461300" y="1962175"/>
            <a:ext cx="1661225" cy="2250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lang="de"/>
              <a:t>The Discount Debate</a:t>
            </a:r>
            <a:endParaRPr/>
          </a:p>
          <a:p>
            <a:pPr indent="0" lvl="0" marL="0" rtl="0" algn="ctr">
              <a:spcBef>
                <a:spcPts val="1200"/>
              </a:spcBef>
              <a:spcAft>
                <a:spcPts val="0"/>
              </a:spcAft>
              <a:buNone/>
            </a:pPr>
            <a:r>
              <a:t/>
            </a:r>
            <a:endParaRPr/>
          </a:p>
        </p:txBody>
      </p:sp>
      <p:sp>
        <p:nvSpPr>
          <p:cNvPr id="67" name="Google Shape;67;p14"/>
          <p:cNvSpPr txBox="1"/>
          <p:nvPr>
            <p:ph idx="1" type="body"/>
          </p:nvPr>
        </p:nvSpPr>
        <p:spPr>
          <a:xfrm>
            <a:off x="448225" y="1189375"/>
            <a:ext cx="3863400" cy="157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sz="1700"/>
              <a:t>Marketing Team</a:t>
            </a:r>
            <a:r>
              <a:rPr lang="de" sz="1600"/>
              <a:t> Lead</a:t>
            </a:r>
            <a:endParaRPr sz="1600"/>
          </a:p>
          <a:p>
            <a:pPr indent="0" lvl="0" marL="0" rtl="0" algn="l">
              <a:spcBef>
                <a:spcPts val="1000"/>
              </a:spcBef>
              <a:spcAft>
                <a:spcPts val="1000"/>
              </a:spcAft>
              <a:buNone/>
            </a:pPr>
            <a:r>
              <a:rPr lang="de" sz="1600"/>
              <a:t>"Discounts drive customer acquisition, satisfaction, retention, and growth." </a:t>
            </a:r>
            <a:endParaRPr sz="1600"/>
          </a:p>
        </p:txBody>
      </p:sp>
      <p:sp>
        <p:nvSpPr>
          <p:cNvPr id="68" name="Google Shape;68;p14"/>
          <p:cNvSpPr txBox="1"/>
          <p:nvPr>
            <p:ph idx="2" type="body"/>
          </p:nvPr>
        </p:nvSpPr>
        <p:spPr>
          <a:xfrm>
            <a:off x="4832400" y="1189325"/>
            <a:ext cx="3796200" cy="157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de" sz="1700"/>
              <a:t>Board of Investors</a:t>
            </a:r>
            <a:r>
              <a:rPr lang="de" sz="1600"/>
              <a:t> </a:t>
            </a:r>
            <a:endParaRPr sz="1600"/>
          </a:p>
          <a:p>
            <a:pPr indent="0" lvl="0" marL="0" rtl="0" algn="l">
              <a:spcBef>
                <a:spcPts val="1200"/>
              </a:spcBef>
              <a:spcAft>
                <a:spcPts val="1200"/>
              </a:spcAft>
              <a:buNone/>
            </a:pPr>
            <a:r>
              <a:rPr lang="de" sz="1600"/>
              <a:t>"Increased orders, decreased revenue. Focus on quality over low prices." </a:t>
            </a:r>
            <a:endParaRPr sz="1600"/>
          </a:p>
        </p:txBody>
      </p:sp>
      <p:sp>
        <p:nvSpPr>
          <p:cNvPr id="69" name="Google Shape;69;p14"/>
          <p:cNvSpPr/>
          <p:nvPr/>
        </p:nvSpPr>
        <p:spPr>
          <a:xfrm>
            <a:off x="1989475" y="2721700"/>
            <a:ext cx="780900" cy="780900"/>
          </a:xfrm>
          <a:prstGeom prst="smileyFace">
            <a:avLst>
              <a:gd fmla="val 4653" name="adj"/>
            </a:avLst>
          </a:prstGeom>
          <a:solidFill>
            <a:srgbClr val="FED66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p:nvPr/>
        </p:nvSpPr>
        <p:spPr>
          <a:xfrm>
            <a:off x="6318288" y="2699938"/>
            <a:ext cx="824418" cy="824418"/>
          </a:xfrm>
          <a:prstGeom prst="lightningBolt">
            <a:avLst/>
          </a:prstGeom>
          <a:solidFill>
            <a:srgbClr val="FF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txBox="1"/>
          <p:nvPr>
            <p:ph idx="1" type="body"/>
          </p:nvPr>
        </p:nvSpPr>
        <p:spPr>
          <a:xfrm>
            <a:off x="311700" y="3744625"/>
            <a:ext cx="8520600" cy="8244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de" sz="1900">
                <a:solidFill>
                  <a:srgbClr val="1F1F1F"/>
                </a:solidFill>
              </a:rPr>
              <a:t>Is there a clear winner in this debate? Let's delve into the facts.</a:t>
            </a:r>
            <a:endParaRPr sz="1900">
              <a:solidFill>
                <a:srgbClr val="1F1F1F"/>
              </a:solidFill>
            </a:endParaRPr>
          </a:p>
        </p:txBody>
      </p:sp>
      <p:cxnSp>
        <p:nvCxnSpPr>
          <p:cNvPr id="72" name="Google Shape;72;p14"/>
          <p:cNvCxnSpPr>
            <a:stCxn id="66" idx="2"/>
            <a:endCxn id="71" idx="0"/>
          </p:cNvCxnSpPr>
          <p:nvPr/>
        </p:nvCxnSpPr>
        <p:spPr>
          <a:xfrm>
            <a:off x="4572000" y="1017725"/>
            <a:ext cx="0" cy="2727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de"/>
              <a:t>DCI - Shopping Cart</a:t>
            </a:r>
            <a:endParaRPr/>
          </a:p>
          <a:p>
            <a:pPr indent="0" lvl="0" marL="0" rtl="0" algn="l">
              <a:spcBef>
                <a:spcPts val="1200"/>
              </a:spcBef>
              <a:spcAft>
                <a:spcPts val="0"/>
              </a:spcAft>
              <a:buNone/>
            </a:pPr>
            <a:r>
              <a:t/>
            </a:r>
            <a:endParaRPr/>
          </a:p>
        </p:txBody>
      </p:sp>
      <p:sp>
        <p:nvSpPr>
          <p:cNvPr id="267" name="Google Shape;267;p32"/>
          <p:cNvSpPr txBox="1"/>
          <p:nvPr>
            <p:ph idx="1" type="body"/>
          </p:nvPr>
        </p:nvSpPr>
        <p:spPr>
          <a:xfrm>
            <a:off x="311700" y="1152475"/>
            <a:ext cx="4798200" cy="348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Problem: Current system uses Orderlines table for temporary "Shopping Basket" items, leading to old data like carts from 2017</a:t>
            </a:r>
            <a:endParaRPr/>
          </a:p>
          <a:p>
            <a:pPr indent="0" lvl="0" marL="0" rtl="0" algn="l">
              <a:spcBef>
                <a:spcPts val="1200"/>
              </a:spcBef>
              <a:spcAft>
                <a:spcPts val="0"/>
              </a:spcAft>
              <a:buNone/>
            </a:pPr>
            <a:r>
              <a:rPr lang="de"/>
              <a:t>Solution: Create a </a:t>
            </a:r>
            <a:r>
              <a:rPr b="1" lang="de"/>
              <a:t>Shopping Cart table</a:t>
            </a:r>
            <a:endParaRPr b="1"/>
          </a:p>
          <a:p>
            <a:pPr indent="0" lvl="0" marL="0" rtl="0" algn="l">
              <a:spcBef>
                <a:spcPts val="1200"/>
              </a:spcBef>
              <a:spcAft>
                <a:spcPts val="1200"/>
              </a:spcAft>
              <a:buNone/>
            </a:pPr>
            <a:r>
              <a:rPr lang="de"/>
              <a:t>Purpose: Stores temporary items (add, remove, adjust quantity) before an order is finalized.</a:t>
            </a:r>
            <a:endParaRPr/>
          </a:p>
        </p:txBody>
      </p:sp>
      <p:sp>
        <p:nvSpPr>
          <p:cNvPr id="268" name="Google Shape;268;p32"/>
          <p:cNvSpPr/>
          <p:nvPr/>
        </p:nvSpPr>
        <p:spPr>
          <a:xfrm>
            <a:off x="7814128" y="865499"/>
            <a:ext cx="430460" cy="286976"/>
          </a:xfrm>
          <a:prstGeom prst="flowChartMagneticDisk">
            <a:avLst/>
          </a:prstGeom>
          <a:solidFill>
            <a:schemeClr val="lt1"/>
          </a:solidFill>
          <a:ln cap="flat" cmpd="sng" w="6350">
            <a:solidFill>
              <a:srgbClr val="000000"/>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69" name="Google Shape;269;p32"/>
          <p:cNvSpPr/>
          <p:nvPr/>
        </p:nvSpPr>
        <p:spPr>
          <a:xfrm>
            <a:off x="7814128" y="686845"/>
            <a:ext cx="430460" cy="286976"/>
          </a:xfrm>
          <a:prstGeom prst="flowChartMagneticDisk">
            <a:avLst/>
          </a:prstGeom>
          <a:solidFill>
            <a:schemeClr val="lt1"/>
          </a:solidFill>
          <a:ln cap="flat" cmpd="sng" w="6350">
            <a:solidFill>
              <a:srgbClr val="000000"/>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70" name="Google Shape;270;p32"/>
          <p:cNvSpPr/>
          <p:nvPr/>
        </p:nvSpPr>
        <p:spPr>
          <a:xfrm>
            <a:off x="7814128" y="494034"/>
            <a:ext cx="430460" cy="286976"/>
          </a:xfrm>
          <a:prstGeom prst="flowChartMagneticDisk">
            <a:avLst/>
          </a:prstGeom>
          <a:solidFill>
            <a:schemeClr val="lt1"/>
          </a:solidFill>
          <a:ln cap="flat" cmpd="sng" w="6350">
            <a:solidFill>
              <a:srgbClr val="000000"/>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71" name="Google Shape;271;p32"/>
          <p:cNvSpPr txBox="1"/>
          <p:nvPr/>
        </p:nvSpPr>
        <p:spPr>
          <a:xfrm>
            <a:off x="7671000" y="126300"/>
            <a:ext cx="716700" cy="396900"/>
          </a:xfrm>
          <a:prstGeom prst="rect">
            <a:avLst/>
          </a:prstGeom>
          <a:noFill/>
          <a:ln>
            <a:noFill/>
          </a:ln>
        </p:spPr>
        <p:txBody>
          <a:bodyPr anchorCtr="0" anchor="t" bIns="49100" lIns="49100" spcFirstLastPara="1" rIns="49100" wrap="square" tIns="49100">
            <a:spAutoFit/>
          </a:bodyPr>
          <a:lstStyle/>
          <a:p>
            <a:pPr indent="0" lvl="0" marL="0" rtl="0" algn="ctr">
              <a:spcBef>
                <a:spcPts val="0"/>
              </a:spcBef>
              <a:spcAft>
                <a:spcPts val="0"/>
              </a:spcAft>
              <a:buNone/>
            </a:pPr>
            <a:r>
              <a:rPr lang="de" sz="967">
                <a:solidFill>
                  <a:schemeClr val="dk2"/>
                </a:solidFill>
              </a:rPr>
              <a:t>Shopping Cart</a:t>
            </a:r>
            <a:endParaRPr sz="967">
              <a:solidFill>
                <a:schemeClr val="dk2"/>
              </a:solidFill>
            </a:endParaRPr>
          </a:p>
        </p:txBody>
      </p:sp>
      <p:sp>
        <p:nvSpPr>
          <p:cNvPr id="272" name="Google Shape;272;p32"/>
          <p:cNvSpPr/>
          <p:nvPr/>
        </p:nvSpPr>
        <p:spPr>
          <a:xfrm>
            <a:off x="5707617" y="3470221"/>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273" name="Google Shape;273;p32"/>
          <p:cNvSpPr/>
          <p:nvPr/>
        </p:nvSpPr>
        <p:spPr>
          <a:xfrm>
            <a:off x="5707617" y="3137674"/>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274" name="Google Shape;274;p32"/>
          <p:cNvSpPr/>
          <p:nvPr/>
        </p:nvSpPr>
        <p:spPr>
          <a:xfrm>
            <a:off x="5707617" y="2778775"/>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Clr>
                <a:schemeClr val="dk1"/>
              </a:buClr>
              <a:buSzPts val="1100"/>
              <a:buFont typeface="Arial"/>
              <a:buNone/>
            </a:pPr>
            <a:r>
              <a:t/>
            </a:r>
            <a:endParaRPr sz="1000"/>
          </a:p>
        </p:txBody>
      </p:sp>
      <p:sp>
        <p:nvSpPr>
          <p:cNvPr id="275" name="Google Shape;275;p32"/>
          <p:cNvSpPr/>
          <p:nvPr/>
        </p:nvSpPr>
        <p:spPr>
          <a:xfrm>
            <a:off x="7489915" y="3470221"/>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800"/>
          </a:p>
        </p:txBody>
      </p:sp>
      <p:sp>
        <p:nvSpPr>
          <p:cNvPr id="276" name="Google Shape;276;p32"/>
          <p:cNvSpPr/>
          <p:nvPr/>
        </p:nvSpPr>
        <p:spPr>
          <a:xfrm>
            <a:off x="7489915" y="3137674"/>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100"/>
          </a:p>
        </p:txBody>
      </p:sp>
      <p:sp>
        <p:nvSpPr>
          <p:cNvPr id="277" name="Google Shape;277;p32"/>
          <p:cNvSpPr/>
          <p:nvPr/>
        </p:nvSpPr>
        <p:spPr>
          <a:xfrm>
            <a:off x="7489915" y="2778775"/>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034"/>
          </a:p>
        </p:txBody>
      </p:sp>
      <p:sp>
        <p:nvSpPr>
          <p:cNvPr id="278" name="Google Shape;278;p32"/>
          <p:cNvSpPr txBox="1"/>
          <p:nvPr/>
        </p:nvSpPr>
        <p:spPr>
          <a:xfrm>
            <a:off x="7188100" y="2107450"/>
            <a:ext cx="1404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Shopping Cart</a:t>
            </a:r>
            <a:endParaRPr sz="1800">
              <a:solidFill>
                <a:schemeClr val="dk2"/>
              </a:solidFill>
            </a:endParaRPr>
          </a:p>
        </p:txBody>
      </p:sp>
      <p:sp>
        <p:nvSpPr>
          <p:cNvPr id="279" name="Google Shape;279;p32"/>
          <p:cNvSpPr txBox="1"/>
          <p:nvPr/>
        </p:nvSpPr>
        <p:spPr>
          <a:xfrm>
            <a:off x="5441188" y="2107450"/>
            <a:ext cx="133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Orderlines</a:t>
            </a:r>
            <a:endParaRPr sz="1800">
              <a:solidFill>
                <a:schemeClr val="dk2"/>
              </a:solidFill>
            </a:endParaRPr>
          </a:p>
        </p:txBody>
      </p:sp>
      <p:cxnSp>
        <p:nvCxnSpPr>
          <p:cNvPr id="280" name="Google Shape;280;p32"/>
          <p:cNvCxnSpPr>
            <a:stCxn id="276" idx="2"/>
            <a:endCxn id="273" idx="4"/>
          </p:cNvCxnSpPr>
          <p:nvPr/>
        </p:nvCxnSpPr>
        <p:spPr>
          <a:xfrm rot="10800000">
            <a:off x="6508915" y="3404763"/>
            <a:ext cx="981000" cy="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de"/>
              <a:t>DCI - Promotions</a:t>
            </a:r>
            <a:endParaRPr/>
          </a:p>
          <a:p>
            <a:pPr indent="0" lvl="0" marL="0" rtl="0" algn="l">
              <a:spcBef>
                <a:spcPts val="1200"/>
              </a:spcBef>
              <a:spcAft>
                <a:spcPts val="0"/>
              </a:spcAft>
              <a:buNone/>
            </a:pPr>
            <a:r>
              <a:t/>
            </a:r>
            <a:endParaRPr/>
          </a:p>
        </p:txBody>
      </p:sp>
      <p:sp>
        <p:nvSpPr>
          <p:cNvPr id="286" name="Google Shape;286;p33"/>
          <p:cNvSpPr txBox="1"/>
          <p:nvPr>
            <p:ph idx="1" type="body"/>
          </p:nvPr>
        </p:nvSpPr>
        <p:spPr>
          <a:xfrm>
            <a:off x="311700" y="1152475"/>
            <a:ext cx="4798200" cy="3486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t>Remove</a:t>
            </a:r>
            <a:r>
              <a:rPr lang="de"/>
              <a:t> promotion_price from Products table and create a </a:t>
            </a:r>
            <a:r>
              <a:rPr b="1" lang="de"/>
              <a:t>Promotions table</a:t>
            </a:r>
            <a:endParaRPr b="1"/>
          </a:p>
          <a:p>
            <a:pPr indent="0" lvl="0" marL="0" rtl="0" algn="l">
              <a:spcBef>
                <a:spcPts val="1200"/>
              </a:spcBef>
              <a:spcAft>
                <a:spcPts val="0"/>
              </a:spcAft>
              <a:buNone/>
            </a:pPr>
            <a:r>
              <a:rPr lang="de"/>
              <a:t>Avoids Redundancy: No need to update every product when promotions changes.</a:t>
            </a:r>
            <a:endParaRPr/>
          </a:p>
          <a:p>
            <a:pPr indent="0" lvl="0" marL="0" rtl="0" algn="l">
              <a:spcBef>
                <a:spcPts val="1200"/>
              </a:spcBef>
              <a:spcAft>
                <a:spcPts val="0"/>
              </a:spcAft>
              <a:buNone/>
            </a:pPr>
            <a:r>
              <a:rPr lang="de"/>
              <a:t>Flexibility: Allows dynamic, time-sensitive, and complex promotion rules. </a:t>
            </a:r>
            <a:endParaRPr/>
          </a:p>
          <a:p>
            <a:pPr indent="0" lvl="0" marL="0" rtl="0" algn="l">
              <a:spcBef>
                <a:spcPts val="1200"/>
              </a:spcBef>
              <a:spcAft>
                <a:spcPts val="1200"/>
              </a:spcAft>
              <a:buNone/>
            </a:pPr>
            <a:r>
              <a:rPr lang="de"/>
              <a:t>Single Source of Truth: Promotions table centrally manages all promotion logic.</a:t>
            </a:r>
            <a:endParaRPr/>
          </a:p>
        </p:txBody>
      </p:sp>
      <p:sp>
        <p:nvSpPr>
          <p:cNvPr id="287" name="Google Shape;287;p33"/>
          <p:cNvSpPr/>
          <p:nvPr/>
        </p:nvSpPr>
        <p:spPr>
          <a:xfrm>
            <a:off x="7814128" y="865499"/>
            <a:ext cx="430460" cy="286976"/>
          </a:xfrm>
          <a:prstGeom prst="flowChartMagneticDisk">
            <a:avLst/>
          </a:prstGeom>
          <a:solidFill>
            <a:schemeClr val="lt1"/>
          </a:solidFill>
          <a:ln cap="flat" cmpd="sng" w="6350">
            <a:solidFill>
              <a:srgbClr val="1F1F1F"/>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88" name="Google Shape;288;p33"/>
          <p:cNvSpPr/>
          <p:nvPr/>
        </p:nvSpPr>
        <p:spPr>
          <a:xfrm>
            <a:off x="7814128" y="686845"/>
            <a:ext cx="430460" cy="286976"/>
          </a:xfrm>
          <a:prstGeom prst="flowChartMagneticDisk">
            <a:avLst/>
          </a:prstGeom>
          <a:solidFill>
            <a:schemeClr val="lt1"/>
          </a:solidFill>
          <a:ln cap="flat" cmpd="sng" w="6350">
            <a:solidFill>
              <a:srgbClr val="1F1F1F"/>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89" name="Google Shape;289;p33"/>
          <p:cNvSpPr/>
          <p:nvPr/>
        </p:nvSpPr>
        <p:spPr>
          <a:xfrm>
            <a:off x="7814128" y="494034"/>
            <a:ext cx="430460" cy="286976"/>
          </a:xfrm>
          <a:prstGeom prst="flowChartMagneticDisk">
            <a:avLst/>
          </a:prstGeom>
          <a:solidFill>
            <a:schemeClr val="lt1"/>
          </a:solidFill>
          <a:ln cap="flat" cmpd="sng" w="6350">
            <a:solidFill>
              <a:srgbClr val="1F1F1F"/>
            </a:solidFill>
            <a:prstDash val="solid"/>
            <a:round/>
            <a:headEnd len="sm" w="sm" type="none"/>
            <a:tailEnd len="sm" w="sm" type="none"/>
          </a:ln>
        </p:spPr>
        <p:txBody>
          <a:bodyPr anchorCtr="0" anchor="ctr" bIns="60850" lIns="60850" spcFirstLastPara="1" rIns="60850" wrap="square" tIns="60850">
            <a:noAutofit/>
          </a:bodyPr>
          <a:lstStyle/>
          <a:p>
            <a:pPr indent="0" lvl="0" marL="0" rtl="0" algn="ctr">
              <a:spcBef>
                <a:spcPts val="0"/>
              </a:spcBef>
              <a:spcAft>
                <a:spcPts val="0"/>
              </a:spcAft>
              <a:buNone/>
            </a:pPr>
            <a:r>
              <a:t/>
            </a:r>
            <a:endParaRPr sz="931"/>
          </a:p>
        </p:txBody>
      </p:sp>
      <p:sp>
        <p:nvSpPr>
          <p:cNvPr id="290" name="Google Shape;290;p33"/>
          <p:cNvSpPr txBox="1"/>
          <p:nvPr/>
        </p:nvSpPr>
        <p:spPr>
          <a:xfrm>
            <a:off x="7632613" y="116475"/>
            <a:ext cx="793500" cy="248100"/>
          </a:xfrm>
          <a:prstGeom prst="rect">
            <a:avLst/>
          </a:prstGeom>
          <a:noFill/>
          <a:ln>
            <a:noFill/>
          </a:ln>
        </p:spPr>
        <p:txBody>
          <a:bodyPr anchorCtr="0" anchor="t" bIns="49100" lIns="49100" spcFirstLastPara="1" rIns="49100" wrap="square" tIns="49100">
            <a:spAutoFit/>
          </a:bodyPr>
          <a:lstStyle/>
          <a:p>
            <a:pPr indent="0" lvl="0" marL="0" rtl="0" algn="ctr">
              <a:spcBef>
                <a:spcPts val="0"/>
              </a:spcBef>
              <a:spcAft>
                <a:spcPts val="0"/>
              </a:spcAft>
              <a:buNone/>
            </a:pPr>
            <a:r>
              <a:rPr lang="de" sz="967">
                <a:solidFill>
                  <a:schemeClr val="dk2"/>
                </a:solidFill>
              </a:rPr>
              <a:t>Promotions</a:t>
            </a:r>
            <a:endParaRPr sz="967">
              <a:solidFill>
                <a:schemeClr val="dk2"/>
              </a:solidFill>
            </a:endParaRPr>
          </a:p>
        </p:txBody>
      </p:sp>
      <p:sp>
        <p:nvSpPr>
          <p:cNvPr id="291" name="Google Shape;291;p33"/>
          <p:cNvSpPr/>
          <p:nvPr/>
        </p:nvSpPr>
        <p:spPr>
          <a:xfrm>
            <a:off x="5454295" y="3212520"/>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1325"/>
          </a:p>
        </p:txBody>
      </p:sp>
      <p:sp>
        <p:nvSpPr>
          <p:cNvPr id="292" name="Google Shape;292;p33"/>
          <p:cNvSpPr/>
          <p:nvPr/>
        </p:nvSpPr>
        <p:spPr>
          <a:xfrm>
            <a:off x="5454295" y="2958396"/>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1325"/>
          </a:p>
        </p:txBody>
      </p:sp>
      <p:sp>
        <p:nvSpPr>
          <p:cNvPr id="293" name="Google Shape;293;p33"/>
          <p:cNvSpPr/>
          <p:nvPr/>
        </p:nvSpPr>
        <p:spPr>
          <a:xfrm>
            <a:off x="5454295" y="2684134"/>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764"/>
          </a:p>
        </p:txBody>
      </p:sp>
      <p:sp>
        <p:nvSpPr>
          <p:cNvPr id="294" name="Google Shape;294;p33"/>
          <p:cNvSpPr/>
          <p:nvPr/>
        </p:nvSpPr>
        <p:spPr>
          <a:xfrm>
            <a:off x="6723963" y="3204833"/>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611"/>
          </a:p>
        </p:txBody>
      </p:sp>
      <p:sp>
        <p:nvSpPr>
          <p:cNvPr id="295" name="Google Shape;295;p33"/>
          <p:cNvSpPr/>
          <p:nvPr/>
        </p:nvSpPr>
        <p:spPr>
          <a:xfrm>
            <a:off x="6723963" y="2950709"/>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840"/>
          </a:p>
        </p:txBody>
      </p:sp>
      <p:sp>
        <p:nvSpPr>
          <p:cNvPr id="296" name="Google Shape;296;p33"/>
          <p:cNvSpPr/>
          <p:nvPr/>
        </p:nvSpPr>
        <p:spPr>
          <a:xfrm>
            <a:off x="6723963" y="2676447"/>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790"/>
          </a:p>
        </p:txBody>
      </p:sp>
      <p:sp>
        <p:nvSpPr>
          <p:cNvPr id="297" name="Google Shape;297;p33"/>
          <p:cNvSpPr txBox="1"/>
          <p:nvPr/>
        </p:nvSpPr>
        <p:spPr>
          <a:xfrm>
            <a:off x="6493325" y="2163438"/>
            <a:ext cx="1073700" cy="564600"/>
          </a:xfrm>
          <a:prstGeom prst="rect">
            <a:avLst/>
          </a:prstGeom>
          <a:noFill/>
          <a:ln>
            <a:noFill/>
          </a:ln>
        </p:spPr>
        <p:txBody>
          <a:bodyPr anchorCtr="0" anchor="t" bIns="69875" lIns="69875" spcFirstLastPara="1" rIns="69875" wrap="square" tIns="69875">
            <a:spAutoFit/>
          </a:bodyPr>
          <a:lstStyle/>
          <a:p>
            <a:pPr indent="0" lvl="0" marL="0" rtl="0" algn="ctr">
              <a:spcBef>
                <a:spcPts val="0"/>
              </a:spcBef>
              <a:spcAft>
                <a:spcPts val="0"/>
              </a:spcAft>
              <a:buNone/>
            </a:pPr>
            <a:r>
              <a:rPr lang="de" sz="1375">
                <a:solidFill>
                  <a:schemeClr val="dk2"/>
                </a:solidFill>
              </a:rPr>
              <a:t>Shopping Cart</a:t>
            </a:r>
            <a:endParaRPr sz="1375">
              <a:solidFill>
                <a:schemeClr val="dk2"/>
              </a:solidFill>
            </a:endParaRPr>
          </a:p>
        </p:txBody>
      </p:sp>
      <p:sp>
        <p:nvSpPr>
          <p:cNvPr id="298" name="Google Shape;298;p33"/>
          <p:cNvSpPr txBox="1"/>
          <p:nvPr/>
        </p:nvSpPr>
        <p:spPr>
          <a:xfrm>
            <a:off x="5250697" y="2171125"/>
            <a:ext cx="1019400" cy="352800"/>
          </a:xfrm>
          <a:prstGeom prst="rect">
            <a:avLst/>
          </a:prstGeom>
          <a:noFill/>
          <a:ln>
            <a:noFill/>
          </a:ln>
        </p:spPr>
        <p:txBody>
          <a:bodyPr anchorCtr="0" anchor="t" bIns="69875" lIns="69875" spcFirstLastPara="1" rIns="69875" wrap="square" tIns="69875">
            <a:spAutoFit/>
          </a:bodyPr>
          <a:lstStyle/>
          <a:p>
            <a:pPr indent="0" lvl="0" marL="0" rtl="0" algn="ctr">
              <a:spcBef>
                <a:spcPts val="0"/>
              </a:spcBef>
              <a:spcAft>
                <a:spcPts val="0"/>
              </a:spcAft>
              <a:buNone/>
            </a:pPr>
            <a:r>
              <a:rPr lang="de" sz="1375">
                <a:solidFill>
                  <a:schemeClr val="dk2"/>
                </a:solidFill>
              </a:rPr>
              <a:t>Orderlines</a:t>
            </a:r>
            <a:endParaRPr sz="1375">
              <a:solidFill>
                <a:schemeClr val="dk2"/>
              </a:solidFill>
            </a:endParaRPr>
          </a:p>
        </p:txBody>
      </p:sp>
      <p:cxnSp>
        <p:nvCxnSpPr>
          <p:cNvPr id="299" name="Google Shape;299;p33"/>
          <p:cNvCxnSpPr>
            <a:stCxn id="295" idx="2"/>
            <a:endCxn id="292" idx="4"/>
          </p:cNvCxnSpPr>
          <p:nvPr/>
        </p:nvCxnSpPr>
        <p:spPr>
          <a:xfrm flipH="1">
            <a:off x="6066663" y="3154811"/>
            <a:ext cx="657300" cy="7800"/>
          </a:xfrm>
          <a:prstGeom prst="straightConnector1">
            <a:avLst/>
          </a:prstGeom>
          <a:noFill/>
          <a:ln cap="flat" cmpd="sng" w="7275">
            <a:solidFill>
              <a:schemeClr val="dk1"/>
            </a:solidFill>
            <a:prstDash val="solid"/>
            <a:round/>
            <a:headEnd len="med" w="med" type="none"/>
            <a:tailEnd len="med" w="med" type="none"/>
          </a:ln>
        </p:spPr>
      </p:cxnSp>
      <p:sp>
        <p:nvSpPr>
          <p:cNvPr id="300" name="Google Shape;300;p33"/>
          <p:cNvSpPr/>
          <p:nvPr/>
        </p:nvSpPr>
        <p:spPr>
          <a:xfrm>
            <a:off x="8020901" y="3212520"/>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611"/>
          </a:p>
        </p:txBody>
      </p:sp>
      <p:sp>
        <p:nvSpPr>
          <p:cNvPr id="301" name="Google Shape;301;p33"/>
          <p:cNvSpPr/>
          <p:nvPr/>
        </p:nvSpPr>
        <p:spPr>
          <a:xfrm>
            <a:off x="8020901" y="2958396"/>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840"/>
          </a:p>
        </p:txBody>
      </p:sp>
      <p:sp>
        <p:nvSpPr>
          <p:cNvPr id="302" name="Google Shape;302;p33"/>
          <p:cNvSpPr/>
          <p:nvPr/>
        </p:nvSpPr>
        <p:spPr>
          <a:xfrm>
            <a:off x="8020901" y="2684134"/>
            <a:ext cx="612304" cy="408205"/>
          </a:xfrm>
          <a:prstGeom prst="flowChartMagneticDisk">
            <a:avLst/>
          </a:prstGeom>
          <a:solidFill>
            <a:schemeClr val="lt1"/>
          </a:solidFill>
          <a:ln cap="flat" cmpd="sng" w="9025">
            <a:solidFill>
              <a:srgbClr val="000000"/>
            </a:solidFill>
            <a:prstDash val="solid"/>
            <a:round/>
            <a:headEnd len="sm" w="sm" type="none"/>
            <a:tailEnd len="sm" w="sm" type="none"/>
          </a:ln>
        </p:spPr>
        <p:txBody>
          <a:bodyPr anchorCtr="0" anchor="ctr" bIns="86550" lIns="86550" spcFirstLastPara="1" rIns="86550" wrap="square" tIns="86550">
            <a:noAutofit/>
          </a:bodyPr>
          <a:lstStyle/>
          <a:p>
            <a:pPr indent="0" lvl="0" marL="0" rtl="0" algn="ctr">
              <a:spcBef>
                <a:spcPts val="0"/>
              </a:spcBef>
              <a:spcAft>
                <a:spcPts val="0"/>
              </a:spcAft>
              <a:buNone/>
            </a:pPr>
            <a:r>
              <a:t/>
            </a:r>
            <a:endParaRPr sz="790"/>
          </a:p>
        </p:txBody>
      </p:sp>
      <p:sp>
        <p:nvSpPr>
          <p:cNvPr id="303" name="Google Shape;303;p33"/>
          <p:cNvSpPr txBox="1"/>
          <p:nvPr/>
        </p:nvSpPr>
        <p:spPr>
          <a:xfrm>
            <a:off x="7790263" y="2171125"/>
            <a:ext cx="1073700" cy="352800"/>
          </a:xfrm>
          <a:prstGeom prst="rect">
            <a:avLst/>
          </a:prstGeom>
          <a:noFill/>
          <a:ln>
            <a:noFill/>
          </a:ln>
        </p:spPr>
        <p:txBody>
          <a:bodyPr anchorCtr="0" anchor="t" bIns="69875" lIns="69875" spcFirstLastPara="1" rIns="69875" wrap="square" tIns="69875">
            <a:spAutoFit/>
          </a:bodyPr>
          <a:lstStyle/>
          <a:p>
            <a:pPr indent="0" lvl="0" marL="0" rtl="0" algn="ctr">
              <a:spcBef>
                <a:spcPts val="0"/>
              </a:spcBef>
              <a:spcAft>
                <a:spcPts val="0"/>
              </a:spcAft>
              <a:buNone/>
            </a:pPr>
            <a:r>
              <a:rPr lang="de" sz="1375">
                <a:solidFill>
                  <a:schemeClr val="dk2"/>
                </a:solidFill>
              </a:rPr>
              <a:t>Promotions</a:t>
            </a:r>
            <a:endParaRPr sz="1375">
              <a:solidFill>
                <a:schemeClr val="dk2"/>
              </a:solidFill>
            </a:endParaRPr>
          </a:p>
        </p:txBody>
      </p:sp>
      <p:cxnSp>
        <p:nvCxnSpPr>
          <p:cNvPr id="304" name="Google Shape;304;p33"/>
          <p:cNvCxnSpPr>
            <a:stCxn id="301" idx="2"/>
            <a:endCxn id="295" idx="4"/>
          </p:cNvCxnSpPr>
          <p:nvPr/>
        </p:nvCxnSpPr>
        <p:spPr>
          <a:xfrm rot="10800000">
            <a:off x="7336301" y="3154699"/>
            <a:ext cx="684600" cy="78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type="title"/>
          </p:nvPr>
        </p:nvSpPr>
        <p:spPr>
          <a:xfrm>
            <a:off x="311700" y="126275"/>
            <a:ext cx="8520600" cy="469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de" sz="1620">
                <a:solidFill>
                  <a:srgbClr val="FF9900"/>
                </a:solidFill>
                <a:latin typeface="Arial"/>
                <a:ea typeface="Arial"/>
                <a:cs typeface="Arial"/>
                <a:sym typeface="Arial"/>
              </a:rPr>
              <a:t>Discounts</a:t>
            </a:r>
            <a:r>
              <a:rPr b="1" lang="de" sz="1620">
                <a:latin typeface="Arial"/>
                <a:ea typeface="Arial"/>
                <a:cs typeface="Arial"/>
                <a:sym typeface="Arial"/>
              </a:rPr>
              <a:t> are ineffective due to consistently low prices</a:t>
            </a:r>
            <a:endParaRPr b="1" sz="1620">
              <a:latin typeface="Arial"/>
              <a:ea typeface="Arial"/>
              <a:cs typeface="Arial"/>
              <a:sym typeface="Arial"/>
            </a:endParaRPr>
          </a:p>
        </p:txBody>
      </p:sp>
      <p:pic>
        <p:nvPicPr>
          <p:cNvPr id="310" name="Google Shape;310;p34" title="Total Revenue and Avg Discount % by Main Category highlighted.png"/>
          <p:cNvPicPr preferRelativeResize="0"/>
          <p:nvPr/>
        </p:nvPicPr>
        <p:blipFill>
          <a:blip r:embed="rId3">
            <a:alphaModFix/>
          </a:blip>
          <a:stretch>
            <a:fillRect/>
          </a:stretch>
        </p:blipFill>
        <p:spPr>
          <a:xfrm>
            <a:off x="67963" y="677309"/>
            <a:ext cx="9008074" cy="446619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270700" y="98875"/>
            <a:ext cx="84462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990"/>
              <a:buFont typeface="Arial"/>
              <a:buNone/>
            </a:pPr>
            <a:r>
              <a:rPr b="1" lang="de" sz="1600">
                <a:latin typeface="Arial"/>
                <a:ea typeface="Arial"/>
                <a:cs typeface="Arial"/>
                <a:sym typeface="Arial"/>
              </a:rPr>
              <a:t>Total revenue doesn’t seem to depend much on </a:t>
            </a:r>
            <a:r>
              <a:rPr b="1" lang="de" sz="1600">
                <a:solidFill>
                  <a:srgbClr val="FF9900"/>
                </a:solidFill>
                <a:latin typeface="Arial"/>
                <a:ea typeface="Arial"/>
                <a:cs typeface="Arial"/>
                <a:sym typeface="Arial"/>
              </a:rPr>
              <a:t>discounts</a:t>
            </a:r>
            <a:r>
              <a:rPr b="1" lang="de" sz="1600">
                <a:latin typeface="Arial"/>
                <a:ea typeface="Arial"/>
                <a:cs typeface="Arial"/>
                <a:sym typeface="Arial"/>
              </a:rPr>
              <a:t>, regardless of price level.</a:t>
            </a:r>
            <a:endParaRPr sz="1600"/>
          </a:p>
        </p:txBody>
      </p:sp>
      <p:pic>
        <p:nvPicPr>
          <p:cNvPr id="316" name="Google Shape;316;p35" title="Total Revenue and Avg Discount % by Main Category.png"/>
          <p:cNvPicPr preferRelativeResize="0"/>
          <p:nvPr/>
        </p:nvPicPr>
        <p:blipFill>
          <a:blip r:embed="rId3">
            <a:alphaModFix/>
          </a:blip>
          <a:stretch>
            <a:fillRect/>
          </a:stretch>
        </p:blipFill>
        <p:spPr>
          <a:xfrm>
            <a:off x="62176" y="671575"/>
            <a:ext cx="9019626" cy="4471926"/>
          </a:xfrm>
          <a:prstGeom prst="rect">
            <a:avLst/>
          </a:prstGeom>
          <a:noFill/>
          <a:ln>
            <a:noFill/>
          </a:ln>
        </p:spPr>
      </p:pic>
      <p:sp>
        <p:nvSpPr>
          <p:cNvPr id="317" name="Google Shape;317;p35"/>
          <p:cNvSpPr/>
          <p:nvPr/>
        </p:nvSpPr>
        <p:spPr>
          <a:xfrm>
            <a:off x="6181900" y="943150"/>
            <a:ext cx="560100" cy="37260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35"/>
          <p:cNvSpPr/>
          <p:nvPr/>
        </p:nvSpPr>
        <p:spPr>
          <a:xfrm>
            <a:off x="7414525" y="2287875"/>
            <a:ext cx="560100" cy="23814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35"/>
          <p:cNvSpPr/>
          <p:nvPr/>
        </p:nvSpPr>
        <p:spPr>
          <a:xfrm>
            <a:off x="2508475" y="1494125"/>
            <a:ext cx="584700" cy="3324300"/>
          </a:xfrm>
          <a:prstGeom prst="roundRect">
            <a:avLst>
              <a:gd fmla="val 16667" name="adj"/>
            </a:avLst>
          </a:prstGeom>
          <a:noFill/>
          <a:ln cap="flat" cmpd="sng" w="2857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35"/>
          <p:cNvSpPr/>
          <p:nvPr/>
        </p:nvSpPr>
        <p:spPr>
          <a:xfrm>
            <a:off x="709675" y="2614700"/>
            <a:ext cx="560100" cy="2054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321" name="Google Shape;321;p35"/>
          <p:cNvSpPr/>
          <p:nvPr/>
        </p:nvSpPr>
        <p:spPr>
          <a:xfrm>
            <a:off x="4356275" y="3707275"/>
            <a:ext cx="560100" cy="9618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322" name="Google Shape;322;p35"/>
          <p:cNvSpPr/>
          <p:nvPr/>
        </p:nvSpPr>
        <p:spPr>
          <a:xfrm>
            <a:off x="6788900" y="2437150"/>
            <a:ext cx="625500" cy="23814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3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3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Eniac Dataset</a:t>
            </a:r>
            <a:endParaRPr/>
          </a:p>
        </p:txBody>
      </p:sp>
      <p:sp>
        <p:nvSpPr>
          <p:cNvPr id="78" name="Google Shape;78;p15"/>
          <p:cNvSpPr/>
          <p:nvPr/>
        </p:nvSpPr>
        <p:spPr>
          <a:xfrm>
            <a:off x="1333225" y="3266546"/>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79" name="Google Shape;79;p15"/>
          <p:cNvSpPr/>
          <p:nvPr/>
        </p:nvSpPr>
        <p:spPr>
          <a:xfrm>
            <a:off x="1333225" y="2933999"/>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0" name="Google Shape;80;p15"/>
          <p:cNvSpPr/>
          <p:nvPr/>
        </p:nvSpPr>
        <p:spPr>
          <a:xfrm>
            <a:off x="1333225" y="2575100"/>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1" name="Google Shape;81;p15"/>
          <p:cNvSpPr/>
          <p:nvPr/>
        </p:nvSpPr>
        <p:spPr>
          <a:xfrm>
            <a:off x="3113442" y="3279721"/>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2" name="Google Shape;82;p15"/>
          <p:cNvSpPr/>
          <p:nvPr/>
        </p:nvSpPr>
        <p:spPr>
          <a:xfrm>
            <a:off x="3113442" y="2947174"/>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3" name="Google Shape;83;p15"/>
          <p:cNvSpPr/>
          <p:nvPr/>
        </p:nvSpPr>
        <p:spPr>
          <a:xfrm>
            <a:off x="3113442" y="2588275"/>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4" name="Google Shape;84;p15"/>
          <p:cNvSpPr/>
          <p:nvPr/>
        </p:nvSpPr>
        <p:spPr>
          <a:xfrm>
            <a:off x="4895740" y="3279721"/>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5" name="Google Shape;85;p15"/>
          <p:cNvSpPr/>
          <p:nvPr/>
        </p:nvSpPr>
        <p:spPr>
          <a:xfrm>
            <a:off x="4895740" y="2947174"/>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6" name="Google Shape;86;p15"/>
          <p:cNvSpPr/>
          <p:nvPr/>
        </p:nvSpPr>
        <p:spPr>
          <a:xfrm>
            <a:off x="4895740" y="2588275"/>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7" name="Google Shape;87;p15"/>
          <p:cNvSpPr/>
          <p:nvPr/>
        </p:nvSpPr>
        <p:spPr>
          <a:xfrm>
            <a:off x="6580347" y="3292898"/>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8" name="Google Shape;88;p15"/>
          <p:cNvSpPr/>
          <p:nvPr/>
        </p:nvSpPr>
        <p:spPr>
          <a:xfrm>
            <a:off x="6580347" y="2960351"/>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89" name="Google Shape;89;p15"/>
          <p:cNvSpPr/>
          <p:nvPr/>
        </p:nvSpPr>
        <p:spPr>
          <a:xfrm>
            <a:off x="6580347" y="2601451"/>
            <a:ext cx="801266" cy="534177"/>
          </a:xfrm>
          <a:prstGeom prst="flowChartMagneticDisk">
            <a:avLst/>
          </a:prstGeom>
          <a:solidFill>
            <a:schemeClr val="lt1"/>
          </a:solidFill>
          <a:ln cap="flat" cmpd="sng" w="11800">
            <a:solidFill>
              <a:srgbClr val="000000"/>
            </a:solidFill>
            <a:prstDash val="solid"/>
            <a:round/>
            <a:headEnd len="sm" w="sm" type="none"/>
            <a:tailEnd len="sm" w="sm" type="none"/>
          </a:ln>
        </p:spPr>
        <p:txBody>
          <a:bodyPr anchorCtr="0" anchor="ctr" bIns="113250" lIns="113250" spcFirstLastPara="1" rIns="113250" wrap="square" tIns="113250">
            <a:noAutofit/>
          </a:bodyPr>
          <a:lstStyle/>
          <a:p>
            <a:pPr indent="0" lvl="0" marL="0" rtl="0" algn="ctr">
              <a:spcBef>
                <a:spcPts val="0"/>
              </a:spcBef>
              <a:spcAft>
                <a:spcPts val="0"/>
              </a:spcAft>
              <a:buNone/>
            </a:pPr>
            <a:r>
              <a:t/>
            </a:r>
            <a:endParaRPr sz="1734"/>
          </a:p>
        </p:txBody>
      </p:sp>
      <p:sp>
        <p:nvSpPr>
          <p:cNvPr id="90" name="Google Shape;90;p15"/>
          <p:cNvSpPr txBox="1"/>
          <p:nvPr/>
        </p:nvSpPr>
        <p:spPr>
          <a:xfrm>
            <a:off x="4629325" y="1916950"/>
            <a:ext cx="133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Products</a:t>
            </a:r>
            <a:endParaRPr sz="1800">
              <a:solidFill>
                <a:schemeClr val="dk2"/>
              </a:solidFill>
            </a:endParaRPr>
          </a:p>
        </p:txBody>
      </p:sp>
      <p:sp>
        <p:nvSpPr>
          <p:cNvPr id="91" name="Google Shape;91;p15"/>
          <p:cNvSpPr txBox="1"/>
          <p:nvPr/>
        </p:nvSpPr>
        <p:spPr>
          <a:xfrm>
            <a:off x="6313925" y="1916950"/>
            <a:ext cx="133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Brands</a:t>
            </a:r>
            <a:endParaRPr sz="1800">
              <a:solidFill>
                <a:schemeClr val="dk2"/>
              </a:solidFill>
            </a:endParaRPr>
          </a:p>
        </p:txBody>
      </p:sp>
      <p:sp>
        <p:nvSpPr>
          <p:cNvPr id="92" name="Google Shape;92;p15"/>
          <p:cNvSpPr txBox="1"/>
          <p:nvPr/>
        </p:nvSpPr>
        <p:spPr>
          <a:xfrm>
            <a:off x="2847013" y="1916950"/>
            <a:ext cx="133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Orderlines</a:t>
            </a:r>
            <a:endParaRPr sz="1800">
              <a:solidFill>
                <a:schemeClr val="dk2"/>
              </a:solidFill>
            </a:endParaRPr>
          </a:p>
        </p:txBody>
      </p:sp>
      <p:sp>
        <p:nvSpPr>
          <p:cNvPr id="93" name="Google Shape;93;p15"/>
          <p:cNvSpPr txBox="1"/>
          <p:nvPr/>
        </p:nvSpPr>
        <p:spPr>
          <a:xfrm>
            <a:off x="1064713" y="1916950"/>
            <a:ext cx="13341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de" sz="1800">
                <a:solidFill>
                  <a:schemeClr val="dk2"/>
                </a:solidFill>
              </a:rPr>
              <a:t>Orders</a:t>
            </a:r>
            <a:endParaRPr sz="1800">
              <a:solidFill>
                <a:schemeClr val="dk2"/>
              </a:solidFill>
            </a:endParaRPr>
          </a:p>
        </p:txBody>
      </p:sp>
      <p:cxnSp>
        <p:nvCxnSpPr>
          <p:cNvPr id="94" name="Google Shape;94;p15"/>
          <p:cNvCxnSpPr>
            <a:stCxn id="79" idx="4"/>
            <a:endCxn id="82" idx="2"/>
          </p:cNvCxnSpPr>
          <p:nvPr/>
        </p:nvCxnSpPr>
        <p:spPr>
          <a:xfrm>
            <a:off x="2134491" y="3201088"/>
            <a:ext cx="978900" cy="13200"/>
          </a:xfrm>
          <a:prstGeom prst="straightConnector1">
            <a:avLst/>
          </a:prstGeom>
          <a:noFill/>
          <a:ln cap="flat" cmpd="sng" w="9525">
            <a:solidFill>
              <a:srgbClr val="000000"/>
            </a:solidFill>
            <a:prstDash val="solid"/>
            <a:round/>
            <a:headEnd len="med" w="med" type="none"/>
            <a:tailEnd len="med" w="med" type="none"/>
          </a:ln>
        </p:spPr>
      </p:cxnSp>
      <p:cxnSp>
        <p:nvCxnSpPr>
          <p:cNvPr id="95" name="Google Shape;95;p15"/>
          <p:cNvCxnSpPr>
            <a:stCxn id="82" idx="4"/>
            <a:endCxn id="85" idx="2"/>
          </p:cNvCxnSpPr>
          <p:nvPr/>
        </p:nvCxnSpPr>
        <p:spPr>
          <a:xfrm>
            <a:off x="3914708" y="3214263"/>
            <a:ext cx="981000" cy="0"/>
          </a:xfrm>
          <a:prstGeom prst="straightConnector1">
            <a:avLst/>
          </a:prstGeom>
          <a:noFill/>
          <a:ln cap="flat" cmpd="sng" w="9525">
            <a:solidFill>
              <a:srgbClr val="000000"/>
            </a:solidFill>
            <a:prstDash val="solid"/>
            <a:round/>
            <a:headEnd len="med" w="med" type="none"/>
            <a:tailEnd len="med" w="med" type="none"/>
          </a:ln>
        </p:spPr>
      </p:cxnSp>
      <p:cxnSp>
        <p:nvCxnSpPr>
          <p:cNvPr id="96" name="Google Shape;96;p15"/>
          <p:cNvCxnSpPr>
            <a:stCxn id="85" idx="4"/>
            <a:endCxn id="88" idx="2"/>
          </p:cNvCxnSpPr>
          <p:nvPr/>
        </p:nvCxnSpPr>
        <p:spPr>
          <a:xfrm>
            <a:off x="5697006" y="3214263"/>
            <a:ext cx="883200" cy="132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1200"/>
              </a:spcAft>
              <a:buClr>
                <a:schemeClr val="dk1"/>
              </a:buClr>
              <a:buSzPct val="39285"/>
              <a:buFont typeface="Arial"/>
              <a:buNone/>
            </a:pPr>
            <a:r>
              <a:rPr lang="de"/>
              <a:t>Data Collection </a:t>
            </a:r>
            <a:r>
              <a:rPr lang="de"/>
              <a:t>Improvements</a:t>
            </a:r>
            <a:endParaRPr/>
          </a:p>
        </p:txBody>
      </p:sp>
      <p:sp>
        <p:nvSpPr>
          <p:cNvPr id="102" name="Google Shape;10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de"/>
              <a:t>Problems with the data tables:</a:t>
            </a:r>
            <a:endParaRPr/>
          </a:p>
          <a:p>
            <a:pPr indent="-342900" lvl="0" marL="457200" rtl="0" algn="l">
              <a:spcBef>
                <a:spcPts val="1200"/>
              </a:spcBef>
              <a:spcAft>
                <a:spcPts val="0"/>
              </a:spcAft>
              <a:buSzPts val="1800"/>
              <a:buChar char="●"/>
            </a:pPr>
            <a:r>
              <a:rPr lang="de"/>
              <a:t>Wrong </a:t>
            </a:r>
            <a:r>
              <a:rPr b="1" lang="de"/>
              <a:t>data types</a:t>
            </a:r>
            <a:r>
              <a:rPr lang="de"/>
              <a:t> for prices and dates</a:t>
            </a:r>
            <a:endParaRPr/>
          </a:p>
          <a:p>
            <a:pPr indent="-342900" lvl="0" marL="457200" rtl="0" algn="l">
              <a:spcBef>
                <a:spcPts val="0"/>
              </a:spcBef>
              <a:spcAft>
                <a:spcPts val="0"/>
              </a:spcAft>
              <a:buSzPts val="1800"/>
              <a:buChar char="●"/>
            </a:pPr>
            <a:r>
              <a:rPr lang="de"/>
              <a:t>Big amount of product </a:t>
            </a:r>
            <a:r>
              <a:rPr b="1" lang="de"/>
              <a:t>duplicates</a:t>
            </a:r>
            <a:endParaRPr b="1"/>
          </a:p>
          <a:p>
            <a:pPr indent="-342900" lvl="0" marL="457200" rtl="0" algn="l">
              <a:spcBef>
                <a:spcPts val="0"/>
              </a:spcBef>
              <a:spcAft>
                <a:spcPts val="0"/>
              </a:spcAft>
              <a:buSzPts val="1800"/>
              <a:buChar char="●"/>
            </a:pPr>
            <a:r>
              <a:rPr b="1" lang="de"/>
              <a:t>Price Data Issues</a:t>
            </a:r>
            <a:r>
              <a:rPr lang="de"/>
              <a:t> with decimal places and points</a:t>
            </a:r>
            <a:endParaRPr/>
          </a:p>
          <a:p>
            <a:pPr indent="-342900" lvl="0" marL="457200" rtl="0" algn="l">
              <a:spcBef>
                <a:spcPts val="0"/>
              </a:spcBef>
              <a:spcAft>
                <a:spcPts val="0"/>
              </a:spcAft>
              <a:buSzPts val="1800"/>
              <a:buChar char="●"/>
            </a:pPr>
            <a:r>
              <a:rPr b="1" lang="de"/>
              <a:t>Data Redundancy</a:t>
            </a:r>
            <a:r>
              <a:rPr lang="de"/>
              <a:t> in all tables</a:t>
            </a:r>
            <a:endParaRPr/>
          </a:p>
          <a:p>
            <a:pPr indent="-342900" lvl="0" marL="457200" rtl="0" algn="l">
              <a:spcBef>
                <a:spcPts val="0"/>
              </a:spcBef>
              <a:spcAft>
                <a:spcPts val="0"/>
              </a:spcAft>
              <a:buSzPts val="1800"/>
              <a:buChar char="●"/>
            </a:pPr>
            <a:r>
              <a:rPr lang="de"/>
              <a:t>Outdated and </a:t>
            </a:r>
            <a:r>
              <a:rPr b="1" lang="de"/>
              <a:t>unnecessary</a:t>
            </a:r>
            <a:r>
              <a:rPr b="1" lang="de"/>
              <a:t> data</a:t>
            </a:r>
            <a:endParaRPr b="1"/>
          </a:p>
          <a:p>
            <a:pPr indent="0" lvl="0" marL="0" rtl="0" algn="l">
              <a:spcBef>
                <a:spcPts val="1200"/>
              </a:spcBef>
              <a:spcAft>
                <a:spcPts val="1200"/>
              </a:spcAft>
              <a:buNone/>
            </a:pPr>
            <a:br>
              <a:rPr lang="de" sz="1500"/>
            </a:br>
            <a:r>
              <a:rPr lang="de" sz="1500"/>
              <a:t>For more details ask our team and look into the slides in the appendix</a:t>
            </a:r>
            <a:r>
              <a:rPr lang="de"/>
              <a:t> </a:t>
            </a:r>
            <a:endParaRPr/>
          </a:p>
        </p:txBody>
      </p:sp>
      <p:pic>
        <p:nvPicPr>
          <p:cNvPr id="103" name="Google Shape;103;p16"/>
          <p:cNvPicPr preferRelativeResize="0"/>
          <p:nvPr/>
        </p:nvPicPr>
        <p:blipFill rotWithShape="1">
          <a:blip r:embed="rId3">
            <a:alphaModFix/>
          </a:blip>
          <a:srcRect b="7510" l="0" r="0" t="0"/>
          <a:stretch/>
        </p:blipFill>
        <p:spPr>
          <a:xfrm>
            <a:off x="7177375" y="2258134"/>
            <a:ext cx="628000" cy="627218"/>
          </a:xfrm>
          <a:prstGeom prst="rect">
            <a:avLst/>
          </a:prstGeom>
          <a:noFill/>
          <a:ln>
            <a:noFill/>
          </a:ln>
        </p:spPr>
      </p:pic>
      <p:pic>
        <p:nvPicPr>
          <p:cNvPr id="104" name="Google Shape;104;p16"/>
          <p:cNvPicPr preferRelativeResize="0"/>
          <p:nvPr/>
        </p:nvPicPr>
        <p:blipFill rotWithShape="1">
          <a:blip r:embed="rId3">
            <a:alphaModFix/>
          </a:blip>
          <a:srcRect b="7961" l="0" r="0" t="0"/>
          <a:stretch/>
        </p:blipFill>
        <p:spPr>
          <a:xfrm>
            <a:off x="7083150" y="2166013"/>
            <a:ext cx="816450" cy="811450"/>
          </a:xfrm>
          <a:prstGeom prst="rect">
            <a:avLst/>
          </a:prstGeom>
          <a:noFill/>
          <a:ln>
            <a:noFill/>
          </a:ln>
        </p:spPr>
      </p:pic>
      <p:pic>
        <p:nvPicPr>
          <p:cNvPr id="105" name="Google Shape;105;p16"/>
          <p:cNvPicPr preferRelativeResize="0"/>
          <p:nvPr/>
        </p:nvPicPr>
        <p:blipFill rotWithShape="1">
          <a:blip r:embed="rId3">
            <a:alphaModFix/>
          </a:blip>
          <a:srcRect b="7825" l="0" r="0" t="0"/>
          <a:stretch/>
        </p:blipFill>
        <p:spPr>
          <a:xfrm>
            <a:off x="6978950" y="2061725"/>
            <a:ext cx="1024825" cy="1020049"/>
          </a:xfrm>
          <a:prstGeom prst="rect">
            <a:avLst/>
          </a:prstGeom>
          <a:noFill/>
          <a:ln>
            <a:noFill/>
          </a:ln>
        </p:spPr>
      </p:pic>
      <p:pic>
        <p:nvPicPr>
          <p:cNvPr id="106" name="Google Shape;106;p16"/>
          <p:cNvPicPr preferRelativeResize="0"/>
          <p:nvPr/>
        </p:nvPicPr>
        <p:blipFill rotWithShape="1">
          <a:blip r:embed="rId3">
            <a:alphaModFix/>
          </a:blip>
          <a:srcRect b="7969" l="0" r="0" t="0"/>
          <a:stretch/>
        </p:blipFill>
        <p:spPr>
          <a:xfrm>
            <a:off x="6866613" y="1950850"/>
            <a:ext cx="1249500" cy="1241776"/>
          </a:xfrm>
          <a:prstGeom prst="rect">
            <a:avLst/>
          </a:prstGeom>
          <a:noFill/>
          <a:ln>
            <a:noFill/>
          </a:ln>
        </p:spPr>
      </p:pic>
      <p:pic>
        <p:nvPicPr>
          <p:cNvPr id="107" name="Google Shape;107;p16"/>
          <p:cNvPicPr preferRelativeResize="0"/>
          <p:nvPr/>
        </p:nvPicPr>
        <p:blipFill rotWithShape="1">
          <a:blip r:embed="rId3">
            <a:alphaModFix/>
          </a:blip>
          <a:srcRect b="7510" l="0" r="0" t="0"/>
          <a:stretch/>
        </p:blipFill>
        <p:spPr>
          <a:xfrm>
            <a:off x="6755014" y="1836323"/>
            <a:ext cx="1472675" cy="147084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4"/>
                                        </p:tgtEl>
                                        <p:attrNameLst>
                                          <p:attrName>style.visibility</p:attrName>
                                        </p:attrNameLst>
                                      </p:cBhvr>
                                      <p:to>
                                        <p:strVal val="visible"/>
                                      </p:to>
                                    </p:set>
                                    <p:anim calcmode="lin" valueType="num">
                                      <p:cBhvr additive="base">
                                        <p:cTn dur="1000"/>
                                        <p:tgtEl>
                                          <p:spTgt spid="104"/>
                                        </p:tgtEl>
                                        <p:attrNameLst>
                                          <p:attrName>ppt_w</p:attrName>
                                        </p:attrNameLst>
                                      </p:cBhvr>
                                      <p:tavLst>
                                        <p:tav fmla="" tm="0">
                                          <p:val>
                                            <p:strVal val="0"/>
                                          </p:val>
                                        </p:tav>
                                        <p:tav fmla="" tm="100000">
                                          <p:val>
                                            <p:strVal val="#ppt_w"/>
                                          </p:val>
                                        </p:tav>
                                      </p:tavLst>
                                    </p:anim>
                                    <p:anim calcmode="lin" valueType="num">
                                      <p:cBhvr additive="base">
                                        <p:cTn dur="1000"/>
                                        <p:tgtEl>
                                          <p:spTgt spid="104"/>
                                        </p:tgtEl>
                                        <p:attrNameLst>
                                          <p:attrName>ppt_h</p:attrName>
                                        </p:attrNameLst>
                                      </p:cBhvr>
                                      <p:tavLst>
                                        <p:tav fmla="" tm="0">
                                          <p:val>
                                            <p:strVal val="0"/>
                                          </p:val>
                                        </p:tav>
                                        <p:tav fmla="" tm="100000">
                                          <p:val>
                                            <p:strVal val="#ppt_h"/>
                                          </p:val>
                                        </p:tav>
                                      </p:tavLst>
                                    </p:anim>
                                  </p:childTnLst>
                                </p:cTn>
                              </p:par>
                              <p:par>
                                <p:cTn fill="hold" nodeType="withEffect" presetClass="exit" presetID="1" presetSubtype="0">
                                  <p:stCondLst>
                                    <p:cond delay="0"/>
                                  </p:stCondLst>
                                  <p:childTnLst>
                                    <p:set>
                                      <p:cBhvr>
                                        <p:cTn dur="1" fill="hold">
                                          <p:stCondLst>
                                            <p:cond delay="0"/>
                                          </p:stCondLst>
                                        </p:cTn>
                                        <p:tgtEl>
                                          <p:spTgt spid="10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ppt_w</p:attrName>
                                        </p:attrNameLst>
                                      </p:cBhvr>
                                      <p:tavLst>
                                        <p:tav fmla="" tm="0">
                                          <p:val>
                                            <p:strVal val="0"/>
                                          </p:val>
                                        </p:tav>
                                        <p:tav fmla="" tm="100000">
                                          <p:val>
                                            <p:strVal val="#ppt_w"/>
                                          </p:val>
                                        </p:tav>
                                      </p:tavLst>
                                    </p:anim>
                                    <p:anim calcmode="lin" valueType="num">
                                      <p:cBhvr additive="base">
                                        <p:cTn dur="1000"/>
                                        <p:tgtEl>
                                          <p:spTgt spid="105"/>
                                        </p:tgtEl>
                                        <p:attrNameLst>
                                          <p:attrName>ppt_h</p:attrName>
                                        </p:attrNameLst>
                                      </p:cBhvr>
                                      <p:tavLst>
                                        <p:tav fmla="" tm="0">
                                          <p:val>
                                            <p:strVal val="0"/>
                                          </p:val>
                                        </p:tav>
                                        <p:tav fmla="" tm="100000">
                                          <p:val>
                                            <p:strVal val="#ppt_h"/>
                                          </p:val>
                                        </p:tav>
                                      </p:tavLst>
                                    </p:anim>
                                  </p:childTnLst>
                                </p:cTn>
                              </p:par>
                              <p:par>
                                <p:cTn fill="hold" nodeType="withEffect" presetClass="exit" presetID="1" presetSubtype="0">
                                  <p:stCondLst>
                                    <p:cond delay="0"/>
                                  </p:stCondLst>
                                  <p:childTnLst>
                                    <p:set>
                                      <p:cBhvr>
                                        <p:cTn dur="1" fill="hold">
                                          <p:stCondLst>
                                            <p:cond delay="0"/>
                                          </p:stCondLst>
                                        </p:cTn>
                                        <p:tgtEl>
                                          <p:spTgt spid="10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6"/>
                                        </p:tgtEl>
                                        <p:attrNameLst>
                                          <p:attrName>style.visibility</p:attrName>
                                        </p:attrNameLst>
                                      </p:cBhvr>
                                      <p:to>
                                        <p:strVal val="visible"/>
                                      </p:to>
                                    </p:set>
                                    <p:anim calcmode="lin" valueType="num">
                                      <p:cBhvr additive="base">
                                        <p:cTn dur="1000"/>
                                        <p:tgtEl>
                                          <p:spTgt spid="106"/>
                                        </p:tgtEl>
                                        <p:attrNameLst>
                                          <p:attrName>ppt_w</p:attrName>
                                        </p:attrNameLst>
                                      </p:cBhvr>
                                      <p:tavLst>
                                        <p:tav fmla="" tm="0">
                                          <p:val>
                                            <p:strVal val="0"/>
                                          </p:val>
                                        </p:tav>
                                        <p:tav fmla="" tm="100000">
                                          <p:val>
                                            <p:strVal val="#ppt_w"/>
                                          </p:val>
                                        </p:tav>
                                      </p:tavLst>
                                    </p:anim>
                                    <p:anim calcmode="lin" valueType="num">
                                      <p:cBhvr additive="base">
                                        <p:cTn dur="1000"/>
                                        <p:tgtEl>
                                          <p:spTgt spid="106"/>
                                        </p:tgtEl>
                                        <p:attrNameLst>
                                          <p:attrName>ppt_h</p:attrName>
                                        </p:attrNameLst>
                                      </p:cBhvr>
                                      <p:tavLst>
                                        <p:tav fmla="" tm="0">
                                          <p:val>
                                            <p:strVal val="0"/>
                                          </p:val>
                                        </p:tav>
                                        <p:tav fmla="" tm="100000">
                                          <p:val>
                                            <p:strVal val="#ppt_h"/>
                                          </p:val>
                                        </p:tav>
                                      </p:tavLst>
                                    </p:anim>
                                  </p:childTnLst>
                                </p:cTn>
                              </p:par>
                              <p:par>
                                <p:cTn fill="hold" nodeType="withEffect" presetClass="exit" presetID="1" presetSubtype="0">
                                  <p:stCondLst>
                                    <p:cond delay="0"/>
                                  </p:stCondLst>
                                  <p:childTnLst>
                                    <p:set>
                                      <p:cBhvr>
                                        <p:cTn dur="1" fill="hold">
                                          <p:stCondLst>
                                            <p:cond delay="0"/>
                                          </p:stCondLst>
                                        </p:cTn>
                                        <p:tgtEl>
                                          <p:spTgt spid="10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7"/>
                                        </p:tgtEl>
                                        <p:attrNameLst>
                                          <p:attrName>style.visibility</p:attrName>
                                        </p:attrNameLst>
                                      </p:cBhvr>
                                      <p:to>
                                        <p:strVal val="visible"/>
                                      </p:to>
                                    </p:set>
                                    <p:anim calcmode="lin" valueType="num">
                                      <p:cBhvr additive="base">
                                        <p:cTn dur="1000"/>
                                        <p:tgtEl>
                                          <p:spTgt spid="107"/>
                                        </p:tgtEl>
                                        <p:attrNameLst>
                                          <p:attrName>ppt_w</p:attrName>
                                        </p:attrNameLst>
                                      </p:cBhvr>
                                      <p:tavLst>
                                        <p:tav fmla="" tm="0">
                                          <p:val>
                                            <p:strVal val="0"/>
                                          </p:val>
                                        </p:tav>
                                        <p:tav fmla="" tm="100000">
                                          <p:val>
                                            <p:strVal val="#ppt_w"/>
                                          </p:val>
                                        </p:tav>
                                      </p:tavLst>
                                    </p:anim>
                                    <p:anim calcmode="lin" valueType="num">
                                      <p:cBhvr additive="base">
                                        <p:cTn dur="1000"/>
                                        <p:tgtEl>
                                          <p:spTgt spid="107"/>
                                        </p:tgtEl>
                                        <p:attrNameLst>
                                          <p:attrName>ppt_h</p:attrName>
                                        </p:attrNameLst>
                                      </p:cBhvr>
                                      <p:tavLst>
                                        <p:tav fmla="" tm="0">
                                          <p:val>
                                            <p:strVal val="0"/>
                                          </p:val>
                                        </p:tav>
                                        <p:tav fmla="" tm="100000">
                                          <p:val>
                                            <p:strVal val="#ppt_h"/>
                                          </p:val>
                                        </p:tav>
                                      </p:tavLst>
                                    </p:anim>
                                  </p:childTnLst>
                                </p:cTn>
                              </p:par>
                              <p:par>
                                <p:cTn fill="hold" nodeType="withEffect" presetClass="exit" presetID="1" presetSubtype="0">
                                  <p:stCondLst>
                                    <p:cond delay="0"/>
                                  </p:stCondLst>
                                  <p:childTnLst>
                                    <p:set>
                                      <p:cBhvr>
                                        <p:cTn dur="1" fill="hold">
                                          <p:stCondLst>
                                            <p:cond delay="0"/>
                                          </p:stCondLst>
                                        </p:cTn>
                                        <p:tgtEl>
                                          <p:spTgt spid="10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Product Categorization</a:t>
            </a:r>
            <a:endParaRPr/>
          </a:p>
        </p:txBody>
      </p:sp>
      <p:sp>
        <p:nvSpPr>
          <p:cNvPr id="113" name="Google Shape;113;p17"/>
          <p:cNvSpPr txBox="1"/>
          <p:nvPr>
            <p:ph idx="1" type="body"/>
          </p:nvPr>
        </p:nvSpPr>
        <p:spPr>
          <a:xfrm>
            <a:off x="311700" y="1212200"/>
            <a:ext cx="4394700" cy="3030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de">
                <a:solidFill>
                  <a:schemeClr val="dk1"/>
                </a:solidFill>
              </a:rPr>
              <a:t>Easier understanding, simpler analysis &amp; reporting. </a:t>
            </a:r>
            <a:endParaRPr>
              <a:solidFill>
                <a:schemeClr val="dk1"/>
              </a:solidFill>
            </a:endParaRPr>
          </a:p>
          <a:p>
            <a:pPr indent="0" lvl="0" marL="0" rtl="0" algn="l">
              <a:spcBef>
                <a:spcPts val="1200"/>
              </a:spcBef>
              <a:spcAft>
                <a:spcPts val="1200"/>
              </a:spcAft>
              <a:buNone/>
            </a:pPr>
            <a:r>
              <a:rPr lang="de">
                <a:solidFill>
                  <a:schemeClr val="dk1"/>
                </a:solidFill>
              </a:rPr>
              <a:t>Over </a:t>
            </a:r>
            <a:r>
              <a:rPr b="1" lang="de">
                <a:solidFill>
                  <a:schemeClr val="dk1"/>
                </a:solidFill>
              </a:rPr>
              <a:t>76%</a:t>
            </a:r>
            <a:r>
              <a:rPr lang="de">
                <a:solidFill>
                  <a:schemeClr val="dk1"/>
                </a:solidFill>
              </a:rPr>
              <a:t> of products already </a:t>
            </a:r>
            <a:r>
              <a:rPr b="1" lang="de">
                <a:solidFill>
                  <a:schemeClr val="dk1"/>
                </a:solidFill>
              </a:rPr>
              <a:t>categorized</a:t>
            </a:r>
            <a:r>
              <a:rPr lang="de">
                <a:solidFill>
                  <a:schemeClr val="dk1"/>
                </a:solidFill>
              </a:rPr>
              <a:t>!</a:t>
            </a:r>
            <a:endParaRPr>
              <a:solidFill>
                <a:schemeClr val="dk1"/>
              </a:solidFill>
            </a:endParaRPr>
          </a:p>
        </p:txBody>
      </p:sp>
      <p:pic>
        <p:nvPicPr>
          <p:cNvPr id="114" name="Google Shape;114;p17" title="Screenshot 2025-05-19 at 22.04.08.png"/>
          <p:cNvPicPr preferRelativeResize="0"/>
          <p:nvPr/>
        </p:nvPicPr>
        <p:blipFill rotWithShape="1">
          <a:blip r:embed="rId3">
            <a:alphaModFix/>
          </a:blip>
          <a:srcRect b="0" l="0" r="11637" t="0"/>
          <a:stretch/>
        </p:blipFill>
        <p:spPr>
          <a:xfrm>
            <a:off x="7253400" y="509800"/>
            <a:ext cx="1638176" cy="4123924"/>
          </a:xfrm>
          <a:prstGeom prst="rect">
            <a:avLst/>
          </a:prstGeom>
          <a:noFill/>
          <a:ln>
            <a:noFill/>
          </a:ln>
        </p:spPr>
      </p:pic>
      <p:pic>
        <p:nvPicPr>
          <p:cNvPr id="115" name="Google Shape;115;p17" title="Screenshot 2025-05-19 at 22.03.38.png"/>
          <p:cNvPicPr preferRelativeResize="0"/>
          <p:nvPr/>
        </p:nvPicPr>
        <p:blipFill rotWithShape="1">
          <a:blip r:embed="rId4">
            <a:alphaModFix/>
          </a:blip>
          <a:srcRect b="0" l="0" r="13636" t="0"/>
          <a:stretch/>
        </p:blipFill>
        <p:spPr>
          <a:xfrm>
            <a:off x="4965600" y="1613850"/>
            <a:ext cx="1744200" cy="2227025"/>
          </a:xfrm>
          <a:prstGeom prst="rect">
            <a:avLst/>
          </a:prstGeom>
          <a:noFill/>
          <a:ln>
            <a:noFill/>
          </a:ln>
        </p:spPr>
      </p:pic>
      <p:sp>
        <p:nvSpPr>
          <p:cNvPr id="116" name="Google Shape;116;p17"/>
          <p:cNvSpPr/>
          <p:nvPr/>
        </p:nvSpPr>
        <p:spPr>
          <a:xfrm>
            <a:off x="4974100" y="2259750"/>
            <a:ext cx="1744200" cy="1812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7" name="Google Shape;117;p17"/>
          <p:cNvSpPr/>
          <p:nvPr/>
        </p:nvSpPr>
        <p:spPr>
          <a:xfrm>
            <a:off x="7253400" y="1129975"/>
            <a:ext cx="1638300" cy="1509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7"/>
          <p:cNvSpPr/>
          <p:nvPr/>
        </p:nvSpPr>
        <p:spPr>
          <a:xfrm>
            <a:off x="7253400" y="2274850"/>
            <a:ext cx="1638300" cy="1509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7"/>
          <p:cNvSpPr/>
          <p:nvPr/>
        </p:nvSpPr>
        <p:spPr>
          <a:xfrm>
            <a:off x="7253338" y="2781600"/>
            <a:ext cx="1638300" cy="1509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7"/>
          <p:cNvSpPr/>
          <p:nvPr/>
        </p:nvSpPr>
        <p:spPr>
          <a:xfrm>
            <a:off x="7253325" y="3288350"/>
            <a:ext cx="1638300" cy="1509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7"/>
          <p:cNvSpPr/>
          <p:nvPr/>
        </p:nvSpPr>
        <p:spPr>
          <a:xfrm>
            <a:off x="7253400" y="4039075"/>
            <a:ext cx="1638300" cy="150900"/>
          </a:xfrm>
          <a:prstGeom prst="roundRect">
            <a:avLst>
              <a:gd fmla="val 16667" name="adj"/>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122" name="Google Shape;122;p17"/>
          <p:cNvCxnSpPr>
            <a:stCxn id="116" idx="3"/>
            <a:endCxn id="117" idx="1"/>
          </p:cNvCxnSpPr>
          <p:nvPr/>
        </p:nvCxnSpPr>
        <p:spPr>
          <a:xfrm flipH="1" rot="10800000">
            <a:off x="6718300" y="1205550"/>
            <a:ext cx="535200" cy="11448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3" name="Google Shape;123;p17"/>
          <p:cNvCxnSpPr>
            <a:stCxn id="116" idx="3"/>
            <a:endCxn id="118" idx="1"/>
          </p:cNvCxnSpPr>
          <p:nvPr/>
        </p:nvCxnSpPr>
        <p:spPr>
          <a:xfrm>
            <a:off x="6718300" y="2350350"/>
            <a:ext cx="535200" cy="600"/>
          </a:xfrm>
          <a:prstGeom prst="bentConnector3">
            <a:avLst>
              <a:gd fmla="val 49991" name="adj1"/>
            </a:avLst>
          </a:prstGeom>
          <a:noFill/>
          <a:ln cap="flat" cmpd="sng" w="9525">
            <a:solidFill>
              <a:schemeClr val="dk2"/>
            </a:solidFill>
            <a:prstDash val="solid"/>
            <a:round/>
            <a:headEnd len="med" w="med" type="none"/>
            <a:tailEnd len="med" w="med" type="none"/>
          </a:ln>
        </p:spPr>
      </p:cxnSp>
      <p:cxnSp>
        <p:nvCxnSpPr>
          <p:cNvPr id="124" name="Google Shape;124;p17"/>
          <p:cNvCxnSpPr>
            <a:stCxn id="116" idx="3"/>
            <a:endCxn id="119" idx="1"/>
          </p:cNvCxnSpPr>
          <p:nvPr/>
        </p:nvCxnSpPr>
        <p:spPr>
          <a:xfrm>
            <a:off x="6718300" y="2350350"/>
            <a:ext cx="534900" cy="506700"/>
          </a:xfrm>
          <a:prstGeom prst="bentConnector3">
            <a:avLst>
              <a:gd fmla="val 50013" name="adj1"/>
            </a:avLst>
          </a:prstGeom>
          <a:noFill/>
          <a:ln cap="flat" cmpd="sng" w="9525">
            <a:solidFill>
              <a:schemeClr val="dk2"/>
            </a:solidFill>
            <a:prstDash val="solid"/>
            <a:round/>
            <a:headEnd len="med" w="med" type="none"/>
            <a:tailEnd len="med" w="med" type="none"/>
          </a:ln>
        </p:spPr>
      </p:cxnSp>
      <p:cxnSp>
        <p:nvCxnSpPr>
          <p:cNvPr id="125" name="Google Shape;125;p17"/>
          <p:cNvCxnSpPr>
            <a:stCxn id="116" idx="3"/>
            <a:endCxn id="120" idx="1"/>
          </p:cNvCxnSpPr>
          <p:nvPr/>
        </p:nvCxnSpPr>
        <p:spPr>
          <a:xfrm>
            <a:off x="6718300" y="2350350"/>
            <a:ext cx="534900" cy="1013400"/>
          </a:xfrm>
          <a:prstGeom prst="bentConnector3">
            <a:avLst>
              <a:gd fmla="val 50012" name="adj1"/>
            </a:avLst>
          </a:prstGeom>
          <a:noFill/>
          <a:ln cap="flat" cmpd="sng" w="9525">
            <a:solidFill>
              <a:schemeClr val="dk2"/>
            </a:solidFill>
            <a:prstDash val="solid"/>
            <a:round/>
            <a:headEnd len="med" w="med" type="none"/>
            <a:tailEnd len="med" w="med" type="none"/>
          </a:ln>
        </p:spPr>
      </p:cxnSp>
      <p:cxnSp>
        <p:nvCxnSpPr>
          <p:cNvPr id="126" name="Google Shape;126;p17"/>
          <p:cNvCxnSpPr>
            <a:stCxn id="116" idx="3"/>
            <a:endCxn id="121" idx="1"/>
          </p:cNvCxnSpPr>
          <p:nvPr/>
        </p:nvCxnSpPr>
        <p:spPr>
          <a:xfrm>
            <a:off x="6718300" y="2350350"/>
            <a:ext cx="535200" cy="1764300"/>
          </a:xfrm>
          <a:prstGeom prst="bentConnector3">
            <a:avLst>
              <a:gd fmla="val 49991" name="adj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18"/>
          <p:cNvPicPr preferRelativeResize="0"/>
          <p:nvPr/>
        </p:nvPicPr>
        <p:blipFill>
          <a:blip r:embed="rId3">
            <a:alphaModFix/>
          </a:blip>
          <a:stretch>
            <a:fillRect/>
          </a:stretch>
        </p:blipFill>
        <p:spPr>
          <a:xfrm>
            <a:off x="101300" y="1152475"/>
            <a:ext cx="6871734" cy="3416400"/>
          </a:xfrm>
          <a:prstGeom prst="rect">
            <a:avLst/>
          </a:prstGeom>
          <a:noFill/>
          <a:ln>
            <a:noFill/>
          </a:ln>
        </p:spPr>
      </p:pic>
      <p:sp>
        <p:nvSpPr>
          <p:cNvPr id="132" name="Google Shape;132;p18"/>
          <p:cNvSpPr txBox="1"/>
          <p:nvPr>
            <p:ph idx="1" type="body"/>
          </p:nvPr>
        </p:nvSpPr>
        <p:spPr>
          <a:xfrm>
            <a:off x="7144900" y="923875"/>
            <a:ext cx="1858500" cy="1848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de" sz="1400">
                <a:solidFill>
                  <a:schemeClr val="dk1"/>
                </a:solidFill>
              </a:rPr>
              <a:t>"</a:t>
            </a:r>
            <a:r>
              <a:rPr b="1" lang="de" sz="1400">
                <a:solidFill>
                  <a:srgbClr val="FF0000"/>
                </a:solidFill>
              </a:rPr>
              <a:t>Categories</a:t>
            </a:r>
            <a:r>
              <a:rPr b="1" lang="de" sz="1400">
                <a:solidFill>
                  <a:schemeClr val="dk1"/>
                </a:solidFill>
              </a:rPr>
              <a:t>" - &gt; </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de" sz="1400">
                <a:solidFill>
                  <a:schemeClr val="dk1"/>
                </a:solidFill>
              </a:rPr>
              <a:t>High price range</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de" sz="1400">
                <a:solidFill>
                  <a:schemeClr val="dk1"/>
                </a:solidFill>
              </a:rPr>
              <a:t>Product tiers: Strategic discount</a:t>
            </a:r>
            <a:endParaRPr sz="1400">
              <a:solidFill>
                <a:schemeClr val="dk1"/>
              </a:solidFill>
            </a:endParaRPr>
          </a:p>
        </p:txBody>
      </p:sp>
      <p:sp>
        <p:nvSpPr>
          <p:cNvPr id="133" name="Google Shape;13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de"/>
              <a:t>Price Distribution Across Categories</a:t>
            </a:r>
            <a:endParaRPr/>
          </a:p>
          <a:p>
            <a:pPr indent="0" lvl="0" marL="0" rtl="0" algn="l">
              <a:spcBef>
                <a:spcPts val="0"/>
              </a:spcBef>
              <a:spcAft>
                <a:spcPts val="0"/>
              </a:spcAft>
              <a:buNone/>
            </a:pPr>
            <a:r>
              <a:t/>
            </a:r>
            <a:endParaRPr/>
          </a:p>
        </p:txBody>
      </p:sp>
      <p:sp>
        <p:nvSpPr>
          <p:cNvPr id="134" name="Google Shape;134;p18"/>
          <p:cNvSpPr txBox="1"/>
          <p:nvPr>
            <p:ph idx="1" type="body"/>
          </p:nvPr>
        </p:nvSpPr>
        <p:spPr>
          <a:xfrm>
            <a:off x="7144900" y="2771875"/>
            <a:ext cx="1858500" cy="1664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b="1" lang="de" sz="1400">
                <a:solidFill>
                  <a:schemeClr val="dk1"/>
                </a:solidFill>
              </a:rPr>
              <a:t>"</a:t>
            </a:r>
            <a:r>
              <a:rPr b="1" lang="de" sz="1400">
                <a:solidFill>
                  <a:srgbClr val="0000FF"/>
                </a:solidFill>
              </a:rPr>
              <a:t>Categories</a:t>
            </a:r>
            <a:r>
              <a:rPr b="1" lang="de" sz="1400">
                <a:solidFill>
                  <a:schemeClr val="dk1"/>
                </a:solidFill>
              </a:rPr>
              <a:t>" -&gt;</a:t>
            </a:r>
            <a:endParaRPr b="1" sz="1400">
              <a:solidFill>
                <a:schemeClr val="dk1"/>
              </a:solidFill>
            </a:endParaRPr>
          </a:p>
          <a:p>
            <a:pPr indent="-317500" lvl="0" marL="457200" rtl="0" algn="l">
              <a:lnSpc>
                <a:spcPct val="105000"/>
              </a:lnSpc>
              <a:spcBef>
                <a:spcPts val="1200"/>
              </a:spcBef>
              <a:spcAft>
                <a:spcPts val="0"/>
              </a:spcAft>
              <a:buClr>
                <a:schemeClr val="dk1"/>
              </a:buClr>
              <a:buSzPts val="1400"/>
              <a:buChar char="●"/>
            </a:pPr>
            <a:r>
              <a:rPr lang="de" sz="1400">
                <a:solidFill>
                  <a:schemeClr val="dk1"/>
                </a:solidFill>
              </a:rPr>
              <a:t>Low price range</a:t>
            </a:r>
            <a:endParaRPr sz="1400">
              <a:solidFill>
                <a:schemeClr val="dk1"/>
              </a:solidFill>
            </a:endParaRPr>
          </a:p>
          <a:p>
            <a:pPr indent="-317500" lvl="0" marL="457200" rtl="0" algn="l">
              <a:lnSpc>
                <a:spcPct val="105000"/>
              </a:lnSpc>
              <a:spcBef>
                <a:spcPts val="0"/>
              </a:spcBef>
              <a:spcAft>
                <a:spcPts val="0"/>
              </a:spcAft>
              <a:buClr>
                <a:schemeClr val="dk1"/>
              </a:buClr>
              <a:buSzPts val="1400"/>
              <a:buChar char="●"/>
            </a:pPr>
            <a:r>
              <a:rPr lang="de" sz="1400">
                <a:solidFill>
                  <a:schemeClr val="dk1"/>
                </a:solidFill>
              </a:rPr>
              <a:t>Aggressive discounts can eat up all profit</a:t>
            </a:r>
            <a:endParaRPr sz="1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311700" y="991475"/>
            <a:ext cx="8520600" cy="19179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de"/>
              <a:t>95%</a:t>
            </a:r>
            <a:endParaRPr/>
          </a:p>
        </p:txBody>
      </p:sp>
      <p:sp>
        <p:nvSpPr>
          <p:cNvPr id="140" name="Google Shape;140;p19"/>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de"/>
              <a:t>of all products sold were </a:t>
            </a:r>
            <a:r>
              <a:rPr b="1" lang="de">
                <a:solidFill>
                  <a:srgbClr val="FF9900"/>
                </a:solidFill>
              </a:rPr>
              <a:t>discounted</a:t>
            </a:r>
            <a:r>
              <a:rPr lang="de"/>
              <a:t>.</a:t>
            </a:r>
            <a:endParaRPr/>
          </a:p>
          <a:p>
            <a:pPr indent="0" lvl="0" marL="0" rtl="0" algn="ctr">
              <a:spcBef>
                <a:spcPts val="1200"/>
              </a:spcBef>
              <a:spcAft>
                <a:spcPts val="0"/>
              </a:spcAft>
              <a:buClr>
                <a:schemeClr val="dk1"/>
              </a:buClr>
              <a:buSzPts val="1100"/>
              <a:buFont typeface="Arial"/>
              <a:buNone/>
            </a:pPr>
            <a:r>
              <a:rPr lang="de"/>
              <a:t>Discounting was the norm, not the exception</a:t>
            </a:r>
            <a:endParaRPr/>
          </a:p>
          <a:p>
            <a:pPr indent="0" lvl="0" marL="0" rtl="0" algn="ctr">
              <a:spcBef>
                <a:spcPts val="1200"/>
              </a:spcBef>
              <a:spcAft>
                <a:spcPts val="1200"/>
              </a:spcAft>
              <a:buNone/>
            </a:pPr>
            <a:r>
              <a:t/>
            </a:r>
            <a:endParaRPr/>
          </a:p>
        </p:txBody>
      </p:sp>
      <p:pic>
        <p:nvPicPr>
          <p:cNvPr id="141" name="Google Shape;141;p19"/>
          <p:cNvPicPr preferRelativeResize="0"/>
          <p:nvPr/>
        </p:nvPicPr>
        <p:blipFill>
          <a:blip r:embed="rId3">
            <a:alphaModFix/>
          </a:blip>
          <a:stretch>
            <a:fillRect/>
          </a:stretch>
        </p:blipFill>
        <p:spPr>
          <a:xfrm>
            <a:off x="6057900" y="-6825"/>
            <a:ext cx="3086100" cy="1476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159825"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de" sz="1800">
                <a:latin typeface="Arial"/>
                <a:ea typeface="Arial"/>
                <a:cs typeface="Arial"/>
                <a:sym typeface="Arial"/>
              </a:rPr>
              <a:t>Discounts Don't Drive Order Volume</a:t>
            </a:r>
            <a:endParaRPr b="1" sz="1800">
              <a:latin typeface="Arial"/>
              <a:ea typeface="Arial"/>
              <a:cs typeface="Arial"/>
              <a:sym typeface="Arial"/>
            </a:endParaRPr>
          </a:p>
        </p:txBody>
      </p:sp>
      <p:pic>
        <p:nvPicPr>
          <p:cNvPr id="147" name="Google Shape;147;p20" title="Avg Discount % by Product Category.png"/>
          <p:cNvPicPr preferRelativeResize="0"/>
          <p:nvPr/>
        </p:nvPicPr>
        <p:blipFill>
          <a:blip r:embed="rId3">
            <a:alphaModFix/>
          </a:blip>
          <a:stretch>
            <a:fillRect/>
          </a:stretch>
        </p:blipFill>
        <p:spPr>
          <a:xfrm>
            <a:off x="159825" y="643300"/>
            <a:ext cx="8871075" cy="4401950"/>
          </a:xfrm>
          <a:prstGeom prst="rect">
            <a:avLst/>
          </a:prstGeom>
          <a:noFill/>
          <a:ln>
            <a:noFill/>
          </a:ln>
        </p:spPr>
      </p:pic>
      <p:sp>
        <p:nvSpPr>
          <p:cNvPr id="148" name="Google Shape;148;p20"/>
          <p:cNvSpPr/>
          <p:nvPr/>
        </p:nvSpPr>
        <p:spPr>
          <a:xfrm>
            <a:off x="804700" y="2141750"/>
            <a:ext cx="792600" cy="22500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9" name="Google Shape;149;p20"/>
          <p:cNvSpPr/>
          <p:nvPr/>
        </p:nvSpPr>
        <p:spPr>
          <a:xfrm>
            <a:off x="1776350" y="3954800"/>
            <a:ext cx="792600" cy="4368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0" name="Google Shape;150;p20"/>
          <p:cNvSpPr/>
          <p:nvPr/>
        </p:nvSpPr>
        <p:spPr>
          <a:xfrm>
            <a:off x="3724250" y="3655550"/>
            <a:ext cx="792600" cy="7359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1" name="Google Shape;151;p20"/>
          <p:cNvSpPr/>
          <p:nvPr/>
        </p:nvSpPr>
        <p:spPr>
          <a:xfrm>
            <a:off x="5164500" y="1053050"/>
            <a:ext cx="792600" cy="33387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2" name="Google Shape;152;p20"/>
          <p:cNvSpPr/>
          <p:nvPr/>
        </p:nvSpPr>
        <p:spPr>
          <a:xfrm>
            <a:off x="6134950" y="3532575"/>
            <a:ext cx="792600" cy="8589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3" name="Google Shape;153;p20"/>
          <p:cNvSpPr/>
          <p:nvPr/>
        </p:nvSpPr>
        <p:spPr>
          <a:xfrm>
            <a:off x="8083275" y="2579325"/>
            <a:ext cx="792600" cy="18120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4" name="Google Shape;154;p20"/>
          <p:cNvSpPr/>
          <p:nvPr/>
        </p:nvSpPr>
        <p:spPr>
          <a:xfrm>
            <a:off x="2750300" y="1053050"/>
            <a:ext cx="792600" cy="33387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5" name="Google Shape;155;p20"/>
          <p:cNvSpPr/>
          <p:nvPr/>
        </p:nvSpPr>
        <p:spPr>
          <a:xfrm>
            <a:off x="7109125" y="2534625"/>
            <a:ext cx="792600" cy="1856700"/>
          </a:xfrm>
          <a:prstGeom prst="rect">
            <a:avLst/>
          </a:prstGeom>
          <a:solidFill>
            <a:srgbClr val="DBDFE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5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1"/>
          <p:cNvSpPr txBox="1"/>
          <p:nvPr>
            <p:ph type="title"/>
          </p:nvPr>
        </p:nvSpPr>
        <p:spPr>
          <a:xfrm>
            <a:off x="233488" y="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de" sz="1800"/>
              <a:t>Do Discounts And Special Days Drive AOP Peaks/Drops?</a:t>
            </a:r>
            <a:endParaRPr b="1" sz="1800"/>
          </a:p>
        </p:txBody>
      </p:sp>
      <p:pic>
        <p:nvPicPr>
          <p:cNvPr id="161" name="Google Shape;161;p21" title="Monthly Avg Order Price (AOP) &amp; Avg Discount % highlighted.png"/>
          <p:cNvPicPr preferRelativeResize="0"/>
          <p:nvPr/>
        </p:nvPicPr>
        <p:blipFill>
          <a:blip r:embed="rId3">
            <a:alphaModFix/>
          </a:blip>
          <a:stretch>
            <a:fillRect/>
          </a:stretch>
        </p:blipFill>
        <p:spPr>
          <a:xfrm>
            <a:off x="0" y="616325"/>
            <a:ext cx="9144000" cy="4527175"/>
          </a:xfrm>
          <a:prstGeom prst="rect">
            <a:avLst/>
          </a:prstGeom>
          <a:noFill/>
          <a:ln>
            <a:noFill/>
          </a:ln>
        </p:spPr>
      </p:pic>
      <p:sp>
        <p:nvSpPr>
          <p:cNvPr id="162" name="Google Shape;162;p21"/>
          <p:cNvSpPr/>
          <p:nvPr/>
        </p:nvSpPr>
        <p:spPr>
          <a:xfrm>
            <a:off x="7629525" y="76200"/>
            <a:ext cx="1457400" cy="581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de" sz="1111">
                <a:solidFill>
                  <a:srgbClr val="FF0000"/>
                </a:solidFill>
                <a:latin typeface="Proxima Nova"/>
                <a:ea typeface="Proxima Nova"/>
                <a:cs typeface="Proxima Nova"/>
                <a:sym typeface="Proxima Nova"/>
              </a:rPr>
              <a:t>Avg Order Price</a:t>
            </a:r>
            <a:r>
              <a:rPr b="1" lang="de" sz="1111">
                <a:solidFill>
                  <a:srgbClr val="0000FF"/>
                </a:solidFill>
                <a:latin typeface="Proxima Nova"/>
                <a:ea typeface="Proxima Nova"/>
                <a:cs typeface="Proxima Nova"/>
                <a:sym typeface="Proxima Nova"/>
              </a:rPr>
              <a:t> </a:t>
            </a:r>
            <a:r>
              <a:rPr lang="de" sz="1111">
                <a:solidFill>
                  <a:schemeClr val="dk1"/>
                </a:solidFill>
                <a:latin typeface="Proxima Nova"/>
                <a:ea typeface="Proxima Nova"/>
                <a:cs typeface="Proxima Nova"/>
                <a:sym typeface="Proxima Nova"/>
              </a:rPr>
              <a:t>= Revenue / Number of Orders</a:t>
            </a:r>
            <a:endParaRPr sz="611">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