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59" r:id="rId7"/>
    <p:sldId id="262"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EDEE-1C45-F34B-3C1C-59A5D56080B8}"/>
              </a:ext>
            </a:extLst>
          </p:cNvPr>
          <p:cNvSpPr>
            <a:spLocks noGrp="1"/>
          </p:cNvSpPr>
          <p:nvPr>
            <p:ph type="ctrTitle"/>
          </p:nvPr>
        </p:nvSpPr>
        <p:spPr>
          <a:xfrm>
            <a:off x="404037" y="313660"/>
            <a:ext cx="9484241" cy="4035055"/>
          </a:xfrm>
        </p:spPr>
        <p:txBody>
          <a:bodyPr/>
          <a:lstStyle/>
          <a:p>
            <a:pPr algn="ctr"/>
            <a:r>
              <a:rPr lang="en-US" sz="4000" b="1" dirty="0">
                <a:solidFill>
                  <a:schemeClr val="tx2">
                    <a:lumMod val="75000"/>
                  </a:schemeClr>
                </a:solidFill>
              </a:rPr>
              <a:t>A WEB PLATFORM FOR ANALYZING AND SOLVING THE PROBLEMS IN THE SOCIETY</a:t>
            </a:r>
            <a:endParaRPr lang="en-AE" sz="11500" b="1" dirty="0">
              <a:solidFill>
                <a:schemeClr val="tx2">
                  <a:lumMod val="75000"/>
                </a:schemeClr>
              </a:solidFill>
            </a:endParaRPr>
          </a:p>
        </p:txBody>
      </p:sp>
    </p:spTree>
    <p:extLst>
      <p:ext uri="{BB962C8B-B14F-4D97-AF65-F5344CB8AC3E}">
        <p14:creationId xmlns:p14="http://schemas.microsoft.com/office/powerpoint/2010/main" val="277355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6F1D-7E27-440D-940F-D6DBD116FB1E}"/>
              </a:ext>
            </a:extLst>
          </p:cNvPr>
          <p:cNvSpPr>
            <a:spLocks noGrp="1"/>
          </p:cNvSpPr>
          <p:nvPr>
            <p:ph type="title"/>
          </p:nvPr>
        </p:nvSpPr>
        <p:spPr>
          <a:xfrm>
            <a:off x="932515" y="2768600"/>
            <a:ext cx="8596668" cy="1320800"/>
          </a:xfrm>
        </p:spPr>
        <p:txBody>
          <a:bodyPr/>
          <a:lstStyle/>
          <a:p>
            <a:r>
              <a:rPr lang="en-US" dirty="0"/>
              <a:t>Thank you</a:t>
            </a:r>
            <a:endParaRPr lang="en-AE" dirty="0"/>
          </a:p>
        </p:txBody>
      </p:sp>
    </p:spTree>
    <p:extLst>
      <p:ext uri="{BB962C8B-B14F-4D97-AF65-F5344CB8AC3E}">
        <p14:creationId xmlns:p14="http://schemas.microsoft.com/office/powerpoint/2010/main" val="27427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1686-4B82-FF86-4FEC-6ABEC2265641}"/>
              </a:ext>
            </a:extLst>
          </p:cNvPr>
          <p:cNvSpPr>
            <a:spLocks noGrp="1"/>
          </p:cNvSpPr>
          <p:nvPr>
            <p:ph type="title"/>
          </p:nvPr>
        </p:nvSpPr>
        <p:spPr/>
        <p:txBody>
          <a:bodyPr>
            <a:normAutofit/>
          </a:bodyPr>
          <a:lstStyle/>
          <a:p>
            <a:r>
              <a:rPr lang="en-US" sz="6000" b="1" dirty="0">
                <a:solidFill>
                  <a:schemeClr val="accent1">
                    <a:lumMod val="50000"/>
                  </a:schemeClr>
                </a:solidFill>
              </a:rPr>
              <a:t>Team Members</a:t>
            </a:r>
            <a:endParaRPr lang="en-AE" sz="6000" b="1" dirty="0">
              <a:solidFill>
                <a:schemeClr val="accent1">
                  <a:lumMod val="50000"/>
                </a:schemeClr>
              </a:solidFill>
            </a:endParaRPr>
          </a:p>
        </p:txBody>
      </p:sp>
      <p:sp>
        <p:nvSpPr>
          <p:cNvPr id="3" name="Content Placeholder 2">
            <a:extLst>
              <a:ext uri="{FF2B5EF4-FFF2-40B4-BE49-F238E27FC236}">
                <a16:creationId xmlns:a16="http://schemas.microsoft.com/office/drawing/2014/main" id="{ABDAF4DD-96BA-CECA-3266-B88601D77C15}"/>
              </a:ext>
            </a:extLst>
          </p:cNvPr>
          <p:cNvSpPr>
            <a:spLocks noGrp="1"/>
          </p:cNvSpPr>
          <p:nvPr>
            <p:ph idx="1"/>
          </p:nvPr>
        </p:nvSpPr>
        <p:spPr>
          <a:xfrm>
            <a:off x="1145167" y="2245650"/>
            <a:ext cx="8596668" cy="3880773"/>
          </a:xfrm>
        </p:spPr>
        <p:txBody>
          <a:bodyPr>
            <a:normAutofit/>
          </a:bodyPr>
          <a:lstStyle/>
          <a:p>
            <a:r>
              <a:rPr lang="en-US" sz="3200" b="1" dirty="0" err="1">
                <a:solidFill>
                  <a:schemeClr val="tx2">
                    <a:lumMod val="75000"/>
                  </a:schemeClr>
                </a:solidFill>
              </a:rPr>
              <a:t>Sherin</a:t>
            </a:r>
            <a:r>
              <a:rPr lang="en-US" sz="3200" b="1" dirty="0">
                <a:solidFill>
                  <a:schemeClr val="accent1">
                    <a:lumMod val="50000"/>
                  </a:schemeClr>
                </a:solidFill>
              </a:rPr>
              <a:t>(963520104046) </a:t>
            </a:r>
          </a:p>
          <a:p>
            <a:r>
              <a:rPr lang="en-US" sz="3200" b="1" dirty="0">
                <a:solidFill>
                  <a:schemeClr val="tx2">
                    <a:lumMod val="75000"/>
                  </a:schemeClr>
                </a:solidFill>
              </a:rPr>
              <a:t>Pooja</a:t>
            </a:r>
            <a:r>
              <a:rPr lang="en-US" sz="3200" b="1" dirty="0">
                <a:solidFill>
                  <a:srgbClr val="FF0000"/>
                </a:solidFill>
              </a:rPr>
              <a:t> </a:t>
            </a:r>
            <a:r>
              <a:rPr lang="en-US" sz="3200" b="1" dirty="0">
                <a:solidFill>
                  <a:schemeClr val="accent1">
                    <a:lumMod val="50000"/>
                  </a:schemeClr>
                </a:solidFill>
              </a:rPr>
              <a:t>(963520104036)</a:t>
            </a:r>
          </a:p>
          <a:p>
            <a:r>
              <a:rPr lang="en-US" sz="3200" b="1" dirty="0" err="1">
                <a:solidFill>
                  <a:schemeClr val="tx2">
                    <a:lumMod val="75000"/>
                  </a:schemeClr>
                </a:solidFill>
              </a:rPr>
              <a:t>Vijesh</a:t>
            </a:r>
            <a:r>
              <a:rPr lang="en-US" sz="3200" b="1" dirty="0">
                <a:solidFill>
                  <a:schemeClr val="accent1">
                    <a:lumMod val="50000"/>
                  </a:schemeClr>
                </a:solidFill>
              </a:rPr>
              <a:t>(963520104312)</a:t>
            </a:r>
          </a:p>
          <a:p>
            <a:r>
              <a:rPr lang="en-US" sz="3200" b="1" dirty="0">
                <a:solidFill>
                  <a:schemeClr val="tx2">
                    <a:lumMod val="75000"/>
                  </a:schemeClr>
                </a:solidFill>
              </a:rPr>
              <a:t>Aslin</a:t>
            </a:r>
            <a:r>
              <a:rPr lang="en-US" sz="3200" b="1" dirty="0">
                <a:solidFill>
                  <a:schemeClr val="accent1">
                    <a:lumMod val="50000"/>
                  </a:schemeClr>
                </a:solidFill>
              </a:rPr>
              <a:t>(963520104015)</a:t>
            </a:r>
          </a:p>
          <a:p>
            <a:endParaRPr lang="en-US" sz="3200" b="1" dirty="0">
              <a:solidFill>
                <a:schemeClr val="accent1">
                  <a:lumMod val="50000"/>
                </a:schemeClr>
              </a:solidFill>
            </a:endParaRPr>
          </a:p>
          <a:p>
            <a:r>
              <a:rPr lang="en-US" sz="3200" b="1" dirty="0">
                <a:solidFill>
                  <a:schemeClr val="accent1">
                    <a:lumMod val="50000"/>
                  </a:schemeClr>
                </a:solidFill>
              </a:rPr>
              <a:t>Mentor : </a:t>
            </a:r>
            <a:r>
              <a:rPr lang="en-US" sz="3200" b="1" dirty="0" err="1">
                <a:solidFill>
                  <a:schemeClr val="tx2">
                    <a:lumMod val="75000"/>
                  </a:schemeClr>
                </a:solidFill>
              </a:rPr>
              <a:t>Mr.C</a:t>
            </a:r>
            <a:r>
              <a:rPr lang="en-US" sz="3200" b="1" dirty="0">
                <a:solidFill>
                  <a:schemeClr val="tx2">
                    <a:lumMod val="75000"/>
                  </a:schemeClr>
                </a:solidFill>
              </a:rPr>
              <a:t>. </a:t>
            </a:r>
            <a:r>
              <a:rPr lang="en-US" sz="3200" b="1" dirty="0" err="1">
                <a:solidFill>
                  <a:schemeClr val="tx2">
                    <a:lumMod val="75000"/>
                  </a:schemeClr>
                </a:solidFill>
              </a:rPr>
              <a:t>Bastin</a:t>
            </a:r>
            <a:r>
              <a:rPr lang="en-US" sz="3200" b="1" dirty="0">
                <a:solidFill>
                  <a:schemeClr val="tx2">
                    <a:lumMod val="75000"/>
                  </a:schemeClr>
                </a:solidFill>
              </a:rPr>
              <a:t> Rogers</a:t>
            </a:r>
            <a:endParaRPr lang="en-AE" sz="3200" b="1" dirty="0">
              <a:solidFill>
                <a:schemeClr val="tx2">
                  <a:lumMod val="75000"/>
                </a:schemeClr>
              </a:solidFill>
            </a:endParaRPr>
          </a:p>
        </p:txBody>
      </p:sp>
    </p:spTree>
    <p:extLst>
      <p:ext uri="{BB962C8B-B14F-4D97-AF65-F5344CB8AC3E}">
        <p14:creationId xmlns:p14="http://schemas.microsoft.com/office/powerpoint/2010/main" val="202707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73661-2B8D-2224-4074-B51A6E5EC5C1}"/>
              </a:ext>
            </a:extLst>
          </p:cNvPr>
          <p:cNvSpPr>
            <a:spLocks noGrp="1"/>
          </p:cNvSpPr>
          <p:nvPr>
            <p:ph type="title"/>
          </p:nvPr>
        </p:nvSpPr>
        <p:spPr>
          <a:xfrm>
            <a:off x="677333" y="609599"/>
            <a:ext cx="8817541" cy="5918792"/>
          </a:xfrm>
        </p:spPr>
        <p:txBody>
          <a:bodyPr>
            <a:normAutofit/>
          </a:bodyPr>
          <a:lstStyle/>
          <a:p>
            <a:r>
              <a:rPr lang="en-US" b="1" dirty="0">
                <a:solidFill>
                  <a:schemeClr val="accent1">
                    <a:lumMod val="50000"/>
                  </a:schemeClr>
                </a:solidFill>
              </a:rPr>
              <a:t>Problem statement:</a:t>
            </a:r>
            <a:br>
              <a:rPr lang="en-US" b="1" dirty="0">
                <a:solidFill>
                  <a:schemeClr val="accent1">
                    <a:lumMod val="50000"/>
                  </a:schemeClr>
                </a:solidFill>
              </a:rPr>
            </a:br>
            <a:br>
              <a:rPr lang="en-US" b="1" dirty="0">
                <a:solidFill>
                  <a:schemeClr val="accent1">
                    <a:lumMod val="50000"/>
                  </a:schemeClr>
                </a:solidFill>
              </a:rPr>
            </a:br>
            <a:r>
              <a:rPr lang="en-US" b="1" dirty="0">
                <a:solidFill>
                  <a:schemeClr val="accent1">
                    <a:lumMod val="50000"/>
                  </a:schemeClr>
                </a:solidFill>
              </a:rPr>
              <a:t>	</a:t>
            </a:r>
            <a:r>
              <a:rPr lang="en-US" sz="3600" b="1" dirty="0">
                <a:solidFill>
                  <a:schemeClr val="accent1">
                    <a:lumMod val="50000"/>
                  </a:schemeClr>
                </a:solidFill>
              </a:rPr>
              <a:t>Many of the</a:t>
            </a:r>
            <a:r>
              <a:rPr lang="en-US" sz="3600" b="1" dirty="0">
                <a:solidFill>
                  <a:schemeClr val="tx2">
                    <a:lumMod val="75000"/>
                  </a:schemeClr>
                </a:solidFill>
              </a:rPr>
              <a:t> problems </a:t>
            </a:r>
            <a:r>
              <a:rPr lang="en-US" sz="3600" b="1" dirty="0">
                <a:solidFill>
                  <a:schemeClr val="accent1">
                    <a:lumMod val="50000"/>
                  </a:schemeClr>
                </a:solidFill>
              </a:rPr>
              <a:t>faced by nations and societies remain </a:t>
            </a:r>
            <a:r>
              <a:rPr lang="en-US" sz="3600" b="1" dirty="0">
                <a:solidFill>
                  <a:schemeClr val="tx2">
                    <a:lumMod val="75000"/>
                  </a:schemeClr>
                </a:solidFill>
              </a:rPr>
              <a:t>unresolved</a:t>
            </a:r>
            <a:r>
              <a:rPr lang="en-US" sz="3600" b="1" dirty="0">
                <a:solidFill>
                  <a:schemeClr val="accent1">
                    <a:lumMod val="50000"/>
                  </a:schemeClr>
                </a:solidFill>
              </a:rPr>
              <a:t> </a:t>
            </a:r>
            <a:r>
              <a:rPr lang="en-US" sz="3600" b="1" dirty="0">
                <a:solidFill>
                  <a:schemeClr val="tx2">
                    <a:lumMod val="75000"/>
                  </a:schemeClr>
                </a:solidFill>
              </a:rPr>
              <a:t>due</a:t>
            </a:r>
            <a:r>
              <a:rPr lang="en-US" sz="3600" b="1" dirty="0">
                <a:solidFill>
                  <a:schemeClr val="accent1">
                    <a:lumMod val="50000"/>
                  </a:schemeClr>
                </a:solidFill>
              </a:rPr>
              <a:t> to the difficulty in </a:t>
            </a:r>
            <a:r>
              <a:rPr lang="en-US" sz="3600" b="1" dirty="0">
                <a:solidFill>
                  <a:schemeClr val="tx2">
                    <a:lumMod val="75000"/>
                  </a:schemeClr>
                </a:solidFill>
              </a:rPr>
              <a:t>finding efficient solutions</a:t>
            </a:r>
            <a:r>
              <a:rPr lang="en-US" sz="3600" b="1" dirty="0">
                <a:solidFill>
                  <a:schemeClr val="accent1">
                    <a:lumMod val="50000"/>
                  </a:schemeClr>
                </a:solidFill>
              </a:rPr>
              <a:t>. In addition, some </a:t>
            </a:r>
            <a:r>
              <a:rPr lang="en-US" sz="3600" b="1" dirty="0">
                <a:solidFill>
                  <a:schemeClr val="tx2">
                    <a:lumMod val="75000"/>
                  </a:schemeClr>
                </a:solidFill>
              </a:rPr>
              <a:t>government schemes </a:t>
            </a:r>
            <a:r>
              <a:rPr lang="en-US" sz="3600" b="1" dirty="0">
                <a:solidFill>
                  <a:schemeClr val="accent1">
                    <a:lumMod val="50000"/>
                  </a:schemeClr>
                </a:solidFill>
              </a:rPr>
              <a:t>are </a:t>
            </a:r>
            <a:r>
              <a:rPr lang="en-US" sz="3600" b="1" dirty="0">
                <a:solidFill>
                  <a:schemeClr val="tx2">
                    <a:lumMod val="75000"/>
                  </a:schemeClr>
                </a:solidFill>
              </a:rPr>
              <a:t>not effectively addressing</a:t>
            </a:r>
            <a:r>
              <a:rPr lang="en-US" sz="3600" b="1" dirty="0">
                <a:solidFill>
                  <a:schemeClr val="accent1">
                    <a:lumMod val="50000"/>
                  </a:schemeClr>
                </a:solidFill>
              </a:rPr>
              <a:t> the </a:t>
            </a:r>
            <a:r>
              <a:rPr lang="en-US" sz="3600" b="1" dirty="0">
                <a:solidFill>
                  <a:schemeClr val="tx2">
                    <a:lumMod val="75000"/>
                  </a:schemeClr>
                </a:solidFill>
              </a:rPr>
              <a:t>needs</a:t>
            </a:r>
            <a:r>
              <a:rPr lang="en-US" sz="3600" b="1" dirty="0">
                <a:solidFill>
                  <a:schemeClr val="accent1">
                    <a:lumMod val="50000"/>
                  </a:schemeClr>
                </a:solidFill>
              </a:rPr>
              <a:t> of the </a:t>
            </a:r>
            <a:r>
              <a:rPr lang="en-US" sz="3600" b="1" dirty="0">
                <a:solidFill>
                  <a:schemeClr val="tx2">
                    <a:lumMod val="75000"/>
                  </a:schemeClr>
                </a:solidFill>
              </a:rPr>
              <a:t>people</a:t>
            </a:r>
            <a:r>
              <a:rPr lang="en-US" sz="3600" b="1" dirty="0">
                <a:solidFill>
                  <a:schemeClr val="accent1">
                    <a:lumMod val="50000"/>
                  </a:schemeClr>
                </a:solidFill>
              </a:rPr>
              <a:t>.</a:t>
            </a:r>
            <a:br>
              <a:rPr lang="en-AE" sz="3600" b="1" dirty="0">
                <a:solidFill>
                  <a:schemeClr val="accent1">
                    <a:lumMod val="50000"/>
                  </a:schemeClr>
                </a:solidFill>
              </a:rPr>
            </a:br>
            <a:endParaRPr lang="en-AE" b="1" dirty="0">
              <a:solidFill>
                <a:schemeClr val="accent1">
                  <a:lumMod val="50000"/>
                </a:schemeClr>
              </a:solidFill>
            </a:endParaRPr>
          </a:p>
        </p:txBody>
      </p:sp>
    </p:spTree>
    <p:extLst>
      <p:ext uri="{BB962C8B-B14F-4D97-AF65-F5344CB8AC3E}">
        <p14:creationId xmlns:p14="http://schemas.microsoft.com/office/powerpoint/2010/main" val="134290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7F3D95-03D1-415F-B459-4CA2E46DFF45}"/>
              </a:ext>
            </a:extLst>
          </p:cNvPr>
          <p:cNvSpPr>
            <a:spLocks noGrp="1"/>
          </p:cNvSpPr>
          <p:nvPr>
            <p:ph type="title"/>
          </p:nvPr>
        </p:nvSpPr>
        <p:spPr>
          <a:xfrm>
            <a:off x="528479" y="875414"/>
            <a:ext cx="8700582" cy="878958"/>
          </a:xfrm>
        </p:spPr>
        <p:txBody>
          <a:bodyPr>
            <a:normAutofit fontScale="90000"/>
          </a:bodyPr>
          <a:lstStyle/>
          <a:p>
            <a:r>
              <a:rPr lang="en-US" b="1" dirty="0">
                <a:solidFill>
                  <a:schemeClr val="tx2">
                    <a:lumMod val="75000"/>
                  </a:schemeClr>
                </a:solidFill>
              </a:rPr>
              <a:t>Existing Solution :</a:t>
            </a:r>
            <a:br>
              <a:rPr lang="en-US" b="1" dirty="0">
                <a:solidFill>
                  <a:schemeClr val="tx2">
                    <a:lumMod val="75000"/>
                  </a:schemeClr>
                </a:solidFill>
              </a:rPr>
            </a:br>
            <a:br>
              <a:rPr lang="en-US" b="1" dirty="0">
                <a:solidFill>
                  <a:schemeClr val="tx2">
                    <a:lumMod val="75000"/>
                  </a:schemeClr>
                </a:solidFill>
              </a:rPr>
            </a:br>
            <a:r>
              <a:rPr lang="en-US" b="1" dirty="0">
                <a:solidFill>
                  <a:schemeClr val="tx2">
                    <a:lumMod val="75000"/>
                  </a:schemeClr>
                </a:solidFill>
              </a:rPr>
              <a:t>	</a:t>
            </a:r>
            <a:endParaRPr lang="en-AE" b="1" dirty="0">
              <a:solidFill>
                <a:schemeClr val="tx2">
                  <a:lumMod val="75000"/>
                </a:schemeClr>
              </a:solidFill>
            </a:endParaRPr>
          </a:p>
        </p:txBody>
      </p:sp>
      <p:sp>
        <p:nvSpPr>
          <p:cNvPr id="6" name="Title 3">
            <a:extLst>
              <a:ext uri="{FF2B5EF4-FFF2-40B4-BE49-F238E27FC236}">
                <a16:creationId xmlns:a16="http://schemas.microsoft.com/office/drawing/2014/main" id="{F7EB8745-ABD1-4667-B8E4-AC1D25F635D8}"/>
              </a:ext>
            </a:extLst>
          </p:cNvPr>
          <p:cNvSpPr txBox="1">
            <a:spLocks/>
          </p:cNvSpPr>
          <p:nvPr/>
        </p:nvSpPr>
        <p:spPr>
          <a:xfrm>
            <a:off x="1745709" y="2057400"/>
            <a:ext cx="8700582" cy="46854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nSpc>
                <a:spcPct val="150000"/>
              </a:lnSpc>
              <a:buFont typeface="Wingdings" panose="05000000000000000000" pitchFamily="2" charset="2"/>
              <a:buChar char="q"/>
            </a:pPr>
            <a:r>
              <a:rPr lang="en-US" dirty="0" err="1">
                <a:solidFill>
                  <a:schemeClr val="accent1">
                    <a:lumMod val="50000"/>
                  </a:schemeClr>
                </a:solidFill>
                <a:latin typeface="Arial Black" panose="020B0A04020102020204" pitchFamily="34" charset="0"/>
              </a:rPr>
              <a:t>Govloop</a:t>
            </a:r>
            <a:endParaRPr lang="en-US" dirty="0">
              <a:solidFill>
                <a:schemeClr val="accent1">
                  <a:lumMod val="50000"/>
                </a:schemeClr>
              </a:solidFill>
              <a:latin typeface="Arial Black" panose="020B0A04020102020204" pitchFamily="34" charset="0"/>
            </a:endParaRPr>
          </a:p>
          <a:p>
            <a:pPr marL="571500" indent="-571500">
              <a:lnSpc>
                <a:spcPct val="150000"/>
              </a:lnSpc>
              <a:buFont typeface="Wingdings" panose="05000000000000000000" pitchFamily="2" charset="2"/>
              <a:buChar char="q"/>
            </a:pPr>
            <a:r>
              <a:rPr lang="en-US" dirty="0" err="1">
                <a:solidFill>
                  <a:schemeClr val="accent1">
                    <a:lumMod val="50000"/>
                  </a:schemeClr>
                </a:solidFill>
                <a:latin typeface="Arial Black" panose="020B0A04020102020204" pitchFamily="34" charset="0"/>
              </a:rPr>
              <a:t>Ideascale</a:t>
            </a:r>
            <a:endParaRPr lang="en-US" dirty="0">
              <a:solidFill>
                <a:schemeClr val="accent1">
                  <a:lumMod val="50000"/>
                </a:schemeClr>
              </a:solidFill>
              <a:latin typeface="Arial Black" panose="020B0A04020102020204" pitchFamily="34" charset="0"/>
            </a:endParaRPr>
          </a:p>
          <a:p>
            <a:pPr marL="571500" indent="-571500">
              <a:lnSpc>
                <a:spcPct val="150000"/>
              </a:lnSpc>
              <a:buFont typeface="Wingdings" panose="05000000000000000000" pitchFamily="2" charset="2"/>
              <a:buChar char="q"/>
            </a:pPr>
            <a:r>
              <a:rPr lang="en-US" dirty="0">
                <a:solidFill>
                  <a:schemeClr val="accent1">
                    <a:lumMod val="50000"/>
                  </a:schemeClr>
                </a:solidFill>
                <a:latin typeface="Arial Black" panose="020B0A04020102020204" pitchFamily="34" charset="0"/>
              </a:rPr>
              <a:t>Change.org</a:t>
            </a:r>
          </a:p>
          <a:p>
            <a:pPr marL="571500" indent="-571500">
              <a:lnSpc>
                <a:spcPct val="150000"/>
              </a:lnSpc>
              <a:buFont typeface="Wingdings" panose="05000000000000000000" pitchFamily="2" charset="2"/>
              <a:buChar char="q"/>
            </a:pPr>
            <a:r>
              <a:rPr lang="en-US" dirty="0">
                <a:solidFill>
                  <a:schemeClr val="accent1">
                    <a:lumMod val="50000"/>
                  </a:schemeClr>
                </a:solidFill>
                <a:latin typeface="Arial Black" panose="020B0A04020102020204" pitchFamily="34" charset="0"/>
              </a:rPr>
              <a:t>MyGov</a:t>
            </a:r>
            <a:br>
              <a:rPr lang="en-AE" dirty="0">
                <a:solidFill>
                  <a:schemeClr val="accent1">
                    <a:lumMod val="50000"/>
                  </a:schemeClr>
                </a:solidFill>
                <a:latin typeface="Arial Black" panose="020B0A04020102020204" pitchFamily="34" charset="0"/>
              </a:rPr>
            </a:br>
            <a:endParaRPr lang="en-AE" b="1" dirty="0">
              <a:solidFill>
                <a:schemeClr val="tx2">
                  <a:lumMod val="75000"/>
                </a:schemeClr>
              </a:solidFill>
            </a:endParaRPr>
          </a:p>
        </p:txBody>
      </p:sp>
    </p:spTree>
    <p:extLst>
      <p:ext uri="{BB962C8B-B14F-4D97-AF65-F5344CB8AC3E}">
        <p14:creationId xmlns:p14="http://schemas.microsoft.com/office/powerpoint/2010/main" val="279654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5D82-5FB4-4587-A41F-7F6AA663CD58}"/>
              </a:ext>
            </a:extLst>
          </p:cNvPr>
          <p:cNvSpPr>
            <a:spLocks noGrp="1"/>
          </p:cNvSpPr>
          <p:nvPr>
            <p:ph type="title"/>
          </p:nvPr>
        </p:nvSpPr>
        <p:spPr/>
        <p:txBody>
          <a:bodyPr/>
          <a:lstStyle/>
          <a:p>
            <a:r>
              <a:rPr lang="en-US" dirty="0"/>
              <a:t>Challenges in the existing solution :</a:t>
            </a:r>
            <a:endParaRPr lang="en-AE" dirty="0"/>
          </a:p>
        </p:txBody>
      </p:sp>
      <p:sp>
        <p:nvSpPr>
          <p:cNvPr id="3" name="Title 1">
            <a:extLst>
              <a:ext uri="{FF2B5EF4-FFF2-40B4-BE49-F238E27FC236}">
                <a16:creationId xmlns:a16="http://schemas.microsoft.com/office/drawing/2014/main" id="{D674F8BF-157E-4022-BBC7-C482E6A95B27}"/>
              </a:ext>
            </a:extLst>
          </p:cNvPr>
          <p:cNvSpPr txBox="1">
            <a:spLocks/>
          </p:cNvSpPr>
          <p:nvPr/>
        </p:nvSpPr>
        <p:spPr>
          <a:xfrm>
            <a:off x="1318832" y="1930400"/>
            <a:ext cx="8596668" cy="39269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q"/>
            </a:pPr>
            <a:r>
              <a:rPr lang="en-US" dirty="0"/>
              <a:t>Lack of awareness</a:t>
            </a:r>
          </a:p>
          <a:p>
            <a:pPr marL="571500" indent="-571500">
              <a:buFont typeface="Wingdings" panose="05000000000000000000" pitchFamily="2" charset="2"/>
              <a:buChar char="q"/>
            </a:pPr>
            <a:r>
              <a:rPr lang="en-US" dirty="0"/>
              <a:t>Lack of Trust</a:t>
            </a:r>
          </a:p>
          <a:p>
            <a:pPr marL="571500" indent="-571500">
              <a:buFont typeface="Wingdings" panose="05000000000000000000" pitchFamily="2" charset="2"/>
              <a:buChar char="q"/>
            </a:pPr>
            <a:r>
              <a:rPr lang="en-US" dirty="0"/>
              <a:t>Non user friendly</a:t>
            </a:r>
          </a:p>
          <a:p>
            <a:pPr marL="571500" indent="-571500">
              <a:buFont typeface="Wingdings" panose="05000000000000000000" pitchFamily="2" charset="2"/>
              <a:buChar char="q"/>
            </a:pPr>
            <a:r>
              <a:rPr lang="en-US" dirty="0"/>
              <a:t>Not effective</a:t>
            </a:r>
          </a:p>
          <a:p>
            <a:endParaRPr lang="en-US" dirty="0"/>
          </a:p>
          <a:p>
            <a:endParaRPr lang="en-AE" dirty="0"/>
          </a:p>
        </p:txBody>
      </p:sp>
    </p:spTree>
    <p:extLst>
      <p:ext uri="{BB962C8B-B14F-4D97-AF65-F5344CB8AC3E}">
        <p14:creationId xmlns:p14="http://schemas.microsoft.com/office/powerpoint/2010/main" val="44210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33FBC-EA7F-7A14-F378-D0FCF6BD28EC}"/>
              </a:ext>
            </a:extLst>
          </p:cNvPr>
          <p:cNvSpPr>
            <a:spLocks noGrp="1"/>
          </p:cNvSpPr>
          <p:nvPr>
            <p:ph type="title"/>
          </p:nvPr>
        </p:nvSpPr>
        <p:spPr>
          <a:xfrm>
            <a:off x="347724" y="279991"/>
            <a:ext cx="8596668" cy="1320800"/>
          </a:xfrm>
        </p:spPr>
        <p:txBody>
          <a:bodyPr/>
          <a:lstStyle/>
          <a:p>
            <a:r>
              <a:rPr lang="en-US" b="1" dirty="0">
                <a:solidFill>
                  <a:schemeClr val="accent1">
                    <a:lumMod val="50000"/>
                  </a:schemeClr>
                </a:solidFill>
              </a:rPr>
              <a:t>Proposed Solution :</a:t>
            </a:r>
            <a:endParaRPr lang="en-AE" b="1" dirty="0">
              <a:solidFill>
                <a:schemeClr val="accent1">
                  <a:lumMod val="50000"/>
                </a:schemeClr>
              </a:solidFill>
            </a:endParaRPr>
          </a:p>
        </p:txBody>
      </p:sp>
      <p:sp>
        <p:nvSpPr>
          <p:cNvPr id="7" name="Title 1">
            <a:extLst>
              <a:ext uri="{FF2B5EF4-FFF2-40B4-BE49-F238E27FC236}">
                <a16:creationId xmlns:a16="http://schemas.microsoft.com/office/drawing/2014/main" id="{D9D18272-2BB8-43EC-886D-C4322616A8D9}"/>
              </a:ext>
            </a:extLst>
          </p:cNvPr>
          <p:cNvSpPr txBox="1">
            <a:spLocks/>
          </p:cNvSpPr>
          <p:nvPr/>
        </p:nvSpPr>
        <p:spPr>
          <a:xfrm>
            <a:off x="347724" y="1311348"/>
            <a:ext cx="9391698" cy="5404884"/>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A web platform that allows citizens to post problems and solutions.</a:t>
            </a:r>
          </a:p>
          <a:p>
            <a:pPr marL="571500" indent="-571500">
              <a:buFont typeface="Wingdings" panose="05000000000000000000" pitchFamily="2" charset="2"/>
              <a:buChar char="Ø"/>
            </a:pPr>
            <a:r>
              <a:rPr lang="en-US"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Admins can post new schemes or problems in the society.</a:t>
            </a:r>
          </a:p>
          <a:p>
            <a:pPr marL="571500" indent="-571500">
              <a:buFont typeface="Wingdings" panose="05000000000000000000" pitchFamily="2" charset="2"/>
              <a:buChar char="Ø"/>
            </a:pPr>
            <a:r>
              <a:rPr lang="en-US"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Users can provide feedback or solutions to the problems.</a:t>
            </a:r>
          </a:p>
          <a:p>
            <a:pPr marL="571500" indent="-571500">
              <a:buFont typeface="Wingdings" panose="05000000000000000000" pitchFamily="2" charset="2"/>
              <a:buChar char="Ø"/>
            </a:pPr>
            <a:r>
              <a:rPr lang="en-US"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Data analysis is used to filter and clean the data.</a:t>
            </a:r>
          </a:p>
          <a:p>
            <a:pPr marL="571500" indent="-571500">
              <a:buFont typeface="Wingdings" panose="05000000000000000000" pitchFamily="2" charset="2"/>
              <a:buChar char="Ø"/>
            </a:pPr>
            <a:r>
              <a:rPr lang="en-US"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Machine learning is used to generate solutions.</a:t>
            </a:r>
            <a:br>
              <a:rPr lang="en-AE" b="1" dirty="0">
                <a:solidFill>
                  <a:schemeClr val="accent1">
                    <a:lumMod val="50000"/>
                  </a:schemeClr>
                </a:solidFill>
              </a:rPr>
            </a:br>
            <a:endParaRPr lang="en-AE" dirty="0"/>
          </a:p>
        </p:txBody>
      </p:sp>
    </p:spTree>
    <p:extLst>
      <p:ext uri="{BB962C8B-B14F-4D97-AF65-F5344CB8AC3E}">
        <p14:creationId xmlns:p14="http://schemas.microsoft.com/office/powerpoint/2010/main" val="223563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9BE906-B567-4387-B88D-24B89211439B}"/>
              </a:ext>
            </a:extLst>
          </p:cNvPr>
          <p:cNvSpPr>
            <a:spLocks noGrp="1"/>
          </p:cNvSpPr>
          <p:nvPr>
            <p:ph type="title"/>
          </p:nvPr>
        </p:nvSpPr>
        <p:spPr>
          <a:xfrm>
            <a:off x="677334" y="609600"/>
            <a:ext cx="8596668" cy="825795"/>
          </a:xfrm>
        </p:spPr>
        <p:txBody>
          <a:bodyPr>
            <a:normAutofit fontScale="90000"/>
          </a:bodyPr>
          <a:lstStyle/>
          <a:p>
            <a:r>
              <a:rPr lang="en-US" dirty="0">
                <a:solidFill>
                  <a:schemeClr val="tx2">
                    <a:lumMod val="50000"/>
                  </a:schemeClr>
                </a:solidFill>
              </a:rPr>
              <a:t>How our website will unique :</a:t>
            </a:r>
            <a:br>
              <a:rPr lang="en-US" dirty="0"/>
            </a:br>
            <a:br>
              <a:rPr lang="en-US" dirty="0"/>
            </a:br>
            <a:r>
              <a:rPr lang="en-US" dirty="0"/>
              <a:t>	</a:t>
            </a:r>
            <a:endParaRPr lang="en-AE" dirty="0"/>
          </a:p>
        </p:txBody>
      </p:sp>
      <p:sp>
        <p:nvSpPr>
          <p:cNvPr id="5" name="Title 3">
            <a:extLst>
              <a:ext uri="{FF2B5EF4-FFF2-40B4-BE49-F238E27FC236}">
                <a16:creationId xmlns:a16="http://schemas.microsoft.com/office/drawing/2014/main" id="{49B55C2E-2304-44EC-9B82-A3B594080CC6}"/>
              </a:ext>
            </a:extLst>
          </p:cNvPr>
          <p:cNvSpPr txBox="1">
            <a:spLocks/>
          </p:cNvSpPr>
          <p:nvPr/>
        </p:nvSpPr>
        <p:spPr>
          <a:xfrm>
            <a:off x="1212506" y="1850066"/>
            <a:ext cx="8920322" cy="393404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i="0" dirty="0">
                <a:solidFill>
                  <a:schemeClr val="tx2">
                    <a:lumMod val="50000"/>
                  </a:schemeClr>
                </a:solidFill>
                <a:effectLst/>
                <a:latin typeface="Söhne"/>
              </a:rPr>
              <a:t>User-Friendly Interface</a:t>
            </a:r>
            <a:endParaRPr lang="en-US" dirty="0">
              <a:solidFill>
                <a:schemeClr val="tx2">
                  <a:lumMod val="50000"/>
                </a:schemeClr>
              </a:solidFill>
            </a:endParaRPr>
          </a:p>
          <a:p>
            <a:pPr marL="571500" indent="-571500">
              <a:buFont typeface="Wingdings" panose="05000000000000000000" pitchFamily="2" charset="2"/>
              <a:buChar char="Ø"/>
            </a:pPr>
            <a:r>
              <a:rPr lang="en-US" b="0" i="0" dirty="0">
                <a:solidFill>
                  <a:schemeClr val="tx2">
                    <a:lumMod val="50000"/>
                  </a:schemeClr>
                </a:solidFill>
                <a:effectLst/>
                <a:latin typeface="Söhne"/>
              </a:rPr>
              <a:t>Gamification</a:t>
            </a:r>
            <a:endParaRPr lang="en-US" dirty="0">
              <a:solidFill>
                <a:schemeClr val="tx2">
                  <a:lumMod val="50000"/>
                </a:schemeClr>
              </a:solidFill>
            </a:endParaRPr>
          </a:p>
          <a:p>
            <a:pPr marL="571500" indent="-571500">
              <a:buFont typeface="Wingdings" panose="05000000000000000000" pitchFamily="2" charset="2"/>
              <a:buChar char="Ø"/>
            </a:pPr>
            <a:r>
              <a:rPr lang="en-US" b="0" i="0" dirty="0">
                <a:solidFill>
                  <a:schemeClr val="tx2">
                    <a:lumMod val="50000"/>
                  </a:schemeClr>
                </a:solidFill>
                <a:effectLst/>
                <a:latin typeface="Söhne"/>
              </a:rPr>
              <a:t>Data Privacy and Security</a:t>
            </a:r>
          </a:p>
          <a:p>
            <a:pPr marL="571500" indent="-571500">
              <a:buFont typeface="Wingdings" panose="05000000000000000000" pitchFamily="2" charset="2"/>
              <a:buChar char="Ø"/>
            </a:pPr>
            <a:r>
              <a:rPr lang="en-US" b="0" i="0" dirty="0">
                <a:solidFill>
                  <a:schemeClr val="tx2">
                    <a:lumMod val="50000"/>
                  </a:schemeClr>
                </a:solidFill>
                <a:effectLst/>
                <a:latin typeface="Söhne"/>
              </a:rPr>
              <a:t>Feedback Evaluation and Response</a:t>
            </a:r>
            <a:br>
              <a:rPr lang="en-US" dirty="0"/>
            </a:br>
            <a:r>
              <a:rPr lang="en-US" dirty="0"/>
              <a:t>	</a:t>
            </a:r>
            <a:endParaRPr lang="en-AE" dirty="0"/>
          </a:p>
        </p:txBody>
      </p:sp>
    </p:spTree>
    <p:extLst>
      <p:ext uri="{BB962C8B-B14F-4D97-AF65-F5344CB8AC3E}">
        <p14:creationId xmlns:p14="http://schemas.microsoft.com/office/powerpoint/2010/main" val="151834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B097-E070-47AD-B643-FBA5B70F0012}"/>
              </a:ext>
            </a:extLst>
          </p:cNvPr>
          <p:cNvSpPr>
            <a:spLocks noGrp="1"/>
          </p:cNvSpPr>
          <p:nvPr>
            <p:ph type="title"/>
          </p:nvPr>
        </p:nvSpPr>
        <p:spPr>
          <a:xfrm>
            <a:off x="1017576" y="1978247"/>
            <a:ext cx="8596668" cy="2819400"/>
          </a:xfrm>
        </p:spPr>
        <p:txBody>
          <a:bodyPr>
            <a:normAutofit fontScale="90000"/>
          </a:bodyPr>
          <a:lstStyle/>
          <a:p>
            <a:pPr algn="just"/>
            <a:r>
              <a:rPr lang="en-US" dirty="0"/>
              <a:t>The government schemes become more effective for the peoples , unsolvable problems in India are solved and the understanding between the government and the people become increases</a:t>
            </a:r>
            <a:endParaRPr lang="en-AE" dirty="0"/>
          </a:p>
        </p:txBody>
      </p:sp>
      <p:sp>
        <p:nvSpPr>
          <p:cNvPr id="3" name="Title 1">
            <a:extLst>
              <a:ext uri="{FF2B5EF4-FFF2-40B4-BE49-F238E27FC236}">
                <a16:creationId xmlns:a16="http://schemas.microsoft.com/office/drawing/2014/main" id="{FA530F17-6CFD-408F-80D8-63522F49360D}"/>
              </a:ext>
            </a:extLst>
          </p:cNvPr>
          <p:cNvSpPr txBox="1">
            <a:spLocks/>
          </p:cNvSpPr>
          <p:nvPr/>
        </p:nvSpPr>
        <p:spPr>
          <a:xfrm>
            <a:off x="677334" y="609600"/>
            <a:ext cx="8596668" cy="132080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Impact :</a:t>
            </a:r>
            <a:endParaRPr lang="en-AE" dirty="0"/>
          </a:p>
        </p:txBody>
      </p:sp>
    </p:spTree>
    <p:extLst>
      <p:ext uri="{BB962C8B-B14F-4D97-AF65-F5344CB8AC3E}">
        <p14:creationId xmlns:p14="http://schemas.microsoft.com/office/powerpoint/2010/main" val="8842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A75A-9064-47B1-AEDF-E9A98001E414}"/>
              </a:ext>
            </a:extLst>
          </p:cNvPr>
          <p:cNvSpPr>
            <a:spLocks noGrp="1"/>
          </p:cNvSpPr>
          <p:nvPr>
            <p:ph type="title"/>
          </p:nvPr>
        </p:nvSpPr>
        <p:spPr/>
        <p:txBody>
          <a:bodyPr/>
          <a:lstStyle/>
          <a:p>
            <a:r>
              <a:rPr lang="en-US" dirty="0"/>
              <a:t>Technologies used :</a:t>
            </a:r>
            <a:endParaRPr lang="en-AE" dirty="0"/>
          </a:p>
        </p:txBody>
      </p:sp>
      <p:sp>
        <p:nvSpPr>
          <p:cNvPr id="3" name="Title 1">
            <a:extLst>
              <a:ext uri="{FF2B5EF4-FFF2-40B4-BE49-F238E27FC236}">
                <a16:creationId xmlns:a16="http://schemas.microsoft.com/office/drawing/2014/main" id="{2674B08A-22DD-43D7-8328-EA723473BCBD}"/>
              </a:ext>
            </a:extLst>
          </p:cNvPr>
          <p:cNvSpPr txBox="1">
            <a:spLocks/>
          </p:cNvSpPr>
          <p:nvPr/>
        </p:nvSpPr>
        <p:spPr>
          <a:xfrm>
            <a:off x="1201874" y="1644501"/>
            <a:ext cx="8596668" cy="31720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HTML,CSS,Bootstrap,JS</a:t>
            </a:r>
            <a:r>
              <a:rPr lang="en-US" dirty="0"/>
              <a:t> (Frontend)</a:t>
            </a:r>
          </a:p>
          <a:p>
            <a:r>
              <a:rPr lang="en-AE" dirty="0"/>
              <a:t>Django(Backend)</a:t>
            </a:r>
          </a:p>
          <a:p>
            <a:r>
              <a:rPr lang="en-AE" dirty="0"/>
              <a:t>Dbsqlite3 (database)</a:t>
            </a:r>
          </a:p>
          <a:p>
            <a:r>
              <a:rPr lang="en-AE" dirty="0"/>
              <a:t>Git(version control)</a:t>
            </a:r>
          </a:p>
          <a:p>
            <a:r>
              <a:rPr lang="en-AE" dirty="0" err="1"/>
              <a:t>Github</a:t>
            </a:r>
            <a:r>
              <a:rPr lang="en-AE" dirty="0"/>
              <a:t>(</a:t>
            </a:r>
            <a:r>
              <a:rPr lang="en-AE" dirty="0" err="1"/>
              <a:t>coll</a:t>
            </a:r>
            <a:r>
              <a:rPr lang="en-US" dirty="0"/>
              <a:t>a</a:t>
            </a:r>
            <a:r>
              <a:rPr lang="en-AE" dirty="0" err="1"/>
              <a:t>boration</a:t>
            </a:r>
            <a:r>
              <a:rPr lang="en-AE" dirty="0"/>
              <a:t> Tool)</a:t>
            </a:r>
          </a:p>
        </p:txBody>
      </p:sp>
    </p:spTree>
    <p:extLst>
      <p:ext uri="{BB962C8B-B14F-4D97-AF65-F5344CB8AC3E}">
        <p14:creationId xmlns:p14="http://schemas.microsoft.com/office/powerpoint/2010/main" val="33760019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199</TotalTime>
  <Words>253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Söhne</vt:lpstr>
      <vt:lpstr>Trebuchet MS</vt:lpstr>
      <vt:lpstr>Wingdings</vt:lpstr>
      <vt:lpstr>Wingdings 3</vt:lpstr>
      <vt:lpstr>Facet</vt:lpstr>
      <vt:lpstr>A WEB PLATFORM FOR ANALYZING AND SOLVING THE PROBLEMS IN THE SOCIETY</vt:lpstr>
      <vt:lpstr>Team Members</vt:lpstr>
      <vt:lpstr>Problem statement:   Many of the problems faced by nations and societies remain unresolved due to the difficulty in finding efficient solutions. In addition, some government schemes are not effectively addressing the needs of the people. </vt:lpstr>
      <vt:lpstr>Existing Solution :   </vt:lpstr>
      <vt:lpstr>Challenges in the existing solution :</vt:lpstr>
      <vt:lpstr>Proposed Solution :</vt:lpstr>
      <vt:lpstr>How our website will unique :   </vt:lpstr>
      <vt:lpstr>The government schemes become more effective for the peoples , unsolvable problems in India are solved and the understanding between the government and the people become increases</vt:lpstr>
      <vt:lpstr>Technologies used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Aslin Joel R</dc:creator>
  <cp:lastModifiedBy>Aslin Joel R</cp:lastModifiedBy>
  <cp:revision>12</cp:revision>
  <dcterms:created xsi:type="dcterms:W3CDTF">2023-02-22T15:26:10Z</dcterms:created>
  <dcterms:modified xsi:type="dcterms:W3CDTF">2023-05-26T17:36:27Z</dcterms:modified>
</cp:coreProperties>
</file>