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8" r:id="rId3"/>
    <p:sldId id="257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>
        <p:guide orient="horz" pos="2198"/>
        <p:guide orient="horz" pos="944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D4933-6FF5-46AB-9AF8-A01D90662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924A2-BBF2-4DEB-8E2B-6EA37D5A4F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6C63C2-0E26-4270-A30F-7637F53D910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FC45-F4B7-4F3B-91AE-A35F217B2E0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468A8-8620-431B-A38E-0AAB47B78FB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4E1B-6985-4E98-9277-A48C39916CD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0C0FF-4621-4430-9991-9D324F7F055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E10-EEFB-43C8-B655-7DAE5B84018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C9AA1-C8A7-44D4-AF34-26C6D6B6B42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B5568-A1C8-4369-8469-D5486FC14AB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089FD-65FF-4D1C-AE5A-A199E865499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393B-4A68-49ED-97FF-3D23B2E88C2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E4DAF0-BA3C-4802-B99C-CEDE14900CF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7A99-2111-42CA-81E4-C98A1D96986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BD981-FA46-4AC7-B624-C68C8AD62AF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9625-2E9C-48A6-95D2-8F600241FA3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C32D64-166B-4660-B8FA-9828971B1FD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B19-752C-4493-9019-A15635BF6B9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52950C-1E25-4AA5-A4A7-4CD59751A36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0B2E-7A83-4CA3-9D14-C517F1B6C04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51DFA-9369-41E7-AC65-DD0618C9DEC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64CA-6336-4CFE-B113-E90A1C5C701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D2DDA-3983-4C9B-9967-E10E58573B9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EC48-5105-4078-BCBB-2E973544BF5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831B7E-7BB0-47B0-87C6-C6C2D26192A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3293-E9A4-4A27-AA27-CE72F7B2ABB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C6C86099-5431-4B3A-8ED6-26094DBFCEF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7D66058-5A86-4E4D-BE42-BAAA70E74EF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hf sldNum="0" hdr="0" ft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矩形 1"/>
          <p:cNvSpPr>
            <a:spLocks noChangeArrowheads="1"/>
          </p:cNvSpPr>
          <p:nvPr/>
        </p:nvSpPr>
        <p:spPr bwMode="auto">
          <a:xfrm>
            <a:off x="0" y="885825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文本框 2"/>
          <p:cNvSpPr>
            <a:spLocks noChangeArrowheads="1"/>
          </p:cNvSpPr>
          <p:nvPr/>
        </p:nvSpPr>
        <p:spPr bwMode="auto">
          <a:xfrm>
            <a:off x="247650" y="55563"/>
            <a:ext cx="8717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为什么要使用分布式文件系统？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5127" name="Group 7"/>
          <p:cNvGrpSpPr/>
          <p:nvPr/>
        </p:nvGrpSpPr>
        <p:grpSpPr bwMode="auto">
          <a:xfrm>
            <a:off x="10780078" y="311150"/>
            <a:ext cx="1017587" cy="584326"/>
            <a:chOff x="0" y="0"/>
            <a:chExt cx="1016794" cy="584587"/>
          </a:xfrm>
        </p:grpSpPr>
        <p:grpSp>
          <p:nvGrpSpPr>
            <p:cNvPr id="3125" name="Group 8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3127" name="矩形 3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28" name="矩形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126" name="文本框 7"/>
            <p:cNvSpPr>
              <a:spLocks noChangeArrowheads="1"/>
            </p:cNvSpPr>
            <p:nvPr/>
          </p:nvSpPr>
          <p:spPr bwMode="auto">
            <a:xfrm>
              <a:off x="119145" y="324121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7650" y="99250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accent3"/>
                </a:solidFill>
              </a:rPr>
              <a:t>单机时代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440" y="1329690"/>
            <a:ext cx="93656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通常直接在项目目录下建立静态文件夹，用于用户存放项目中的文件资源。如：</a:t>
            </a:r>
            <a:r>
              <a:rPr lang="en-US" altLang="zh-CN" sz="1600">
                <a:solidFill>
                  <a:schemeClr val="accent3"/>
                </a:solidFill>
              </a:rPr>
              <a:t>resources/static/xxx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3450" y="1734185"/>
            <a:ext cx="10425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accent3"/>
                </a:solidFill>
              </a:rPr>
              <a:t>优点：便利，项目直接引用，实现简单，无需任何复杂技术。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accent3"/>
                </a:solidFill>
              </a:rPr>
              <a:t>缺点：文件和代码耦合在一起，文件越多，存放越混乱。访问流量大，静态文件访问会占资源，影响正常业务。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650" y="2317750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accent3"/>
                </a:solidFill>
              </a:rPr>
              <a:t>独立文件服务器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440" y="2654935"/>
            <a:ext cx="115106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项目上传文件时，首先通过</a:t>
            </a:r>
            <a:r>
              <a:rPr lang="en-US" altLang="zh-CN" sz="1600">
                <a:solidFill>
                  <a:schemeClr val="accent3"/>
                </a:solidFill>
              </a:rPr>
              <a:t>ftp</a:t>
            </a:r>
            <a:r>
              <a:rPr lang="zh-CN" altLang="en-US" sz="1600">
                <a:solidFill>
                  <a:schemeClr val="accent3"/>
                </a:solidFill>
              </a:rPr>
              <a:t>或者</a:t>
            </a:r>
            <a:r>
              <a:rPr lang="en-US" altLang="zh-CN" sz="1600">
                <a:solidFill>
                  <a:schemeClr val="accent3"/>
                </a:solidFill>
              </a:rPr>
              <a:t>ssh</a:t>
            </a:r>
            <a:r>
              <a:rPr lang="zh-CN" altLang="en-US" sz="1600">
                <a:solidFill>
                  <a:schemeClr val="accent3"/>
                </a:solidFill>
              </a:rPr>
              <a:t>将文件上传到图片服务器的某个目录下，通过</a:t>
            </a:r>
            <a:r>
              <a:rPr lang="en-US" altLang="zh-CN" sz="1600">
                <a:solidFill>
                  <a:schemeClr val="accent3"/>
                </a:solidFill>
              </a:rPr>
              <a:t>nginx</a:t>
            </a:r>
            <a:r>
              <a:rPr lang="zh-CN" altLang="en-US" sz="1600">
                <a:solidFill>
                  <a:schemeClr val="accent3"/>
                </a:solidFill>
              </a:rPr>
              <a:t>或者</a:t>
            </a:r>
            <a:r>
              <a:rPr lang="en-US" altLang="zh-CN" sz="1600">
                <a:solidFill>
                  <a:schemeClr val="accent3"/>
                </a:solidFill>
              </a:rPr>
              <a:t>apache</a:t>
            </a:r>
            <a:r>
              <a:rPr lang="zh-CN" altLang="en-US" sz="1600">
                <a:solidFill>
                  <a:schemeClr val="accent3"/>
                </a:solidFill>
              </a:rPr>
              <a:t>来访问。返回独立图片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accent3"/>
                </a:solidFill>
              </a:rPr>
              <a:t>URL</a:t>
            </a:r>
            <a:r>
              <a:rPr lang="zh-CN" altLang="en-US" sz="1600">
                <a:solidFill>
                  <a:schemeClr val="accent3"/>
                </a:solidFill>
              </a:rPr>
              <a:t>地址，直接</a:t>
            </a:r>
            <a:r>
              <a:rPr lang="zh-CN" altLang="en-US" sz="1600">
                <a:solidFill>
                  <a:schemeClr val="accent3"/>
                </a:solidFill>
              </a:rPr>
              <a:t>就通过这个</a:t>
            </a:r>
            <a:r>
              <a:rPr lang="en-US" altLang="zh-CN" sz="1600">
                <a:solidFill>
                  <a:schemeClr val="accent3"/>
                </a:solidFill>
              </a:rPr>
              <a:t>URL</a:t>
            </a:r>
            <a:r>
              <a:rPr lang="zh-CN" altLang="en-US" sz="1600">
                <a:solidFill>
                  <a:schemeClr val="accent3"/>
                </a:solidFill>
              </a:rPr>
              <a:t>地址读取。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3450" y="3321685"/>
            <a:ext cx="114077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accent3"/>
                </a:solidFill>
              </a:rPr>
              <a:t>优点：独立存储、方便扩容、容灾和数据迁移，更加方便做图片访问请的负载均衡。方便应用各种缓存策略</a:t>
            </a:r>
            <a:r>
              <a:rPr lang="en-US" altLang="zh-CN" sz="1600">
                <a:solidFill>
                  <a:schemeClr val="accent3"/>
                </a:solidFill>
              </a:rPr>
              <a:t>(HTTP Header)</a:t>
            </a:r>
            <a:endParaRPr lang="en-US" altLang="zh-CN" sz="1600">
              <a:solidFill>
                <a:schemeClr val="accent3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600">
                <a:solidFill>
                  <a:schemeClr val="accent3"/>
                </a:solidFill>
              </a:rPr>
              <a:t>、</a:t>
            </a:r>
            <a:r>
              <a:rPr lang="en-US" altLang="zh-CN" sz="1600">
                <a:solidFill>
                  <a:schemeClr val="accent3"/>
                </a:solidFill>
              </a:rPr>
              <a:t>Proxy Cache</a:t>
            </a:r>
            <a:r>
              <a:rPr lang="zh-CN" altLang="en-US" sz="1600">
                <a:solidFill>
                  <a:schemeClr val="accent3"/>
                </a:solidFill>
              </a:rPr>
              <a:t>等</a:t>
            </a:r>
            <a:r>
              <a:rPr lang="en-US" altLang="zh-CN" sz="1600">
                <a:solidFill>
                  <a:schemeClr val="accent3"/>
                </a:solidFill>
              </a:rPr>
              <a:t>)</a:t>
            </a:r>
            <a:r>
              <a:rPr lang="zh-CN" altLang="en-US" sz="1600">
                <a:solidFill>
                  <a:schemeClr val="accent3"/>
                </a:solidFill>
              </a:rPr>
              <a:t>，更加方便迁移</a:t>
            </a:r>
            <a:r>
              <a:rPr lang="en-US" altLang="zh-CN" sz="1600">
                <a:solidFill>
                  <a:schemeClr val="accent3"/>
                </a:solidFill>
              </a:rPr>
              <a:t>CDN</a:t>
            </a:r>
            <a:r>
              <a:rPr lang="zh-CN" altLang="en-US" sz="1600">
                <a:solidFill>
                  <a:schemeClr val="accent3"/>
                </a:solidFill>
              </a:rPr>
              <a:t>。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accent3"/>
                </a:solidFill>
              </a:rPr>
              <a:t>缺点：单机存在性能瓶颈，容灾、垂直扩展性稍差。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7650" y="4283075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accent3"/>
                </a:solidFill>
              </a:rPr>
              <a:t>分布式文件系统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440" y="4699635"/>
            <a:ext cx="11441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分布式文件系统，一般分为三块，由访问的仲裁系统，文件存储系统，文件的容灾系统来构成。仲裁系统相当于文件服务器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3"/>
                </a:solidFill>
              </a:rPr>
              <a:t>大脑，根据一定算法案来决定文件的存储位置，文件存储系统负责保存文件，容灾系统负责文件的备份。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3450" y="5391150"/>
            <a:ext cx="112382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accent3"/>
                </a:solidFill>
              </a:rPr>
              <a:t>优点：扩展能力强、高可用性、弹性存储（可以根据业务灵活地增加或缩减数据存储以及增删存储池中的资源，不需中断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600">
                <a:solidFill>
                  <a:schemeClr val="accent3"/>
                </a:solidFill>
              </a:rPr>
              <a:t>系统运行</a:t>
            </a:r>
            <a:r>
              <a:rPr lang="zh-CN" altLang="en-US" sz="1600">
                <a:solidFill>
                  <a:schemeClr val="accent3"/>
                </a:solidFill>
              </a:rPr>
              <a:t>）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accent3"/>
                </a:solidFill>
              </a:rPr>
              <a:t>缺点：系统复杂度稍高，需要更多服务器</a:t>
            </a:r>
            <a:endParaRPr lang="zh-CN" altLang="en-US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 autoUpdateAnimBg="0"/>
      <p:bldP spid="5126" grpId="0" bldLvl="0" autoUpdateAnimBg="0"/>
      <p:bldP spid="4" grpId="0"/>
      <p:bldP spid="7" grpId="0"/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文本框 4"/>
          <p:cNvSpPr>
            <a:spLocks noChangeArrowheads="1"/>
          </p:cNvSpPr>
          <p:nvPr/>
        </p:nvSpPr>
        <p:spPr bwMode="auto">
          <a:xfrm>
            <a:off x="247650" y="55563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文件下载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5365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3334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3336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3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3335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5370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3331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07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007745" y="1211580"/>
            <a:ext cx="914400" cy="4679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03195" y="1239520"/>
            <a:ext cx="1869440" cy="4679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tracker server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61330" y="1211580"/>
            <a:ext cx="1931035" cy="4679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storage server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64945" y="1679575"/>
            <a:ext cx="0" cy="462089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3637915" y="1707515"/>
            <a:ext cx="0" cy="462089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6527165" y="1679575"/>
            <a:ext cx="0" cy="462089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1" name="直接箭头连接符 10"/>
          <p:cNvCxnSpPr/>
          <p:nvPr/>
        </p:nvCxnSpPr>
        <p:spPr>
          <a:xfrm flipH="1" flipV="1">
            <a:off x="3635375" y="2245360"/>
            <a:ext cx="2870200" cy="1841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3724275" y="1908175"/>
            <a:ext cx="2802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3"/>
                </a:solidFill>
              </a:rPr>
              <a:t>1.</a:t>
            </a:r>
            <a:r>
              <a:rPr lang="zh-CN" altLang="en-US" sz="1600">
                <a:solidFill>
                  <a:schemeClr val="accent3"/>
                </a:solidFill>
              </a:rPr>
              <a:t>定时向</a:t>
            </a:r>
            <a:r>
              <a:rPr lang="en-US" altLang="zh-CN" sz="1600">
                <a:solidFill>
                  <a:schemeClr val="accent3"/>
                </a:solidFill>
              </a:rPr>
              <a:t>tracker</a:t>
            </a:r>
            <a:r>
              <a:rPr lang="zh-CN" altLang="en-US" sz="1600">
                <a:solidFill>
                  <a:schemeClr val="accent3"/>
                </a:solidFill>
              </a:rPr>
              <a:t>上传状态信息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483360" y="2636520"/>
            <a:ext cx="219900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1707515" y="2279015"/>
            <a:ext cx="1571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3"/>
                </a:solidFill>
              </a:rPr>
              <a:t>2.</a:t>
            </a:r>
            <a:r>
              <a:rPr lang="zh-CN" altLang="en-US" sz="1600">
                <a:solidFill>
                  <a:schemeClr val="accent3"/>
                </a:solidFill>
              </a:rPr>
              <a:t>下载连接请求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16" name="右弧形箭头 15"/>
          <p:cNvSpPr/>
          <p:nvPr/>
        </p:nvSpPr>
        <p:spPr>
          <a:xfrm>
            <a:off x="3637915" y="2616200"/>
            <a:ext cx="650240" cy="803275"/>
          </a:xfrm>
          <a:prstGeom prst="curvedLeftArrow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94835" y="2828290"/>
            <a:ext cx="18434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3"/>
                </a:solidFill>
              </a:rPr>
              <a:t>3.</a:t>
            </a:r>
            <a:r>
              <a:rPr lang="zh-CN" altLang="en-US" sz="1600">
                <a:solidFill>
                  <a:schemeClr val="accent3"/>
                </a:solidFill>
              </a:rPr>
              <a:t>查询可用</a:t>
            </a:r>
            <a:r>
              <a:rPr lang="en-US" altLang="zh-CN" sz="1600">
                <a:solidFill>
                  <a:schemeClr val="accent3"/>
                </a:solidFill>
              </a:rPr>
              <a:t>storage</a:t>
            </a:r>
            <a:endParaRPr lang="en-US" altLang="zh-CN" sz="1600">
              <a:solidFill>
                <a:schemeClr val="accent3"/>
              </a:solidFill>
            </a:endParaRPr>
          </a:p>
        </p:txBody>
      </p:sp>
      <p:cxnSp>
        <p:nvCxnSpPr>
          <p:cNvPr id="18" name="直接箭头连接符 17"/>
          <p:cNvCxnSpPr>
            <a:stCxn id="16" idx="2"/>
          </p:cNvCxnSpPr>
          <p:nvPr/>
        </p:nvCxnSpPr>
        <p:spPr>
          <a:xfrm flipH="1">
            <a:off x="1433195" y="3256915"/>
            <a:ext cx="220472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19" name="文本框 18"/>
          <p:cNvSpPr txBox="1"/>
          <p:nvPr/>
        </p:nvSpPr>
        <p:spPr>
          <a:xfrm>
            <a:off x="1464945" y="2889885"/>
            <a:ext cx="2256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accent3"/>
                </a:solidFill>
              </a:rPr>
              <a:t>4.</a:t>
            </a:r>
            <a:r>
              <a:rPr lang="zh-CN" altLang="en-US" sz="1200">
                <a:solidFill>
                  <a:schemeClr val="accent3"/>
                </a:solidFill>
              </a:rPr>
              <a:t>返回信息</a:t>
            </a:r>
            <a:r>
              <a:rPr lang="en-US" altLang="zh-CN" sz="1200">
                <a:solidFill>
                  <a:schemeClr val="accent3"/>
                </a:solidFill>
              </a:rPr>
              <a:t>(storage</a:t>
            </a:r>
            <a:r>
              <a:rPr lang="zh-CN" altLang="en-US" sz="1200">
                <a:solidFill>
                  <a:schemeClr val="accent3"/>
                </a:solidFill>
              </a:rPr>
              <a:t>的</a:t>
            </a:r>
            <a:r>
              <a:rPr lang="en-US" altLang="zh-CN" sz="1200">
                <a:solidFill>
                  <a:schemeClr val="accent3"/>
                </a:solidFill>
              </a:rPr>
              <a:t>ip</a:t>
            </a:r>
            <a:r>
              <a:rPr lang="zh-CN" altLang="en-US" sz="1200">
                <a:solidFill>
                  <a:schemeClr val="accent3"/>
                </a:solidFill>
              </a:rPr>
              <a:t>和端口</a:t>
            </a:r>
            <a:r>
              <a:rPr lang="en-US" altLang="zh-CN" sz="1200">
                <a:solidFill>
                  <a:schemeClr val="accent3"/>
                </a:solidFill>
              </a:rPr>
              <a:t>)</a:t>
            </a:r>
            <a:endParaRPr lang="en-US" altLang="zh-CN" sz="1200">
              <a:solidFill>
                <a:schemeClr val="accent3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473835" y="4434840"/>
            <a:ext cx="504317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2724150" y="4088765"/>
            <a:ext cx="2847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3"/>
                </a:solidFill>
              </a:rPr>
              <a:t>5.file_id(</a:t>
            </a:r>
            <a:r>
              <a:rPr lang="zh-CN" altLang="en-US" sz="1600">
                <a:solidFill>
                  <a:schemeClr val="accent3"/>
                </a:solidFill>
              </a:rPr>
              <a:t>组名，路径，文件名</a:t>
            </a:r>
            <a:r>
              <a:rPr lang="en-US" altLang="zh-CN" sz="1600">
                <a:solidFill>
                  <a:schemeClr val="accent3"/>
                </a:solidFill>
              </a:rPr>
              <a:t>)</a:t>
            </a:r>
            <a:endParaRPr lang="en-US" altLang="zh-CN" sz="1600">
              <a:solidFill>
                <a:schemeClr val="accent3"/>
              </a:solidFill>
            </a:endParaRPr>
          </a:p>
        </p:txBody>
      </p:sp>
      <p:sp>
        <p:nvSpPr>
          <p:cNvPr id="23" name="右弧形箭头 22"/>
          <p:cNvSpPr/>
          <p:nvPr/>
        </p:nvSpPr>
        <p:spPr>
          <a:xfrm>
            <a:off x="6505575" y="4434840"/>
            <a:ext cx="772795" cy="1016635"/>
          </a:xfrm>
          <a:prstGeom prst="curvedLeftArrow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49490" y="4774565"/>
            <a:ext cx="11652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3"/>
                </a:solidFill>
              </a:rPr>
              <a:t>5.</a:t>
            </a:r>
            <a:r>
              <a:rPr lang="zh-CN" altLang="en-US" sz="1600">
                <a:solidFill>
                  <a:schemeClr val="accent3"/>
                </a:solidFill>
              </a:rPr>
              <a:t>查找文件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 flipH="1">
            <a:off x="1463675" y="5258435"/>
            <a:ext cx="50419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26" name="文本框 25"/>
          <p:cNvSpPr txBox="1"/>
          <p:nvPr/>
        </p:nvSpPr>
        <p:spPr>
          <a:xfrm>
            <a:off x="2866390" y="4923155"/>
            <a:ext cx="17983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3"/>
                </a:solidFill>
              </a:rPr>
              <a:t>6.</a:t>
            </a:r>
            <a:r>
              <a:rPr lang="zh-CN" altLang="en-US" sz="1600">
                <a:solidFill>
                  <a:schemeClr val="accent3"/>
                </a:solidFill>
              </a:rPr>
              <a:t>返回</a:t>
            </a:r>
            <a:r>
              <a:rPr lang="en-US" altLang="zh-CN" sz="1600">
                <a:solidFill>
                  <a:schemeClr val="accent3"/>
                </a:solidFill>
              </a:rPr>
              <a:t>file_content</a:t>
            </a:r>
            <a:endParaRPr lang="en-US" altLang="zh-CN" sz="1600">
              <a:solidFill>
                <a:schemeClr val="accent3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12280" y="2263140"/>
            <a:ext cx="529082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client询问tracker下载文件的storage，参数为文件标识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3"/>
                </a:solidFill>
              </a:rPr>
              <a:t>（组名和磁盘/目录/文件名）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tracker返回一台可用的storage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client直接和storage通讯完成文件下载</a:t>
            </a:r>
            <a:endParaRPr lang="zh-CN" altLang="en-US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utoUpdateAnimBg="0"/>
      <p:bldP spid="3" grpId="2" animBg="1"/>
      <p:bldP spid="6" grpId="2" animBg="1"/>
      <p:bldP spid="7" grpId="2" animBg="1"/>
      <p:bldP spid="3" grpId="3" animBg="1"/>
      <p:bldP spid="6" grpId="3" animBg="1"/>
      <p:bldP spid="7" grpId="3" animBg="1"/>
      <p:bldP spid="3" grpId="4" animBg="1"/>
      <p:bldP spid="6" grpId="4" animBg="1"/>
      <p:bldP spid="7" grpId="4" animBg="1"/>
      <p:bldP spid="3" grpId="5" animBg="1"/>
      <p:bldP spid="6" grpId="5" animBg="1"/>
      <p:bldP spid="7" grpId="5" animBg="1"/>
      <p:bldP spid="3" grpId="6" animBg="1"/>
      <p:bldP spid="6" grpId="6" animBg="1"/>
      <p:bldP spid="7" grpId="6" animBg="1"/>
      <p:bldP spid="3" grpId="7" animBg="1"/>
      <p:bldP spid="6" grpId="7" animBg="1"/>
      <p:bldP spid="7" grpId="7" animBg="1"/>
      <p:bldP spid="3" grpId="8" animBg="1"/>
      <p:bldP spid="6" grpId="8" animBg="1"/>
      <p:bldP spid="7" grpId="8" animBg="1"/>
      <p:bldP spid="3" grpId="9" animBg="1"/>
      <p:bldP spid="6" grpId="9" animBg="1"/>
      <p:bldP spid="7" grpId="9" animBg="1"/>
      <p:bldP spid="12" grpId="0"/>
      <p:bldP spid="14" grpId="0"/>
      <p:bldP spid="16" grpId="0" animBg="1"/>
      <p:bldP spid="17" grpId="0"/>
      <p:bldP spid="19" grpId="0"/>
      <p:bldP spid="22" grpId="0"/>
      <p:bldP spid="23" grpId="0" animBg="1"/>
      <p:bldP spid="24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8" name="文本框 4"/>
          <p:cNvSpPr>
            <a:spLocks noChangeArrowheads="1"/>
          </p:cNvSpPr>
          <p:nvPr/>
        </p:nvSpPr>
        <p:spPr bwMode="auto">
          <a:xfrm>
            <a:off x="247650" y="55563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同步机制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6389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4370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4372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37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4371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6394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4367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08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8135" y="1117600"/>
            <a:ext cx="1018032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同一组内的</a:t>
            </a:r>
            <a:r>
              <a:rPr lang="en-US" altLang="zh-CN" sz="1600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之间是对等的，文件上传、删除等操作可以在任意一台</a:t>
            </a:r>
            <a:r>
              <a:rPr lang="en-US" altLang="zh-CN" sz="1600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上进行；</a:t>
            </a:r>
            <a:endParaRPr lang="zh-CN" altLang="en-US" sz="1600" dirty="0">
              <a:solidFill>
                <a:schemeClr val="accent3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文件同步只在同组内的</a:t>
            </a:r>
            <a:r>
              <a:rPr lang="en-US" altLang="zh-CN" sz="1600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之间进行，采用</a:t>
            </a:r>
            <a:r>
              <a:rPr lang="en-US" altLang="zh-CN" sz="1600" dirty="0">
                <a:solidFill>
                  <a:schemeClr val="accent3"/>
                </a:solidFill>
                <a:sym typeface="+mn-ea"/>
              </a:rPr>
              <a:t>push</a:t>
            </a: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方式，即源服务器同步给目标服务器；</a:t>
            </a:r>
            <a:endParaRPr lang="zh-CN" altLang="en-US" sz="1600" dirty="0">
              <a:solidFill>
                <a:schemeClr val="accent3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源头数据才需要同步，备份数据不需要再次同步，否则就构成环路了；</a:t>
            </a:r>
            <a:endParaRPr lang="zh-CN" altLang="en-US" sz="1600" dirty="0">
              <a:solidFill>
                <a:schemeClr val="accent3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上述第二条规则有个例外，就是新增加一台</a:t>
            </a:r>
            <a:r>
              <a:rPr lang="en-US" altLang="zh-CN" sz="1600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时，由已有的一台</a:t>
            </a:r>
            <a:r>
              <a:rPr lang="en-US" altLang="zh-CN" sz="1600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将已有的所有数据</a:t>
            </a:r>
            <a:endParaRPr lang="zh-CN" altLang="en-US" sz="1600" dirty="0">
              <a:solidFill>
                <a:schemeClr val="accent3"/>
              </a:solidFill>
              <a:sym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  （包括源头数据和备份数据）同步给该新增服务器。</a:t>
            </a:r>
            <a:endParaRPr lang="zh-CN" altLang="en-US" sz="1600" dirty="0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文本框 4"/>
          <p:cNvSpPr>
            <a:spLocks noChangeArrowheads="1"/>
          </p:cNvSpPr>
          <p:nvPr/>
        </p:nvSpPr>
        <p:spPr bwMode="auto">
          <a:xfrm>
            <a:off x="247650" y="55563"/>
            <a:ext cx="694499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目录结构</a:t>
            </a:r>
            <a:r>
              <a:rPr lang="en-US" altLang="zh-CN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-tracker server</a:t>
            </a:r>
            <a:endParaRPr lang="en-US" altLang="zh-CN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8438" name="Group 6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6408" name="Group 7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6410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11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409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8443" name="Group 11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6405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09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8005" y="1181100"/>
            <a:ext cx="522986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err="1">
                <a:solidFill>
                  <a:schemeClr val="accent3"/>
                </a:solidFill>
                <a:sym typeface="+mn-ea"/>
              </a:rPr>
              <a:t>${base_path}</a:t>
            </a:r>
            <a:br>
              <a:rPr lang="en-US" altLang="zh-CN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 |__data</a:t>
            </a:r>
            <a:br>
              <a:rPr lang="en-US" altLang="zh-CN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 |     |__fdfs_trackerd.pid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：进程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id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     |__storage_groups.dat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：存储分组信息</a:t>
            </a:r>
            <a:endParaRPr lang="zh-CN" altLang="en-US" dirty="0">
              <a:solidFill>
                <a:schemeClr val="accent3"/>
              </a:solidFill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chemeClr val="accent3"/>
                </a:solidFill>
                <a:sym typeface="+mn-ea"/>
              </a:rPr>
              <a:t>       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     |__storage_servers.dat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：存储服务器列表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      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|__logs</a:t>
            </a:r>
            <a:br>
              <a:rPr lang="en-US" altLang="zh-CN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       |__trackerd.log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tracker server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日志文件 </a:t>
            </a:r>
            <a:endParaRPr lang="zh-CN" altLang="en-US" dirty="0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矩形 7"/>
          <p:cNvSpPr>
            <a:spLocks noChangeArrowheads="1"/>
          </p:cNvSpPr>
          <p:nvPr/>
        </p:nvSpPr>
        <p:spPr bwMode="auto">
          <a:xfrm>
            <a:off x="0" y="88519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文本框 4"/>
          <p:cNvSpPr>
            <a:spLocks noChangeArrowheads="1"/>
          </p:cNvSpPr>
          <p:nvPr/>
        </p:nvSpPr>
        <p:spPr bwMode="auto">
          <a:xfrm>
            <a:off x="247650" y="55563"/>
            <a:ext cx="708152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目录结构</a:t>
            </a:r>
            <a:r>
              <a:rPr lang="en-US" altLang="zh-CN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-storage server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9462" name="Group 6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7434" name="Group 7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7436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4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7435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9467" name="Group 11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7431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10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8165" y="1191260"/>
            <a:ext cx="655701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err="1">
                <a:solidFill>
                  <a:schemeClr val="accent3"/>
                </a:solidFill>
                <a:sym typeface="+mn-ea"/>
              </a:rPr>
              <a:t>${base_path}</a:t>
            </a:r>
            <a:br>
              <a:rPr lang="en-US" altLang="zh-CN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 |__data</a:t>
            </a:r>
            <a:br>
              <a:rPr lang="en-US" altLang="zh-CN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 |     |__.data_init_flag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：当前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初始化信息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     |__storage_stat.dat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：当前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统计信息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|     |__sync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：存放数据同步相关文件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     |     |__binlog.index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：当前的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binlog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文件索引号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     |     |__binlog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.###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：存放更新操作记录（日志）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     |     |__${ip_addr}_${port}.mark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：存放同步的完成情况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|     |</a:t>
            </a:r>
            <a:br>
              <a:rPr lang="en-US" altLang="zh-CN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|     |__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一级目录：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256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个存放数据文件的目录，如：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00, 1F</a:t>
            </a:r>
            <a:br>
              <a:rPr lang="en-US" altLang="zh-CN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|           |__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二级目录：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256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个存放数据文件的目录</a:t>
            </a:r>
            <a:br>
              <a:rPr lang="zh-CN" altLang="en-US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 |__logs</a:t>
            </a:r>
            <a:br>
              <a:rPr lang="en-US" altLang="zh-CN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       |__storaged.log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日志文件</a:t>
            </a:r>
            <a:endParaRPr lang="zh-CN" altLang="en-US" dirty="0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ldLvl="0" autoUpdateAnimBg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4" name="文本框 4"/>
          <p:cNvSpPr>
            <a:spLocks noChangeArrowheads="1"/>
          </p:cNvSpPr>
          <p:nvPr/>
        </p:nvSpPr>
        <p:spPr bwMode="auto">
          <a:xfrm>
            <a:off x="247650" y="55563"/>
            <a:ext cx="32308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安装和运行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0485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8452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8454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45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8453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0490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8449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11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9270" y="1485900"/>
            <a:ext cx="1168273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安装地址：https://github.com/happyfish100/fastdfs/wiki</a:t>
            </a:r>
            <a:endParaRPr lang="zh-CN" altLang="en-US">
              <a:solidFill>
                <a:schemeClr val="accent3"/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zh-CN" altLang="en-US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集群安装地址</a:t>
            </a:r>
            <a:r>
              <a:rPr lang="en-US" altLang="zh-CN">
                <a:solidFill>
                  <a:schemeClr val="accent3"/>
                </a:solidFill>
              </a:rPr>
              <a:t>(ubuntu)</a:t>
            </a:r>
            <a:r>
              <a:rPr lang="zh-CN" altLang="en-US">
                <a:solidFill>
                  <a:schemeClr val="accent3"/>
                </a:solidFill>
              </a:rPr>
              <a:t>：http://sunrise.lan/root/Technical_Documentation/blob/master/fastdfs/FastDFS%E9%9B</a:t>
            </a:r>
            <a:endParaRPr lang="zh-CN" altLang="en-US">
              <a:solidFill>
                <a:schemeClr val="accent3"/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3"/>
                </a:solidFill>
              </a:rPr>
              <a:t>    %86%E7%BE%A4%E6%90%AD%E5%BB%BA(ubuntu).md</a:t>
            </a:r>
            <a:endParaRPr lang="zh-CN" altLang="en-US">
              <a:solidFill>
                <a:schemeClr val="accent3"/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zh-CN" altLang="en-US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集群安装地址</a:t>
            </a:r>
            <a:r>
              <a:rPr lang="en-US" altLang="zh-CN">
                <a:solidFill>
                  <a:schemeClr val="accent3"/>
                </a:solidFill>
              </a:rPr>
              <a:t>(centos)</a:t>
            </a:r>
            <a:r>
              <a:rPr lang="zh-CN" altLang="en-US">
                <a:solidFill>
                  <a:schemeClr val="accent3"/>
                </a:solidFill>
              </a:rPr>
              <a:t>：http://sunrise.lan/root/Technical_Documentation/blob/master/fastdfs/FastDFS%E9%9B</a:t>
            </a:r>
            <a:endParaRPr lang="zh-CN" altLang="en-US">
              <a:solidFill>
                <a:schemeClr val="accent3"/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3"/>
                </a:solidFill>
              </a:rPr>
              <a:t>    %86%E7%BE%A4%E6%90%AD%E5%BB%BA(CentOS7).md</a:t>
            </a:r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085" y="10693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3"/>
                </a:solidFill>
              </a:rPr>
              <a:t>安装</a:t>
            </a:r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085" y="37636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3"/>
                </a:solidFill>
              </a:rPr>
              <a:t>运行</a:t>
            </a:r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270" y="4343400"/>
            <a:ext cx="6755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3"/>
                </a:solidFill>
              </a:rPr>
              <a:t>tracker</a:t>
            </a:r>
            <a:r>
              <a:rPr lang="zh-CN" altLang="en-US">
                <a:solidFill>
                  <a:schemeClr val="accent3"/>
                </a:solidFill>
              </a:rPr>
              <a:t>启动：/usr/bin/fdfs_trackerd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&lt;tracker_conf_filename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&gt;</a:t>
            </a:r>
            <a:endParaRPr lang="zh-CN" altLang="en-US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3"/>
                </a:solidFill>
              </a:rPr>
              <a:t>storage</a:t>
            </a:r>
            <a:r>
              <a:rPr lang="zh-CN" altLang="en-US">
                <a:solidFill>
                  <a:schemeClr val="accent3"/>
                </a:solidFill>
              </a:rPr>
              <a:t>启动：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/usr/bin/fdfs_storaged &lt;storage_conf_filename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&gt;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utoUpdateAnimBg="0"/>
      <p:bldP spid="3" grpId="0"/>
      <p:bldP spid="2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8" name="文本框 4"/>
          <p:cNvSpPr>
            <a:spLocks noChangeArrowheads="1"/>
          </p:cNvSpPr>
          <p:nvPr/>
        </p:nvSpPr>
        <p:spPr bwMode="auto">
          <a:xfrm>
            <a:off x="247650" y="55563"/>
            <a:ext cx="14020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对比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1509" name="Group 5"/>
          <p:cNvGrpSpPr/>
          <p:nvPr/>
        </p:nvGrpSpPr>
        <p:grpSpPr bwMode="auto">
          <a:xfrm>
            <a:off x="10790238" y="257175"/>
            <a:ext cx="1017587" cy="577850"/>
            <a:chOff x="0" y="0"/>
            <a:chExt cx="1016794" cy="578108"/>
          </a:xfrm>
        </p:grpSpPr>
        <p:grpSp>
          <p:nvGrpSpPr>
            <p:cNvPr id="19485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9487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z</a:t>
                </a:r>
                <a:endPara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488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9486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5373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 here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1514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9482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12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0" y="899795"/>
            <a:ext cx="6875145" cy="5685155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2" name="文本框 4"/>
          <p:cNvSpPr>
            <a:spLocks noChangeArrowheads="1"/>
          </p:cNvSpPr>
          <p:nvPr/>
        </p:nvSpPr>
        <p:spPr bwMode="auto">
          <a:xfrm>
            <a:off x="247650" y="55563"/>
            <a:ext cx="14020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资料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2533" name="Group 5"/>
          <p:cNvGrpSpPr/>
          <p:nvPr/>
        </p:nvGrpSpPr>
        <p:grpSpPr bwMode="auto">
          <a:xfrm>
            <a:off x="10790238" y="257175"/>
            <a:ext cx="1017587" cy="577850"/>
            <a:chOff x="0" y="0"/>
            <a:chExt cx="1016794" cy="578108"/>
          </a:xfrm>
        </p:grpSpPr>
        <p:grpSp>
          <p:nvGrpSpPr>
            <p:cNvPr id="20505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20507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z</a:t>
                </a:r>
                <a:endPara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08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0506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5373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 here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2538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20502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13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6565" y="1211580"/>
            <a:ext cx="78981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https://t.hao0.me/storage/2016/05/10/fastdfs-practice.html</a:t>
            </a:r>
            <a:endParaRPr lang="zh-CN" altLang="en-US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http://www.ityouknow.com/fastdfs/2017/10/10/cluster-building-fastdfs.html</a:t>
            </a:r>
            <a:endParaRPr lang="zh-CN" altLang="en-US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https://www.cnblogs.com/zhangs1986/p/8268927.html</a:t>
            </a:r>
            <a:endParaRPr lang="zh-CN" altLang="en-US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https://www.cnblogs.com/zhangs1986/p/8269175.html</a:t>
            </a:r>
            <a:endParaRPr lang="zh-CN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560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任意多边形 10"/>
          <p:cNvSpPr>
            <a:spLocks noChangeArrowheads="1"/>
          </p:cNvSpPr>
          <p:nvPr/>
        </p:nvSpPr>
        <p:spPr bwMode="auto">
          <a:xfrm rot="5400000">
            <a:off x="8143081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4" name="任意多边形 11"/>
          <p:cNvSpPr>
            <a:spLocks noChangeArrowheads="1"/>
          </p:cNvSpPr>
          <p:nvPr/>
        </p:nvSpPr>
        <p:spPr bwMode="auto">
          <a:xfrm rot="16200000" flipH="1">
            <a:off x="1707356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1" name="文本框 6"/>
          <p:cNvSpPr>
            <a:spLocks noChangeArrowheads="1"/>
          </p:cNvSpPr>
          <p:nvPr/>
        </p:nvSpPr>
        <p:spPr bwMode="auto">
          <a:xfrm>
            <a:off x="3619500" y="1476375"/>
            <a:ext cx="5224780" cy="186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THANKS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27658" name="Group 10"/>
          <p:cNvGrpSpPr/>
          <p:nvPr/>
        </p:nvGrpSpPr>
        <p:grpSpPr bwMode="auto">
          <a:xfrm>
            <a:off x="5355930" y="5514277"/>
            <a:ext cx="1451610" cy="660246"/>
            <a:chOff x="834859" y="80360"/>
            <a:chExt cx="1451834" cy="661036"/>
          </a:xfrm>
        </p:grpSpPr>
        <p:sp>
          <p:nvSpPr>
            <p:cNvPr id="25609" name="文本框 13"/>
            <p:cNvSpPr>
              <a:spLocks noChangeArrowheads="1"/>
            </p:cNvSpPr>
            <p:nvPr/>
          </p:nvSpPr>
          <p:spPr bwMode="auto">
            <a:xfrm>
              <a:off x="930261" y="80360"/>
              <a:ext cx="1289249" cy="399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作者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: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宋欢</a:t>
              </a:r>
              <a:endPara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10" name="文本框 14"/>
            <p:cNvSpPr>
              <a:spLocks noChangeArrowheads="1"/>
            </p:cNvSpPr>
            <p:nvPr/>
          </p:nvSpPr>
          <p:spPr bwMode="auto">
            <a:xfrm>
              <a:off x="834859" y="342139"/>
              <a:ext cx="1451834" cy="399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2019.01.04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35245" y="316801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accent3"/>
                </a:solidFill>
              </a:rPr>
              <a:t>欢迎指正</a:t>
            </a:r>
            <a:endParaRPr lang="zh-CN" altLang="en-US" sz="280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3" grpId="1" animBg="1"/>
      <p:bldP spid="27654" grpId="0" animBg="1"/>
      <p:bldP spid="276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5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任意多边形 10"/>
          <p:cNvSpPr>
            <a:spLocks noChangeArrowheads="1"/>
          </p:cNvSpPr>
          <p:nvPr/>
        </p:nvSpPr>
        <p:spPr bwMode="auto">
          <a:xfrm rot="5400000">
            <a:off x="8143081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任意多边形 11"/>
          <p:cNvSpPr>
            <a:spLocks noChangeArrowheads="1"/>
          </p:cNvSpPr>
          <p:nvPr/>
        </p:nvSpPr>
        <p:spPr bwMode="auto">
          <a:xfrm rot="16200000" flipH="1">
            <a:off x="1707356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79" name="Group 7"/>
          <p:cNvGrpSpPr/>
          <p:nvPr/>
        </p:nvGrpSpPr>
        <p:grpSpPr bwMode="auto">
          <a:xfrm>
            <a:off x="3619500" y="1476375"/>
            <a:ext cx="5076825" cy="2121527"/>
            <a:chOff x="0" y="0"/>
            <a:chExt cx="5076984" cy="2122696"/>
          </a:xfrm>
        </p:grpSpPr>
        <p:sp>
          <p:nvSpPr>
            <p:cNvPr id="2060" name="文本框 6"/>
            <p:cNvSpPr>
              <a:spLocks noChangeArrowheads="1"/>
            </p:cNvSpPr>
            <p:nvPr/>
          </p:nvSpPr>
          <p:spPr bwMode="auto">
            <a:xfrm>
              <a:off x="0" y="0"/>
              <a:ext cx="5076984" cy="1862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FASTDFS</a:t>
              </a:r>
              <a:endPara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061" name="文本框 9"/>
            <p:cNvSpPr>
              <a:spLocks noChangeArrowheads="1"/>
            </p:cNvSpPr>
            <p:nvPr/>
          </p:nvSpPr>
          <p:spPr bwMode="auto">
            <a:xfrm>
              <a:off x="1406391" y="1600438"/>
              <a:ext cx="2672164" cy="522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分布式文件系统</a:t>
              </a:r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082" name="Group 10"/>
          <p:cNvGrpSpPr/>
          <p:nvPr/>
        </p:nvGrpSpPr>
        <p:grpSpPr bwMode="auto">
          <a:xfrm>
            <a:off x="5025730" y="5456590"/>
            <a:ext cx="1451610" cy="717933"/>
            <a:chOff x="504608" y="22604"/>
            <a:chExt cx="1451834" cy="718792"/>
          </a:xfrm>
        </p:grpSpPr>
        <p:sp>
          <p:nvSpPr>
            <p:cNvPr id="2058" name="文本框 13"/>
            <p:cNvSpPr>
              <a:spLocks noChangeArrowheads="1"/>
            </p:cNvSpPr>
            <p:nvPr/>
          </p:nvSpPr>
          <p:spPr bwMode="auto">
            <a:xfrm>
              <a:off x="504745" y="22604"/>
              <a:ext cx="1340057" cy="399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作者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: </a:t>
              </a:r>
              <a:r>
                <a: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宋欢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59" name="文本框 14"/>
            <p:cNvSpPr>
              <a:spLocks noChangeArrowheads="1"/>
            </p:cNvSpPr>
            <p:nvPr/>
          </p:nvSpPr>
          <p:spPr bwMode="auto">
            <a:xfrm>
              <a:off x="504608" y="342139"/>
              <a:ext cx="1451834" cy="399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2019.01.04</a:t>
              </a:r>
              <a:endPara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7" grpId="1" animBg="1"/>
      <p:bldP spid="3078" grpId="0" animBg="1"/>
      <p:bldP spid="307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矩形 1"/>
          <p:cNvSpPr>
            <a:spLocks noChangeArrowheads="1"/>
          </p:cNvSpPr>
          <p:nvPr/>
        </p:nvSpPr>
        <p:spPr bwMode="auto">
          <a:xfrm>
            <a:off x="0" y="885825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文本框 2"/>
          <p:cNvSpPr>
            <a:spLocks noChangeArrowheads="1"/>
          </p:cNvSpPr>
          <p:nvPr/>
        </p:nvSpPr>
        <p:spPr bwMode="auto">
          <a:xfrm>
            <a:off x="247650" y="55563"/>
            <a:ext cx="14020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提纲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5127" name="Group 7"/>
          <p:cNvGrpSpPr/>
          <p:nvPr/>
        </p:nvGrpSpPr>
        <p:grpSpPr bwMode="auto">
          <a:xfrm>
            <a:off x="10780078" y="311150"/>
            <a:ext cx="1017587" cy="584326"/>
            <a:chOff x="0" y="0"/>
            <a:chExt cx="1016794" cy="584587"/>
          </a:xfrm>
        </p:grpSpPr>
        <p:grpSp>
          <p:nvGrpSpPr>
            <p:cNvPr id="3125" name="Group 8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3127" name="矩形 3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28" name="矩形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126" name="文本框 7"/>
            <p:cNvSpPr>
              <a:spLocks noChangeArrowheads="1"/>
            </p:cNvSpPr>
            <p:nvPr/>
          </p:nvSpPr>
          <p:spPr bwMode="auto">
            <a:xfrm>
              <a:off x="119145" y="324121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32" name="直接连接符 17"/>
          <p:cNvSpPr>
            <a:spLocks noChangeShapeType="1"/>
          </p:cNvSpPr>
          <p:nvPr/>
        </p:nvSpPr>
        <p:spPr bwMode="auto">
          <a:xfrm>
            <a:off x="2052638" y="2281238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34" name="Group 14"/>
          <p:cNvGrpSpPr/>
          <p:nvPr/>
        </p:nvGrpSpPr>
        <p:grpSpPr bwMode="auto">
          <a:xfrm>
            <a:off x="1652905" y="2438400"/>
            <a:ext cx="1552084" cy="521970"/>
            <a:chOff x="0" y="0"/>
            <a:chExt cx="1553076" cy="522281"/>
          </a:xfrm>
        </p:grpSpPr>
        <p:sp>
          <p:nvSpPr>
            <p:cNvPr id="3123" name="文本框 18"/>
            <p:cNvSpPr>
              <a:spLocks noChangeArrowheads="1"/>
            </p:cNvSpPr>
            <p:nvPr/>
          </p:nvSpPr>
          <p:spPr bwMode="auto">
            <a:xfrm>
              <a:off x="0" y="0"/>
              <a:ext cx="310078" cy="522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4" name="文本框 20"/>
            <p:cNvSpPr>
              <a:spLocks noChangeArrowheads="1"/>
            </p:cNvSpPr>
            <p:nvPr/>
          </p:nvSpPr>
          <p:spPr bwMode="auto">
            <a:xfrm>
              <a:off x="75122" y="103"/>
              <a:ext cx="1477954" cy="33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FASTDFS</a:t>
              </a:r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简介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37" name="直接连接符 26"/>
          <p:cNvSpPr>
            <a:spLocks noChangeShapeType="1"/>
          </p:cNvSpPr>
          <p:nvPr/>
        </p:nvSpPr>
        <p:spPr bwMode="auto">
          <a:xfrm>
            <a:off x="4506913" y="2281238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文本框 28"/>
          <p:cNvSpPr>
            <a:spLocks noChangeArrowheads="1"/>
          </p:cNvSpPr>
          <p:nvPr/>
        </p:nvSpPr>
        <p:spPr bwMode="auto">
          <a:xfrm>
            <a:off x="4662488" y="1543050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2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grpSp>
        <p:nvGrpSpPr>
          <p:cNvPr id="5139" name="Group 19"/>
          <p:cNvGrpSpPr/>
          <p:nvPr/>
        </p:nvGrpSpPr>
        <p:grpSpPr bwMode="auto">
          <a:xfrm>
            <a:off x="3784600" y="2438400"/>
            <a:ext cx="1599017" cy="521970"/>
            <a:chOff x="0" y="0"/>
            <a:chExt cx="1599458" cy="522281"/>
          </a:xfrm>
        </p:grpSpPr>
        <p:sp>
          <p:nvSpPr>
            <p:cNvPr id="3121" name="文本框 27"/>
            <p:cNvSpPr>
              <a:spLocks noChangeArrowheads="1"/>
            </p:cNvSpPr>
            <p:nvPr/>
          </p:nvSpPr>
          <p:spPr bwMode="auto">
            <a:xfrm>
              <a:off x="0" y="0"/>
              <a:ext cx="309965" cy="522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2" name="文本框 29"/>
            <p:cNvSpPr>
              <a:spLocks noChangeArrowheads="1"/>
            </p:cNvSpPr>
            <p:nvPr/>
          </p:nvSpPr>
          <p:spPr bwMode="auto">
            <a:xfrm>
              <a:off x="603503" y="103"/>
              <a:ext cx="995955" cy="33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系统架构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42" name="直接连接符 31"/>
          <p:cNvSpPr>
            <a:spLocks noChangeShapeType="1"/>
          </p:cNvSpPr>
          <p:nvPr/>
        </p:nvSpPr>
        <p:spPr bwMode="auto">
          <a:xfrm>
            <a:off x="6961188" y="2281238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文本框 33"/>
          <p:cNvSpPr>
            <a:spLocks noChangeArrowheads="1"/>
          </p:cNvSpPr>
          <p:nvPr/>
        </p:nvSpPr>
        <p:spPr bwMode="auto">
          <a:xfrm>
            <a:off x="7116763" y="1543050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3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grpSp>
        <p:nvGrpSpPr>
          <p:cNvPr id="5144" name="Group 24"/>
          <p:cNvGrpSpPr/>
          <p:nvPr/>
        </p:nvGrpSpPr>
        <p:grpSpPr bwMode="auto">
          <a:xfrm>
            <a:off x="6524625" y="2438400"/>
            <a:ext cx="1312677" cy="521970"/>
            <a:chOff x="0" y="0"/>
            <a:chExt cx="1313386" cy="522281"/>
          </a:xfrm>
        </p:grpSpPr>
        <p:sp>
          <p:nvSpPr>
            <p:cNvPr id="3119" name="文本框 32"/>
            <p:cNvSpPr>
              <a:spLocks noChangeArrowheads="1"/>
            </p:cNvSpPr>
            <p:nvPr/>
          </p:nvSpPr>
          <p:spPr bwMode="auto">
            <a:xfrm>
              <a:off x="0" y="0"/>
              <a:ext cx="310047" cy="522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0" name="文本框 34"/>
            <p:cNvSpPr>
              <a:spLocks noChangeArrowheads="1"/>
            </p:cNvSpPr>
            <p:nvPr/>
          </p:nvSpPr>
          <p:spPr bwMode="auto">
            <a:xfrm>
              <a:off x="317168" y="103"/>
              <a:ext cx="996218" cy="33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文件上传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47" name="直接连接符 36"/>
          <p:cNvSpPr>
            <a:spLocks noChangeShapeType="1"/>
          </p:cNvSpPr>
          <p:nvPr/>
        </p:nvSpPr>
        <p:spPr bwMode="auto">
          <a:xfrm>
            <a:off x="9415463" y="2281238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8" name="Group 28"/>
          <p:cNvGrpSpPr/>
          <p:nvPr/>
        </p:nvGrpSpPr>
        <p:grpSpPr bwMode="auto">
          <a:xfrm>
            <a:off x="9282834" y="2438400"/>
            <a:ext cx="1008611" cy="521970"/>
            <a:chOff x="62664" y="0"/>
            <a:chExt cx="1009093" cy="522281"/>
          </a:xfrm>
        </p:grpSpPr>
        <p:sp>
          <p:nvSpPr>
            <p:cNvPr id="3117" name="文本框 37"/>
            <p:cNvSpPr>
              <a:spLocks noChangeArrowheads="1"/>
            </p:cNvSpPr>
            <p:nvPr/>
          </p:nvSpPr>
          <p:spPr bwMode="auto">
            <a:xfrm>
              <a:off x="62664" y="0"/>
              <a:ext cx="310028" cy="522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8" name="文本框 39"/>
            <p:cNvSpPr>
              <a:spLocks noChangeArrowheads="1"/>
            </p:cNvSpPr>
            <p:nvPr/>
          </p:nvSpPr>
          <p:spPr bwMode="auto">
            <a:xfrm>
              <a:off x="75601" y="103"/>
              <a:ext cx="996156" cy="33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文件下载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51" name="直接连接符 58"/>
          <p:cNvSpPr>
            <a:spLocks noChangeShapeType="1"/>
          </p:cNvSpPr>
          <p:nvPr/>
        </p:nvSpPr>
        <p:spPr bwMode="auto">
          <a:xfrm>
            <a:off x="2052638" y="4505325"/>
            <a:ext cx="755650" cy="0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53" name="Group 33"/>
          <p:cNvGrpSpPr/>
          <p:nvPr/>
        </p:nvGrpSpPr>
        <p:grpSpPr bwMode="auto">
          <a:xfrm>
            <a:off x="1695450" y="4660900"/>
            <a:ext cx="1233394" cy="521970"/>
            <a:chOff x="0" y="0"/>
            <a:chExt cx="1232538" cy="521133"/>
          </a:xfrm>
        </p:grpSpPr>
        <p:sp>
          <p:nvSpPr>
            <p:cNvPr id="3115" name="文本框 59"/>
            <p:cNvSpPr>
              <a:spLocks noChangeArrowheads="1"/>
            </p:cNvSpPr>
            <p:nvPr/>
          </p:nvSpPr>
          <p:spPr bwMode="auto">
            <a:xfrm>
              <a:off x="0" y="0"/>
              <a:ext cx="309665" cy="52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6" name="文本框 61"/>
            <p:cNvSpPr>
              <a:spLocks noChangeArrowheads="1"/>
            </p:cNvSpPr>
            <p:nvPr/>
          </p:nvSpPr>
          <p:spPr bwMode="auto">
            <a:xfrm>
              <a:off x="237549" y="310"/>
              <a:ext cx="994989" cy="336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同步机制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52" name="文本框 60"/>
          <p:cNvSpPr>
            <a:spLocks noChangeArrowheads="1"/>
          </p:cNvSpPr>
          <p:nvPr/>
        </p:nvSpPr>
        <p:spPr bwMode="auto">
          <a:xfrm>
            <a:off x="9563418" y="1574483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4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156" name="直接连接符 54"/>
          <p:cNvSpPr>
            <a:spLocks noChangeShapeType="1"/>
          </p:cNvSpPr>
          <p:nvPr/>
        </p:nvSpPr>
        <p:spPr bwMode="auto">
          <a:xfrm>
            <a:off x="4506913" y="4505325"/>
            <a:ext cx="755650" cy="0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58" name="Group 38"/>
          <p:cNvGrpSpPr/>
          <p:nvPr/>
        </p:nvGrpSpPr>
        <p:grpSpPr bwMode="auto">
          <a:xfrm>
            <a:off x="4165600" y="4660900"/>
            <a:ext cx="1218103" cy="521970"/>
            <a:chOff x="0" y="0"/>
            <a:chExt cx="1219149" cy="521133"/>
          </a:xfrm>
        </p:grpSpPr>
        <p:sp>
          <p:nvSpPr>
            <p:cNvPr id="3113" name="文本框 55"/>
            <p:cNvSpPr>
              <a:spLocks noChangeArrowheads="1"/>
            </p:cNvSpPr>
            <p:nvPr/>
          </p:nvSpPr>
          <p:spPr bwMode="auto">
            <a:xfrm>
              <a:off x="0" y="0"/>
              <a:ext cx="310146" cy="52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4" name="文本框 57"/>
            <p:cNvSpPr>
              <a:spLocks noChangeArrowheads="1"/>
            </p:cNvSpPr>
            <p:nvPr/>
          </p:nvSpPr>
          <p:spPr bwMode="auto">
            <a:xfrm>
              <a:off x="222614" y="310"/>
              <a:ext cx="996535" cy="336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目录结构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57" name="文本框 56"/>
          <p:cNvSpPr>
            <a:spLocks noChangeArrowheads="1"/>
          </p:cNvSpPr>
          <p:nvPr/>
        </p:nvSpPr>
        <p:spPr bwMode="auto">
          <a:xfrm>
            <a:off x="2208213" y="3767138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5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161" name="直接连接符 50"/>
          <p:cNvSpPr>
            <a:spLocks noChangeShapeType="1"/>
          </p:cNvSpPr>
          <p:nvPr/>
        </p:nvSpPr>
        <p:spPr bwMode="auto">
          <a:xfrm>
            <a:off x="6961188" y="4505325"/>
            <a:ext cx="755650" cy="0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63" name="Group 43"/>
          <p:cNvGrpSpPr/>
          <p:nvPr/>
        </p:nvGrpSpPr>
        <p:grpSpPr bwMode="auto">
          <a:xfrm>
            <a:off x="6638925" y="4660900"/>
            <a:ext cx="1300045" cy="521970"/>
            <a:chOff x="0" y="0"/>
            <a:chExt cx="1300190" cy="521133"/>
          </a:xfrm>
        </p:grpSpPr>
        <p:sp>
          <p:nvSpPr>
            <p:cNvPr id="3111" name="文本框 51"/>
            <p:cNvSpPr>
              <a:spLocks noChangeArrowheads="1"/>
            </p:cNvSpPr>
            <p:nvPr/>
          </p:nvSpPr>
          <p:spPr bwMode="auto">
            <a:xfrm>
              <a:off x="0" y="0"/>
              <a:ext cx="309915" cy="52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2" name="文本框 53"/>
            <p:cNvSpPr>
              <a:spLocks noChangeArrowheads="1"/>
            </p:cNvSpPr>
            <p:nvPr/>
          </p:nvSpPr>
          <p:spPr bwMode="auto">
            <a:xfrm>
              <a:off x="101176" y="310"/>
              <a:ext cx="1199014" cy="336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安装和运行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5162" name="文本框 52"/>
          <p:cNvSpPr>
            <a:spLocks noChangeArrowheads="1"/>
          </p:cNvSpPr>
          <p:nvPr/>
        </p:nvSpPr>
        <p:spPr bwMode="auto">
          <a:xfrm>
            <a:off x="4663123" y="3796983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6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166" name="直接连接符 46"/>
          <p:cNvSpPr>
            <a:spLocks noChangeShapeType="1"/>
          </p:cNvSpPr>
          <p:nvPr/>
        </p:nvSpPr>
        <p:spPr bwMode="auto">
          <a:xfrm>
            <a:off x="9415463" y="4505325"/>
            <a:ext cx="755650" cy="0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68" name="Group 48"/>
          <p:cNvGrpSpPr/>
          <p:nvPr/>
        </p:nvGrpSpPr>
        <p:grpSpPr bwMode="auto">
          <a:xfrm>
            <a:off x="9130476" y="4660900"/>
            <a:ext cx="1282888" cy="521970"/>
            <a:chOff x="24564" y="0"/>
            <a:chExt cx="1282253" cy="521133"/>
          </a:xfrm>
        </p:grpSpPr>
        <p:sp>
          <p:nvSpPr>
            <p:cNvPr id="3109" name="文本框 47"/>
            <p:cNvSpPr>
              <a:spLocks noChangeArrowheads="1"/>
            </p:cNvSpPr>
            <p:nvPr/>
          </p:nvSpPr>
          <p:spPr bwMode="auto">
            <a:xfrm>
              <a:off x="24564" y="0"/>
              <a:ext cx="309726" cy="52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0" name="文本框 49"/>
            <p:cNvSpPr>
              <a:spLocks noChangeArrowheads="1"/>
            </p:cNvSpPr>
            <p:nvPr/>
          </p:nvSpPr>
          <p:spPr bwMode="auto">
            <a:xfrm>
              <a:off x="189771" y="310"/>
              <a:ext cx="1117046" cy="336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对比</a:t>
              </a:r>
              <a:r>
                <a:rPr lang="en-US" altLang="zh-CN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+</a:t>
              </a:r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资料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67" name="文本框 48"/>
          <p:cNvSpPr>
            <a:spLocks noChangeArrowheads="1"/>
          </p:cNvSpPr>
          <p:nvPr/>
        </p:nvSpPr>
        <p:spPr bwMode="auto">
          <a:xfrm>
            <a:off x="7116763" y="3796983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7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" name="文本框 48"/>
          <p:cNvSpPr>
            <a:spLocks noChangeArrowheads="1"/>
          </p:cNvSpPr>
          <p:nvPr/>
        </p:nvSpPr>
        <p:spPr bwMode="auto">
          <a:xfrm>
            <a:off x="9571038" y="3767138"/>
            <a:ext cx="46545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8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文本框 28"/>
          <p:cNvSpPr>
            <a:spLocks noChangeArrowheads="1"/>
          </p:cNvSpPr>
          <p:nvPr/>
        </p:nvSpPr>
        <p:spPr bwMode="auto">
          <a:xfrm>
            <a:off x="2208213" y="1543050"/>
            <a:ext cx="46545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25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25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25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25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25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25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25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25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25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25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25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0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25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25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5" dur="25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 autoUpdateAnimBg="0"/>
      <p:bldP spid="5126" grpId="0" bldLvl="0" autoUpdateAnimBg="0"/>
      <p:bldP spid="5132" grpId="0" bldLvl="0" animBg="1"/>
      <p:bldP spid="5137" grpId="0" bldLvl="0" animBg="1"/>
      <p:bldP spid="5138" grpId="0" bldLvl="0" autoUpdateAnimBg="0"/>
      <p:bldP spid="5142" grpId="0" bldLvl="0" animBg="1"/>
      <p:bldP spid="5143" grpId="0" bldLvl="0" autoUpdateAnimBg="0"/>
      <p:bldP spid="5147" grpId="0" bldLvl="0" animBg="1"/>
      <p:bldP spid="5151" grpId="0" bldLvl="0" animBg="1"/>
      <p:bldP spid="5152" grpId="0" bldLvl="0" autoUpdateAnimBg="0"/>
      <p:bldP spid="5156" grpId="0" bldLvl="0" animBg="1"/>
      <p:bldP spid="5157" grpId="0" bldLvl="0" autoUpdateAnimBg="0"/>
      <p:bldP spid="5161" grpId="0" bldLvl="0" animBg="1"/>
      <p:bldP spid="5162" grpId="0" bldLvl="0" autoUpdateAnimBg="0"/>
      <p:bldP spid="5166" grpId="0" bldLvl="0" animBg="1"/>
      <p:bldP spid="5167" grpId="0" bldLvl="0" autoUpdateAnimBg="0"/>
      <p:bldP spid="2" grpId="0" bldLvl="0" autoUpdateAnimBg="0"/>
      <p:bldP spid="3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文本框 4"/>
          <p:cNvSpPr>
            <a:spLocks noChangeArrowheads="1"/>
          </p:cNvSpPr>
          <p:nvPr/>
        </p:nvSpPr>
        <p:spPr bwMode="auto">
          <a:xfrm>
            <a:off x="247650" y="55563"/>
            <a:ext cx="406590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48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FASTDFS</a:t>
            </a:r>
            <a:r>
              <a:rPr lang="zh-CN" altLang="en-US" sz="48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简介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7173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5177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5179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18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46C132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178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7225" name="Group 57"/>
          <p:cNvGrpSpPr/>
          <p:nvPr/>
        </p:nvGrpSpPr>
        <p:grpSpPr bwMode="auto">
          <a:xfrm>
            <a:off x="5780088" y="6584950"/>
            <a:ext cx="638175" cy="260350"/>
            <a:chOff x="0" y="0"/>
            <a:chExt cx="637959" cy="261610"/>
          </a:xfrm>
        </p:grpSpPr>
        <p:sp>
          <p:nvSpPr>
            <p:cNvPr id="5140" name="直接连接符 64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直接连接符 65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文本框 66"/>
            <p:cNvSpPr>
              <a:spLocks noChangeArrowheads="1"/>
            </p:cNvSpPr>
            <p:nvPr/>
          </p:nvSpPr>
          <p:spPr bwMode="auto">
            <a:xfrm>
              <a:off x="167607" y="0"/>
              <a:ext cx="32893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01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90" y="1504950"/>
            <a:ext cx="1648460" cy="1441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50" y="1504950"/>
            <a:ext cx="1440180" cy="1439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7650" y="1034415"/>
            <a:ext cx="71767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en-US" altLang="zh-CN" err="1">
                <a:solidFill>
                  <a:schemeClr val="bg1"/>
                </a:solidFill>
                <a:sym typeface="+mn-ea"/>
              </a:rPr>
              <a:t>FastDFS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是一个轻量级的开源分布式文件系统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2.</a:t>
            </a:r>
            <a:r>
              <a:rPr lang="en-US" altLang="zh-CN" err="1">
                <a:solidFill>
                  <a:schemeClr val="bg1"/>
                </a:solidFill>
                <a:sym typeface="+mn-ea"/>
              </a:rPr>
              <a:t>FastDFS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主要解决了大容量的文件存储和高并发访问的问题，文件存取时实现了负载均衡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3.</a:t>
            </a:r>
            <a:r>
              <a:rPr lang="en-US" altLang="zh-CN" err="1">
                <a:solidFill>
                  <a:schemeClr val="bg1"/>
                </a:solidFill>
                <a:sym typeface="+mn-ea"/>
              </a:rPr>
              <a:t>FastDFS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实现了软件方式的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RAID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，可以使用廉价的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IDE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硬盘进行存储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支持存储服务器在线扩容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支持相同内容的文件只保存一份，节约磁盘空间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6.</a:t>
            </a:r>
            <a:r>
              <a:rPr lang="en-US" altLang="zh-CN" err="1">
                <a:solidFill>
                  <a:schemeClr val="bg1"/>
                </a:solidFill>
                <a:sym typeface="+mn-ea"/>
              </a:rPr>
              <a:t>FastDFS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只能通过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Client API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访问，不支持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POSIX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访问方式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7.</a:t>
            </a:r>
            <a:r>
              <a:rPr lang="en-US" altLang="zh-CN" err="1">
                <a:solidFill>
                  <a:schemeClr val="bg1"/>
                </a:solidFill>
                <a:sym typeface="+mn-ea"/>
              </a:rPr>
              <a:t>FastDFS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特别适合大中型网站使用，用来存储资源文件（如：图片、文档、音频、视频等等）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445" y="2944495"/>
            <a:ext cx="1883410" cy="1434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1650" y="2931795"/>
            <a:ext cx="1993900" cy="146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675" y="4378325"/>
            <a:ext cx="1765300" cy="1441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975" y="4378960"/>
            <a:ext cx="1854200" cy="14408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5175" y="4392295"/>
            <a:ext cx="1892300" cy="14268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0960" y="4392295"/>
            <a:ext cx="1841500" cy="142748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 autoUpdateAnimBg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7"/>
          <p:cNvSpPr>
            <a:spLocks noChangeArrowheads="1"/>
          </p:cNvSpPr>
          <p:nvPr/>
        </p:nvSpPr>
        <p:spPr bwMode="auto">
          <a:xfrm>
            <a:off x="0" y="885825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文本框 4"/>
          <p:cNvSpPr>
            <a:spLocks noChangeArrowheads="1"/>
          </p:cNvSpPr>
          <p:nvPr/>
        </p:nvSpPr>
        <p:spPr bwMode="auto">
          <a:xfrm>
            <a:off x="247650" y="55563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系统架构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8197" name="Group 5"/>
          <p:cNvGrpSpPr/>
          <p:nvPr/>
        </p:nvGrpSpPr>
        <p:grpSpPr bwMode="auto">
          <a:xfrm>
            <a:off x="10803573" y="257175"/>
            <a:ext cx="1017587" cy="576707"/>
            <a:chOff x="13325" y="0"/>
            <a:chExt cx="1016794" cy="576964"/>
          </a:xfrm>
        </p:grpSpPr>
        <p:grpSp>
          <p:nvGrpSpPr>
            <p:cNvPr id="6191" name="Group 6"/>
            <p:cNvGrpSpPr/>
            <p:nvPr/>
          </p:nvGrpSpPr>
          <p:grpSpPr bwMode="auto">
            <a:xfrm>
              <a:off x="13325" y="0"/>
              <a:ext cx="1016794" cy="360857"/>
              <a:chOff x="13325" y="0"/>
              <a:chExt cx="1016794" cy="360857"/>
            </a:xfrm>
          </p:grpSpPr>
          <p:sp>
            <p:nvSpPr>
              <p:cNvPr id="6193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194" name="矩形 9"/>
              <p:cNvSpPr>
                <a:spLocks noChangeArrowheads="1"/>
              </p:cNvSpPr>
              <p:nvPr/>
            </p:nvSpPr>
            <p:spPr bwMode="auto">
              <a:xfrm>
                <a:off x="13325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46C132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6192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8230" name="Group 38"/>
          <p:cNvGrpSpPr/>
          <p:nvPr/>
        </p:nvGrpSpPr>
        <p:grpSpPr bwMode="auto">
          <a:xfrm>
            <a:off x="1406525" y="4330700"/>
            <a:ext cx="2803525" cy="805631"/>
            <a:chOff x="0" y="0"/>
            <a:chExt cx="2802619" cy="805842"/>
          </a:xfrm>
        </p:grpSpPr>
        <p:sp>
          <p:nvSpPr>
            <p:cNvPr id="6166" name="文本框 117"/>
            <p:cNvSpPr>
              <a:spLocks noChangeArrowheads="1"/>
            </p:cNvSpPr>
            <p:nvPr/>
          </p:nvSpPr>
          <p:spPr bwMode="auto">
            <a:xfrm>
              <a:off x="669538" y="0"/>
              <a:ext cx="309780" cy="460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167" name="矩形 121"/>
            <p:cNvSpPr>
              <a:spLocks noChangeArrowheads="1"/>
            </p:cNvSpPr>
            <p:nvPr/>
          </p:nvSpPr>
          <p:spPr bwMode="auto">
            <a:xfrm>
              <a:off x="0" y="496516"/>
              <a:ext cx="2802619" cy="30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endPara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8233" name="Group 41"/>
          <p:cNvGrpSpPr/>
          <p:nvPr/>
        </p:nvGrpSpPr>
        <p:grpSpPr bwMode="auto">
          <a:xfrm>
            <a:off x="4695825" y="4330700"/>
            <a:ext cx="2803525" cy="805631"/>
            <a:chOff x="0" y="0"/>
            <a:chExt cx="2802619" cy="805842"/>
          </a:xfrm>
        </p:grpSpPr>
        <p:sp>
          <p:nvSpPr>
            <p:cNvPr id="6164" name="文本框 124"/>
            <p:cNvSpPr>
              <a:spLocks noChangeArrowheads="1"/>
            </p:cNvSpPr>
            <p:nvPr/>
          </p:nvSpPr>
          <p:spPr bwMode="auto">
            <a:xfrm>
              <a:off x="669538" y="0"/>
              <a:ext cx="309780" cy="460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165" name="矩形 125"/>
            <p:cNvSpPr>
              <a:spLocks noChangeArrowheads="1"/>
            </p:cNvSpPr>
            <p:nvPr/>
          </p:nvSpPr>
          <p:spPr bwMode="auto">
            <a:xfrm>
              <a:off x="0" y="496516"/>
              <a:ext cx="2802619" cy="30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endPara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8239" name="Group 47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6159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02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75" y="885825"/>
            <a:ext cx="8426450" cy="569849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-13335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文本框 4"/>
          <p:cNvSpPr>
            <a:spLocks noChangeArrowheads="1"/>
          </p:cNvSpPr>
          <p:nvPr/>
        </p:nvSpPr>
        <p:spPr bwMode="auto">
          <a:xfrm>
            <a:off x="234315" y="55563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架构概述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9221" name="Group 5"/>
          <p:cNvGrpSpPr/>
          <p:nvPr/>
        </p:nvGrpSpPr>
        <p:grpSpPr bwMode="auto">
          <a:xfrm>
            <a:off x="10776903" y="257175"/>
            <a:ext cx="1017587" cy="576707"/>
            <a:chOff x="0" y="0"/>
            <a:chExt cx="1016794" cy="576964"/>
          </a:xfrm>
        </p:grpSpPr>
        <p:grpSp>
          <p:nvGrpSpPr>
            <p:cNvPr id="7195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7197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198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7196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en-US" altLang="zh-CN" sz="110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9226" name="Group 10"/>
          <p:cNvGrpSpPr/>
          <p:nvPr/>
        </p:nvGrpSpPr>
        <p:grpSpPr bwMode="auto">
          <a:xfrm>
            <a:off x="5766753" y="6584950"/>
            <a:ext cx="638175" cy="254000"/>
            <a:chOff x="0" y="0"/>
            <a:chExt cx="637959" cy="253916"/>
          </a:xfrm>
        </p:grpSpPr>
        <p:sp>
          <p:nvSpPr>
            <p:cNvPr id="7192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03</a:t>
              </a:r>
              <a:endParaRPr lang="en-US" altLang="zh-CN" sz="100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4315" y="1203325"/>
            <a:ext cx="950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FastDFS</a:t>
            </a:r>
            <a:r>
              <a:rPr lang="zh-CN" altLang="en-US">
                <a:solidFill>
                  <a:schemeClr val="bg1"/>
                </a:solidFill>
              </a:rPr>
              <a:t>有三个角色：跟踪服务器</a:t>
            </a:r>
            <a:r>
              <a:rPr lang="en-US" altLang="zh-CN">
                <a:solidFill>
                  <a:schemeClr val="bg1"/>
                </a:solidFill>
              </a:rPr>
              <a:t>(tracker server)</a:t>
            </a:r>
            <a:r>
              <a:rPr lang="zh-CN" altLang="en-US">
                <a:solidFill>
                  <a:schemeClr val="bg1"/>
                </a:solidFill>
              </a:rPr>
              <a:t>、存储节点</a:t>
            </a:r>
            <a:r>
              <a:rPr lang="en-US" altLang="zh-CN">
                <a:solidFill>
                  <a:schemeClr val="bg1"/>
                </a:solidFill>
              </a:rPr>
              <a:t>(storage server)</a:t>
            </a:r>
            <a:r>
              <a:rPr lang="zh-CN" altLang="en-US">
                <a:solidFill>
                  <a:schemeClr val="bg1"/>
                </a:solidFill>
              </a:rPr>
              <a:t>、客户端</a:t>
            </a:r>
            <a:r>
              <a:rPr lang="en-US" altLang="zh-CN">
                <a:solidFill>
                  <a:schemeClr val="bg1"/>
                </a:solidFill>
              </a:rPr>
              <a:t>(client)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150" y="1649095"/>
            <a:ext cx="10781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tracker server</a:t>
            </a:r>
            <a:r>
              <a:rPr lang="zh-CN" altLang="en-US">
                <a:solidFill>
                  <a:schemeClr val="bg1"/>
                </a:solidFill>
              </a:rPr>
              <a:t>：跟踪服务器，主要做调度工作，在访问上起负载均衡的作用。在集群中负责管理所有的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存储服务器</a:t>
            </a:r>
            <a:r>
              <a:rPr lang="en-US" altLang="zh-CN">
                <a:solidFill>
                  <a:schemeClr val="bg1"/>
                </a:solidFill>
              </a:rPr>
              <a:t>(storage server)</a:t>
            </a:r>
            <a:r>
              <a:rPr lang="zh-CN" altLang="en-US">
                <a:solidFill>
                  <a:schemeClr val="bg1"/>
                </a:solidFill>
              </a:rPr>
              <a:t>和分组</a:t>
            </a:r>
            <a:r>
              <a:rPr lang="en-US" altLang="zh-CN">
                <a:solidFill>
                  <a:schemeClr val="bg1"/>
                </a:solidFill>
              </a:rPr>
              <a:t>(group)</a:t>
            </a:r>
            <a:r>
              <a:rPr lang="zh-CN" altLang="en-US">
                <a:solidFill>
                  <a:schemeClr val="bg1"/>
                </a:solidFill>
              </a:rPr>
              <a:t>信息，是客户端和数据服务器交互的枢纽。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150" y="2401570"/>
            <a:ext cx="1077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storage server</a:t>
            </a:r>
            <a:r>
              <a:rPr lang="zh-CN" altLang="en-US">
                <a:solidFill>
                  <a:schemeClr val="bg1"/>
                </a:solidFill>
              </a:rPr>
              <a:t>：存储服务器，文件和</a:t>
            </a:r>
            <a:r>
              <a:rPr lang="en-US" altLang="zh-CN">
                <a:solidFill>
                  <a:schemeClr val="bg1"/>
                </a:solidFill>
              </a:rPr>
              <a:t>meta data</a:t>
            </a:r>
            <a:r>
              <a:rPr lang="zh-CN" altLang="en-US">
                <a:solidFill>
                  <a:schemeClr val="bg1"/>
                </a:solidFill>
              </a:rPr>
              <a:t>都保存在存储服务器上。</a:t>
            </a:r>
            <a:r>
              <a:rPr lang="en-US" altLang="zh-CN">
                <a:solidFill>
                  <a:schemeClr val="bg1"/>
                </a:solidFill>
              </a:rPr>
              <a:t>storage server </a:t>
            </a:r>
            <a:r>
              <a:rPr lang="zh-CN" altLang="en-US">
                <a:solidFill>
                  <a:schemeClr val="bg1"/>
                </a:solidFill>
              </a:rPr>
              <a:t>以组</a:t>
            </a:r>
            <a:r>
              <a:rPr lang="en-US" altLang="zh-CN">
                <a:solidFill>
                  <a:schemeClr val="bg1"/>
                </a:solidFill>
              </a:rPr>
              <a:t>(group)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为单位组织，一个</a:t>
            </a:r>
            <a:r>
              <a:rPr lang="en-US" altLang="zh-CN">
                <a:solidFill>
                  <a:schemeClr val="bg1"/>
                </a:solidFill>
              </a:rPr>
              <a:t>group</a:t>
            </a:r>
            <a:r>
              <a:rPr lang="zh-CN" altLang="en-US">
                <a:solidFill>
                  <a:schemeClr val="bg1"/>
                </a:solidFill>
              </a:rPr>
              <a:t>内可以包含多个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机器，数据互为备份。不同组的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相互独立，同组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内的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之间会相互连接进行文件同步，采用</a:t>
            </a:r>
            <a:r>
              <a:rPr lang="en-US" altLang="zh-CN">
                <a:solidFill>
                  <a:schemeClr val="bg1"/>
                </a:solidFill>
              </a:rPr>
              <a:t>push</a:t>
            </a:r>
            <a:r>
              <a:rPr lang="zh-CN" altLang="en-US">
                <a:solidFill>
                  <a:schemeClr val="bg1"/>
                </a:solidFill>
              </a:rPr>
              <a:t>的方式。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3418840"/>
            <a:ext cx="1037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client</a:t>
            </a:r>
            <a:r>
              <a:rPr lang="zh-CN" altLang="en-US">
                <a:solidFill>
                  <a:schemeClr val="bg1"/>
                </a:solidFill>
              </a:rPr>
              <a:t>：客户端，作为业务请求的发起方，通过专门的接口与跟踪服务器或存储节点进行数据交互。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315" y="37871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分组存储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1150" y="4229100"/>
            <a:ext cx="112001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FastDFS采用了分组存储方式。集群由一个或多个组构成，集群存储总容量为集群中所有组的存储容量之和</a:t>
            </a:r>
            <a:endParaRPr lang="zh-CN" altLang="en-US">
              <a:solidFill>
                <a:schemeClr val="bg1"/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    (</a:t>
            </a:r>
            <a:r>
              <a:rPr lang="zh-CN" altLang="en-US">
                <a:solidFill>
                  <a:schemeClr val="bg1"/>
                </a:solidFill>
              </a:rPr>
              <a:t>一个存储的容量由改组中容量最小的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决定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，同组内的存储服务器上的文件是完全一致的。文件上传</a:t>
            </a:r>
            <a:endParaRPr lang="zh-CN" altLang="en-US">
              <a:solidFill>
                <a:schemeClr val="bg1"/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、下载、删除等操作可在任意一台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上进行。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315" y="51511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节点对等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1150" y="5516880"/>
            <a:ext cx="11231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FastDFS集群中的Tracker也可以有多台，Tracker和Storage均不存在单点问题。Tracker之间是对等关系，</a:t>
            </a:r>
            <a:endParaRPr lang="zh-CN" altLang="en-US">
              <a:solidFill>
                <a:schemeClr val="bg1"/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存储组内的Storage之间也是对等关系。传统的Master-Slave架构中的Master是单点，写操作仅针对Master。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如果Master失效，需要将Slave提升为Master，实现逻辑会比较复杂。和Master-Slave架构相比，</a:t>
            </a:r>
            <a:endParaRPr lang="zh-CN" altLang="en-US">
              <a:solidFill>
                <a:schemeClr val="bg1"/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对等结构中所有结点的地位是相同的，每个结点都是Master，不存在单点问题。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ldLvl="0" autoUpdateAnimBg="0"/>
      <p:bldP spid="2" grpId="0"/>
      <p:bldP spid="3" grpId="0"/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架构概述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1269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9233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9235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236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9234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1274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9230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04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56565" y="8953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关系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295" y="1263650"/>
            <a:ext cx="11238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lient和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torage主动连接</a:t>
            </a: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>
                <a:solidFill>
                  <a:schemeClr val="bg1"/>
                </a:solidFill>
              </a:rPr>
              <a:t>racker。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主动向</a:t>
            </a:r>
            <a:r>
              <a:rPr lang="en-US" altLang="zh-CN">
                <a:solidFill>
                  <a:schemeClr val="bg1"/>
                </a:solidFill>
              </a:rPr>
              <a:t>tracker</a:t>
            </a:r>
            <a:r>
              <a:rPr lang="zh-CN" altLang="en-US">
                <a:solidFill>
                  <a:schemeClr val="bg1"/>
                </a:solidFill>
              </a:rPr>
              <a:t>报告其状态信息，包括磁盘剩余空间、文件同步状况</a:t>
            </a:r>
            <a:endParaRPr lang="zh-CN" altLang="en-US">
              <a:solidFill>
                <a:schemeClr val="bg1"/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文件上传下载次数等统计信息。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会启动以单独的线程来完成对一台</a:t>
            </a:r>
            <a:r>
              <a:rPr lang="en-US" altLang="zh-CN">
                <a:solidFill>
                  <a:schemeClr val="bg1"/>
                </a:solidFill>
              </a:rPr>
              <a:t>tracker</a:t>
            </a:r>
            <a:r>
              <a:rPr lang="zh-CN" altLang="en-US">
                <a:solidFill>
                  <a:schemeClr val="bg1"/>
                </a:solidFill>
              </a:rPr>
              <a:t>的连接和报告。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可以在任一存储节点查看集群的状态信息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命令：sudo /usr/bin/fdfs_monitor /etc/fdfs/storage.conf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2185670"/>
            <a:ext cx="10886440" cy="4399915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utoUpdateAnimBg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0" y="987425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文本框 4"/>
          <p:cNvSpPr>
            <a:spLocks noChangeArrowheads="1"/>
          </p:cNvSpPr>
          <p:nvPr/>
        </p:nvSpPr>
        <p:spPr bwMode="auto">
          <a:xfrm>
            <a:off x="207010" y="-317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文件上传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2293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0272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0274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27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0273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2298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0269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05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流程图: 可选过程 1"/>
          <p:cNvSpPr/>
          <p:nvPr/>
        </p:nvSpPr>
        <p:spPr>
          <a:xfrm>
            <a:off x="873125" y="1240155"/>
            <a:ext cx="914400" cy="42545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2604770" y="1240155"/>
            <a:ext cx="1939925" cy="42545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tracker server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349875" y="1240155"/>
            <a:ext cx="2155190" cy="42545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storage server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6427470" y="1665605"/>
            <a:ext cx="0" cy="479806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1336675" y="1665605"/>
            <a:ext cx="0" cy="479806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3575050" y="1665605"/>
            <a:ext cx="0" cy="479806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2" name="直接箭头连接符 11"/>
          <p:cNvCxnSpPr/>
          <p:nvPr/>
        </p:nvCxnSpPr>
        <p:spPr>
          <a:xfrm flipH="1">
            <a:off x="3568065" y="2199640"/>
            <a:ext cx="28473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13" name="文本框 12"/>
          <p:cNvSpPr txBox="1"/>
          <p:nvPr/>
        </p:nvSpPr>
        <p:spPr>
          <a:xfrm>
            <a:off x="3624580" y="1764030"/>
            <a:ext cx="2802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1.</a:t>
            </a:r>
            <a:r>
              <a:rPr lang="zh-CN" altLang="en-US" sz="1600">
                <a:solidFill>
                  <a:schemeClr val="bg1"/>
                </a:solidFill>
              </a:rPr>
              <a:t>定时向</a:t>
            </a:r>
            <a:r>
              <a:rPr lang="en-US" altLang="zh-CN" sz="1600">
                <a:solidFill>
                  <a:schemeClr val="bg1"/>
                </a:solidFill>
              </a:rPr>
              <a:t>tracker</a:t>
            </a:r>
            <a:r>
              <a:rPr lang="zh-CN" altLang="en-US" sz="1600">
                <a:solidFill>
                  <a:schemeClr val="bg1"/>
                </a:solidFill>
              </a:rPr>
              <a:t>上传状态信息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358265" y="2536825"/>
            <a:ext cx="219265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文本框 15"/>
          <p:cNvSpPr txBox="1"/>
          <p:nvPr/>
        </p:nvSpPr>
        <p:spPr>
          <a:xfrm>
            <a:off x="1595755" y="2199640"/>
            <a:ext cx="1571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2.</a:t>
            </a:r>
            <a:r>
              <a:rPr lang="zh-CN" altLang="en-US" sz="1600">
                <a:solidFill>
                  <a:schemeClr val="bg1"/>
                </a:solidFill>
              </a:rPr>
              <a:t>上传连接请求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341120" y="3342005"/>
            <a:ext cx="222694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22" name="右弧形箭头 21"/>
          <p:cNvSpPr/>
          <p:nvPr/>
        </p:nvSpPr>
        <p:spPr>
          <a:xfrm>
            <a:off x="3575050" y="2536825"/>
            <a:ext cx="730885" cy="974725"/>
          </a:xfrm>
          <a:prstGeom prst="curvedLeftArrow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05935" y="2733040"/>
            <a:ext cx="18434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3.</a:t>
            </a:r>
            <a:r>
              <a:rPr lang="zh-CN" altLang="en-US" sz="1600">
                <a:solidFill>
                  <a:schemeClr val="bg1"/>
                </a:solidFill>
              </a:rPr>
              <a:t>查询可用</a:t>
            </a:r>
            <a:r>
              <a:rPr lang="en-US" altLang="zh-CN" sz="1600">
                <a:solidFill>
                  <a:schemeClr val="bg1"/>
                </a:solidFill>
              </a:rPr>
              <a:t>storage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58265" y="3004820"/>
            <a:ext cx="2256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1"/>
                </a:solidFill>
              </a:rPr>
              <a:t>4.</a:t>
            </a:r>
            <a:r>
              <a:rPr lang="zh-CN" altLang="en-US" sz="1200">
                <a:solidFill>
                  <a:schemeClr val="bg1"/>
                </a:solidFill>
              </a:rPr>
              <a:t>返回信息</a:t>
            </a:r>
            <a:r>
              <a:rPr lang="en-US" altLang="zh-CN" sz="1200">
                <a:solidFill>
                  <a:schemeClr val="bg1"/>
                </a:solidFill>
              </a:rPr>
              <a:t>(storage</a:t>
            </a:r>
            <a:r>
              <a:rPr lang="zh-CN" altLang="en-US" sz="1200">
                <a:solidFill>
                  <a:schemeClr val="bg1"/>
                </a:solidFill>
              </a:rPr>
              <a:t>的</a:t>
            </a:r>
            <a:r>
              <a:rPr lang="en-US" altLang="zh-CN" sz="1200">
                <a:solidFill>
                  <a:schemeClr val="bg1"/>
                </a:solidFill>
              </a:rPr>
              <a:t>ip</a:t>
            </a:r>
            <a:r>
              <a:rPr lang="zh-CN" altLang="en-US" sz="1200">
                <a:solidFill>
                  <a:schemeClr val="bg1"/>
                </a:solidFill>
              </a:rPr>
              <a:t>和端口</a:t>
            </a:r>
            <a:r>
              <a:rPr lang="en-US" altLang="zh-CN" sz="1200">
                <a:solidFill>
                  <a:schemeClr val="bg1"/>
                </a:solidFill>
              </a:rPr>
              <a:t>)</a:t>
            </a:r>
            <a:endParaRPr lang="en-US" altLang="zh-CN" sz="120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334135" y="4135120"/>
            <a:ext cx="508444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2208530" y="3797935"/>
            <a:ext cx="33350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5.</a:t>
            </a:r>
            <a:r>
              <a:rPr lang="zh-CN" altLang="en-US" sz="1600">
                <a:solidFill>
                  <a:schemeClr val="bg1"/>
                </a:solidFill>
              </a:rPr>
              <a:t>上传文件</a:t>
            </a:r>
            <a:r>
              <a:rPr lang="en-US" altLang="zh-CN" sz="1600">
                <a:solidFill>
                  <a:schemeClr val="bg1"/>
                </a:solidFill>
              </a:rPr>
              <a:t>(file content</a:t>
            </a:r>
            <a:r>
              <a:rPr lang="zh-CN" altLang="en-US" sz="1600">
                <a:solidFill>
                  <a:schemeClr val="bg1"/>
                </a:solidFill>
              </a:rPr>
              <a:t>和</a:t>
            </a:r>
            <a:r>
              <a:rPr lang="en-US" altLang="zh-CN" sz="1600">
                <a:solidFill>
                  <a:schemeClr val="bg1"/>
                </a:solidFill>
              </a:rPr>
              <a:t>metadata)</a:t>
            </a:r>
            <a:endParaRPr lang="en-US" altLang="zh-CN" sz="1600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1312545" y="5782945"/>
            <a:ext cx="511492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30" name="文本框 29"/>
          <p:cNvSpPr txBox="1"/>
          <p:nvPr/>
        </p:nvSpPr>
        <p:spPr>
          <a:xfrm>
            <a:off x="2226945" y="5414645"/>
            <a:ext cx="3051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8.</a:t>
            </a:r>
            <a:r>
              <a:rPr lang="zh-CN" altLang="en-US" sz="1600">
                <a:solidFill>
                  <a:schemeClr val="bg1"/>
                </a:solidFill>
              </a:rPr>
              <a:t>返回</a:t>
            </a:r>
            <a:r>
              <a:rPr lang="en-US" altLang="zh-CN" sz="1600">
                <a:solidFill>
                  <a:schemeClr val="bg1"/>
                </a:solidFill>
              </a:rPr>
              <a:t>file_id(</a:t>
            </a:r>
            <a:r>
              <a:rPr lang="zh-CN" altLang="en-US" sz="1600">
                <a:solidFill>
                  <a:schemeClr val="bg1"/>
                </a:solidFill>
              </a:rPr>
              <a:t>路径信息和文件名</a:t>
            </a:r>
            <a:r>
              <a:rPr lang="en-US" altLang="zh-CN" sz="1600">
                <a:solidFill>
                  <a:schemeClr val="bg1"/>
                </a:solidFill>
              </a:rPr>
              <a:t>)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31" name="右弧形箭头 30"/>
          <p:cNvSpPr/>
          <p:nvPr/>
        </p:nvSpPr>
        <p:spPr>
          <a:xfrm>
            <a:off x="6478270" y="4135120"/>
            <a:ext cx="691515" cy="935990"/>
          </a:xfrm>
          <a:prstGeom prst="curvedLeftArrow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右弧形箭头 31"/>
          <p:cNvSpPr/>
          <p:nvPr/>
        </p:nvSpPr>
        <p:spPr>
          <a:xfrm>
            <a:off x="6478270" y="4994275"/>
            <a:ext cx="691515" cy="935990"/>
          </a:xfrm>
          <a:prstGeom prst="curvedLeftArrow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右弧形箭头 32"/>
          <p:cNvSpPr/>
          <p:nvPr/>
        </p:nvSpPr>
        <p:spPr>
          <a:xfrm>
            <a:off x="1336675" y="5782945"/>
            <a:ext cx="691515" cy="802005"/>
          </a:xfrm>
          <a:prstGeom prst="curvedLeftArrow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51065" y="4434840"/>
            <a:ext cx="12896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6.</a:t>
            </a:r>
            <a:r>
              <a:rPr lang="zh-CN" altLang="en-US" sz="1600">
                <a:solidFill>
                  <a:schemeClr val="bg1"/>
                </a:solidFill>
              </a:rPr>
              <a:t>生成</a:t>
            </a:r>
            <a:r>
              <a:rPr lang="en-US" altLang="zh-CN" sz="1600">
                <a:solidFill>
                  <a:schemeClr val="bg1"/>
                </a:solidFill>
              </a:rPr>
              <a:t>file_id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51065" y="5414645"/>
            <a:ext cx="23844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7.</a:t>
            </a:r>
            <a:r>
              <a:rPr lang="zh-CN" altLang="en-US" sz="1600">
                <a:solidFill>
                  <a:schemeClr val="bg1"/>
                </a:solidFill>
              </a:rPr>
              <a:t>将上传的内容写入磁盘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67560" y="6015355"/>
            <a:ext cx="1571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9.</a:t>
            </a:r>
            <a:r>
              <a:rPr lang="zh-CN" altLang="en-US" sz="1600">
                <a:solidFill>
                  <a:schemeClr val="bg1"/>
                </a:solidFill>
              </a:rPr>
              <a:t>存储文件信息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536690" y="2101850"/>
            <a:ext cx="5655310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 </a:t>
            </a:r>
            <a:r>
              <a:rPr lang="zh-CN" altLang="en-US" sz="1400">
                <a:solidFill>
                  <a:schemeClr val="bg1"/>
                </a:solidFill>
              </a:rPr>
              <a:t>Client想上传图片，它先向Tracker进行询问，Tracker查看一下登记信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息之后，告诉Client哪个storage当前空闲，Tracker会把IP和端口号都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返回给Client，Client在拿到IP和端口号之后，便不再需要通过Tracker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，直接便向Storage进行上传图片，Storage在保存图片的同时，会向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Tracker进行汇报，告诉Tracker它当前是否还留有剩余空间，以及剩余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空间大小。汇报完之后，Storage将服务器上存储图片的地址返回给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Client，Client可以拿着这个地址进行访问图片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utoUpdateAnimBg="0"/>
      <p:bldP spid="2" grpId="0" animBg="1"/>
      <p:bldP spid="3" grpId="0" bldLvl="0" animBg="1"/>
      <p:bldP spid="4" grpId="0" animBg="1"/>
      <p:bldP spid="13" grpId="0"/>
      <p:bldP spid="16" grpId="0"/>
      <p:bldP spid="22" grpId="0" animBg="1"/>
      <p:bldP spid="23" grpId="0"/>
      <p:bldP spid="24" grpId="0"/>
      <p:bldP spid="28" grpId="0"/>
      <p:bldP spid="31" grpId="0" animBg="1"/>
      <p:bldP spid="34" grpId="0"/>
      <p:bldP spid="32" grpId="0" animBg="1"/>
      <p:bldP spid="35" grpId="0"/>
      <p:bldP spid="30" grpId="0"/>
      <p:bldP spid="33" grpId="0" animBg="1"/>
      <p:bldP spid="36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文本框 4"/>
          <p:cNvSpPr>
            <a:spLocks noChangeArrowheads="1"/>
          </p:cNvSpPr>
          <p:nvPr/>
        </p:nvSpPr>
        <p:spPr bwMode="auto">
          <a:xfrm>
            <a:off x="247650" y="55563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文件上传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4341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2303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2305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06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2304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4346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2300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06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7650" y="101536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accent3"/>
                </a:solidFill>
              </a:rPr>
              <a:t>文本索引</a:t>
            </a:r>
            <a:endParaRPr lang="zh-CN" altLang="en-US" sz="2000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825" y="1593215"/>
            <a:ext cx="112382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当文件存储到某个子目录后，接下来会为该文件生成一个文件名，即文件索引。它是由文件名，存储目录，两级子目录，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3"/>
                </a:solidFill>
              </a:rPr>
              <a:t>    File ID、文件后缀名拼接而成。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2176780"/>
            <a:ext cx="5435600" cy="673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3074035"/>
            <a:ext cx="1105852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group1：文件上传后所在的存储组名称，在文件上传成功后有存储服务器返回，需要客户端自行保存。一个组下可以有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3"/>
                </a:solidFill>
              </a:rPr>
              <a:t>   多个storage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M00：虚拟磁盘路径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00/00：数据两级目录，存储服务器在每个虚拟磁盘路径下创建的两级目录，用于存储数据文件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wKgAQ1pysxmAaqhAAA76tz-dVgg：File ID，全局唯一的字符串ID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.tar.gz：文件后缀名</a:t>
            </a:r>
            <a:endParaRPr lang="zh-CN" altLang="en-US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ldLvl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4539</Words>
  <Application>WPS 演示</Application>
  <PresentationFormat>宽屏</PresentationFormat>
  <Paragraphs>327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方正书宋_GBK</vt:lpstr>
      <vt:lpstr>Wingdings</vt:lpstr>
      <vt:lpstr>宋体</vt:lpstr>
      <vt:lpstr>Calibri Light</vt:lpstr>
      <vt:lpstr>Calibri</vt:lpstr>
      <vt:lpstr>Impact</vt:lpstr>
      <vt:lpstr>微软雅黑</vt:lpstr>
      <vt:lpstr>宋体-简</vt:lpstr>
      <vt:lpstr>苹方-简</vt:lpstr>
      <vt:lpstr>宋体</vt:lpstr>
      <vt:lpstr>Arial Unicode MS</vt:lpstr>
      <vt:lpstr>Helvetica Neue</vt:lpstr>
      <vt:lpstr>DejaVu Sans</vt:lpstr>
      <vt:lpstr>Thonburi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songhuan</cp:lastModifiedBy>
  <cp:revision>75</cp:revision>
  <dcterms:created xsi:type="dcterms:W3CDTF">2019-01-04T03:17:05Z</dcterms:created>
  <dcterms:modified xsi:type="dcterms:W3CDTF">2019-01-04T03:17:05Z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2052-2.2.1.646</vt:lpwstr>
  </property>
</Properties>
</file>