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79307b30_5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79307b30_5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b79307b30_5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b79307b30_5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79307b30_5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b79307b30_5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b79307b30_5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b79307b30_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0e51948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00e51948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79307b3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79307b3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b79307b30_5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b79307b30_5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79307b30_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b79307b30_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b79307b3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b79307b3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79307b30_5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b79307b30_5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5c57ba80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5c57ba80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79307b3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79307b3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7c01c2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7c01c2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5c57ba80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5c57ba80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48e783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48e783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8e7831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8e7831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5c57ba802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5c57ba80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b79307b3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b79307b3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5c57ba802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5c57ba802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680b77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680b77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5c57ba802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5c57ba80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00e51948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00e5194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79307b30_5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b79307b30_5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b79307b30_5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b79307b30_5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5c57ba802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5c57ba80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b79307b30_5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b79307b30_5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c57ba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c57ba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79307b30_5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b79307b30_5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b79307b30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b79307b30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b79307b30_5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b79307b30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79307b30_5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79307b30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7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hyperlink" Target="https://www.ultralibrarian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uVwTPZ98t90" TargetMode="External"/><Relationship Id="rId4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facebook.com/cyhardwareengine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217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Calculator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32950"/>
            <a:ext cx="76881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By Team Exemplary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Asm Nurussafa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Tasawar Siddiquy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Arfat Kamal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Nirojan Navaratnarajah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For the module Hardware Engineering.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29450" y="4800400"/>
            <a:ext cx="8106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Picture source: https://auto.economictimes.indiatimes.com/news/auto-components/top-10-semiconductor-buyers-increased-chip-spending-by-25-in-2021/89335809?redirect=1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100" y="1857025"/>
            <a:ext cx="3506200" cy="27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Xilinx ISE (Integrated Synthesis Environment)</a:t>
            </a:r>
            <a:r>
              <a:rPr lang="en" sz="3000"/>
              <a:t>:</a:t>
            </a:r>
            <a:endParaRPr sz="30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727950" y="1348750"/>
            <a:ext cx="712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Xilinx ISE is primarily used for circuit synthesis and design.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User constraint file (.ucf) is used for mapping the ports of the VHDL code with the physical pins of the FPGA.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Implementation</a:t>
            </a:r>
            <a:endParaRPr/>
          </a:p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Components</a:t>
            </a:r>
            <a:r>
              <a:rPr lang="en" sz="3000"/>
              <a:t>:</a:t>
            </a:r>
            <a:endParaRPr sz="30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727950" y="1348750"/>
            <a:ext cx="712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U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8-bit Adder.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U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8-bit Subtractor.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U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8-bit Multiplier.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U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(Upto 16-bit) Divider.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U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4:1 MUX.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U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BCD and 7-segment display.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53950" y="63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1640" lvl="0" marL="457200" rtl="0" algn="l">
              <a:spcBef>
                <a:spcPts val="0"/>
              </a:spcBef>
              <a:spcAft>
                <a:spcPts val="0"/>
              </a:spcAft>
              <a:buSzPts val="3040"/>
              <a:buAutoNum type="alphaUcPeriod"/>
            </a:pPr>
            <a:r>
              <a:rPr lang="en" sz="3040"/>
              <a:t>Adder/Subtractor</a:t>
            </a:r>
            <a:endParaRPr sz="304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3" y="2078875"/>
            <a:ext cx="7878876" cy="19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7227575" y="4357600"/>
            <a:ext cx="8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7650" y="46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C. Multiplier</a:t>
            </a:r>
            <a:endParaRPr sz="304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12" y="1315300"/>
            <a:ext cx="5017176" cy="36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256500" y="1519575"/>
            <a:ext cx="18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 Full Adders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D. Divider (Block Diagram)</a:t>
            </a:r>
            <a:endParaRPr sz="3000"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63" y="1316300"/>
            <a:ext cx="7172677" cy="343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D. Divider (Finite-State Machine)</a:t>
            </a:r>
            <a:endParaRPr sz="3000"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50" y="1455875"/>
            <a:ext cx="6100896" cy="34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7650" y="63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E. Multiplexer</a:t>
            </a:r>
            <a:endParaRPr sz="3040"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8833" l="23740" r="42378" t="15983"/>
          <a:stretch/>
        </p:blipFill>
        <p:spPr>
          <a:xfrm>
            <a:off x="2968225" y="1685450"/>
            <a:ext cx="2652450" cy="30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r>
              <a:rPr lang="en" sz="3000"/>
              <a:t>. BCD and 7-segment display</a:t>
            </a:r>
            <a:endParaRPr sz="30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63" y="1376850"/>
            <a:ext cx="5493680" cy="34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238225" y="4810400"/>
            <a:ext cx="793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Picture source: https://www.sxcco.com/?category_id=2970710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571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77"/>
              <a:t>ModelSim Simulation</a:t>
            </a:r>
            <a:endParaRPr b="1" sz="3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" y="1276300"/>
            <a:ext cx="9079800" cy="30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93175" y="3572950"/>
            <a:ext cx="262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- 30 (00011110)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B - 20 (00010100)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 - “01”- (subtraction),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“10” - (addition),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”11”- (multiplication),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”00” - (Division)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578000" y="1029400"/>
            <a:ext cx="8331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80"/>
              <a:t> </a:t>
            </a:r>
            <a:r>
              <a:rPr lang="en"/>
              <a:t>Agenda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78000" y="1985300"/>
            <a:ext cx="833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Concept description.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Technologies.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esults.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PCB Design + PCB Layout.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BOM list.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Summary.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60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Assert/ report for verification</a:t>
            </a:r>
            <a:endParaRPr sz="3040"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Severity→ NOTE/FAILURE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372125"/>
            <a:ext cx="48196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28175" y="0"/>
            <a:ext cx="76887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40"/>
              <a:t>FPGA</a:t>
            </a:r>
            <a:endParaRPr b="1" sz="3040"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25" y="963823"/>
            <a:ext cx="2109850" cy="40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050" y="1996575"/>
            <a:ext cx="1821125" cy="18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163" y="2212838"/>
            <a:ext cx="1537400" cy="15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575" y="2237288"/>
            <a:ext cx="1503000" cy="1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2649050" y="1380650"/>
            <a:ext cx="521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108585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EP4CE22E22C8N from Intel.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1534525" y="3916400"/>
            <a:ext cx="461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❖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FPGA CycloneR IV E Family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❖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22320 Cells 60 nm Technology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❖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1.2V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❖"/>
            </a:pP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</a:rPr>
              <a:t>144-Pin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EQFP EP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2620975" y="1043625"/>
            <a:ext cx="58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downloaded from </a:t>
            </a:r>
            <a:r>
              <a:rPr lang="en" u="sng">
                <a:solidFill>
                  <a:schemeClr val="hlink"/>
                </a:solidFill>
                <a:hlinkClick r:id="rId7"/>
              </a:rPr>
              <a:t>Ultralibrarian.com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727650" y="-2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RTL Schematic</a:t>
            </a:r>
            <a:endParaRPr sz="3040"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00" y="1091375"/>
            <a:ext cx="6153599" cy="40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5" y="2718175"/>
            <a:ext cx="5578149" cy="23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type="title"/>
          </p:nvPr>
        </p:nvSpPr>
        <p:spPr>
          <a:xfrm>
            <a:off x="2001375" y="-84200"/>
            <a:ext cx="4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Technology schematic</a:t>
            </a:r>
            <a:endParaRPr sz="304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275" y="841800"/>
            <a:ext cx="3330149" cy="24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/>
        </p:nvSpPr>
        <p:spPr>
          <a:xfrm>
            <a:off x="4243975" y="1626050"/>
            <a:ext cx="1375800" cy="103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0" y="1016825"/>
            <a:ext cx="8491000" cy="40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>
            <p:ph type="title"/>
          </p:nvPr>
        </p:nvSpPr>
        <p:spPr>
          <a:xfrm>
            <a:off x="786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PCB </a:t>
            </a:r>
            <a:r>
              <a:rPr lang="en" sz="3040"/>
              <a:t>Schematic diagram</a:t>
            </a:r>
            <a:endParaRPr sz="3040"/>
          </a:p>
        </p:txBody>
      </p:sp>
      <p:sp>
        <p:nvSpPr>
          <p:cNvPr id="252" name="Google Shape;252;p36"/>
          <p:cNvSpPr txBox="1"/>
          <p:nvPr/>
        </p:nvSpPr>
        <p:spPr>
          <a:xfrm>
            <a:off x="428550" y="4171050"/>
            <a:ext cx="34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no of :  slide switches - 18.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:  7 Segment LEDs - 4.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: FPGA : 01.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623950" y="-8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PCB layout</a:t>
            </a:r>
            <a:endParaRPr sz="3040"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175" y="700075"/>
            <a:ext cx="5272851" cy="42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-77550" y="2263950"/>
            <a:ext cx="262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Layout - Size 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4610 x 3453 mil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Auto routing +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  manual routing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67825" y="0"/>
            <a:ext cx="8557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- (Printed Circuit Board)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layers -2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3023" l="2568" r="2292" t="2208"/>
          <a:stretch/>
        </p:blipFill>
        <p:spPr>
          <a:xfrm>
            <a:off x="403883" y="1298375"/>
            <a:ext cx="4079968" cy="32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1282150" y="4551500"/>
            <a:ext cx="3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View (Top layer)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5710300" y="4558250"/>
            <a:ext cx="3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Rear </a:t>
            </a:r>
            <a:r>
              <a:rPr lang="en"/>
              <a:t> View (bottom layer)</a:t>
            </a:r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-2236300" y="-290725"/>
            <a:ext cx="6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3484950" y="4720300"/>
            <a:ext cx="31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width 6 mil.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599" y="1298375"/>
            <a:ext cx="3997776" cy="33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9" title="PCB Desig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638" y="1317600"/>
            <a:ext cx="4834726" cy="36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707850" y="1234750"/>
            <a:ext cx="772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7. </a:t>
            </a:r>
            <a:r>
              <a:rPr lang="en" sz="3040"/>
              <a:t>BOM List and estimated price of PCB components</a:t>
            </a:r>
            <a:endParaRPr sz="3040"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5" y="1901400"/>
            <a:ext cx="8751049" cy="14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932825" y="3717050"/>
            <a:ext cx="53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 Component Cost only =  ~ $105.02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729450" y="1299300"/>
            <a:ext cx="774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</a:t>
            </a: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727650" y="1834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Inclusion of Power supply for the PCB.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Implementation</a:t>
            </a:r>
            <a:r>
              <a:rPr lang="en" sz="1400">
                <a:solidFill>
                  <a:schemeClr val="dk2"/>
                </a:solidFill>
              </a:rPr>
              <a:t> of JTAG programmer.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Use of Oscillator/Clock module.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511950" y="28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Testing/refining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/>
        </p:nvSpPr>
        <p:spPr>
          <a:xfrm>
            <a:off x="729450" y="3476300"/>
            <a:ext cx="660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Should meet the EMC Regulations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EMI </a:t>
            </a:r>
            <a:r>
              <a:rPr lang="en"/>
              <a:t>requirements</a:t>
            </a:r>
            <a:r>
              <a:rPr lang="en"/>
              <a:t>/tests.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Output/Input ports </a:t>
            </a:r>
            <a:r>
              <a:rPr lang="en"/>
              <a:t>accessibility</a:t>
            </a:r>
            <a:r>
              <a:rPr lang="en"/>
              <a:t>. (e.g ;power jack)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Refine the distance </a:t>
            </a:r>
            <a:r>
              <a:rPr lang="en"/>
              <a:t>between traces.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8. Summary</a:t>
            </a:r>
            <a:endParaRPr sz="3000"/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727950" y="1481175"/>
            <a:ext cx="780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implement combinational and sequential logics in VHDL.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simulate VHDL codes using ModelSim.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synthesize using Xilinx ISE.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choose the right library and components for PCB.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design PCB boards using AutoDesk Eagle.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https://www.facebook.com/cyhardwareengineer/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https://www.101computing.net/binary-subtraction-using-logic-gates/8-bit-subtractor-block-diagram-using-full-adders/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Concept Description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</a:t>
            </a:r>
            <a:endParaRPr b="1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377" l="1759" r="1537" t="2805"/>
          <a:stretch/>
        </p:blipFill>
        <p:spPr>
          <a:xfrm>
            <a:off x="688250" y="1269750"/>
            <a:ext cx="7688700" cy="380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136238" y="483625"/>
            <a:ext cx="36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2"/>
                </a:solidFill>
              </a:rPr>
              <a:t>Block Diagram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Technologies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VHDL</a:t>
            </a:r>
            <a:r>
              <a:rPr lang="en" sz="3000"/>
              <a:t>:</a:t>
            </a:r>
            <a:endParaRPr sz="30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27950" y="1348750"/>
            <a:ext cx="712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VHSIC Hardware Description Language (VHDL) is a hardware description language (HDL) that can model the behavior and structure of digital systems at multiple levels of abstraction.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For our project is helps mainly for developing a code, checking syntax, compiling and the main advantage is that it provides the facility to simulate the code, with a very user friendly user interface.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AutoCAD Eagle</a:t>
            </a:r>
            <a:r>
              <a:rPr lang="en" sz="3000"/>
              <a:t>:</a:t>
            </a:r>
            <a:endParaRPr sz="3000"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27950" y="1348750"/>
            <a:ext cx="7123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EAGLE is electronic design automation (EDA) software that lets printed circuit board (PCB) designers easily connect schematic diagrams, component placement, PCB routing, and comprehensive library content.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For this project it was a requirement to design a PCB which includes integration of FPGA module ,switches for inputs, and 7 Segment displays.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designed a two-layer PCB using AutoDesk Eagle.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727950" y="604750"/>
            <a:ext cx="7688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FPGA</a:t>
            </a:r>
            <a:r>
              <a:rPr lang="en" sz="3000"/>
              <a:t>:</a:t>
            </a:r>
            <a:endParaRPr sz="30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27950" y="1348750"/>
            <a:ext cx="7123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FPGA (Field Programmable Gate Array) is a hardware circuit (IC’s) that a user can program to carry out one or more logical operations.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For this calculator project, the FPGA used is EP4CE22E22C8N from Intel. The library used is from Ultralibrarian.com.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FPGA specifications used: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FPGA CycloneR IV E Family.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22320 Cells 60 nm technology.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1.2 V.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144-Pin EQFP EP.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