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8149c2c0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a8149c2c0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650905f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650905f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9a59ce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5b9a59c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149c2c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149c2c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a8149c2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a8149c2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8149c2c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a8149c2c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a8149c2c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a8149c2c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a8149c2c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a8149c2c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650905f4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650905f4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650905f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650905f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8149c2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8149c2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a8149c2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a8149c2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149c2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149c2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5b9a59c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5b9a59c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650905f4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650905f4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50905f4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50905f4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a8149c2c0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a8149c2c0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5b9a59c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5b9a59c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650905f4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650905f4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a8149c2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a8149c2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b9a59c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5b9a59c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c4eca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c4eca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a8149c2c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a8149c2c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8149c2c0_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a8149c2c0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8149c2c0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8149c2c0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13.jpg"/><Relationship Id="rId7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Relationship Id="rId4" Type="http://schemas.openxmlformats.org/officeDocument/2006/relationships/image" Target="../media/image30.jpg"/><Relationship Id="rId5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g"/><Relationship Id="rId4" Type="http://schemas.openxmlformats.org/officeDocument/2006/relationships/image" Target="../media/image27.jpg"/><Relationship Id="rId5" Type="http://schemas.openxmlformats.org/officeDocument/2006/relationships/image" Target="../media/image3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Relationship Id="rId4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jHqQJxqiC4c" TargetMode="External"/><Relationship Id="rId4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Asm-Nurussafa/Advanced-Embedded-System--Team-Exemplary" TargetMode="External"/><Relationship Id="rId4" Type="http://schemas.openxmlformats.org/officeDocument/2006/relationships/hyperlink" Target="https://www.distrelec.de/de/raspberry-pi-modell-gb-ram-raspberry-pi-raspberry-pi-model/p/30085264" TargetMode="External"/><Relationship Id="rId11" Type="http://schemas.openxmlformats.org/officeDocument/2006/relationships/hyperlink" Target="https://lovepik.com/image-610825885/life-series-hand-drawn-cartoon-mobile-phone-iphone.html" TargetMode="External"/><Relationship Id="rId10" Type="http://schemas.openxmlformats.org/officeDocument/2006/relationships/hyperlink" Target="https://www.reichelt.de/entwicklerboards-schrittmotor-inkl-steuerung-uln2003-debo-moto1-p192146.html?PROVID=2788&amp;gclid=CjwKCAjwtcCVBhA0EiwAT1fY72AfZkL5vcBqoo4m-7V_FgP7vVCvEDnr6O2wXquNZuJG9z2Nv_P_wBoC5iMQAvD_BwE" TargetMode="External"/><Relationship Id="rId9" Type="http://schemas.openxmlformats.org/officeDocument/2006/relationships/hyperlink" Target="https://www.reichelt.de/arduino-uno-wifi-rev2-atmega-4809-arduino-uno-rev2-p248661.html?PROVID=2788&amp;gclid=CjwKCAjwtcCVBhA0EiwAT1fY72fjJJK2zmu35t0cO3TaVqIX53rqmufEVOivmeAEYSIqXZ9DDc4wwRoCFugQAvD_BwE" TargetMode="External"/><Relationship Id="rId5" Type="http://schemas.openxmlformats.org/officeDocument/2006/relationships/hyperlink" Target="https://www.reichelt.de/entwicklerboards-temp-feuchte-dht-11-debo-bo-dht-11-p239086.html?PROVID=2788&amp;gclid=CjwKCAjwtcCVBhA0EiwAT1fY7y57Nj8I8es0CEmqigvr6Wq0yGRKT4GLmyhwdNRq4uctxCmUWw0o7hoCi3sQAvD_BwE" TargetMode="External"/><Relationship Id="rId6" Type="http://schemas.openxmlformats.org/officeDocument/2006/relationships/hyperlink" Target="https://www.reichelt.de/arduino-feuchtesensor-fuer-bodenfeuchte-ard-sen-wet1-p282511.html?PROVID=2788&amp;gclid=CjwKCAjwtcCVBhA0EiwAT1fY79TXnUVht3-BB0SvqBkxO_Metz4OtC305AhsqlU8XDhH7D93AqykkhoCj_0QAvD_BwE" TargetMode="External"/><Relationship Id="rId7" Type="http://schemas.openxmlformats.org/officeDocument/2006/relationships/hyperlink" Target="https://www.reichelt.de/arduino-feuchtesensor-fuer-bodenfeuchte-ard-sen-wet1-p282511.html?PROVID=2788&amp;gclid=CjwKCAjwtcCVBhA0EiwAT1fY79TXnUVht3-BB0SvqBkxO_Metz4OtC305AhsqlU8XDhH7D93AqykkhoCj_0QAvD_BwE" TargetMode="External"/><Relationship Id="rId8" Type="http://schemas.openxmlformats.org/officeDocument/2006/relationships/hyperlink" Target="https://www.amazon.de/ESP-32-Dev-Kit-V4-Parent/dp/B07Z83MF5W?th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17.jpg"/><Relationship Id="rId7" Type="http://schemas.openxmlformats.org/officeDocument/2006/relationships/image" Target="../media/image3.jpg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Plant Monitoring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532950"/>
            <a:ext cx="76881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By Team Exemplary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Asm Nurussafa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Tasawar Siddiquy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Arfat Kamal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Nirojan Navaratnarajah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For the module Advanced Embedded System.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8772" l="32054" r="32186" t="19997"/>
          <a:stretch/>
        </p:blipFill>
        <p:spPr>
          <a:xfrm>
            <a:off x="6851925" y="1600500"/>
            <a:ext cx="1839274" cy="314935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29450" y="4800400"/>
            <a:ext cx="3877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Picture source: https://www.vecteezy.com/vector-art/3223354-smart-plant-pot-icon-on-white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624525" y="1318650"/>
            <a:ext cx="821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Lato"/>
                <a:ea typeface="Lato"/>
                <a:cs typeface="Lato"/>
                <a:sym typeface="Lato"/>
              </a:rPr>
              <a:t>MQTT </a:t>
            </a:r>
            <a:r>
              <a:rPr lang="en" sz="3300"/>
              <a:t>- 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Message </a:t>
            </a:r>
            <a:r>
              <a:rPr lang="en" sz="33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Queuing 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Telemetry Transport</a:t>
            </a:r>
            <a:endParaRPr sz="3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24525" y="2078875"/>
            <a:ext cx="779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MQTT is a bi-directional communication protocol where each client can both produce and consume data by publishing messages and subscribing to topics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775725" y="56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8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MQTT protocol is </a:t>
            </a:r>
            <a:r>
              <a:rPr lang="en" sz="158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76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layer protocol</a:t>
            </a:r>
            <a:r>
              <a:rPr b="0" lang="en" sz="176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sz="194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75" y="1322050"/>
            <a:ext cx="7808976" cy="35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6562800" y="3529250"/>
            <a:ext cx="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[8]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00" y="3112640"/>
            <a:ext cx="2474147" cy="89599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type="title"/>
          </p:nvPr>
        </p:nvSpPr>
        <p:spPr>
          <a:xfrm>
            <a:off x="575225" y="44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QOS Levels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5304925" y="1161850"/>
            <a:ext cx="3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261675" y="1331500"/>
            <a:ext cx="43878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3 QoS levels in MQTT: (Quality of Service)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i="1"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most once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(0)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i="1"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least once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(1)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i="1"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Exactly once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(2).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8582275" y="4562575"/>
            <a:ext cx="3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 b="-5485" l="0" r="-5485" t="0"/>
          <a:stretch/>
        </p:blipFill>
        <p:spPr>
          <a:xfrm>
            <a:off x="873475" y="4206857"/>
            <a:ext cx="2345599" cy="93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199" y="2044025"/>
            <a:ext cx="2345603" cy="80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975" y="1475400"/>
            <a:ext cx="2228619" cy="3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2078" y="1449987"/>
            <a:ext cx="2060950" cy="332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Application and use cases</a:t>
            </a:r>
            <a:endParaRPr/>
          </a:p>
        </p:txBody>
      </p:sp>
      <p:sp>
        <p:nvSpPr>
          <p:cNvPr id="204" name="Google Shape;20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ctrTitle"/>
          </p:nvPr>
        </p:nvSpPr>
        <p:spPr>
          <a:xfrm>
            <a:off x="727950" y="604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cases:</a:t>
            </a:r>
            <a:endParaRPr sz="3000"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88" y="1405100"/>
            <a:ext cx="5949824" cy="36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ctrTitle"/>
          </p:nvPr>
        </p:nvSpPr>
        <p:spPr>
          <a:xfrm>
            <a:off x="727950" y="604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diagram:</a:t>
            </a:r>
            <a:endParaRPr sz="3000"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88" y="1263200"/>
            <a:ext cx="7765826" cy="37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727950" y="604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Sequence diagram:</a:t>
            </a:r>
            <a:endParaRPr sz="3000"/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9099" l="0" r="428" t="0"/>
          <a:stretch/>
        </p:blipFill>
        <p:spPr>
          <a:xfrm>
            <a:off x="1168600" y="1257225"/>
            <a:ext cx="6806801" cy="37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729450" y="1322450"/>
            <a:ext cx="7911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Implementation description</a:t>
            </a:r>
            <a:endParaRPr/>
          </a:p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727650" y="586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structure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888" y="1485725"/>
            <a:ext cx="5842225" cy="35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727650" y="64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50750"/>
            <a:ext cx="1456125" cy="29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475" y="1596275"/>
            <a:ext cx="1456124" cy="291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325" y="1650750"/>
            <a:ext cx="1546375" cy="291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29450" y="2131225"/>
            <a:ext cx="788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Motivation. (Arfat)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Concept description . (Arfat)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Technologies used. (Tasawar)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Applications and use cases. (Nurussafa)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Implementation description. (Neero)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Video demonstration. (Neero)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Summary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729450" y="46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code</a:t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1572863"/>
            <a:ext cx="2657200" cy="12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72863"/>
            <a:ext cx="36195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27650" y="52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code</a:t>
            </a:r>
            <a:endParaRPr/>
          </a:p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50" y="1416475"/>
            <a:ext cx="4422995" cy="8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50" y="2974950"/>
            <a:ext cx="35433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063" y="2670150"/>
            <a:ext cx="30194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773050" y="51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the whole process of watering the plant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773050" y="1337850"/>
            <a:ext cx="7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simple python script is </a:t>
            </a:r>
            <a:r>
              <a:rPr lang="en"/>
              <a:t>implemented</a:t>
            </a:r>
            <a:r>
              <a:rPr lang="en"/>
              <a:t> to monitor the changes in the moisture level of the soil.</a:t>
            </a:r>
            <a:endParaRPr/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0" y="1731450"/>
            <a:ext cx="32575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88" y="2780988"/>
            <a:ext cx="6638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6. </a:t>
            </a:r>
            <a:r>
              <a:rPr b="1" lang="en" sz="5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Video Demonstration</a:t>
            </a:r>
            <a:endParaRPr sz="3800"/>
          </a:p>
        </p:txBody>
      </p:sp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 title="MQTT smart plant pot proj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38" y="-743000"/>
            <a:ext cx="8839325" cy="66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ctrTitle"/>
          </p:nvPr>
        </p:nvSpPr>
        <p:spPr>
          <a:xfrm>
            <a:off x="727950" y="1238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Summary</a:t>
            </a:r>
            <a:endParaRPr/>
          </a:p>
        </p:txBody>
      </p:sp>
      <p:sp>
        <p:nvSpPr>
          <p:cNvPr id="294" name="Google Shape;294;p37"/>
          <p:cNvSpPr txBox="1"/>
          <p:nvPr>
            <p:ph idx="1" type="subTitle"/>
          </p:nvPr>
        </p:nvSpPr>
        <p:spPr>
          <a:xfrm>
            <a:off x="729450" y="2120950"/>
            <a:ext cx="76881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How IoT and WSN have been integrated in the domain project.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How such sensors and actuators technologies have been used in our project.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How we can describe such a project using diagrams.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How MQTT </a:t>
            </a:r>
            <a:r>
              <a:rPr lang="en" sz="1400">
                <a:solidFill>
                  <a:schemeClr val="dk2"/>
                </a:solidFill>
              </a:rPr>
              <a:t>communication</a:t>
            </a:r>
            <a:r>
              <a:rPr lang="en" sz="1400">
                <a:solidFill>
                  <a:schemeClr val="dk2"/>
                </a:solidFill>
              </a:rPr>
              <a:t> protocol has been used in our project.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How we can establish communication between ESP32, Arduino and Raspberry Pi.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How we use different programming interfaces together for such a project. 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729450" y="70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729450" y="1294925"/>
            <a:ext cx="82848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repository- </a:t>
            </a: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https://github.com/Asm-Nurussafa/Advanced-Embedded-System--Team-Exemplary</a:t>
            </a:r>
            <a:endParaRPr sz="7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https://www.distrelec.de/de/raspberry-pi-modell-gb-ram-raspberry-pi-raspberry-pi-model/p/30085264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https://www.reichelt.de/entwicklerboards-temp-feuchte-dht-11-debo-bo-dht-11-p239086.html?PROVID=2788&amp;gclid=CjwKCAjwtcCVBhA0EiwAT1fY7y57Nj8I8es0CEmqigvr6Wq0yGRKT4GLmyhwdNRq4uctxCmUWw0o7hoCi3sQAvD_BwE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[3]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https://www.reichelt.de/arduino-feuchtesensor-fuer-bodenfeuchte-ard-sen-wet1-p282511.html?PROVID=2788&amp;gclid=CjwKCAjwtcCVBhA0EiwAT1fY79TXnUVht3-BB0SvqBkxO_Metz4OtC305AhsqlU8XDhH7D93AqykkhoCj_0QAvD_BwE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https://www.amazon.de/ESP-32-Dev-Kit-V4-Parent/dp/B07Z83MF5W?th=1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https://www.reichelt.de/arduino-uno-wifi-rev2-atmega-4809-arduino-uno-rev2-p248661.html?PROVID=2788&amp;gclid=CjwKCAjwtcCVBhA0EiwAT1fY72fjJJK2zmu35t0cO3TaVqIX53rqmufEVOivmeAEYSIqXZ9DDc4wwRoCFugQAvD_BwE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https://www.reichelt.de/entwicklerboards-schrittmotor-inkl-steuerung-uln2003-debo-moto1-p192146.html?PROVID=2788&amp;gclid=CjwKCAjwtcCVBhA0EiwAT1fY72AfZkL5vcBqoo4m-7V_FgP7vVCvEDnr6O2wXquNZuJG9z2Nv_P_wBoC5iMQAvD_BwE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https://lovepik.com/image-610825885/life-series-hand-drawn-cartoon-mobile-phone-iphone.html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https://www.analog.com/ru/technical-articles/intelligence-at-the-edge-part-3-edge-node-communication.html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Motivation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Concept Description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3364222" y="2598175"/>
            <a:ext cx="2194500" cy="24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129875" y="1963975"/>
            <a:ext cx="28767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8600" y="1902475"/>
            <a:ext cx="28767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550" y="2304100"/>
            <a:ext cx="1514800" cy="1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00" y="2304100"/>
            <a:ext cx="1514800" cy="1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125" y="4155775"/>
            <a:ext cx="853275" cy="8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type="title"/>
          </p:nvPr>
        </p:nvSpPr>
        <p:spPr>
          <a:xfrm>
            <a:off x="727650" y="54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 used in the project.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3500" y="1077975"/>
            <a:ext cx="2398650" cy="13403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5460750" y="2040175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[1]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4850" y="3997250"/>
            <a:ext cx="894725" cy="8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8014950" y="4479150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[6]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014950" y="3226525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[5]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776325" y="3491600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[4]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391675" y="4608850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[3]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901550" y="4568875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[2]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3100" y="4080950"/>
            <a:ext cx="1002925" cy="10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489325" y="1995250"/>
            <a:ext cx="20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686125" y="1952150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 02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9">
            <a:alphaModFix/>
          </a:blip>
          <a:srcRect b="6596" l="23769" r="23303" t="5568"/>
          <a:stretch/>
        </p:blipFill>
        <p:spPr>
          <a:xfrm>
            <a:off x="3955413" y="2962850"/>
            <a:ext cx="1134350" cy="18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3460675" y="2598175"/>
            <a:ext cx="20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 03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950325" y="4568875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[7]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616925" y="974450"/>
            <a:ext cx="20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Broker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669050" y="293075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Block diagram</a:t>
            </a:r>
            <a:endParaRPr sz="1888"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-2880" l="0" r="0" t="2879"/>
          <a:stretch/>
        </p:blipFill>
        <p:spPr>
          <a:xfrm>
            <a:off x="1248850" y="906200"/>
            <a:ext cx="7139875" cy="42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493025" y="4516300"/>
            <a:ext cx="82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Technologies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729450" y="1318650"/>
            <a:ext cx="8196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Temperature and Humidity Sensor (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DHT11</a:t>
            </a:r>
            <a:r>
              <a:rPr lang="en" sz="3000"/>
              <a:t>)  &amp; 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Soil Moisture Sensor (ME110)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275775" y="2668312"/>
            <a:ext cx="1469275" cy="15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000" y="2703525"/>
            <a:ext cx="1466900" cy="14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>
                <a:latin typeface="Lato"/>
                <a:ea typeface="Lato"/>
                <a:cs typeface="Lato"/>
                <a:sym typeface="Lato"/>
              </a:rPr>
              <a:t>LED , Buzzer &amp; Stepper motor</a:t>
            </a:r>
            <a:endParaRPr sz="3333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425" y="2546949"/>
            <a:ext cx="1486028" cy="1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075" y="2546938"/>
            <a:ext cx="1647026" cy="164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725" y="2571750"/>
            <a:ext cx="1647025" cy="16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