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96" r:id="rId3"/>
    <p:sldId id="395" r:id="rId4"/>
    <p:sldId id="402" r:id="rId5"/>
    <p:sldId id="430" r:id="rId6"/>
    <p:sldId id="397" r:id="rId7"/>
    <p:sldId id="403" r:id="rId8"/>
    <p:sldId id="432" r:id="rId9"/>
    <p:sldId id="433" r:id="rId10"/>
    <p:sldId id="405" r:id="rId11"/>
    <p:sldId id="415" r:id="rId12"/>
    <p:sldId id="434" r:id="rId13"/>
    <p:sldId id="400"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1" d="100"/>
          <a:sy n="111" d="100"/>
        </p:scale>
        <p:origin x="6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B703B-F6AD-4830-9D99-C8F787C890C4}" type="datetimeFigureOut">
              <a:rPr lang="de-DE" smtClean="0"/>
              <a:t>22.02.2023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15719-F868-49C6-B8CF-FF6CFF3BD39F}" type="slidenum">
              <a:rPr lang="de-DE" smtClean="0"/>
              <a:t>‹#›</a:t>
            </a:fld>
            <a:endParaRPr lang="de-DE"/>
          </a:p>
        </p:txBody>
      </p:sp>
    </p:spTree>
    <p:extLst>
      <p:ext uri="{BB962C8B-B14F-4D97-AF65-F5344CB8AC3E}">
        <p14:creationId xmlns:p14="http://schemas.microsoft.com/office/powerpoint/2010/main" val="2771980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B95F-9D12-7328-D187-2702A07A8D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97F91FB-5382-512B-9DE3-D68B45F68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DB1855CC-240B-EE89-B91A-F10836F205D4}"/>
              </a:ext>
            </a:extLst>
          </p:cNvPr>
          <p:cNvSpPr>
            <a:spLocks noGrp="1"/>
          </p:cNvSpPr>
          <p:nvPr>
            <p:ph type="dt" sz="half" idx="10"/>
          </p:nvPr>
        </p:nvSpPr>
        <p:spPr/>
        <p:txBody>
          <a:bodyPr/>
          <a:lstStyle/>
          <a:p>
            <a:endParaRPr lang="de-DE"/>
          </a:p>
        </p:txBody>
      </p:sp>
      <p:sp>
        <p:nvSpPr>
          <p:cNvPr id="5" name="Footer Placeholder 4">
            <a:extLst>
              <a:ext uri="{FF2B5EF4-FFF2-40B4-BE49-F238E27FC236}">
                <a16:creationId xmlns:a16="http://schemas.microsoft.com/office/drawing/2014/main" id="{6A3F1D34-DBC5-1CD7-A0DD-CBFA7D3C891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3EF0115-F0C1-6DC2-2C59-FC15B7F06B15}"/>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192032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94C9-E6A1-A2B4-8024-2BBEA1E37D0C}"/>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4351AEC1-8C1A-2730-B4AC-69D708EAA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28D129F-1735-D66E-2144-706070A60819}"/>
              </a:ext>
            </a:extLst>
          </p:cNvPr>
          <p:cNvSpPr>
            <a:spLocks noGrp="1"/>
          </p:cNvSpPr>
          <p:nvPr>
            <p:ph type="dt" sz="half" idx="10"/>
          </p:nvPr>
        </p:nvSpPr>
        <p:spPr/>
        <p:txBody>
          <a:bodyPr/>
          <a:lstStyle/>
          <a:p>
            <a:endParaRPr lang="de-DE"/>
          </a:p>
        </p:txBody>
      </p:sp>
      <p:sp>
        <p:nvSpPr>
          <p:cNvPr id="5" name="Footer Placeholder 4">
            <a:extLst>
              <a:ext uri="{FF2B5EF4-FFF2-40B4-BE49-F238E27FC236}">
                <a16:creationId xmlns:a16="http://schemas.microsoft.com/office/drawing/2014/main" id="{EFD9A168-271C-4C4F-17DA-E0F48E493F7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0715349-F117-E6E8-9738-DE8B3E7478E4}"/>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312679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A38BD-0A44-7A99-2D19-A9535DDB73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F081D40-3078-E60A-B82A-FA3208401D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7C3DF97-B1DB-AE86-E06D-D57E3419CAAB}"/>
              </a:ext>
            </a:extLst>
          </p:cNvPr>
          <p:cNvSpPr>
            <a:spLocks noGrp="1"/>
          </p:cNvSpPr>
          <p:nvPr>
            <p:ph type="dt" sz="half" idx="10"/>
          </p:nvPr>
        </p:nvSpPr>
        <p:spPr/>
        <p:txBody>
          <a:bodyPr/>
          <a:lstStyle/>
          <a:p>
            <a:endParaRPr lang="de-DE"/>
          </a:p>
        </p:txBody>
      </p:sp>
      <p:sp>
        <p:nvSpPr>
          <p:cNvPr id="5" name="Footer Placeholder 4">
            <a:extLst>
              <a:ext uri="{FF2B5EF4-FFF2-40B4-BE49-F238E27FC236}">
                <a16:creationId xmlns:a16="http://schemas.microsoft.com/office/drawing/2014/main" id="{60AC6502-4025-0132-0545-A2EACC810E7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5A23D0B-F412-0ACC-3DA5-5B57E3FED5BE}"/>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291950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737D-FAFB-D7D1-AD31-D120B89C35EE}"/>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2B0BD15-E8F0-5F36-1BFD-A1E546C0E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03BD146-6026-0911-77E8-3A935B02CFA8}"/>
              </a:ext>
            </a:extLst>
          </p:cNvPr>
          <p:cNvSpPr>
            <a:spLocks noGrp="1"/>
          </p:cNvSpPr>
          <p:nvPr>
            <p:ph type="dt" sz="half" idx="10"/>
          </p:nvPr>
        </p:nvSpPr>
        <p:spPr/>
        <p:txBody>
          <a:bodyPr/>
          <a:lstStyle/>
          <a:p>
            <a:endParaRPr lang="de-DE"/>
          </a:p>
        </p:txBody>
      </p:sp>
      <p:sp>
        <p:nvSpPr>
          <p:cNvPr id="5" name="Footer Placeholder 4">
            <a:extLst>
              <a:ext uri="{FF2B5EF4-FFF2-40B4-BE49-F238E27FC236}">
                <a16:creationId xmlns:a16="http://schemas.microsoft.com/office/drawing/2014/main" id="{F115DA85-8705-68E6-CE82-FDFA619DFA5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067AD0A-69CB-24E8-850E-01176A673B09}"/>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122642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1524-2F45-28CC-A9A5-F8F73565CE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36DF6869-0530-7761-CCAB-2FC8377CC9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E3D6CA-3094-56D0-235C-88EAED544152}"/>
              </a:ext>
            </a:extLst>
          </p:cNvPr>
          <p:cNvSpPr>
            <a:spLocks noGrp="1"/>
          </p:cNvSpPr>
          <p:nvPr>
            <p:ph type="dt" sz="half" idx="10"/>
          </p:nvPr>
        </p:nvSpPr>
        <p:spPr/>
        <p:txBody>
          <a:bodyPr/>
          <a:lstStyle/>
          <a:p>
            <a:endParaRPr lang="de-DE"/>
          </a:p>
        </p:txBody>
      </p:sp>
      <p:sp>
        <p:nvSpPr>
          <p:cNvPr id="5" name="Footer Placeholder 4">
            <a:extLst>
              <a:ext uri="{FF2B5EF4-FFF2-40B4-BE49-F238E27FC236}">
                <a16:creationId xmlns:a16="http://schemas.microsoft.com/office/drawing/2014/main" id="{3FF6D02B-886C-E764-C34F-4D4FD95149DC}"/>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72DABA8-EA61-2CFF-CF6F-62D3E3E79D43}"/>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373135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BA50-4C06-74C5-FC0E-983BAF505F3E}"/>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5A512452-54C1-3564-7311-8F2BD00B5B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362CAC92-F8E1-E845-376D-C79515FD8C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48929A1C-A1C8-18CD-519E-8C4541180000}"/>
              </a:ext>
            </a:extLst>
          </p:cNvPr>
          <p:cNvSpPr>
            <a:spLocks noGrp="1"/>
          </p:cNvSpPr>
          <p:nvPr>
            <p:ph type="dt" sz="half" idx="10"/>
          </p:nvPr>
        </p:nvSpPr>
        <p:spPr/>
        <p:txBody>
          <a:bodyPr/>
          <a:lstStyle/>
          <a:p>
            <a:endParaRPr lang="de-DE"/>
          </a:p>
        </p:txBody>
      </p:sp>
      <p:sp>
        <p:nvSpPr>
          <p:cNvPr id="6" name="Footer Placeholder 5">
            <a:extLst>
              <a:ext uri="{FF2B5EF4-FFF2-40B4-BE49-F238E27FC236}">
                <a16:creationId xmlns:a16="http://schemas.microsoft.com/office/drawing/2014/main" id="{A73C4440-31A7-D303-84D9-84346B34D8AA}"/>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BDB9C5B-A3AC-AD1C-C561-3072C9041752}"/>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59406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CD1E-F30D-B1E3-40EF-7005C64E3293}"/>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291D1585-AA9E-29D0-FE3E-0077DC17A8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E117C-B45A-AD76-3E9A-848A66903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94D9621-38DF-F51E-15EA-12D8E8B36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F8FA2-F3C3-FB18-B168-82B61D29D2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CA3C6EE5-4865-7F67-4E9D-A75D8B99BA6A}"/>
              </a:ext>
            </a:extLst>
          </p:cNvPr>
          <p:cNvSpPr>
            <a:spLocks noGrp="1"/>
          </p:cNvSpPr>
          <p:nvPr>
            <p:ph type="dt" sz="half" idx="10"/>
          </p:nvPr>
        </p:nvSpPr>
        <p:spPr/>
        <p:txBody>
          <a:bodyPr/>
          <a:lstStyle/>
          <a:p>
            <a:endParaRPr lang="de-DE"/>
          </a:p>
        </p:txBody>
      </p:sp>
      <p:sp>
        <p:nvSpPr>
          <p:cNvPr id="8" name="Footer Placeholder 7">
            <a:extLst>
              <a:ext uri="{FF2B5EF4-FFF2-40B4-BE49-F238E27FC236}">
                <a16:creationId xmlns:a16="http://schemas.microsoft.com/office/drawing/2014/main" id="{27CB6BB6-E019-4A6F-77EA-928981EB490B}"/>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A6D0B63F-B42E-022E-867B-A5F7833CC826}"/>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278739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E9E5-ABAE-1956-9BAB-D20AC2A5B82D}"/>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EAB71A81-56F0-71F0-AC77-A1FAF2A8E966}"/>
              </a:ext>
            </a:extLst>
          </p:cNvPr>
          <p:cNvSpPr>
            <a:spLocks noGrp="1"/>
          </p:cNvSpPr>
          <p:nvPr>
            <p:ph type="dt" sz="half" idx="10"/>
          </p:nvPr>
        </p:nvSpPr>
        <p:spPr/>
        <p:txBody>
          <a:bodyPr/>
          <a:lstStyle/>
          <a:p>
            <a:endParaRPr lang="de-DE"/>
          </a:p>
        </p:txBody>
      </p:sp>
      <p:sp>
        <p:nvSpPr>
          <p:cNvPr id="4" name="Footer Placeholder 3">
            <a:extLst>
              <a:ext uri="{FF2B5EF4-FFF2-40B4-BE49-F238E27FC236}">
                <a16:creationId xmlns:a16="http://schemas.microsoft.com/office/drawing/2014/main" id="{505B0038-6E79-FEC0-4AF6-99B51098888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552EA4E6-1A5B-C89C-D76F-9C772E764C8F}"/>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389729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7B03C-4C7C-0F14-8924-A92269365B32}"/>
              </a:ext>
            </a:extLst>
          </p:cNvPr>
          <p:cNvSpPr>
            <a:spLocks noGrp="1"/>
          </p:cNvSpPr>
          <p:nvPr>
            <p:ph type="dt" sz="half" idx="10"/>
          </p:nvPr>
        </p:nvSpPr>
        <p:spPr/>
        <p:txBody>
          <a:bodyPr/>
          <a:lstStyle/>
          <a:p>
            <a:endParaRPr lang="de-DE"/>
          </a:p>
        </p:txBody>
      </p:sp>
      <p:sp>
        <p:nvSpPr>
          <p:cNvPr id="3" name="Footer Placeholder 2">
            <a:extLst>
              <a:ext uri="{FF2B5EF4-FFF2-40B4-BE49-F238E27FC236}">
                <a16:creationId xmlns:a16="http://schemas.microsoft.com/office/drawing/2014/main" id="{C9272914-AD27-4F97-A03A-B8CF00647776}"/>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7B765064-4B38-1B39-23CA-72415B4F9B13}"/>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109918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4DA0-A287-681B-190A-3253291B1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0E24145C-ABE7-38CA-7582-4961995BD8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705C193A-1176-968C-E878-08977ADBB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E77E2-5A86-DFB0-E7E9-467153BC973E}"/>
              </a:ext>
            </a:extLst>
          </p:cNvPr>
          <p:cNvSpPr>
            <a:spLocks noGrp="1"/>
          </p:cNvSpPr>
          <p:nvPr>
            <p:ph type="dt" sz="half" idx="10"/>
          </p:nvPr>
        </p:nvSpPr>
        <p:spPr/>
        <p:txBody>
          <a:bodyPr/>
          <a:lstStyle/>
          <a:p>
            <a:endParaRPr lang="de-DE"/>
          </a:p>
        </p:txBody>
      </p:sp>
      <p:sp>
        <p:nvSpPr>
          <p:cNvPr id="6" name="Footer Placeholder 5">
            <a:extLst>
              <a:ext uri="{FF2B5EF4-FFF2-40B4-BE49-F238E27FC236}">
                <a16:creationId xmlns:a16="http://schemas.microsoft.com/office/drawing/2014/main" id="{328D09C8-1CA9-E34B-E4BC-F4C0E222C96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139E9A0-BBBF-B8A7-220A-7D27F6054245}"/>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222791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9319-84EE-E2C4-DA79-AAEA93364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B855B4A-9A27-17B6-AB09-D4222271F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89A5D1A-05DF-3A32-33DE-D31349C4C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E3256-8E24-814A-CB1A-FD3363F820BC}"/>
              </a:ext>
            </a:extLst>
          </p:cNvPr>
          <p:cNvSpPr>
            <a:spLocks noGrp="1"/>
          </p:cNvSpPr>
          <p:nvPr>
            <p:ph type="dt" sz="half" idx="10"/>
          </p:nvPr>
        </p:nvSpPr>
        <p:spPr/>
        <p:txBody>
          <a:bodyPr/>
          <a:lstStyle/>
          <a:p>
            <a:endParaRPr lang="de-DE"/>
          </a:p>
        </p:txBody>
      </p:sp>
      <p:sp>
        <p:nvSpPr>
          <p:cNvPr id="6" name="Footer Placeholder 5">
            <a:extLst>
              <a:ext uri="{FF2B5EF4-FFF2-40B4-BE49-F238E27FC236}">
                <a16:creationId xmlns:a16="http://schemas.microsoft.com/office/drawing/2014/main" id="{2052A6C7-0FFE-7A6A-07E4-27BAFF78A8A6}"/>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796849F8-6D43-7681-B635-38EEEC1E537C}"/>
              </a:ext>
            </a:extLst>
          </p:cNvPr>
          <p:cNvSpPr>
            <a:spLocks noGrp="1"/>
          </p:cNvSpPr>
          <p:nvPr>
            <p:ph type="sldNum" sz="quarter" idx="12"/>
          </p:nvPr>
        </p:nvSpPr>
        <p:spPr/>
        <p:txBody>
          <a:bodyPr/>
          <a:lstStyle/>
          <a:p>
            <a:fld id="{3D4ABD58-2E05-4026-A4C0-604373882561}" type="slidenum">
              <a:rPr lang="de-DE" smtClean="0"/>
              <a:t>‹#›</a:t>
            </a:fld>
            <a:endParaRPr lang="de-DE"/>
          </a:p>
        </p:txBody>
      </p:sp>
    </p:spTree>
    <p:extLst>
      <p:ext uri="{BB962C8B-B14F-4D97-AF65-F5344CB8AC3E}">
        <p14:creationId xmlns:p14="http://schemas.microsoft.com/office/powerpoint/2010/main" val="67981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A434E-639B-B1E7-E882-E8C1F7F7C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2F470AA1-04D6-E5A9-40A7-7CCC61CF0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361F775-ED7C-E72D-09C4-080B853A9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a:p>
        </p:txBody>
      </p:sp>
      <p:sp>
        <p:nvSpPr>
          <p:cNvPr id="5" name="Footer Placeholder 4">
            <a:extLst>
              <a:ext uri="{FF2B5EF4-FFF2-40B4-BE49-F238E27FC236}">
                <a16:creationId xmlns:a16="http://schemas.microsoft.com/office/drawing/2014/main" id="{B5EF3718-6AB3-5F2A-30D7-FB4FC2746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8E99FA4B-154F-2764-08E2-54ADA78DF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ABD58-2E05-4026-A4C0-604373882561}" type="slidenum">
              <a:rPr lang="de-DE" smtClean="0"/>
              <a:t>‹#›</a:t>
            </a:fld>
            <a:endParaRPr lang="de-DE"/>
          </a:p>
        </p:txBody>
      </p:sp>
    </p:spTree>
    <p:extLst>
      <p:ext uri="{BB962C8B-B14F-4D97-AF65-F5344CB8AC3E}">
        <p14:creationId xmlns:p14="http://schemas.microsoft.com/office/powerpoint/2010/main" val="156530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4935-D57D-CCB2-0D07-CA5271087E81}"/>
              </a:ext>
            </a:extLst>
          </p:cNvPr>
          <p:cNvSpPr>
            <a:spLocks noGrp="1"/>
          </p:cNvSpPr>
          <p:nvPr>
            <p:ph type="ctrTitle"/>
          </p:nvPr>
        </p:nvSpPr>
        <p:spPr/>
        <p:txBody>
          <a:bodyPr>
            <a:normAutofit fontScale="90000"/>
          </a:bodyPr>
          <a:lstStyle/>
          <a:p>
            <a:r>
              <a:rPr lang="de-DE" dirty="0">
                <a:latin typeface="Karla" pitchFamily="2" charset="0"/>
              </a:rPr>
              <a:t>Intelligent Sensor Fusion using</a:t>
            </a:r>
            <a:br>
              <a:rPr lang="de-DE" dirty="0">
                <a:latin typeface="Karla" pitchFamily="2" charset="0"/>
              </a:rPr>
            </a:br>
            <a:r>
              <a:rPr lang="de-DE" dirty="0">
                <a:latin typeface="Karla" pitchFamily="2" charset="0"/>
              </a:rPr>
              <a:t>Deep Learning</a:t>
            </a:r>
          </a:p>
        </p:txBody>
      </p:sp>
      <p:sp>
        <p:nvSpPr>
          <p:cNvPr id="3" name="Subtitle 2">
            <a:extLst>
              <a:ext uri="{FF2B5EF4-FFF2-40B4-BE49-F238E27FC236}">
                <a16:creationId xmlns:a16="http://schemas.microsoft.com/office/drawing/2014/main" id="{863968FA-CFC7-490A-D255-B7F1C27D2B98}"/>
              </a:ext>
            </a:extLst>
          </p:cNvPr>
          <p:cNvSpPr>
            <a:spLocks noGrp="1"/>
          </p:cNvSpPr>
          <p:nvPr>
            <p:ph type="subTitle" idx="1"/>
          </p:nvPr>
        </p:nvSpPr>
        <p:spPr/>
        <p:txBody>
          <a:bodyPr/>
          <a:lstStyle/>
          <a:p>
            <a:r>
              <a:rPr lang="de-DE" dirty="0">
                <a:latin typeface="Karla" pitchFamily="2" charset="0"/>
              </a:rPr>
              <a:t>By Asm Nurussafa</a:t>
            </a:r>
          </a:p>
        </p:txBody>
      </p:sp>
      <p:sp>
        <p:nvSpPr>
          <p:cNvPr id="4" name="Slide Number Placeholder 3">
            <a:extLst>
              <a:ext uri="{FF2B5EF4-FFF2-40B4-BE49-F238E27FC236}">
                <a16:creationId xmlns:a16="http://schemas.microsoft.com/office/drawing/2014/main" id="{D2535DEE-F28B-4D14-5C44-DA8E6CC3D65E}"/>
              </a:ext>
            </a:extLst>
          </p:cNvPr>
          <p:cNvSpPr>
            <a:spLocks noGrp="1"/>
          </p:cNvSpPr>
          <p:nvPr>
            <p:ph type="sldNum" sz="quarter" idx="12"/>
          </p:nvPr>
        </p:nvSpPr>
        <p:spPr/>
        <p:txBody>
          <a:bodyPr/>
          <a:lstStyle/>
          <a:p>
            <a:fld id="{3D4ABD58-2E05-4026-A4C0-604373882561}" type="slidenum">
              <a:rPr lang="de-DE" smtClean="0"/>
              <a:t>1</a:t>
            </a:fld>
            <a:endParaRPr lang="de-DE"/>
          </a:p>
        </p:txBody>
      </p:sp>
    </p:spTree>
    <p:extLst>
      <p:ext uri="{BB962C8B-B14F-4D97-AF65-F5344CB8AC3E}">
        <p14:creationId xmlns:p14="http://schemas.microsoft.com/office/powerpoint/2010/main" val="170237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270114" y="1077320"/>
            <a:ext cx="11651771" cy="4703360"/>
          </a:xfrm>
        </p:spPr>
        <p:txBody>
          <a:bodyPr>
            <a:noAutofit/>
          </a:bodyPr>
          <a:lstStyle/>
          <a:p>
            <a:pPr algn="ctr"/>
            <a:r>
              <a:rPr lang="de-DE" sz="4800" dirty="0">
                <a:latin typeface="Karla" pitchFamily="2" charset="0"/>
              </a:rPr>
              <a:t>4. Learning Model in Edge Impulse</a:t>
            </a: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10</a:t>
            </a:fld>
            <a:endParaRPr lang="de-DE"/>
          </a:p>
        </p:txBody>
      </p:sp>
    </p:spTree>
    <p:extLst>
      <p:ext uri="{BB962C8B-B14F-4D97-AF65-F5344CB8AC3E}">
        <p14:creationId xmlns:p14="http://schemas.microsoft.com/office/powerpoint/2010/main" val="77264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406879" y="78190"/>
            <a:ext cx="10515600" cy="568341"/>
          </a:xfrm>
        </p:spPr>
        <p:txBody>
          <a:bodyPr>
            <a:noAutofit/>
          </a:bodyPr>
          <a:lstStyle/>
          <a:p>
            <a:r>
              <a:rPr lang="de-DE" sz="4200" dirty="0">
                <a:latin typeface="Karla" pitchFamily="2" charset="0"/>
              </a:rPr>
              <a:t>4. 1. Uploading data to Edge Impulse</a:t>
            </a: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11</a:t>
            </a:fld>
            <a:endParaRPr lang="de-DE"/>
          </a:p>
        </p:txBody>
      </p:sp>
      <p:sp>
        <p:nvSpPr>
          <p:cNvPr id="4" name="TextBox 3">
            <a:extLst>
              <a:ext uri="{FF2B5EF4-FFF2-40B4-BE49-F238E27FC236}">
                <a16:creationId xmlns:a16="http://schemas.microsoft.com/office/drawing/2014/main" id="{E1809253-E7D8-8648-E6E0-15B8D15164B7}"/>
              </a:ext>
            </a:extLst>
          </p:cNvPr>
          <p:cNvSpPr txBox="1"/>
          <p:nvPr/>
        </p:nvSpPr>
        <p:spPr>
          <a:xfrm>
            <a:off x="406878" y="802257"/>
            <a:ext cx="11557959" cy="2308324"/>
          </a:xfrm>
          <a:prstGeom prst="rect">
            <a:avLst/>
          </a:prstGeom>
          <a:noFill/>
        </p:spPr>
        <p:txBody>
          <a:bodyPr wrap="square" rtlCol="0">
            <a:spAutoFit/>
          </a:bodyPr>
          <a:lstStyle/>
          <a:p>
            <a:r>
              <a:rPr lang="de-DE" sz="2400" dirty="0">
                <a:latin typeface="Karla" pitchFamily="2" charset="0"/>
              </a:rPr>
              <a:t>Edge Impulse is a free to use development for machine learning. It is very easy to use and gives more freedom to experiment with different kinds of models, allowing deployment to edge devices easily.</a:t>
            </a:r>
            <a:br>
              <a:rPr lang="de-DE" sz="2400" dirty="0">
                <a:latin typeface="Karla" pitchFamily="2" charset="0"/>
              </a:rPr>
            </a:br>
            <a:br>
              <a:rPr lang="de-DE" sz="2400" dirty="0">
                <a:latin typeface="Karla" pitchFamily="2" charset="0"/>
              </a:rPr>
            </a:br>
            <a:r>
              <a:rPr lang="de-DE" sz="2400" dirty="0">
                <a:latin typeface="Karla" pitchFamily="2" charset="0"/>
              </a:rPr>
              <a:t>We, then upload the saved pre-processed data to Edge Impulse with a default </a:t>
            </a:r>
            <a:r>
              <a:rPr lang="de-DE" sz="2400" b="1" dirty="0">
                <a:latin typeface="Karla" pitchFamily="2" charset="0"/>
              </a:rPr>
              <a:t>80:20</a:t>
            </a:r>
            <a:r>
              <a:rPr lang="de-DE" sz="2400" dirty="0">
                <a:latin typeface="Karla" pitchFamily="2" charset="0"/>
              </a:rPr>
              <a:t> default </a:t>
            </a:r>
            <a:r>
              <a:rPr lang="de-DE" sz="2400" b="1" dirty="0">
                <a:latin typeface="Karla" pitchFamily="2" charset="0"/>
              </a:rPr>
              <a:t>train:test </a:t>
            </a:r>
            <a:r>
              <a:rPr lang="de-DE" sz="2400" dirty="0">
                <a:latin typeface="Karla" pitchFamily="2" charset="0"/>
              </a:rPr>
              <a:t>split.</a:t>
            </a:r>
          </a:p>
        </p:txBody>
      </p:sp>
    </p:spTree>
    <p:extLst>
      <p:ext uri="{BB962C8B-B14F-4D97-AF65-F5344CB8AC3E}">
        <p14:creationId xmlns:p14="http://schemas.microsoft.com/office/powerpoint/2010/main" val="119464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406879" y="78190"/>
            <a:ext cx="10515600" cy="568341"/>
          </a:xfrm>
        </p:spPr>
        <p:txBody>
          <a:bodyPr>
            <a:noAutofit/>
          </a:bodyPr>
          <a:lstStyle/>
          <a:p>
            <a:r>
              <a:rPr lang="de-DE" sz="4200" dirty="0">
                <a:latin typeface="Karla" pitchFamily="2" charset="0"/>
              </a:rPr>
              <a:t>5. Summary</a:t>
            </a: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12</a:t>
            </a:fld>
            <a:endParaRPr lang="de-DE"/>
          </a:p>
        </p:txBody>
      </p:sp>
      <p:sp>
        <p:nvSpPr>
          <p:cNvPr id="3" name="TextBox 2">
            <a:extLst>
              <a:ext uri="{FF2B5EF4-FFF2-40B4-BE49-F238E27FC236}">
                <a16:creationId xmlns:a16="http://schemas.microsoft.com/office/drawing/2014/main" id="{A34C77E1-4173-7EB2-D447-9E0BC53E1DA6}"/>
              </a:ext>
            </a:extLst>
          </p:cNvPr>
          <p:cNvSpPr txBox="1"/>
          <p:nvPr/>
        </p:nvSpPr>
        <p:spPr>
          <a:xfrm>
            <a:off x="406878" y="802257"/>
            <a:ext cx="11557959" cy="5262979"/>
          </a:xfrm>
          <a:prstGeom prst="rect">
            <a:avLst/>
          </a:prstGeom>
          <a:noFill/>
        </p:spPr>
        <p:txBody>
          <a:bodyPr wrap="square" rtlCol="0">
            <a:spAutoFit/>
          </a:bodyPr>
          <a:lstStyle/>
          <a:p>
            <a:pPr marL="342900" indent="-342900">
              <a:buFont typeface="Arial" panose="020B0604020202020204" pitchFamily="34" charset="0"/>
              <a:buChar char="•"/>
            </a:pPr>
            <a:r>
              <a:rPr lang="de-DE" sz="2400" dirty="0">
                <a:latin typeface="Karla" pitchFamily="2" charset="0"/>
              </a:rPr>
              <a:t>Using CNN as a deep learning method for odor detection is advantageous since it can automatically recognise complex patterns from the output signals of multiple sensors.</a:t>
            </a:r>
          </a:p>
          <a:p>
            <a:pPr marL="342900" indent="-342900">
              <a:buFont typeface="Arial" panose="020B0604020202020204" pitchFamily="34" charset="0"/>
              <a:buChar char="•"/>
            </a:pPr>
            <a:endParaRPr lang="de-DE" sz="2400" dirty="0">
              <a:latin typeface="Karla" pitchFamily="2" charset="0"/>
            </a:endParaRPr>
          </a:p>
          <a:p>
            <a:pPr marL="342900" indent="-342900">
              <a:buFont typeface="Arial" panose="020B0604020202020204" pitchFamily="34" charset="0"/>
              <a:buChar char="•"/>
            </a:pPr>
            <a:r>
              <a:rPr lang="de-DE" sz="2400" dirty="0">
                <a:latin typeface="Karla" pitchFamily="2" charset="0"/>
              </a:rPr>
              <a:t>Sensor fusion provides a better understanding of an environment by combining datas from multiple sensors.</a:t>
            </a:r>
          </a:p>
          <a:p>
            <a:pPr marL="342900" indent="-342900">
              <a:buFont typeface="Arial" panose="020B0604020202020204" pitchFamily="34" charset="0"/>
              <a:buChar char="•"/>
            </a:pPr>
            <a:endParaRPr lang="de-DE" sz="2400" dirty="0">
              <a:latin typeface="Karla" pitchFamily="2" charset="0"/>
            </a:endParaRPr>
          </a:p>
          <a:p>
            <a:pPr marL="342900" indent="-342900">
              <a:buFont typeface="Arial" panose="020B0604020202020204" pitchFamily="34" charset="0"/>
              <a:buChar char="•"/>
            </a:pPr>
            <a:r>
              <a:rPr lang="de-DE" sz="2400" dirty="0">
                <a:latin typeface="Karla" pitchFamily="2" charset="0"/>
              </a:rPr>
              <a:t>Edge Impulse is a very easy to use platform for developers to experiment with different kinds of machine learning models and then deploy these model to specific edge devices.</a:t>
            </a:r>
          </a:p>
          <a:p>
            <a:pPr marL="342900" indent="-342900">
              <a:buFont typeface="Arial" panose="020B0604020202020204" pitchFamily="34" charset="0"/>
              <a:buChar char="•"/>
            </a:pPr>
            <a:endParaRPr lang="de-DE" sz="2400" dirty="0">
              <a:latin typeface="Karla" pitchFamily="2" charset="0"/>
            </a:endParaRPr>
          </a:p>
          <a:p>
            <a:pPr marL="342900" indent="-342900">
              <a:buFont typeface="Arial" panose="020B0604020202020204" pitchFamily="34" charset="0"/>
              <a:buChar char="•"/>
            </a:pPr>
            <a:r>
              <a:rPr lang="de-DE" sz="2400" dirty="0">
                <a:latin typeface="Karla" pitchFamily="2" charset="0"/>
              </a:rPr>
              <a:t>From this simple study, we can actually carry forward this idea into implementing more complex scenarios.</a:t>
            </a:r>
          </a:p>
          <a:p>
            <a:pPr marL="342900" indent="-342900">
              <a:buFont typeface="Arial" panose="020B0604020202020204" pitchFamily="34" charset="0"/>
              <a:buChar char="•"/>
            </a:pPr>
            <a:endParaRPr lang="de-DE" sz="2400" dirty="0">
              <a:latin typeface="Karla" pitchFamily="2" charset="0"/>
            </a:endParaRPr>
          </a:p>
        </p:txBody>
      </p:sp>
    </p:spTree>
    <p:extLst>
      <p:ext uri="{BB962C8B-B14F-4D97-AF65-F5344CB8AC3E}">
        <p14:creationId xmlns:p14="http://schemas.microsoft.com/office/powerpoint/2010/main" val="26159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4935-D57D-CCB2-0D07-CA5271087E81}"/>
              </a:ext>
            </a:extLst>
          </p:cNvPr>
          <p:cNvSpPr>
            <a:spLocks noGrp="1"/>
          </p:cNvSpPr>
          <p:nvPr>
            <p:ph type="ctrTitle"/>
          </p:nvPr>
        </p:nvSpPr>
        <p:spPr/>
        <p:txBody>
          <a:bodyPr/>
          <a:lstStyle/>
          <a:p>
            <a:r>
              <a:rPr lang="de-DE" dirty="0">
                <a:latin typeface="Karla" pitchFamily="2" charset="0"/>
              </a:rPr>
              <a:t>Thank you!</a:t>
            </a:r>
          </a:p>
        </p:txBody>
      </p:sp>
      <p:sp>
        <p:nvSpPr>
          <p:cNvPr id="3" name="Subtitle 2">
            <a:extLst>
              <a:ext uri="{FF2B5EF4-FFF2-40B4-BE49-F238E27FC236}">
                <a16:creationId xmlns:a16="http://schemas.microsoft.com/office/drawing/2014/main" id="{863968FA-CFC7-490A-D255-B7F1C27D2B98}"/>
              </a:ext>
            </a:extLst>
          </p:cNvPr>
          <p:cNvSpPr>
            <a:spLocks noGrp="1"/>
          </p:cNvSpPr>
          <p:nvPr>
            <p:ph type="subTitle" idx="1"/>
          </p:nvPr>
        </p:nvSpPr>
        <p:spPr/>
        <p:txBody>
          <a:bodyPr/>
          <a:lstStyle/>
          <a:p>
            <a:r>
              <a:rPr lang="de-DE" dirty="0">
                <a:latin typeface="Karla" pitchFamily="2" charset="0"/>
              </a:rPr>
              <a:t>Any questions ?</a:t>
            </a:r>
          </a:p>
        </p:txBody>
      </p:sp>
      <p:sp>
        <p:nvSpPr>
          <p:cNvPr id="4" name="Slide Number Placeholder 3">
            <a:extLst>
              <a:ext uri="{FF2B5EF4-FFF2-40B4-BE49-F238E27FC236}">
                <a16:creationId xmlns:a16="http://schemas.microsoft.com/office/drawing/2014/main" id="{D2535DEE-F28B-4D14-5C44-DA8E6CC3D65E}"/>
              </a:ext>
            </a:extLst>
          </p:cNvPr>
          <p:cNvSpPr>
            <a:spLocks noGrp="1"/>
          </p:cNvSpPr>
          <p:nvPr>
            <p:ph type="sldNum" sz="quarter" idx="12"/>
          </p:nvPr>
        </p:nvSpPr>
        <p:spPr/>
        <p:txBody>
          <a:bodyPr/>
          <a:lstStyle/>
          <a:p>
            <a:fld id="{3D4ABD58-2E05-4026-A4C0-604373882561}" type="slidenum">
              <a:rPr lang="de-DE" smtClean="0"/>
              <a:t>13</a:t>
            </a:fld>
            <a:endParaRPr lang="de-DE"/>
          </a:p>
        </p:txBody>
      </p:sp>
    </p:spTree>
    <p:extLst>
      <p:ext uri="{BB962C8B-B14F-4D97-AF65-F5344CB8AC3E}">
        <p14:creationId xmlns:p14="http://schemas.microsoft.com/office/powerpoint/2010/main" val="83878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406879" y="78190"/>
            <a:ext cx="11557958" cy="568341"/>
          </a:xfrm>
        </p:spPr>
        <p:txBody>
          <a:bodyPr>
            <a:noAutofit/>
          </a:bodyPr>
          <a:lstStyle/>
          <a:p>
            <a:pPr algn="ctr"/>
            <a:r>
              <a:rPr lang="en-US" sz="4000" dirty="0">
                <a:latin typeface="Karla"/>
              </a:rPr>
              <a:t>Agenda</a:t>
            </a:r>
            <a:r>
              <a:rPr lang="en-US" sz="4000" dirty="0">
                <a:solidFill>
                  <a:srgbClr val="464646"/>
                </a:solidFill>
                <a:latin typeface="Karla"/>
              </a:rPr>
              <a:t> </a:t>
            </a:r>
            <a:endParaRPr lang="de-DE" sz="4000" dirty="0">
              <a:latin typeface="Karla" pitchFamily="2" charset="0"/>
            </a:endParaRP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8A06FD28-83CF-427B-4F02-1A00A7C2851D}"/>
              </a:ext>
            </a:extLst>
          </p:cNvPr>
          <p:cNvSpPr txBox="1"/>
          <p:nvPr/>
        </p:nvSpPr>
        <p:spPr>
          <a:xfrm>
            <a:off x="406878" y="802257"/>
            <a:ext cx="11557959" cy="3108543"/>
          </a:xfrm>
          <a:prstGeom prst="rect">
            <a:avLst/>
          </a:prstGeom>
          <a:noFill/>
        </p:spPr>
        <p:txBody>
          <a:bodyPr wrap="square" rtlCol="0">
            <a:spAutoFit/>
          </a:bodyPr>
          <a:lstStyle/>
          <a:p>
            <a:pPr marL="342900" indent="-342900" algn="ctr">
              <a:buFont typeface="+mj-lt"/>
              <a:buAutoNum type="arabicPeriod"/>
            </a:pPr>
            <a:r>
              <a:rPr lang="de-DE" sz="2800" dirty="0">
                <a:latin typeface="Karla" pitchFamily="2" charset="0"/>
              </a:rPr>
              <a:t>Motivation</a:t>
            </a:r>
          </a:p>
          <a:p>
            <a:pPr marL="342900" indent="-342900" algn="ctr">
              <a:buFont typeface="+mj-lt"/>
              <a:buAutoNum type="arabicPeriod"/>
            </a:pPr>
            <a:r>
              <a:rPr lang="de-DE" sz="2800" dirty="0">
                <a:latin typeface="Karla" pitchFamily="2" charset="0"/>
              </a:rPr>
              <a:t>Sensor Fusion and Keras</a:t>
            </a:r>
          </a:p>
          <a:p>
            <a:pPr marL="342900" indent="-342900" algn="ctr">
              <a:buFont typeface="+mj-lt"/>
              <a:buAutoNum type="arabicPeriod"/>
            </a:pPr>
            <a:r>
              <a:rPr lang="de-DE" sz="2800" dirty="0">
                <a:latin typeface="Karla" pitchFamily="2" charset="0"/>
              </a:rPr>
              <a:t>Pre-processing dataset</a:t>
            </a:r>
          </a:p>
          <a:p>
            <a:pPr marL="342900" indent="-342900" algn="ctr">
              <a:buFont typeface="+mj-lt"/>
              <a:buAutoNum type="arabicPeriod"/>
            </a:pPr>
            <a:r>
              <a:rPr lang="de-DE" sz="2800" dirty="0">
                <a:latin typeface="Karla" pitchFamily="2" charset="0"/>
              </a:rPr>
              <a:t>Learning Model in Edge Impulse</a:t>
            </a:r>
          </a:p>
          <a:p>
            <a:pPr marL="342900" indent="-342900" algn="ctr">
              <a:buFont typeface="+mj-lt"/>
              <a:buAutoNum type="arabicPeriod"/>
            </a:pPr>
            <a:r>
              <a:rPr lang="de-DE" sz="2800" dirty="0">
                <a:latin typeface="Karla" pitchFamily="2" charset="0"/>
              </a:rPr>
              <a:t>Validation</a:t>
            </a:r>
          </a:p>
          <a:p>
            <a:pPr marL="342900" indent="-342900" algn="ctr">
              <a:buFont typeface="+mj-lt"/>
              <a:buAutoNum type="arabicPeriod"/>
            </a:pPr>
            <a:r>
              <a:rPr lang="de-DE" sz="2800" dirty="0">
                <a:latin typeface="Karla" pitchFamily="2" charset="0"/>
              </a:rPr>
              <a:t>Results</a:t>
            </a:r>
          </a:p>
          <a:p>
            <a:pPr marL="342900" indent="-342900" algn="ctr">
              <a:buFont typeface="+mj-lt"/>
              <a:buAutoNum type="arabicPeriod"/>
            </a:pPr>
            <a:r>
              <a:rPr lang="de-DE" sz="2800" dirty="0">
                <a:latin typeface="Karla" pitchFamily="2" charset="0"/>
              </a:rPr>
              <a:t>Summary</a:t>
            </a:r>
          </a:p>
        </p:txBody>
      </p: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2</a:t>
            </a:fld>
            <a:endParaRPr lang="de-DE"/>
          </a:p>
        </p:txBody>
      </p:sp>
    </p:spTree>
    <p:extLst>
      <p:ext uri="{BB962C8B-B14F-4D97-AF65-F5344CB8AC3E}">
        <p14:creationId xmlns:p14="http://schemas.microsoft.com/office/powerpoint/2010/main" val="375380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406879" y="78190"/>
            <a:ext cx="10515600" cy="568341"/>
          </a:xfrm>
        </p:spPr>
        <p:txBody>
          <a:bodyPr>
            <a:noAutofit/>
          </a:bodyPr>
          <a:lstStyle/>
          <a:p>
            <a:r>
              <a:rPr lang="de-DE" sz="4200" dirty="0">
                <a:latin typeface="Karla" pitchFamily="2" charset="0"/>
              </a:rPr>
              <a:t>1. Motivation</a:t>
            </a: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3</a:t>
            </a:fld>
            <a:endParaRPr lang="de-DE"/>
          </a:p>
        </p:txBody>
      </p:sp>
      <p:sp>
        <p:nvSpPr>
          <p:cNvPr id="12" name="TextBox 11">
            <a:extLst>
              <a:ext uri="{FF2B5EF4-FFF2-40B4-BE49-F238E27FC236}">
                <a16:creationId xmlns:a16="http://schemas.microsoft.com/office/drawing/2014/main" id="{3E3B0DDD-C5B0-902A-80DF-1797DCC7451D}"/>
              </a:ext>
            </a:extLst>
          </p:cNvPr>
          <p:cNvSpPr txBox="1"/>
          <p:nvPr/>
        </p:nvSpPr>
        <p:spPr>
          <a:xfrm>
            <a:off x="406878" y="802257"/>
            <a:ext cx="11557959" cy="3539430"/>
          </a:xfrm>
          <a:prstGeom prst="rect">
            <a:avLst/>
          </a:prstGeom>
          <a:noFill/>
        </p:spPr>
        <p:txBody>
          <a:bodyPr wrap="square" rtlCol="0">
            <a:spAutoFit/>
          </a:bodyPr>
          <a:lstStyle/>
          <a:p>
            <a:r>
              <a:rPr lang="de-DE" sz="2800" b="1" dirty="0">
                <a:latin typeface="Karla" pitchFamily="2" charset="0"/>
              </a:rPr>
              <a:t>Study: Using gas sensors to identify different types of drinks (tea, coffee etc.) using their odors.</a:t>
            </a:r>
          </a:p>
          <a:p>
            <a:endParaRPr lang="de-DE" sz="2400" dirty="0">
              <a:latin typeface="Karla" pitchFamily="2" charset="0"/>
            </a:endParaRPr>
          </a:p>
          <a:p>
            <a:r>
              <a:rPr lang="de-DE" sz="2400" dirty="0">
                <a:latin typeface="Karla" pitchFamily="2" charset="0"/>
              </a:rPr>
              <a:t>Using sensor fusion and deep learning can be advantageous because-</a:t>
            </a:r>
            <a:br>
              <a:rPr lang="de-DE" sz="2400" dirty="0">
                <a:latin typeface="Karla" pitchFamily="2" charset="0"/>
              </a:rPr>
            </a:br>
            <a:endParaRPr lang="de-DE" sz="2400" dirty="0">
              <a:latin typeface="Karla" pitchFamily="2" charset="0"/>
            </a:endParaRPr>
          </a:p>
          <a:p>
            <a:pPr marL="342900" indent="-342900">
              <a:buFont typeface="Arial" panose="020B0604020202020204" pitchFamily="34" charset="0"/>
              <a:buChar char="•"/>
            </a:pPr>
            <a:r>
              <a:rPr lang="de-DE" sz="2400" dirty="0">
                <a:latin typeface="Karla" pitchFamily="2" charset="0"/>
              </a:rPr>
              <a:t>Improved accuracy and robustness.</a:t>
            </a:r>
          </a:p>
          <a:p>
            <a:pPr marL="342900" indent="-342900">
              <a:buFont typeface="Arial" panose="020B0604020202020204" pitchFamily="34" charset="0"/>
              <a:buChar char="•"/>
            </a:pPr>
            <a:r>
              <a:rPr lang="de-DE" sz="2400" dirty="0">
                <a:latin typeface="Karla" pitchFamily="2" charset="0"/>
              </a:rPr>
              <a:t>Ability to detect complex mixtures.</a:t>
            </a:r>
          </a:p>
          <a:p>
            <a:pPr marL="342900" indent="-342900">
              <a:buFont typeface="Arial" panose="020B0604020202020204" pitchFamily="34" charset="0"/>
              <a:buChar char="•"/>
            </a:pPr>
            <a:r>
              <a:rPr lang="de-DE" sz="2400" dirty="0">
                <a:latin typeface="Karla" pitchFamily="2" charset="0"/>
              </a:rPr>
              <a:t>Real time monitoring and feedback.</a:t>
            </a:r>
          </a:p>
          <a:p>
            <a:pPr marL="342900" indent="-342900">
              <a:buFont typeface="Arial" panose="020B0604020202020204" pitchFamily="34" charset="0"/>
              <a:buChar char="•"/>
            </a:pPr>
            <a:r>
              <a:rPr lang="de-DE" sz="2400" dirty="0">
                <a:latin typeface="Karla" pitchFamily="2" charset="0"/>
              </a:rPr>
              <a:t>Can be carried forward to various other fields. </a:t>
            </a:r>
          </a:p>
        </p:txBody>
      </p:sp>
    </p:spTree>
    <p:extLst>
      <p:ext uri="{BB962C8B-B14F-4D97-AF65-F5344CB8AC3E}">
        <p14:creationId xmlns:p14="http://schemas.microsoft.com/office/powerpoint/2010/main" val="254964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406879" y="78190"/>
            <a:ext cx="10515600" cy="568341"/>
          </a:xfrm>
        </p:spPr>
        <p:txBody>
          <a:bodyPr>
            <a:noAutofit/>
          </a:bodyPr>
          <a:lstStyle/>
          <a:p>
            <a:r>
              <a:rPr lang="de-DE" sz="4200" dirty="0">
                <a:latin typeface="Karla" pitchFamily="2" charset="0"/>
              </a:rPr>
              <a:t>2.1. Sensor Fusion</a:t>
            </a: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4</a:t>
            </a:fld>
            <a:endParaRPr lang="de-DE"/>
          </a:p>
        </p:txBody>
      </p:sp>
      <p:sp>
        <p:nvSpPr>
          <p:cNvPr id="12" name="TextBox 11">
            <a:extLst>
              <a:ext uri="{FF2B5EF4-FFF2-40B4-BE49-F238E27FC236}">
                <a16:creationId xmlns:a16="http://schemas.microsoft.com/office/drawing/2014/main" id="{3E3B0DDD-C5B0-902A-80DF-1797DCC7451D}"/>
              </a:ext>
            </a:extLst>
          </p:cNvPr>
          <p:cNvSpPr txBox="1"/>
          <p:nvPr/>
        </p:nvSpPr>
        <p:spPr>
          <a:xfrm>
            <a:off x="406878" y="802257"/>
            <a:ext cx="11557959" cy="3046988"/>
          </a:xfrm>
          <a:prstGeom prst="rect">
            <a:avLst/>
          </a:prstGeom>
          <a:noFill/>
        </p:spPr>
        <p:txBody>
          <a:bodyPr wrap="square" rtlCol="0">
            <a:spAutoFit/>
          </a:bodyPr>
          <a:lstStyle/>
          <a:p>
            <a:pPr marL="342900" indent="-342900">
              <a:buFont typeface="Arial" panose="020B0604020202020204" pitchFamily="34" charset="0"/>
              <a:buChar char="•"/>
            </a:pPr>
            <a:r>
              <a:rPr lang="de-DE" sz="2400" dirty="0">
                <a:latin typeface="Karla" pitchFamily="2" charset="0"/>
              </a:rPr>
              <a:t>What is Sensor Fusion?</a:t>
            </a:r>
            <a:br>
              <a:rPr lang="de-DE" sz="2400" dirty="0">
                <a:latin typeface="Karla" pitchFamily="2" charset="0"/>
              </a:rPr>
            </a:br>
            <a:br>
              <a:rPr lang="de-DE" sz="2400" dirty="0">
                <a:latin typeface="Karla" pitchFamily="2" charset="0"/>
              </a:rPr>
            </a:br>
            <a:r>
              <a:rPr lang="de-DE" sz="2400" dirty="0">
                <a:latin typeface="Karla" pitchFamily="2" charset="0"/>
              </a:rPr>
              <a:t>Sensor fusion is the process of combining data from multiple sensors to obtain a more accurate and complete understanding of a particular environment or phenomenon. In our particular study, we will be using the feature-level fusion that extracts features from the raw data first before combining them. Then, we will involve multiple types of gas sensors to detect and analyze odors.</a:t>
            </a:r>
          </a:p>
        </p:txBody>
      </p:sp>
    </p:spTree>
    <p:extLst>
      <p:ext uri="{BB962C8B-B14F-4D97-AF65-F5344CB8AC3E}">
        <p14:creationId xmlns:p14="http://schemas.microsoft.com/office/powerpoint/2010/main" val="427370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406879" y="78190"/>
            <a:ext cx="10515600" cy="568341"/>
          </a:xfrm>
        </p:spPr>
        <p:txBody>
          <a:bodyPr>
            <a:noAutofit/>
          </a:bodyPr>
          <a:lstStyle/>
          <a:p>
            <a:r>
              <a:rPr lang="de-DE" sz="4200" dirty="0">
                <a:latin typeface="Karla" pitchFamily="2" charset="0"/>
              </a:rPr>
              <a:t>2.1. Keras </a:t>
            </a: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5</a:t>
            </a:fld>
            <a:endParaRPr lang="de-DE"/>
          </a:p>
        </p:txBody>
      </p:sp>
      <p:sp>
        <p:nvSpPr>
          <p:cNvPr id="12" name="TextBox 11">
            <a:extLst>
              <a:ext uri="{FF2B5EF4-FFF2-40B4-BE49-F238E27FC236}">
                <a16:creationId xmlns:a16="http://schemas.microsoft.com/office/drawing/2014/main" id="{3E3B0DDD-C5B0-902A-80DF-1797DCC7451D}"/>
              </a:ext>
            </a:extLst>
          </p:cNvPr>
          <p:cNvSpPr txBox="1"/>
          <p:nvPr/>
        </p:nvSpPr>
        <p:spPr>
          <a:xfrm>
            <a:off x="406878" y="802257"/>
            <a:ext cx="11557959" cy="3785652"/>
          </a:xfrm>
          <a:prstGeom prst="rect">
            <a:avLst/>
          </a:prstGeom>
          <a:noFill/>
        </p:spPr>
        <p:txBody>
          <a:bodyPr wrap="square" rtlCol="0">
            <a:spAutoFit/>
          </a:bodyPr>
          <a:lstStyle/>
          <a:p>
            <a:pPr marL="342900" indent="-342900">
              <a:buFont typeface="Arial" panose="020B0604020202020204" pitchFamily="34" charset="0"/>
              <a:buChar char="•"/>
            </a:pPr>
            <a:r>
              <a:rPr lang="de-DE" sz="2400" dirty="0">
                <a:latin typeface="Karla" pitchFamily="2" charset="0"/>
              </a:rPr>
              <a:t>What is Keras?</a:t>
            </a:r>
            <a:br>
              <a:rPr lang="de-DE" sz="2400" dirty="0">
                <a:latin typeface="Karla" pitchFamily="2" charset="0"/>
              </a:rPr>
            </a:br>
            <a:br>
              <a:rPr lang="de-DE" sz="2400" dirty="0">
                <a:latin typeface="Karla" pitchFamily="2" charset="0"/>
              </a:rPr>
            </a:br>
            <a:r>
              <a:rPr lang="de-DE" sz="2400" dirty="0">
                <a:latin typeface="Karla" pitchFamily="2" charset="0"/>
              </a:rPr>
              <a:t>Keras is a deep learning framework that is often used specifically for building Convolutional Neural Networks (CNN).</a:t>
            </a:r>
            <a:br>
              <a:rPr lang="de-DE" sz="2400" dirty="0">
                <a:latin typeface="Karla" pitchFamily="2" charset="0"/>
              </a:rPr>
            </a:br>
            <a:br>
              <a:rPr lang="de-DE" sz="2400" dirty="0">
                <a:latin typeface="Karla" pitchFamily="2" charset="0"/>
              </a:rPr>
            </a:br>
            <a:r>
              <a:rPr lang="de-DE" sz="2400" dirty="0">
                <a:latin typeface="Karla" pitchFamily="2" charset="0"/>
              </a:rPr>
              <a:t>Keras provides a high level API that allows to define a NN model by selecting the type and number of layers, the activation functions to be used and other parameters making it easy to create complex models and then train and evaluate models.</a:t>
            </a:r>
            <a:br>
              <a:rPr lang="de-DE" sz="2400" dirty="0">
                <a:latin typeface="Karla" pitchFamily="2" charset="0"/>
              </a:rPr>
            </a:br>
            <a:endParaRPr lang="de-DE" sz="2400" dirty="0">
              <a:latin typeface="Karla" pitchFamily="2" charset="0"/>
            </a:endParaRPr>
          </a:p>
        </p:txBody>
      </p:sp>
    </p:spTree>
    <p:extLst>
      <p:ext uri="{BB962C8B-B14F-4D97-AF65-F5344CB8AC3E}">
        <p14:creationId xmlns:p14="http://schemas.microsoft.com/office/powerpoint/2010/main" val="342209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270114" y="1077320"/>
            <a:ext cx="11651771" cy="4703360"/>
          </a:xfrm>
        </p:spPr>
        <p:txBody>
          <a:bodyPr>
            <a:noAutofit/>
          </a:bodyPr>
          <a:lstStyle/>
          <a:p>
            <a:pPr algn="ctr"/>
            <a:r>
              <a:rPr lang="de-DE" sz="4800" dirty="0">
                <a:latin typeface="Karla" pitchFamily="2" charset="0"/>
              </a:rPr>
              <a:t>3. Pre-processing Dataset</a:t>
            </a:r>
          </a:p>
        </p:txBody>
      </p: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6</a:t>
            </a:fld>
            <a:endParaRPr lang="de-DE"/>
          </a:p>
        </p:txBody>
      </p:sp>
    </p:spTree>
    <p:extLst>
      <p:ext uri="{BB962C8B-B14F-4D97-AF65-F5344CB8AC3E}">
        <p14:creationId xmlns:p14="http://schemas.microsoft.com/office/powerpoint/2010/main" val="112266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406879" y="78190"/>
            <a:ext cx="10515600" cy="568341"/>
          </a:xfrm>
        </p:spPr>
        <p:txBody>
          <a:bodyPr>
            <a:noAutofit/>
          </a:bodyPr>
          <a:lstStyle/>
          <a:p>
            <a:r>
              <a:rPr lang="de-DE" sz="4200" dirty="0">
                <a:latin typeface="Karla" pitchFamily="2" charset="0"/>
              </a:rPr>
              <a:t>3.1. Visualizing dataset</a:t>
            </a: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7</a:t>
            </a:fld>
            <a:endParaRPr lang="de-DE"/>
          </a:p>
        </p:txBody>
      </p:sp>
      <p:sp>
        <p:nvSpPr>
          <p:cNvPr id="12" name="TextBox 11">
            <a:extLst>
              <a:ext uri="{FF2B5EF4-FFF2-40B4-BE49-F238E27FC236}">
                <a16:creationId xmlns:a16="http://schemas.microsoft.com/office/drawing/2014/main" id="{3E3B0DDD-C5B0-902A-80DF-1797DCC7451D}"/>
              </a:ext>
            </a:extLst>
          </p:cNvPr>
          <p:cNvSpPr txBox="1"/>
          <p:nvPr/>
        </p:nvSpPr>
        <p:spPr>
          <a:xfrm>
            <a:off x="406878" y="802257"/>
            <a:ext cx="11557959" cy="830997"/>
          </a:xfrm>
          <a:prstGeom prst="rect">
            <a:avLst/>
          </a:prstGeom>
          <a:noFill/>
        </p:spPr>
        <p:txBody>
          <a:bodyPr wrap="square" rtlCol="0">
            <a:spAutoFit/>
          </a:bodyPr>
          <a:lstStyle/>
          <a:p>
            <a:r>
              <a:rPr lang="de-DE" sz="2400" dirty="0">
                <a:latin typeface="Karla" pitchFamily="2" charset="0"/>
              </a:rPr>
              <a:t>For our study, we collected a raw dataset from that was recorded from multi-channel gas sensors. The dataset included data from different environments.</a:t>
            </a:r>
          </a:p>
        </p:txBody>
      </p:sp>
      <p:pic>
        <p:nvPicPr>
          <p:cNvPr id="4" name="Picture 3" descr="Diagram, engineering drawing, schematic&#10;&#10;Description automatically generated">
            <a:extLst>
              <a:ext uri="{FF2B5EF4-FFF2-40B4-BE49-F238E27FC236}">
                <a16:creationId xmlns:a16="http://schemas.microsoft.com/office/drawing/2014/main" id="{F4078526-0A60-93DC-9C12-343D469B6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800" y="1633254"/>
            <a:ext cx="4711758" cy="4520602"/>
          </a:xfrm>
          <a:prstGeom prst="rect">
            <a:avLst/>
          </a:prstGeom>
        </p:spPr>
      </p:pic>
      <p:sp>
        <p:nvSpPr>
          <p:cNvPr id="6" name="TextBox 5">
            <a:extLst>
              <a:ext uri="{FF2B5EF4-FFF2-40B4-BE49-F238E27FC236}">
                <a16:creationId xmlns:a16="http://schemas.microsoft.com/office/drawing/2014/main" id="{33401DDB-17B8-332E-5C09-2666CF4FFCE2}"/>
              </a:ext>
            </a:extLst>
          </p:cNvPr>
          <p:cNvSpPr txBox="1"/>
          <p:nvPr/>
        </p:nvSpPr>
        <p:spPr>
          <a:xfrm>
            <a:off x="3412316" y="6237348"/>
            <a:ext cx="4711759" cy="338554"/>
          </a:xfrm>
          <a:prstGeom prst="rect">
            <a:avLst/>
          </a:prstGeom>
          <a:noFill/>
        </p:spPr>
        <p:txBody>
          <a:bodyPr wrap="square" rtlCol="0">
            <a:spAutoFit/>
          </a:bodyPr>
          <a:lstStyle/>
          <a:p>
            <a:pPr algn="ctr"/>
            <a:r>
              <a:rPr lang="de-DE" sz="1600" dirty="0">
                <a:latin typeface="Karla" pitchFamily="2" charset="0"/>
              </a:rPr>
              <a:t>Fig 1: Data visualization for different parameters. </a:t>
            </a:r>
          </a:p>
        </p:txBody>
      </p:sp>
    </p:spTree>
    <p:extLst>
      <p:ext uri="{BB962C8B-B14F-4D97-AF65-F5344CB8AC3E}">
        <p14:creationId xmlns:p14="http://schemas.microsoft.com/office/powerpoint/2010/main" val="200335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406879" y="78190"/>
            <a:ext cx="10515600" cy="568341"/>
          </a:xfrm>
        </p:spPr>
        <p:txBody>
          <a:bodyPr>
            <a:noAutofit/>
          </a:bodyPr>
          <a:lstStyle/>
          <a:p>
            <a:r>
              <a:rPr lang="de-DE" sz="4200" dirty="0">
                <a:latin typeface="Karla" pitchFamily="2" charset="0"/>
              </a:rPr>
              <a:t>3.2. Pre-processing dataset</a:t>
            </a: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8</a:t>
            </a:fld>
            <a:endParaRPr lang="de-DE"/>
          </a:p>
        </p:txBody>
      </p:sp>
      <p:sp>
        <p:nvSpPr>
          <p:cNvPr id="12" name="TextBox 11">
            <a:extLst>
              <a:ext uri="{FF2B5EF4-FFF2-40B4-BE49-F238E27FC236}">
                <a16:creationId xmlns:a16="http://schemas.microsoft.com/office/drawing/2014/main" id="{3E3B0DDD-C5B0-902A-80DF-1797DCC7451D}"/>
              </a:ext>
            </a:extLst>
          </p:cNvPr>
          <p:cNvSpPr txBox="1"/>
          <p:nvPr/>
        </p:nvSpPr>
        <p:spPr>
          <a:xfrm>
            <a:off x="406878" y="802257"/>
            <a:ext cx="11557959" cy="2308324"/>
          </a:xfrm>
          <a:prstGeom prst="rect">
            <a:avLst/>
          </a:prstGeom>
          <a:noFill/>
        </p:spPr>
        <p:txBody>
          <a:bodyPr wrap="square" rtlCol="0">
            <a:spAutoFit/>
          </a:bodyPr>
          <a:lstStyle/>
          <a:p>
            <a:r>
              <a:rPr lang="de-DE" sz="2400" dirty="0">
                <a:latin typeface="Karla" pitchFamily="2" charset="0"/>
              </a:rPr>
              <a:t>It is important to pre-process these raw data because of the wide range of values of each parameters. To do this, we use standardization and normalization techniques and then, use the data for training.</a:t>
            </a:r>
            <a:br>
              <a:rPr lang="de-DE" sz="2400" dirty="0">
                <a:latin typeface="Karla" pitchFamily="2" charset="0"/>
              </a:rPr>
            </a:br>
            <a:br>
              <a:rPr lang="de-DE" sz="2400" dirty="0">
                <a:latin typeface="Karla" pitchFamily="2" charset="0"/>
              </a:rPr>
            </a:br>
            <a:r>
              <a:rPr lang="de-DE" sz="2400" dirty="0">
                <a:latin typeface="Karla" pitchFamily="2" charset="0"/>
              </a:rPr>
              <a:t>For our study puposes, we calculated the mean, standar deviation, Mins and ranges for each input feature.</a:t>
            </a:r>
          </a:p>
        </p:txBody>
      </p:sp>
      <p:pic>
        <p:nvPicPr>
          <p:cNvPr id="7" name="Picture 6" descr="Text&#10;&#10;Description automatically generated">
            <a:extLst>
              <a:ext uri="{FF2B5EF4-FFF2-40B4-BE49-F238E27FC236}">
                <a16:creationId xmlns:a16="http://schemas.microsoft.com/office/drawing/2014/main" id="{F9A074A2-49EA-6E08-8BB8-939485474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447" y="3429000"/>
            <a:ext cx="7063740" cy="1181100"/>
          </a:xfrm>
          <a:prstGeom prst="rect">
            <a:avLst/>
          </a:prstGeom>
        </p:spPr>
      </p:pic>
      <p:sp>
        <p:nvSpPr>
          <p:cNvPr id="8" name="TextBox 7">
            <a:extLst>
              <a:ext uri="{FF2B5EF4-FFF2-40B4-BE49-F238E27FC236}">
                <a16:creationId xmlns:a16="http://schemas.microsoft.com/office/drawing/2014/main" id="{3B8D7A69-5944-FC26-0A87-EF7CC0B0DBB6}"/>
              </a:ext>
            </a:extLst>
          </p:cNvPr>
          <p:cNvSpPr txBox="1"/>
          <p:nvPr/>
        </p:nvSpPr>
        <p:spPr>
          <a:xfrm>
            <a:off x="3386437" y="4684593"/>
            <a:ext cx="4711759" cy="338554"/>
          </a:xfrm>
          <a:prstGeom prst="rect">
            <a:avLst/>
          </a:prstGeom>
          <a:noFill/>
        </p:spPr>
        <p:txBody>
          <a:bodyPr wrap="square" rtlCol="0">
            <a:spAutoFit/>
          </a:bodyPr>
          <a:lstStyle/>
          <a:p>
            <a:pPr algn="ctr"/>
            <a:r>
              <a:rPr lang="de-DE" sz="1600" dirty="0">
                <a:latin typeface="Karla" pitchFamily="2" charset="0"/>
              </a:rPr>
              <a:t>Fig 2: Pre-processed data. </a:t>
            </a:r>
          </a:p>
        </p:txBody>
      </p:sp>
    </p:spTree>
    <p:extLst>
      <p:ext uri="{BB962C8B-B14F-4D97-AF65-F5344CB8AC3E}">
        <p14:creationId xmlns:p14="http://schemas.microsoft.com/office/powerpoint/2010/main" val="278772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7DB8-903B-893B-E3FC-ECDC68C6B980}"/>
              </a:ext>
            </a:extLst>
          </p:cNvPr>
          <p:cNvSpPr>
            <a:spLocks noGrp="1"/>
          </p:cNvSpPr>
          <p:nvPr>
            <p:ph type="title"/>
          </p:nvPr>
        </p:nvSpPr>
        <p:spPr>
          <a:xfrm>
            <a:off x="406879" y="78190"/>
            <a:ext cx="10515600" cy="568341"/>
          </a:xfrm>
        </p:spPr>
        <p:txBody>
          <a:bodyPr>
            <a:noAutofit/>
          </a:bodyPr>
          <a:lstStyle/>
          <a:p>
            <a:r>
              <a:rPr lang="de-DE" sz="4200" dirty="0">
                <a:latin typeface="Karla" pitchFamily="2" charset="0"/>
              </a:rPr>
              <a:t>3.2. Pre-processed dataset</a:t>
            </a:r>
          </a:p>
        </p:txBody>
      </p:sp>
      <p:cxnSp>
        <p:nvCxnSpPr>
          <p:cNvPr id="5" name="Straight Connector 4">
            <a:extLst>
              <a:ext uri="{FF2B5EF4-FFF2-40B4-BE49-F238E27FC236}">
                <a16:creationId xmlns:a16="http://schemas.microsoft.com/office/drawing/2014/main" id="{D957B681-7952-BE6D-E8E7-6BCD1FB140E9}"/>
              </a:ext>
            </a:extLst>
          </p:cNvPr>
          <p:cNvCxnSpPr/>
          <p:nvPr/>
        </p:nvCxnSpPr>
        <p:spPr>
          <a:xfrm>
            <a:off x="0" y="62065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DDEB2185-CD63-7DEE-2AC5-37B2FB7C0727}"/>
              </a:ext>
            </a:extLst>
          </p:cNvPr>
          <p:cNvSpPr>
            <a:spLocks noGrp="1"/>
          </p:cNvSpPr>
          <p:nvPr>
            <p:ph type="sldNum" sz="quarter" idx="12"/>
          </p:nvPr>
        </p:nvSpPr>
        <p:spPr/>
        <p:txBody>
          <a:bodyPr/>
          <a:lstStyle/>
          <a:p>
            <a:fld id="{3D4ABD58-2E05-4026-A4C0-604373882561}" type="slidenum">
              <a:rPr lang="de-DE" smtClean="0"/>
              <a:t>9</a:t>
            </a:fld>
            <a:endParaRPr lang="de-DE"/>
          </a:p>
        </p:txBody>
      </p:sp>
      <p:sp>
        <p:nvSpPr>
          <p:cNvPr id="8" name="TextBox 7">
            <a:extLst>
              <a:ext uri="{FF2B5EF4-FFF2-40B4-BE49-F238E27FC236}">
                <a16:creationId xmlns:a16="http://schemas.microsoft.com/office/drawing/2014/main" id="{3B8D7A69-5944-FC26-0A87-EF7CC0B0DBB6}"/>
              </a:ext>
            </a:extLst>
          </p:cNvPr>
          <p:cNvSpPr txBox="1"/>
          <p:nvPr/>
        </p:nvSpPr>
        <p:spPr>
          <a:xfrm>
            <a:off x="3271455" y="6441256"/>
            <a:ext cx="4711759" cy="338554"/>
          </a:xfrm>
          <a:prstGeom prst="rect">
            <a:avLst/>
          </a:prstGeom>
          <a:noFill/>
        </p:spPr>
        <p:txBody>
          <a:bodyPr wrap="square" rtlCol="0">
            <a:spAutoFit/>
          </a:bodyPr>
          <a:lstStyle/>
          <a:p>
            <a:pPr algn="ctr"/>
            <a:r>
              <a:rPr lang="de-DE" sz="1600" dirty="0">
                <a:latin typeface="Karla" pitchFamily="2" charset="0"/>
              </a:rPr>
              <a:t>Fig 3: Pre-processed data. </a:t>
            </a:r>
          </a:p>
        </p:txBody>
      </p:sp>
      <p:pic>
        <p:nvPicPr>
          <p:cNvPr id="4" name="Picture 3" descr="Diagram, engineering drawing&#10;&#10;Description automatically generated">
            <a:extLst>
              <a:ext uri="{FF2B5EF4-FFF2-40B4-BE49-F238E27FC236}">
                <a16:creationId xmlns:a16="http://schemas.microsoft.com/office/drawing/2014/main" id="{2470A4AF-77AE-7E47-8922-9F01C0AAB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251" y="665872"/>
            <a:ext cx="6048166" cy="5710687"/>
          </a:xfrm>
          <a:prstGeom prst="rect">
            <a:avLst/>
          </a:prstGeom>
        </p:spPr>
      </p:pic>
    </p:spTree>
    <p:extLst>
      <p:ext uri="{BB962C8B-B14F-4D97-AF65-F5344CB8AC3E}">
        <p14:creationId xmlns:p14="http://schemas.microsoft.com/office/powerpoint/2010/main" val="2672662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Karla</vt:lpstr>
      <vt:lpstr>Office Theme</vt:lpstr>
      <vt:lpstr>Intelligent Sensor Fusion using Deep Learning</vt:lpstr>
      <vt:lpstr>Agenda </vt:lpstr>
      <vt:lpstr>1. Motivation</vt:lpstr>
      <vt:lpstr>2.1. Sensor Fusion</vt:lpstr>
      <vt:lpstr>2.1. Keras </vt:lpstr>
      <vt:lpstr>3. Pre-processing Dataset</vt:lpstr>
      <vt:lpstr>3.1. Visualizing dataset</vt:lpstr>
      <vt:lpstr>3.2. Pre-processing dataset</vt:lpstr>
      <vt:lpstr>3.2. Pre-processed dataset</vt:lpstr>
      <vt:lpstr>4. Learning Model in Edge Impulse</vt:lpstr>
      <vt:lpstr>4. 1. Uploading data to Edge Impulse</vt:lpstr>
      <vt:lpstr>5.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Regularized Linear Regression</dc:title>
  <dc:creator>ASM Nurussafa</dc:creator>
  <cp:lastModifiedBy>ASM Nurussafa</cp:lastModifiedBy>
  <cp:revision>13</cp:revision>
  <dcterms:created xsi:type="dcterms:W3CDTF">2022-05-29T09:28:56Z</dcterms:created>
  <dcterms:modified xsi:type="dcterms:W3CDTF">2023-02-22T12:03:17Z</dcterms:modified>
</cp:coreProperties>
</file>