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1" r:id="rId2"/>
    <p:sldId id="292" r:id="rId3"/>
    <p:sldId id="257" r:id="rId4"/>
    <p:sldId id="258" r:id="rId5"/>
    <p:sldId id="293" r:id="rId6"/>
    <p:sldId id="294" r:id="rId7"/>
    <p:sldId id="259" r:id="rId8"/>
    <p:sldId id="260" r:id="rId9"/>
    <p:sldId id="295" r:id="rId10"/>
    <p:sldId id="296" r:id="rId11"/>
    <p:sldId id="261" r:id="rId12"/>
    <p:sldId id="262" r:id="rId13"/>
    <p:sldId id="297" r:id="rId14"/>
    <p:sldId id="298" r:id="rId15"/>
    <p:sldId id="263" r:id="rId16"/>
    <p:sldId id="264" r:id="rId17"/>
    <p:sldId id="299" r:id="rId18"/>
    <p:sldId id="300" r:id="rId19"/>
    <p:sldId id="265" r:id="rId20"/>
    <p:sldId id="266" r:id="rId21"/>
    <p:sldId id="267" r:id="rId22"/>
    <p:sldId id="268" r:id="rId23"/>
    <p:sldId id="301" r:id="rId24"/>
    <p:sldId id="302" r:id="rId25"/>
    <p:sldId id="270" r:id="rId26"/>
    <p:sldId id="269" r:id="rId27"/>
    <p:sldId id="303" r:id="rId28"/>
    <p:sldId id="304" r:id="rId29"/>
    <p:sldId id="305" r:id="rId30"/>
    <p:sldId id="306" r:id="rId31"/>
    <p:sldId id="307" r:id="rId32"/>
    <p:sldId id="308" r:id="rId33"/>
    <p:sldId id="271"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93CF-631D-44B4-BE30-E7723345B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03BBBAA-4672-4603-9D99-4F76ED3AB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8FF4E92-ABE8-4BB9-9B51-2642919CF81F}"/>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DD7F74F6-E099-4891-93B0-4A672935E0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175276-2603-4D1F-9D2A-6651B182F183}"/>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74320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9579-6C1A-4984-B08A-BFA465E8D81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F5380B-63D7-4EA7-A37C-A5BC8C6781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35761D-F4CB-46DD-93C3-F19E21DCD4CE}"/>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723C2FD2-2730-4917-85FF-0BE3CACEF3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BBDD55-B0F7-42AF-95ED-CB497B2F5F71}"/>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54412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19604-D316-4F61-888B-CC4969DC2F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DB12F2-CF2C-40DD-9954-2DD86A6CFE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BA51DA-1154-4116-88FB-5F74E3841086}"/>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3E80AC22-E1BB-43D5-8A98-D86AFFD271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46C2F8-35EB-496A-A7E3-519E0F52E4E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73941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04E8-6ED9-47A9-9954-1F41DB72195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81E7FA-9700-41F6-8E1D-5AEC62FE43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28AEE2-34AE-48E4-813C-B41068145159}"/>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A594DE02-B743-4244-B988-79EC14EF19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E9C075-FB85-4281-B6EE-270880008F8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35361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FCF1-DB5B-4598-A4B2-7D463D7C4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ED242D-B3F8-429C-B031-1ACC60643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7AA143-9127-440B-9F65-414D01BDEB1F}"/>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1B9A11A3-B73A-41B5-8543-0EC1C461FF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E3DD86-322A-42BD-81A2-C8C4A19D43AA}"/>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16290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A9CE-3F40-47D7-85D7-E41FB1BF57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47CDA42-9007-46D3-B702-0CFAD46A71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D9D912-B700-4E56-B948-E9C348779E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6AB91BC-B18E-455C-B93B-DEB015D50A61}"/>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6" name="Footer Placeholder 5">
            <a:extLst>
              <a:ext uri="{FF2B5EF4-FFF2-40B4-BE49-F238E27FC236}">
                <a16:creationId xmlns:a16="http://schemas.microsoft.com/office/drawing/2014/main" id="{658E0337-2CF7-4FD0-A375-76C039CD93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892DD2-133B-4ADE-BAC9-F37C45EABE3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5131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4ADB-6B0D-4E7F-A77A-E481531137F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C8CD24-B29A-4F90-A339-3A9AE2900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6D2D79-B101-4FBE-A217-D59ECA5BEA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4DFC0A-DD4D-4F01-8905-AF26F73AA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806D6E-36FE-4B79-8264-5368301E2F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CC80FC7-6FF4-4750-A739-75582E315046}"/>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8" name="Footer Placeholder 7">
            <a:extLst>
              <a:ext uri="{FF2B5EF4-FFF2-40B4-BE49-F238E27FC236}">
                <a16:creationId xmlns:a16="http://schemas.microsoft.com/office/drawing/2014/main" id="{669F70DA-585E-4177-BD1B-42B1A9F449F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1317D94-41B9-42FE-81DE-EE07E3C6A4DF}"/>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63292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1979-6046-4E79-BC17-F4E15CC0DB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6D01FF1-1679-40E2-B438-A1683399D3C4}"/>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4" name="Footer Placeholder 3">
            <a:extLst>
              <a:ext uri="{FF2B5EF4-FFF2-40B4-BE49-F238E27FC236}">
                <a16:creationId xmlns:a16="http://schemas.microsoft.com/office/drawing/2014/main" id="{51F2BAA1-8A42-4370-B6E6-C6660DE9B32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B56E0F0-33FA-4EE5-9389-CF2F8C1683C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418978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90267-36A7-4D95-B90D-AD6CEA1A355C}"/>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3" name="Footer Placeholder 2">
            <a:extLst>
              <a:ext uri="{FF2B5EF4-FFF2-40B4-BE49-F238E27FC236}">
                <a16:creationId xmlns:a16="http://schemas.microsoft.com/office/drawing/2014/main" id="{D1BA94B6-428A-49B7-97ED-577728B819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9636600-AC93-47B8-AF48-73C096474C57}"/>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20273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7E39-52FD-4590-9E15-80DF51502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1F644BD-5965-4721-9289-AC88CA56A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DFB17E6-A414-48CF-9F55-59D9E2381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A79C2F-12BB-49F4-A1A3-450E71C5F484}"/>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6" name="Footer Placeholder 5">
            <a:extLst>
              <a:ext uri="{FF2B5EF4-FFF2-40B4-BE49-F238E27FC236}">
                <a16:creationId xmlns:a16="http://schemas.microsoft.com/office/drawing/2014/main" id="{37FD4CF4-E481-4B24-AEF7-D2447FDFAA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9CD9832-BB92-4B53-9245-CE23CA1624F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8340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48DF-ADEE-48CA-AE21-085C8F69C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2CF1B2C-C21F-49ED-B3F9-A564AE1DB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59AF1F1-5218-4BCB-A167-75C4E6802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CCF6AE-C57B-497D-B7D5-1614E9F437E7}"/>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6" name="Footer Placeholder 5">
            <a:extLst>
              <a:ext uri="{FF2B5EF4-FFF2-40B4-BE49-F238E27FC236}">
                <a16:creationId xmlns:a16="http://schemas.microsoft.com/office/drawing/2014/main" id="{FFAD5A57-2183-4A2D-B9E8-CFD5DF8066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26F338-1B90-4CAC-81A8-CF235D4DC56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92930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9AD6C-BC11-48E4-BC71-924C305A3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A55838B-A187-4E31-A1A0-5BEDF069D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020E7A-81AC-4DC9-BA83-FEB552128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9B95C1BF-04A4-4385-B03C-605D73835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85093E-41BE-456F-A7A1-E1AC5478C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6C20C-1C59-49EA-AEA7-F95FAC3B69CB}" type="slidenum">
              <a:rPr lang="en-CA" smtClean="0"/>
              <a:t>‹#›</a:t>
            </a:fld>
            <a:endParaRPr lang="en-CA"/>
          </a:p>
        </p:txBody>
      </p:sp>
    </p:spTree>
    <p:extLst>
      <p:ext uri="{BB962C8B-B14F-4D97-AF65-F5344CB8AC3E}">
        <p14:creationId xmlns:p14="http://schemas.microsoft.com/office/powerpoint/2010/main" val="849347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8.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4.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6.png"/><Relationship Id="rId7"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jpg"/><Relationship Id="rId10" Type="http://schemas.openxmlformats.org/officeDocument/2006/relationships/image" Target="../media/image29.png"/><Relationship Id="rId4" Type="http://schemas.openxmlformats.org/officeDocument/2006/relationships/image" Target="../media/image7.jpg"/><Relationship Id="rId9"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image" Target="../media/image4.png"/><Relationship Id="rId2" Type="http://schemas.openxmlformats.org/officeDocument/2006/relationships/image" Target="../media/image30.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7.jpg"/><Relationship Id="rId7" Type="http://schemas.openxmlformats.org/officeDocument/2006/relationships/image" Target="../media/image35.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4.png"/><Relationship Id="rId4" Type="http://schemas.openxmlformats.org/officeDocument/2006/relationships/image" Target="../media/image8.jpg"/></Relationships>
</file>

<file path=ppt/slides/_rels/slide2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jpg"/></Relationships>
</file>

<file path=ppt/slides/_rels/slide3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1325563"/>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Ideas &amp; Scenarios</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52787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descr="Diagram&#10;&#10;Description automatically generated">
            <a:extLst>
              <a:ext uri="{FF2B5EF4-FFF2-40B4-BE49-F238E27FC236}">
                <a16:creationId xmlns:a16="http://schemas.microsoft.com/office/drawing/2014/main" id="{CA018323-1716-4330-92DC-A2F045B4E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409" y="0"/>
            <a:ext cx="4095182" cy="6858000"/>
          </a:xfrm>
          <a:prstGeom prst="rect">
            <a:avLst/>
          </a:prstGeom>
        </p:spPr>
      </p:pic>
    </p:spTree>
    <p:extLst>
      <p:ext uri="{BB962C8B-B14F-4D97-AF65-F5344CB8AC3E}">
        <p14:creationId xmlns:p14="http://schemas.microsoft.com/office/powerpoint/2010/main" val="109542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Gas Leakage:</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Generally in our region, we are highly dependent on gas-controlled stoves. This is, indeed, very dangerous. To make a safer environment in the house, our smart home will include a gas leakage system. This system will generally keep track of gas level in the kitchen vicinity. Once the gas level in the kitchen is more than usual, or out of control, the system will take precautionary measures, such as an alarm system will go off, shutting off the gas flow and on user preference, the windows might open.</a:t>
            </a:r>
          </a:p>
          <a:p>
            <a:pPr algn="l"/>
            <a:r>
              <a:rPr lang="en-CA" dirty="0"/>
              <a:t>Requirements: Gas sensor, alarm system, Micro-controller.</a:t>
            </a:r>
          </a:p>
        </p:txBody>
      </p:sp>
    </p:spTree>
    <p:extLst>
      <p:ext uri="{BB962C8B-B14F-4D97-AF65-F5344CB8AC3E}">
        <p14:creationId xmlns:p14="http://schemas.microsoft.com/office/powerpoint/2010/main" val="3920897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21FB73-86D6-4131-9DEA-850E6DDF85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022" y="1478283"/>
            <a:ext cx="7097631" cy="3560645"/>
          </a:xfrm>
        </p:spPr>
      </p:pic>
      <p:cxnSp>
        <p:nvCxnSpPr>
          <p:cNvPr id="8" name="Straight Arrow Connector 7">
            <a:extLst>
              <a:ext uri="{FF2B5EF4-FFF2-40B4-BE49-F238E27FC236}">
                <a16:creationId xmlns:a16="http://schemas.microsoft.com/office/drawing/2014/main" id="{3A1C85B7-6A89-4BCD-9AFC-0232F9A7D04F}"/>
              </a:ext>
            </a:extLst>
          </p:cNvPr>
          <p:cNvCxnSpPr/>
          <p:nvPr/>
        </p:nvCxnSpPr>
        <p:spPr>
          <a:xfrm flipV="1">
            <a:off x="1536970" y="982494"/>
            <a:ext cx="768485" cy="573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8C41BB7-04FA-4D2F-B0F7-09304C27D59E}"/>
              </a:ext>
            </a:extLst>
          </p:cNvPr>
          <p:cNvSpPr txBox="1"/>
          <p:nvPr/>
        </p:nvSpPr>
        <p:spPr>
          <a:xfrm>
            <a:off x="1661272" y="676391"/>
            <a:ext cx="12883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Gas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sensors</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DB97789E-5BB6-4040-9386-EA855A8E175E}"/>
              </a:ext>
            </a:extLst>
          </p:cNvPr>
          <p:cNvPicPr>
            <a:picLocks noChangeAspect="1"/>
          </p:cNvPicPr>
          <p:nvPr/>
        </p:nvPicPr>
        <p:blipFill rotWithShape="1">
          <a:blip r:embed="rId3">
            <a:extLst>
              <a:ext uri="{28A0092B-C50C-407E-A947-70E740481C1C}">
                <a14:useLocalDpi xmlns:a14="http://schemas.microsoft.com/office/drawing/2010/main" val="0"/>
              </a:ext>
            </a:extLst>
          </a:blip>
          <a:srcRect l="20312" t="19712" r="56485" b="26525"/>
          <a:stretch/>
        </p:blipFill>
        <p:spPr>
          <a:xfrm>
            <a:off x="8647889" y="2222690"/>
            <a:ext cx="1222119" cy="2412619"/>
          </a:xfrm>
          <a:prstGeom prst="rect">
            <a:avLst/>
          </a:prstGeom>
        </p:spPr>
      </p:pic>
      <p:pic>
        <p:nvPicPr>
          <p:cNvPr id="13" name="Picture 12">
            <a:extLst>
              <a:ext uri="{FF2B5EF4-FFF2-40B4-BE49-F238E27FC236}">
                <a16:creationId xmlns:a16="http://schemas.microsoft.com/office/drawing/2014/main" id="{58F5CD71-9FE8-47AE-AD15-4C26DAC05DE7}"/>
              </a:ext>
            </a:extLst>
          </p:cNvPr>
          <p:cNvPicPr>
            <a:picLocks noChangeAspect="1"/>
          </p:cNvPicPr>
          <p:nvPr/>
        </p:nvPicPr>
        <p:blipFill rotWithShape="1">
          <a:blip r:embed="rId4">
            <a:extLst>
              <a:ext uri="{28A0092B-C50C-407E-A947-70E740481C1C}">
                <a14:useLocalDpi xmlns:a14="http://schemas.microsoft.com/office/drawing/2010/main" val="0"/>
              </a:ext>
            </a:extLst>
          </a:blip>
          <a:srcRect l="27635" t="23251" r="28450" b="20931"/>
          <a:stretch/>
        </p:blipFill>
        <p:spPr>
          <a:xfrm>
            <a:off x="3735914" y="384243"/>
            <a:ext cx="922232" cy="1172183"/>
          </a:xfrm>
          <a:prstGeom prst="rect">
            <a:avLst/>
          </a:prstGeom>
        </p:spPr>
      </p:pic>
      <p:sp>
        <p:nvSpPr>
          <p:cNvPr id="14" name="Oval 13">
            <a:extLst>
              <a:ext uri="{FF2B5EF4-FFF2-40B4-BE49-F238E27FC236}">
                <a16:creationId xmlns:a16="http://schemas.microsoft.com/office/drawing/2014/main" id="{50C5ACC7-4671-40A8-88BC-A9AD96FAADFB}"/>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B0FDD659-45A9-44F6-B57C-686BCC052B7F}"/>
              </a:ext>
            </a:extLst>
          </p:cNvPr>
          <p:cNvPicPr>
            <a:picLocks noChangeAspect="1"/>
          </p:cNvPicPr>
          <p:nvPr/>
        </p:nvPicPr>
        <p:blipFill rotWithShape="1">
          <a:blip r:embed="rId5">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6" name="Picture 15">
            <a:extLst>
              <a:ext uri="{FF2B5EF4-FFF2-40B4-BE49-F238E27FC236}">
                <a16:creationId xmlns:a16="http://schemas.microsoft.com/office/drawing/2014/main" id="{D05BC2BB-2A6D-4F68-8267-C9FC2667D022}"/>
              </a:ext>
            </a:extLst>
          </p:cNvPr>
          <p:cNvPicPr>
            <a:picLocks noChangeAspect="1"/>
          </p:cNvPicPr>
          <p:nvPr/>
        </p:nvPicPr>
        <p:blipFill rotWithShape="1">
          <a:blip r:embed="rId6">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7" name="Picture 16">
            <a:extLst>
              <a:ext uri="{FF2B5EF4-FFF2-40B4-BE49-F238E27FC236}">
                <a16:creationId xmlns:a16="http://schemas.microsoft.com/office/drawing/2014/main" id="{B56BBBBC-B1ED-4028-A80F-6025E439C316}"/>
              </a:ext>
            </a:extLst>
          </p:cNvPr>
          <p:cNvPicPr>
            <a:picLocks noChangeAspect="1"/>
          </p:cNvPicPr>
          <p:nvPr/>
        </p:nvPicPr>
        <p:blipFill rotWithShape="1">
          <a:blip r:embed="rId7">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18" name="Straight Arrow Connector 17">
            <a:extLst>
              <a:ext uri="{FF2B5EF4-FFF2-40B4-BE49-F238E27FC236}">
                <a16:creationId xmlns:a16="http://schemas.microsoft.com/office/drawing/2014/main" id="{91EAF2E9-E09F-4726-AD42-6B0685598850}"/>
              </a:ext>
            </a:extLst>
          </p:cNvPr>
          <p:cNvCxnSpPr>
            <a:cxnSpLocks/>
          </p:cNvCxnSpPr>
          <p:nvPr/>
        </p:nvCxnSpPr>
        <p:spPr>
          <a:xfrm>
            <a:off x="9998096" y="3594343"/>
            <a:ext cx="6534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D6531E9-B20E-4E88-A316-0A180F0EAD29}"/>
              </a:ext>
            </a:extLst>
          </p:cNvPr>
          <p:cNvCxnSpPr/>
          <p:nvPr/>
        </p:nvCxnSpPr>
        <p:spPr>
          <a:xfrm flipV="1">
            <a:off x="1536970" y="165529"/>
            <a:ext cx="0" cy="1391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C74E63A-02AA-4772-85C3-6E8A312B5EC7}"/>
              </a:ext>
            </a:extLst>
          </p:cNvPr>
          <p:cNvCxnSpPr>
            <a:cxnSpLocks/>
            <a:endCxn id="14" idx="2"/>
          </p:cNvCxnSpPr>
          <p:nvPr/>
        </p:nvCxnSpPr>
        <p:spPr>
          <a:xfrm>
            <a:off x="1536970" y="223865"/>
            <a:ext cx="8661473" cy="4042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0108916-2FBF-4757-AD3A-F722817DADBB}"/>
              </a:ext>
            </a:extLst>
          </p:cNvPr>
          <p:cNvCxnSpPr>
            <a:stCxn id="11" idx="0"/>
            <a:endCxn id="14" idx="3"/>
          </p:cNvCxnSpPr>
          <p:nvPr/>
        </p:nvCxnSpPr>
        <p:spPr>
          <a:xfrm flipV="1">
            <a:off x="9258949" y="1041712"/>
            <a:ext cx="1219380" cy="11809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E137D4E-06BD-445E-97E1-00150381968D}"/>
              </a:ext>
            </a:extLst>
          </p:cNvPr>
          <p:cNvSpPr txBox="1"/>
          <p:nvPr/>
        </p:nvSpPr>
        <p:spPr>
          <a:xfrm>
            <a:off x="1367229" y="5175115"/>
            <a:ext cx="473737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Gas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level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in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kitchen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too</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high,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sending</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off an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alarm</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notifications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in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app</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8A3BA10A-3169-4A84-9DAD-2222F8861C3F}"/>
              </a:ext>
            </a:extLst>
          </p:cNvPr>
          <p:cNvSpPr txBox="1"/>
          <p:nvPr/>
        </p:nvSpPr>
        <p:spPr>
          <a:xfrm>
            <a:off x="3632530" y="1409939"/>
            <a:ext cx="11289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Fire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alarm</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85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descr="Diagram&#10;&#10;Description automatically generated">
            <a:extLst>
              <a:ext uri="{FF2B5EF4-FFF2-40B4-BE49-F238E27FC236}">
                <a16:creationId xmlns:a16="http://schemas.microsoft.com/office/drawing/2014/main" id="{C7988A35-81A7-4670-975C-37904E605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24" y="1238250"/>
            <a:ext cx="11148289" cy="4010025"/>
          </a:xfrm>
          <a:prstGeom prst="rect">
            <a:avLst/>
          </a:prstGeom>
        </p:spPr>
      </p:pic>
    </p:spTree>
    <p:extLst>
      <p:ext uri="{BB962C8B-B14F-4D97-AF65-F5344CB8AC3E}">
        <p14:creationId xmlns:p14="http://schemas.microsoft.com/office/powerpoint/2010/main" val="330361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descr="Diagram&#10;&#10;Description automatically generated">
            <a:extLst>
              <a:ext uri="{FF2B5EF4-FFF2-40B4-BE49-F238E27FC236}">
                <a16:creationId xmlns:a16="http://schemas.microsoft.com/office/drawing/2014/main" id="{4D8D2C47-81EF-454C-840A-FB371E9E2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662" y="20968"/>
            <a:ext cx="4014788" cy="6589382"/>
          </a:xfrm>
          <a:prstGeom prst="rect">
            <a:avLst/>
          </a:prstGeom>
        </p:spPr>
      </p:pic>
    </p:spTree>
    <p:extLst>
      <p:ext uri="{BB962C8B-B14F-4D97-AF65-F5344CB8AC3E}">
        <p14:creationId xmlns:p14="http://schemas.microsoft.com/office/powerpoint/2010/main" val="199386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Rain water-recycling system:</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Luckily, our region has rainy seasons. While this is a real problem, but can also be used to our benefits. Our smart home can store the excess rain water by strategical planning throughout the house, and recycle them; e.g. by </a:t>
            </a:r>
            <a:r>
              <a:rPr lang="en-CA" dirty="0" err="1"/>
              <a:t>purifiying</a:t>
            </a:r>
            <a:r>
              <a:rPr lang="en-CA" dirty="0"/>
              <a:t> the water or use them in the smart gardening system.</a:t>
            </a:r>
          </a:p>
          <a:p>
            <a:pPr algn="l"/>
            <a:r>
              <a:rPr lang="en-CA" dirty="0"/>
              <a:t> </a:t>
            </a:r>
          </a:p>
          <a:p>
            <a:pPr algn="l"/>
            <a:r>
              <a:rPr lang="en-CA" dirty="0"/>
              <a:t>Requirements: Water reservoirs, filter system, </a:t>
            </a:r>
            <a:r>
              <a:rPr lang="en-CA" dirty="0" err="1"/>
              <a:t>waterpumps</a:t>
            </a:r>
            <a:r>
              <a:rPr lang="en-CA" dirty="0"/>
              <a:t>.</a:t>
            </a:r>
          </a:p>
        </p:txBody>
      </p:sp>
    </p:spTree>
    <p:extLst>
      <p:ext uri="{BB962C8B-B14F-4D97-AF65-F5344CB8AC3E}">
        <p14:creationId xmlns:p14="http://schemas.microsoft.com/office/powerpoint/2010/main" val="170311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A7A7ED-2606-44D2-8B0E-8A501E67A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72" y="1124243"/>
            <a:ext cx="5644753" cy="4342697"/>
          </a:xfrm>
          <a:prstGeom prst="rect">
            <a:avLst/>
          </a:prstGeom>
        </p:spPr>
      </p:pic>
      <p:pic>
        <p:nvPicPr>
          <p:cNvPr id="7" name="Picture 6">
            <a:extLst>
              <a:ext uri="{FF2B5EF4-FFF2-40B4-BE49-F238E27FC236}">
                <a16:creationId xmlns:a16="http://schemas.microsoft.com/office/drawing/2014/main" id="{91AA3E40-0B0A-4E63-8219-031EC737B81D}"/>
              </a:ext>
            </a:extLst>
          </p:cNvPr>
          <p:cNvPicPr>
            <a:picLocks noChangeAspect="1"/>
          </p:cNvPicPr>
          <p:nvPr/>
        </p:nvPicPr>
        <p:blipFill rotWithShape="1">
          <a:blip r:embed="rId3">
            <a:extLst>
              <a:ext uri="{28A0092B-C50C-407E-A947-70E740481C1C}">
                <a14:useLocalDpi xmlns:a14="http://schemas.microsoft.com/office/drawing/2010/main" val="0"/>
              </a:ext>
            </a:extLst>
          </a:blip>
          <a:srcRect l="21112" t="18433" r="24987" b="5639"/>
          <a:stretch/>
        </p:blipFill>
        <p:spPr>
          <a:xfrm>
            <a:off x="6552994" y="3953212"/>
            <a:ext cx="1442046" cy="1035996"/>
          </a:xfrm>
          <a:prstGeom prst="rect">
            <a:avLst/>
          </a:prstGeom>
        </p:spPr>
      </p:pic>
      <p:sp>
        <p:nvSpPr>
          <p:cNvPr id="10" name="Arrow: Right 9">
            <a:extLst>
              <a:ext uri="{FF2B5EF4-FFF2-40B4-BE49-F238E27FC236}">
                <a16:creationId xmlns:a16="http://schemas.microsoft.com/office/drawing/2014/main" id="{CBE71A99-6CF4-4E60-9A33-3540560122B3}"/>
              </a:ext>
            </a:extLst>
          </p:cNvPr>
          <p:cNvSpPr/>
          <p:nvPr/>
        </p:nvSpPr>
        <p:spPr>
          <a:xfrm>
            <a:off x="5969334" y="4471210"/>
            <a:ext cx="583660" cy="223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8C1D96BC-1190-40A5-8338-31E82C840CDE}"/>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32A40086-3E63-48EE-8A9C-D3C14805C7F1}"/>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3" name="Picture 12">
            <a:extLst>
              <a:ext uri="{FF2B5EF4-FFF2-40B4-BE49-F238E27FC236}">
                <a16:creationId xmlns:a16="http://schemas.microsoft.com/office/drawing/2014/main" id="{5A112ECB-BE1F-49CB-8EC6-9A4AB8D16299}"/>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4" name="Picture 13">
            <a:extLst>
              <a:ext uri="{FF2B5EF4-FFF2-40B4-BE49-F238E27FC236}">
                <a16:creationId xmlns:a16="http://schemas.microsoft.com/office/drawing/2014/main" id="{E5358668-CF81-442B-9337-2586732F29FF}"/>
              </a:ext>
            </a:extLst>
          </p:cNvPr>
          <p:cNvPicPr>
            <a:picLocks noChangeAspect="1"/>
          </p:cNvPicPr>
          <p:nvPr/>
        </p:nvPicPr>
        <p:blipFill rotWithShape="1">
          <a:blip r:embed="rId6">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sp>
        <p:nvSpPr>
          <p:cNvPr id="21" name="Arrow: Up 20">
            <a:extLst>
              <a:ext uri="{FF2B5EF4-FFF2-40B4-BE49-F238E27FC236}">
                <a16:creationId xmlns:a16="http://schemas.microsoft.com/office/drawing/2014/main" id="{43986D29-4E06-4C96-A1DC-403A1E6D8F05}"/>
              </a:ext>
            </a:extLst>
          </p:cNvPr>
          <p:cNvSpPr/>
          <p:nvPr/>
        </p:nvSpPr>
        <p:spPr>
          <a:xfrm>
            <a:off x="7170103" y="3356043"/>
            <a:ext cx="115914" cy="4377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row: Up 21">
            <a:extLst>
              <a:ext uri="{FF2B5EF4-FFF2-40B4-BE49-F238E27FC236}">
                <a16:creationId xmlns:a16="http://schemas.microsoft.com/office/drawing/2014/main" id="{8E1A5A90-678E-4392-A624-728FC02AE3F7}"/>
              </a:ext>
            </a:extLst>
          </p:cNvPr>
          <p:cNvSpPr/>
          <p:nvPr/>
        </p:nvSpPr>
        <p:spPr>
          <a:xfrm rot="10800000">
            <a:off x="7170100" y="4996233"/>
            <a:ext cx="115916" cy="4707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127C5A69-4484-47FD-8F88-17AD68BF9B6C}"/>
              </a:ext>
            </a:extLst>
          </p:cNvPr>
          <p:cNvSpPr/>
          <p:nvPr/>
        </p:nvSpPr>
        <p:spPr>
          <a:xfrm>
            <a:off x="6410528" y="2519464"/>
            <a:ext cx="1799617" cy="836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B606427-9173-45EC-9B51-F6BD1E4A89CE}"/>
              </a:ext>
            </a:extLst>
          </p:cNvPr>
          <p:cNvSpPr/>
          <p:nvPr/>
        </p:nvSpPr>
        <p:spPr>
          <a:xfrm>
            <a:off x="6328248" y="5507206"/>
            <a:ext cx="1799617" cy="836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0EB50CFF-A83F-43AF-B022-2F52815C1A79}"/>
              </a:ext>
            </a:extLst>
          </p:cNvPr>
          <p:cNvSpPr txBox="1"/>
          <p:nvPr/>
        </p:nvSpPr>
        <p:spPr>
          <a:xfrm>
            <a:off x="6847402" y="2749083"/>
            <a:ext cx="8772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Garden</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3CC5C8E7-BD9A-4DB5-B70F-46D425572027}"/>
              </a:ext>
            </a:extLst>
          </p:cNvPr>
          <p:cNvSpPr txBox="1"/>
          <p:nvPr/>
        </p:nvSpPr>
        <p:spPr>
          <a:xfrm>
            <a:off x="6328248" y="5655872"/>
            <a:ext cx="18066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Primary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reservoir</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 name="Picture 27">
            <a:extLst>
              <a:ext uri="{FF2B5EF4-FFF2-40B4-BE49-F238E27FC236}">
                <a16:creationId xmlns:a16="http://schemas.microsoft.com/office/drawing/2014/main" id="{7C0707A2-59AB-4D21-ACCD-868C2AC8BEAF}"/>
              </a:ext>
            </a:extLst>
          </p:cNvPr>
          <p:cNvPicPr>
            <a:picLocks noChangeAspect="1"/>
          </p:cNvPicPr>
          <p:nvPr/>
        </p:nvPicPr>
        <p:blipFill rotWithShape="1">
          <a:blip r:embed="rId7">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sp>
        <p:nvSpPr>
          <p:cNvPr id="29" name="TextBox 28">
            <a:extLst>
              <a:ext uri="{FF2B5EF4-FFF2-40B4-BE49-F238E27FC236}">
                <a16:creationId xmlns:a16="http://schemas.microsoft.com/office/drawing/2014/main" id="{44B29032-0B38-4057-88E5-C43DE0A1530B}"/>
              </a:ext>
            </a:extLst>
          </p:cNvPr>
          <p:cNvSpPr txBox="1"/>
          <p:nvPr/>
        </p:nvSpPr>
        <p:spPr>
          <a:xfrm>
            <a:off x="9672559" y="2873205"/>
            <a:ext cx="1037105" cy="14688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Primary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reservoir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water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level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low</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B5DC4D50-D000-4C50-BB45-D1E7785087C2}"/>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5AD09B3-844B-4CEE-8AA0-D1305F5B0AFF}"/>
              </a:ext>
            </a:extLst>
          </p:cNvPr>
          <p:cNvCxnSpPr>
            <a:stCxn id="7" idx="3"/>
            <a:endCxn id="11" idx="2"/>
          </p:cNvCxnSpPr>
          <p:nvPr/>
        </p:nvCxnSpPr>
        <p:spPr>
          <a:xfrm flipV="1">
            <a:off x="7995040" y="628135"/>
            <a:ext cx="2203403" cy="3843075"/>
          </a:xfrm>
          <a:prstGeom prst="bentConnector3">
            <a:avLst>
              <a:gd name="adj1" fmla="val 239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C3564B8-E5E1-4DE4-9AC7-D900C565B2B7}"/>
              </a:ext>
            </a:extLst>
          </p:cNvPr>
          <p:cNvCxnSpPr>
            <a:stCxn id="28" idx="0"/>
          </p:cNvCxnSpPr>
          <p:nvPr/>
        </p:nvCxnSpPr>
        <p:spPr>
          <a:xfrm flipH="1" flipV="1">
            <a:off x="10191111" y="727121"/>
            <a:ext cx="2" cy="13918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44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descr="Diagram&#10;&#10;Description automatically generated">
            <a:extLst>
              <a:ext uri="{FF2B5EF4-FFF2-40B4-BE49-F238E27FC236}">
                <a16:creationId xmlns:a16="http://schemas.microsoft.com/office/drawing/2014/main" id="{E3F45DC0-1C55-4CA1-AE5F-D05120EEF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12" y="964897"/>
            <a:ext cx="11291888" cy="4564365"/>
          </a:xfrm>
          <a:prstGeom prst="rect">
            <a:avLst/>
          </a:prstGeom>
        </p:spPr>
      </p:pic>
    </p:spTree>
    <p:extLst>
      <p:ext uri="{BB962C8B-B14F-4D97-AF65-F5344CB8AC3E}">
        <p14:creationId xmlns:p14="http://schemas.microsoft.com/office/powerpoint/2010/main" val="225259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descr="Diagram&#10;&#10;Description automatically generated">
            <a:extLst>
              <a:ext uri="{FF2B5EF4-FFF2-40B4-BE49-F238E27FC236}">
                <a16:creationId xmlns:a16="http://schemas.microsoft.com/office/drawing/2014/main" id="{C4D1E505-B0DC-4207-81FF-CC7D8B62D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692" y="0"/>
            <a:ext cx="4206615" cy="6858000"/>
          </a:xfrm>
          <a:prstGeom prst="rect">
            <a:avLst/>
          </a:prstGeom>
        </p:spPr>
      </p:pic>
    </p:spTree>
    <p:extLst>
      <p:ext uri="{BB962C8B-B14F-4D97-AF65-F5344CB8AC3E}">
        <p14:creationId xmlns:p14="http://schemas.microsoft.com/office/powerpoint/2010/main" val="211972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Voltage stabilizers: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Power outage is a real problem in our region, and hence the supply of stable voltages. Since the smart home is electricity-dependent, this is a huge problem. To tackle this, we can integrate stabilizers in our smart home systems to ensure a stable supply of voltages to our electrical appliances. When the stabilizer is not able to handle high voltages, it will send a notification to the user.</a:t>
            </a:r>
            <a:br>
              <a:rPr lang="en-CA" dirty="0"/>
            </a:br>
            <a:br>
              <a:rPr lang="en-CA" dirty="0"/>
            </a:br>
            <a:r>
              <a:rPr lang="en-CA" dirty="0"/>
              <a:t>Requirements: Stabilizers.</a:t>
            </a:r>
          </a:p>
        </p:txBody>
      </p:sp>
    </p:spTree>
    <p:extLst>
      <p:ext uri="{BB962C8B-B14F-4D97-AF65-F5344CB8AC3E}">
        <p14:creationId xmlns:p14="http://schemas.microsoft.com/office/powerpoint/2010/main" val="168678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rmAutofit/>
          </a:bodyPr>
          <a:lstStyle/>
          <a:p>
            <a:pPr algn="l"/>
            <a:r>
              <a:rPr lang="de-DE" sz="3200" b="1" i="1" u="sng" dirty="0"/>
              <a:t>Smart Windows: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lnSpcReduction="10000"/>
          </a:bodyPr>
          <a:lstStyle/>
          <a:p>
            <a:pPr algn="l"/>
            <a:r>
              <a:rPr lang="en-CA" dirty="0"/>
              <a:t>Smart windows will be automatically closed in case of extreme weather or rain. This is can be user-preference based, the user can set a temperature; depending on which the AC or heater will be automatically activated/ deactivated.</a:t>
            </a:r>
          </a:p>
          <a:p>
            <a:pPr algn="l"/>
            <a:r>
              <a:rPr lang="en-CA" dirty="0"/>
              <a:t>Requirements : Windows, Micro-controller, AC, </a:t>
            </a:r>
            <a:r>
              <a:rPr lang="en-CA" dirty="0" err="1"/>
              <a:t>Wifi</a:t>
            </a:r>
            <a:r>
              <a:rPr lang="en-CA" dirty="0"/>
              <a:t>.</a:t>
            </a:r>
          </a:p>
          <a:p>
            <a:pPr algn="l"/>
            <a:endParaRPr lang="en-CA" dirty="0"/>
          </a:p>
        </p:txBody>
      </p:sp>
    </p:spTree>
    <p:extLst>
      <p:ext uri="{BB962C8B-B14F-4D97-AF65-F5344CB8AC3E}">
        <p14:creationId xmlns:p14="http://schemas.microsoft.com/office/powerpoint/2010/main" val="106541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55A19C-FD07-447B-8A6B-5B7C0057B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093" y="2439948"/>
            <a:ext cx="1650460" cy="1650460"/>
          </a:xfrm>
          <a:prstGeom prst="rect">
            <a:avLst/>
          </a:prstGeom>
        </p:spPr>
      </p:pic>
      <p:sp>
        <p:nvSpPr>
          <p:cNvPr id="6" name="Oval 5">
            <a:extLst>
              <a:ext uri="{FF2B5EF4-FFF2-40B4-BE49-F238E27FC236}">
                <a16:creationId xmlns:a16="http://schemas.microsoft.com/office/drawing/2014/main" id="{7BB37705-1064-4FFC-829F-A29EF713D93F}"/>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6A6BBFF-B2D1-47CB-A1B3-98553B401647}"/>
              </a:ext>
            </a:extLst>
          </p:cNvPr>
          <p:cNvPicPr>
            <a:picLocks noChangeAspect="1"/>
          </p:cNvPicPr>
          <p:nvPr/>
        </p:nvPicPr>
        <p:blipFill rotWithShape="1">
          <a:blip r:embed="rId3">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8" name="Picture 7">
            <a:extLst>
              <a:ext uri="{FF2B5EF4-FFF2-40B4-BE49-F238E27FC236}">
                <a16:creationId xmlns:a16="http://schemas.microsoft.com/office/drawing/2014/main" id="{053ECEFF-87E4-425E-A16A-0B12A84C14EC}"/>
              </a:ext>
            </a:extLst>
          </p:cNvPr>
          <p:cNvPicPr>
            <a:picLocks noChangeAspect="1"/>
          </p:cNvPicPr>
          <p:nvPr/>
        </p:nvPicPr>
        <p:blipFill rotWithShape="1">
          <a:blip r:embed="rId4">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9" name="Picture 8">
            <a:extLst>
              <a:ext uri="{FF2B5EF4-FFF2-40B4-BE49-F238E27FC236}">
                <a16:creationId xmlns:a16="http://schemas.microsoft.com/office/drawing/2014/main" id="{080F005C-F8E2-4244-9255-041E1FC19E26}"/>
              </a:ext>
            </a:extLst>
          </p:cNvPr>
          <p:cNvPicPr>
            <a:picLocks noChangeAspect="1"/>
          </p:cNvPicPr>
          <p:nvPr/>
        </p:nvPicPr>
        <p:blipFill rotWithShape="1">
          <a:blip r:embed="rId5">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10" name="Picture 9">
            <a:extLst>
              <a:ext uri="{FF2B5EF4-FFF2-40B4-BE49-F238E27FC236}">
                <a16:creationId xmlns:a16="http://schemas.microsoft.com/office/drawing/2014/main" id="{C04F72D4-CFEE-4ADE-8786-F27CD46A628D}"/>
              </a:ext>
            </a:extLst>
          </p:cNvPr>
          <p:cNvPicPr>
            <a:picLocks noChangeAspect="1"/>
          </p:cNvPicPr>
          <p:nvPr/>
        </p:nvPicPr>
        <p:blipFill rotWithShape="1">
          <a:blip r:embed="rId6">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11" name="Straight Arrow Connector 10">
            <a:extLst>
              <a:ext uri="{FF2B5EF4-FFF2-40B4-BE49-F238E27FC236}">
                <a16:creationId xmlns:a16="http://schemas.microsoft.com/office/drawing/2014/main" id="{3DEBEBC6-A733-40AB-BE39-F9495548CCBF}"/>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B5F268B-4FAE-4594-90AA-6F826819D947}"/>
              </a:ext>
            </a:extLst>
          </p:cNvPr>
          <p:cNvPicPr>
            <a:picLocks noChangeAspect="1"/>
          </p:cNvPicPr>
          <p:nvPr/>
        </p:nvPicPr>
        <p:blipFill rotWithShape="1">
          <a:blip r:embed="rId7">
            <a:extLst>
              <a:ext uri="{28A0092B-C50C-407E-A947-70E740481C1C}">
                <a14:useLocalDpi xmlns:a14="http://schemas.microsoft.com/office/drawing/2010/main" val="0"/>
              </a:ext>
            </a:extLst>
          </a:blip>
          <a:srcRect l="4910" t="5030" r="5482" b="8640"/>
          <a:stretch/>
        </p:blipFill>
        <p:spPr>
          <a:xfrm>
            <a:off x="908213" y="727121"/>
            <a:ext cx="1976135" cy="1553838"/>
          </a:xfrm>
          <a:prstGeom prst="rect">
            <a:avLst/>
          </a:prstGeom>
        </p:spPr>
      </p:pic>
      <p:pic>
        <p:nvPicPr>
          <p:cNvPr id="15" name="Picture 14">
            <a:extLst>
              <a:ext uri="{FF2B5EF4-FFF2-40B4-BE49-F238E27FC236}">
                <a16:creationId xmlns:a16="http://schemas.microsoft.com/office/drawing/2014/main" id="{0E8942F0-E204-43DB-82B9-C40534C0C974}"/>
              </a:ext>
            </a:extLst>
          </p:cNvPr>
          <p:cNvPicPr>
            <a:picLocks noChangeAspect="1"/>
          </p:cNvPicPr>
          <p:nvPr/>
        </p:nvPicPr>
        <p:blipFill rotWithShape="1">
          <a:blip r:embed="rId8">
            <a:extLst>
              <a:ext uri="{28A0092B-C50C-407E-A947-70E740481C1C}">
                <a14:useLocalDpi xmlns:a14="http://schemas.microsoft.com/office/drawing/2010/main" val="0"/>
              </a:ext>
            </a:extLst>
          </a:blip>
          <a:srcRect l="21410" t="33445" r="19946" b="45286"/>
          <a:stretch/>
        </p:blipFill>
        <p:spPr>
          <a:xfrm>
            <a:off x="4584128" y="1053829"/>
            <a:ext cx="2936681" cy="1065106"/>
          </a:xfrm>
          <a:prstGeom prst="rect">
            <a:avLst/>
          </a:prstGeom>
        </p:spPr>
      </p:pic>
      <p:pic>
        <p:nvPicPr>
          <p:cNvPr id="17" name="Picture 16">
            <a:extLst>
              <a:ext uri="{FF2B5EF4-FFF2-40B4-BE49-F238E27FC236}">
                <a16:creationId xmlns:a16="http://schemas.microsoft.com/office/drawing/2014/main" id="{2EB2EED4-EBEF-42A6-B133-2FCDE33FA970}"/>
              </a:ext>
            </a:extLst>
          </p:cNvPr>
          <p:cNvPicPr>
            <a:picLocks noChangeAspect="1"/>
          </p:cNvPicPr>
          <p:nvPr/>
        </p:nvPicPr>
        <p:blipFill rotWithShape="1">
          <a:blip r:embed="rId9">
            <a:extLst>
              <a:ext uri="{28A0092B-C50C-407E-A947-70E740481C1C}">
                <a14:useLocalDpi xmlns:a14="http://schemas.microsoft.com/office/drawing/2010/main" val="0"/>
              </a:ext>
            </a:extLst>
          </a:blip>
          <a:srcRect l="20922" t="6561" r="20922" b="3689"/>
          <a:stretch/>
        </p:blipFill>
        <p:spPr>
          <a:xfrm>
            <a:off x="1205161" y="3954952"/>
            <a:ext cx="1586011" cy="2175927"/>
          </a:xfrm>
          <a:prstGeom prst="rect">
            <a:avLst/>
          </a:prstGeom>
        </p:spPr>
      </p:pic>
      <p:pic>
        <p:nvPicPr>
          <p:cNvPr id="19" name="Picture 18">
            <a:extLst>
              <a:ext uri="{FF2B5EF4-FFF2-40B4-BE49-F238E27FC236}">
                <a16:creationId xmlns:a16="http://schemas.microsoft.com/office/drawing/2014/main" id="{A47339C7-6BBA-427C-98C3-F3687896F9CF}"/>
              </a:ext>
            </a:extLst>
          </p:cNvPr>
          <p:cNvPicPr>
            <a:picLocks noChangeAspect="1"/>
          </p:cNvPicPr>
          <p:nvPr/>
        </p:nvPicPr>
        <p:blipFill rotWithShape="1">
          <a:blip r:embed="rId10">
            <a:extLst>
              <a:ext uri="{28A0092B-C50C-407E-A947-70E740481C1C}">
                <a14:useLocalDpi xmlns:a14="http://schemas.microsoft.com/office/drawing/2010/main" val="0"/>
              </a:ext>
            </a:extLst>
          </a:blip>
          <a:srcRect l="33275" r="34308"/>
          <a:stretch/>
        </p:blipFill>
        <p:spPr>
          <a:xfrm>
            <a:off x="5562801" y="3728857"/>
            <a:ext cx="1369237" cy="2375908"/>
          </a:xfrm>
          <a:prstGeom prst="rect">
            <a:avLst/>
          </a:prstGeom>
        </p:spPr>
      </p:pic>
      <p:cxnSp>
        <p:nvCxnSpPr>
          <p:cNvPr id="21" name="Straight Arrow Connector 20">
            <a:extLst>
              <a:ext uri="{FF2B5EF4-FFF2-40B4-BE49-F238E27FC236}">
                <a16:creationId xmlns:a16="http://schemas.microsoft.com/office/drawing/2014/main" id="{034993FF-8DE1-48F7-A002-D067F216ECD6}"/>
              </a:ext>
            </a:extLst>
          </p:cNvPr>
          <p:cNvCxnSpPr/>
          <p:nvPr/>
        </p:nvCxnSpPr>
        <p:spPr>
          <a:xfrm flipH="1" flipV="1">
            <a:off x="2607013" y="2280959"/>
            <a:ext cx="509080" cy="563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6A069EC-040A-422F-9E80-20D210A57131}"/>
              </a:ext>
            </a:extLst>
          </p:cNvPr>
          <p:cNvCxnSpPr/>
          <p:nvPr/>
        </p:nvCxnSpPr>
        <p:spPr>
          <a:xfrm flipV="1">
            <a:off x="4584128" y="2118935"/>
            <a:ext cx="552076" cy="595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E7B8F-25D8-4675-876B-3B340E195CD1}"/>
              </a:ext>
            </a:extLst>
          </p:cNvPr>
          <p:cNvCxnSpPr/>
          <p:nvPr/>
        </p:nvCxnSpPr>
        <p:spPr>
          <a:xfrm flipH="1">
            <a:off x="2691342" y="3728857"/>
            <a:ext cx="424751" cy="361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BAAE24-57B5-4679-9C37-7D9C3C3EC645}"/>
              </a:ext>
            </a:extLst>
          </p:cNvPr>
          <p:cNvCxnSpPr/>
          <p:nvPr/>
        </p:nvCxnSpPr>
        <p:spPr>
          <a:xfrm>
            <a:off x="4683958" y="3675261"/>
            <a:ext cx="878843" cy="33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A0278AE9-B154-4948-B7E4-3F53699769AE}"/>
              </a:ext>
            </a:extLst>
          </p:cNvPr>
          <p:cNvCxnSpPr>
            <a:endCxn id="6" idx="2"/>
          </p:cNvCxnSpPr>
          <p:nvPr/>
        </p:nvCxnSpPr>
        <p:spPr>
          <a:xfrm flipV="1">
            <a:off x="4584128" y="628135"/>
            <a:ext cx="5614315" cy="25528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EDA8497-D0A6-4A28-BB8A-6256E4F1E233}"/>
              </a:ext>
            </a:extLst>
          </p:cNvPr>
          <p:cNvCxnSpPr>
            <a:cxnSpLocks/>
          </p:cNvCxnSpPr>
          <p:nvPr/>
        </p:nvCxnSpPr>
        <p:spPr>
          <a:xfrm flipV="1">
            <a:off x="7239775" y="704956"/>
            <a:ext cx="2951337" cy="89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E272260-719C-4B58-A85A-537D3343DA81}"/>
              </a:ext>
            </a:extLst>
          </p:cNvPr>
          <p:cNvCxnSpPr/>
          <p:nvPr/>
        </p:nvCxnSpPr>
        <p:spPr>
          <a:xfrm>
            <a:off x="2861553" y="885217"/>
            <a:ext cx="7440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AC68B8-8B7B-46B6-BC47-6B0F71918DA7}"/>
              </a:ext>
            </a:extLst>
          </p:cNvPr>
          <p:cNvCxnSpPr>
            <a:cxnSpLocks/>
          </p:cNvCxnSpPr>
          <p:nvPr/>
        </p:nvCxnSpPr>
        <p:spPr>
          <a:xfrm>
            <a:off x="7850221" y="1213021"/>
            <a:ext cx="31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795F59F-69A8-40D3-926A-104D1A017ACF}"/>
              </a:ext>
            </a:extLst>
          </p:cNvPr>
          <p:cNvCxnSpPr/>
          <p:nvPr/>
        </p:nvCxnSpPr>
        <p:spPr>
          <a:xfrm flipH="1">
            <a:off x="7743217" y="1213021"/>
            <a:ext cx="77821" cy="3703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B7E36C-763D-40C4-8D5B-E9EE2CF51E6E}"/>
              </a:ext>
            </a:extLst>
          </p:cNvPr>
          <p:cNvCxnSpPr>
            <a:endCxn id="19" idx="3"/>
          </p:cNvCxnSpPr>
          <p:nvPr/>
        </p:nvCxnSpPr>
        <p:spPr>
          <a:xfrm flipH="1">
            <a:off x="6932038" y="4916811"/>
            <a:ext cx="796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E0179E0-910B-49D9-8D56-45E704047D84}"/>
              </a:ext>
            </a:extLst>
          </p:cNvPr>
          <p:cNvCxnSpPr>
            <a:stCxn id="17" idx="2"/>
          </p:cNvCxnSpPr>
          <p:nvPr/>
        </p:nvCxnSpPr>
        <p:spPr>
          <a:xfrm flipH="1">
            <a:off x="1993558" y="6130879"/>
            <a:ext cx="4609" cy="36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94CA531-6F8B-4F52-9C3C-10E8EF52B9E1}"/>
              </a:ext>
            </a:extLst>
          </p:cNvPr>
          <p:cNvCxnSpPr/>
          <p:nvPr/>
        </p:nvCxnSpPr>
        <p:spPr>
          <a:xfrm flipV="1">
            <a:off x="1998166" y="6356974"/>
            <a:ext cx="6348166" cy="150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32BC125-97EF-4BCA-82A3-B58A19791600}"/>
              </a:ext>
            </a:extLst>
          </p:cNvPr>
          <p:cNvCxnSpPr/>
          <p:nvPr/>
        </p:nvCxnSpPr>
        <p:spPr>
          <a:xfrm flipV="1">
            <a:off x="8336604" y="1510967"/>
            <a:ext cx="0" cy="4846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126FB1-204D-4362-A4C0-ACA0396F6513}"/>
              </a:ext>
            </a:extLst>
          </p:cNvPr>
          <p:cNvCxnSpPr/>
          <p:nvPr/>
        </p:nvCxnSpPr>
        <p:spPr>
          <a:xfrm flipV="1">
            <a:off x="8346332" y="1213021"/>
            <a:ext cx="2622298" cy="291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D1A10FD-1EA0-4808-9DCA-3CCFDB5F1A0E}"/>
              </a:ext>
            </a:extLst>
          </p:cNvPr>
          <p:cNvCxnSpPr/>
          <p:nvPr/>
        </p:nvCxnSpPr>
        <p:spPr>
          <a:xfrm flipV="1">
            <a:off x="10603149" y="1152815"/>
            <a:ext cx="0" cy="9661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BE77DB2-4D4E-4304-B0E3-14FAE391C8C1}"/>
              </a:ext>
            </a:extLst>
          </p:cNvPr>
          <p:cNvSpPr txBox="1"/>
          <p:nvPr/>
        </p:nvSpPr>
        <p:spPr>
          <a:xfrm>
            <a:off x="9539051" y="3257766"/>
            <a:ext cx="13748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Stabilizer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functioning</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2997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Insect </a:t>
            </a:r>
            <a:r>
              <a:rPr lang="en-CA" sz="3200" b="1" i="1" u="sng" dirty="0" err="1"/>
              <a:t>Repellers</a:t>
            </a:r>
            <a:r>
              <a:rPr lang="en-CA" sz="3200" b="1" i="1" u="sng" dirty="0"/>
              <a:t>:</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Our region is also very prone to insects, especially mosquitoes. Our smart home will include a central system to kill insects, or drive them away. This can be controlled by activating some insect-repelling devices and closing the windows at specific times of a day to keep the insects at bay.</a:t>
            </a:r>
          </a:p>
          <a:p>
            <a:pPr algn="l"/>
            <a:r>
              <a:rPr lang="en-CA" dirty="0"/>
              <a:t>Requirements: Ultrasonic pest repellent.</a:t>
            </a:r>
          </a:p>
        </p:txBody>
      </p:sp>
    </p:spTree>
    <p:extLst>
      <p:ext uri="{BB962C8B-B14F-4D97-AF65-F5344CB8AC3E}">
        <p14:creationId xmlns:p14="http://schemas.microsoft.com/office/powerpoint/2010/main" val="2141997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75E6CC-F49C-4A11-AB19-3F2C6FAE3C73}"/>
              </a:ext>
            </a:extLst>
          </p:cNvPr>
          <p:cNvPicPr>
            <a:picLocks noChangeAspect="1"/>
          </p:cNvPicPr>
          <p:nvPr/>
        </p:nvPicPr>
        <p:blipFill rotWithShape="1">
          <a:blip r:embed="rId2">
            <a:extLst>
              <a:ext uri="{28A0092B-C50C-407E-A947-70E740481C1C}">
                <a14:useLocalDpi xmlns:a14="http://schemas.microsoft.com/office/drawing/2010/main" val="0"/>
              </a:ext>
            </a:extLst>
          </a:blip>
          <a:srcRect l="7938" t="51773" r="61663" b="12057"/>
          <a:stretch/>
        </p:blipFill>
        <p:spPr>
          <a:xfrm>
            <a:off x="2451369" y="2062264"/>
            <a:ext cx="2577831" cy="2480553"/>
          </a:xfrm>
          <a:prstGeom prst="rect">
            <a:avLst/>
          </a:prstGeom>
        </p:spPr>
      </p:pic>
      <p:pic>
        <p:nvPicPr>
          <p:cNvPr id="13" name="Picture 12">
            <a:extLst>
              <a:ext uri="{FF2B5EF4-FFF2-40B4-BE49-F238E27FC236}">
                <a16:creationId xmlns:a16="http://schemas.microsoft.com/office/drawing/2014/main" id="{EE39C163-14E9-4A61-A68F-BB6FA50B3214}"/>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1634246" y="4202348"/>
            <a:ext cx="518047" cy="340469"/>
          </a:xfrm>
          <a:prstGeom prst="rect">
            <a:avLst/>
          </a:prstGeom>
        </p:spPr>
      </p:pic>
      <p:pic>
        <p:nvPicPr>
          <p:cNvPr id="14" name="Picture 13">
            <a:extLst>
              <a:ext uri="{FF2B5EF4-FFF2-40B4-BE49-F238E27FC236}">
                <a16:creationId xmlns:a16="http://schemas.microsoft.com/office/drawing/2014/main" id="{9287652A-C009-434C-BE00-35E81D6A225B}"/>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1225685" y="4045082"/>
            <a:ext cx="518047" cy="340469"/>
          </a:xfrm>
          <a:prstGeom prst="rect">
            <a:avLst/>
          </a:prstGeom>
        </p:spPr>
      </p:pic>
      <p:pic>
        <p:nvPicPr>
          <p:cNvPr id="15" name="Picture 14">
            <a:extLst>
              <a:ext uri="{FF2B5EF4-FFF2-40B4-BE49-F238E27FC236}">
                <a16:creationId xmlns:a16="http://schemas.microsoft.com/office/drawing/2014/main" id="{4B025E30-229E-4EB5-A2F1-01E27A97B201}"/>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477813" y="4229907"/>
            <a:ext cx="518047" cy="340469"/>
          </a:xfrm>
          <a:prstGeom prst="rect">
            <a:avLst/>
          </a:prstGeom>
        </p:spPr>
      </p:pic>
      <p:pic>
        <p:nvPicPr>
          <p:cNvPr id="16" name="Picture 15">
            <a:extLst>
              <a:ext uri="{FF2B5EF4-FFF2-40B4-BE49-F238E27FC236}">
                <a16:creationId xmlns:a16="http://schemas.microsoft.com/office/drawing/2014/main" id="{F04D8CEB-CF0D-4C4A-95BF-08D1604829A0}"/>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736837" y="4024004"/>
            <a:ext cx="518047" cy="340469"/>
          </a:xfrm>
          <a:prstGeom prst="rect">
            <a:avLst/>
          </a:prstGeom>
        </p:spPr>
      </p:pic>
      <p:pic>
        <p:nvPicPr>
          <p:cNvPr id="17" name="Picture 16">
            <a:extLst>
              <a:ext uri="{FF2B5EF4-FFF2-40B4-BE49-F238E27FC236}">
                <a16:creationId xmlns:a16="http://schemas.microsoft.com/office/drawing/2014/main" id="{4EB60421-A392-4836-A04C-09CA448699B1}"/>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128957" y="4059673"/>
            <a:ext cx="518047" cy="340469"/>
          </a:xfrm>
          <a:prstGeom prst="rect">
            <a:avLst/>
          </a:prstGeom>
        </p:spPr>
      </p:pic>
      <p:sp>
        <p:nvSpPr>
          <p:cNvPr id="18" name="Oval 17">
            <a:extLst>
              <a:ext uri="{FF2B5EF4-FFF2-40B4-BE49-F238E27FC236}">
                <a16:creationId xmlns:a16="http://schemas.microsoft.com/office/drawing/2014/main" id="{D91775F3-2B2E-483C-9C4D-A9C33718A815}"/>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7967C571-66E5-46CA-B91B-E7B516155F1A}"/>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20" name="Picture 19">
            <a:extLst>
              <a:ext uri="{FF2B5EF4-FFF2-40B4-BE49-F238E27FC236}">
                <a16:creationId xmlns:a16="http://schemas.microsoft.com/office/drawing/2014/main" id="{0CD3AD89-548F-442B-B2BD-09764903D5DD}"/>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21" name="Picture 20">
            <a:extLst>
              <a:ext uri="{FF2B5EF4-FFF2-40B4-BE49-F238E27FC236}">
                <a16:creationId xmlns:a16="http://schemas.microsoft.com/office/drawing/2014/main" id="{BE5F0D2D-5564-4BB1-972E-64963C8057F7}"/>
              </a:ext>
            </a:extLst>
          </p:cNvPr>
          <p:cNvPicPr>
            <a:picLocks noChangeAspect="1"/>
          </p:cNvPicPr>
          <p:nvPr/>
        </p:nvPicPr>
        <p:blipFill rotWithShape="1">
          <a:blip r:embed="rId6">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22" name="Picture 21">
            <a:extLst>
              <a:ext uri="{FF2B5EF4-FFF2-40B4-BE49-F238E27FC236}">
                <a16:creationId xmlns:a16="http://schemas.microsoft.com/office/drawing/2014/main" id="{4926A30C-A5C0-4B33-8923-2D910DCC1AE2}"/>
              </a:ext>
            </a:extLst>
          </p:cNvPr>
          <p:cNvPicPr>
            <a:picLocks noChangeAspect="1"/>
          </p:cNvPicPr>
          <p:nvPr/>
        </p:nvPicPr>
        <p:blipFill rotWithShape="1">
          <a:blip r:embed="rId7">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23" name="Straight Arrow Connector 22">
            <a:extLst>
              <a:ext uri="{FF2B5EF4-FFF2-40B4-BE49-F238E27FC236}">
                <a16:creationId xmlns:a16="http://schemas.microsoft.com/office/drawing/2014/main" id="{0B52FFD1-F561-46C8-B4BE-519EB62B8857}"/>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3BDCB5-6449-41B6-B3AE-91B9972F1518}"/>
              </a:ext>
            </a:extLst>
          </p:cNvPr>
          <p:cNvCxnSpPr>
            <a:endCxn id="18" idx="2"/>
          </p:cNvCxnSpPr>
          <p:nvPr/>
        </p:nvCxnSpPr>
        <p:spPr>
          <a:xfrm flipV="1">
            <a:off x="4893013" y="628135"/>
            <a:ext cx="5305430" cy="1589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CE9822E-6DCB-44DB-B9B0-ABF9B53F1F0C}"/>
              </a:ext>
            </a:extLst>
          </p:cNvPr>
          <p:cNvCxnSpPr/>
          <p:nvPr/>
        </p:nvCxnSpPr>
        <p:spPr>
          <a:xfrm flipV="1">
            <a:off x="10544783" y="1138136"/>
            <a:ext cx="0" cy="9241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9B6512D-7135-4E54-9C10-1FB203B3D23B}"/>
              </a:ext>
            </a:extLst>
          </p:cNvPr>
          <p:cNvSpPr txBox="1"/>
          <p:nvPr/>
        </p:nvSpPr>
        <p:spPr>
          <a:xfrm>
            <a:off x="9531216" y="3091399"/>
            <a:ext cx="127495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Pest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Repel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fucntioning</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2F90841B-7ABE-4A8F-8014-CEC23D1125D5}"/>
              </a:ext>
            </a:extLst>
          </p:cNvPr>
          <p:cNvSpPr txBox="1"/>
          <p:nvPr/>
        </p:nvSpPr>
        <p:spPr>
          <a:xfrm>
            <a:off x="1564214" y="4851181"/>
            <a:ext cx="443164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Pest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Repel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controlled</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by</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hub</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184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a:extLst>
              <a:ext uri="{FF2B5EF4-FFF2-40B4-BE49-F238E27FC236}">
                <a16:creationId xmlns:a16="http://schemas.microsoft.com/office/drawing/2014/main" id="{73B1049A-49C2-4AB1-A86F-30EA62CD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951" y="344580"/>
            <a:ext cx="10467975" cy="6220553"/>
          </a:xfrm>
          <a:prstGeom prst="rect">
            <a:avLst/>
          </a:prstGeom>
        </p:spPr>
      </p:pic>
    </p:spTree>
    <p:extLst>
      <p:ext uri="{BB962C8B-B14F-4D97-AF65-F5344CB8AC3E}">
        <p14:creationId xmlns:p14="http://schemas.microsoft.com/office/powerpoint/2010/main" val="70113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descr="Diagram&#10;&#10;Description automatically generated">
            <a:extLst>
              <a:ext uri="{FF2B5EF4-FFF2-40B4-BE49-F238E27FC236}">
                <a16:creationId xmlns:a16="http://schemas.microsoft.com/office/drawing/2014/main" id="{ECFC403D-D40E-477D-93BE-7AD7F5086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975" y="4762"/>
            <a:ext cx="4210050" cy="6848475"/>
          </a:xfrm>
          <a:prstGeom prst="rect">
            <a:avLst/>
          </a:prstGeom>
        </p:spPr>
      </p:pic>
    </p:spTree>
    <p:extLst>
      <p:ext uri="{BB962C8B-B14F-4D97-AF65-F5344CB8AC3E}">
        <p14:creationId xmlns:p14="http://schemas.microsoft.com/office/powerpoint/2010/main" val="3652634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Lightning Rods: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Lightnings are a common phenomenon in our region. In fact, very few houses have precautions to this. So as a precaution, we can use lightning rods to direct the lightning to the ground. So, the smart system can activate the lightning rod, when it can foresee thunderstorms.</a:t>
            </a:r>
            <a:br>
              <a:rPr lang="en-CA" dirty="0"/>
            </a:br>
            <a:br>
              <a:rPr lang="en-CA" dirty="0"/>
            </a:br>
            <a:r>
              <a:rPr lang="en-CA" dirty="0"/>
              <a:t>Requirements: Smart ESE lightning rod (ESE28)</a:t>
            </a:r>
          </a:p>
        </p:txBody>
      </p:sp>
    </p:spTree>
    <p:extLst>
      <p:ext uri="{BB962C8B-B14F-4D97-AF65-F5344CB8AC3E}">
        <p14:creationId xmlns:p14="http://schemas.microsoft.com/office/powerpoint/2010/main" val="242527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6BD4E74-1B50-48A4-B324-AE94298EDA1F}"/>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1E20F82-05DD-4A34-8B2D-C576FDE1FE7D}"/>
              </a:ext>
            </a:extLst>
          </p:cNvPr>
          <p:cNvPicPr>
            <a:picLocks noChangeAspect="1"/>
          </p:cNvPicPr>
          <p:nvPr/>
        </p:nvPicPr>
        <p:blipFill rotWithShape="1">
          <a:blip r:embed="rId2">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6" name="Picture 5">
            <a:extLst>
              <a:ext uri="{FF2B5EF4-FFF2-40B4-BE49-F238E27FC236}">
                <a16:creationId xmlns:a16="http://schemas.microsoft.com/office/drawing/2014/main" id="{6547CAB7-1E29-4916-B000-97B10885780C}"/>
              </a:ext>
            </a:extLst>
          </p:cNvPr>
          <p:cNvPicPr>
            <a:picLocks noChangeAspect="1"/>
          </p:cNvPicPr>
          <p:nvPr/>
        </p:nvPicPr>
        <p:blipFill rotWithShape="1">
          <a:blip r:embed="rId3">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7" name="Picture 6">
            <a:extLst>
              <a:ext uri="{FF2B5EF4-FFF2-40B4-BE49-F238E27FC236}">
                <a16:creationId xmlns:a16="http://schemas.microsoft.com/office/drawing/2014/main" id="{6ECB1412-8AFE-4AC7-BB6B-4229D9E63D4F}"/>
              </a:ext>
            </a:extLst>
          </p:cNvPr>
          <p:cNvPicPr>
            <a:picLocks noChangeAspect="1"/>
          </p:cNvPicPr>
          <p:nvPr/>
        </p:nvPicPr>
        <p:blipFill rotWithShape="1">
          <a:blip r:embed="rId4">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8" name="Picture 7">
            <a:extLst>
              <a:ext uri="{FF2B5EF4-FFF2-40B4-BE49-F238E27FC236}">
                <a16:creationId xmlns:a16="http://schemas.microsoft.com/office/drawing/2014/main" id="{11A026E7-97E8-469E-B511-509DC2D1D933}"/>
              </a:ext>
            </a:extLst>
          </p:cNvPr>
          <p:cNvPicPr>
            <a:picLocks noChangeAspect="1"/>
          </p:cNvPicPr>
          <p:nvPr/>
        </p:nvPicPr>
        <p:blipFill rotWithShape="1">
          <a:blip r:embed="rId5">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9" name="Straight Arrow Connector 8">
            <a:extLst>
              <a:ext uri="{FF2B5EF4-FFF2-40B4-BE49-F238E27FC236}">
                <a16:creationId xmlns:a16="http://schemas.microsoft.com/office/drawing/2014/main" id="{38D7B44A-DD15-42F3-842C-C3D04B27BA29}"/>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08C5B76-1DEB-4591-A1CA-F3ACC7A31CEF}"/>
              </a:ext>
            </a:extLst>
          </p:cNvPr>
          <p:cNvPicPr>
            <a:picLocks noChangeAspect="1"/>
          </p:cNvPicPr>
          <p:nvPr/>
        </p:nvPicPr>
        <p:blipFill rotWithShape="1">
          <a:blip r:embed="rId6">
            <a:extLst>
              <a:ext uri="{28A0092B-C50C-407E-A947-70E740481C1C}">
                <a14:useLocalDpi xmlns:a14="http://schemas.microsoft.com/office/drawing/2010/main" val="0"/>
              </a:ext>
            </a:extLst>
          </a:blip>
          <a:srcRect l="6369" t="5708" r="5478" b="19223"/>
          <a:stretch/>
        </p:blipFill>
        <p:spPr>
          <a:xfrm>
            <a:off x="1731523" y="1838726"/>
            <a:ext cx="4873558" cy="3112653"/>
          </a:xfrm>
          <a:prstGeom prst="rect">
            <a:avLst/>
          </a:prstGeom>
        </p:spPr>
      </p:pic>
      <p:pic>
        <p:nvPicPr>
          <p:cNvPr id="15" name="Picture 14">
            <a:extLst>
              <a:ext uri="{FF2B5EF4-FFF2-40B4-BE49-F238E27FC236}">
                <a16:creationId xmlns:a16="http://schemas.microsoft.com/office/drawing/2014/main" id="{C46F5B6E-4AAC-4D1A-82DB-CFACE4F6E1C2}"/>
              </a:ext>
            </a:extLst>
          </p:cNvPr>
          <p:cNvPicPr>
            <a:picLocks noChangeAspect="1"/>
          </p:cNvPicPr>
          <p:nvPr/>
        </p:nvPicPr>
        <p:blipFill rotWithShape="1">
          <a:blip r:embed="rId7">
            <a:extLst>
              <a:ext uri="{28A0092B-C50C-407E-A947-70E740481C1C}">
                <a14:useLocalDpi xmlns:a14="http://schemas.microsoft.com/office/drawing/2010/main" val="0"/>
              </a:ext>
            </a:extLst>
          </a:blip>
          <a:srcRect l="45779" t="14766" r="43600" b="18034"/>
          <a:stretch/>
        </p:blipFill>
        <p:spPr>
          <a:xfrm flipH="1">
            <a:off x="1958666" y="1634247"/>
            <a:ext cx="163480" cy="1034330"/>
          </a:xfrm>
          <a:prstGeom prst="rect">
            <a:avLst/>
          </a:prstGeom>
        </p:spPr>
      </p:pic>
      <p:pic>
        <p:nvPicPr>
          <p:cNvPr id="17" name="Picture 16">
            <a:extLst>
              <a:ext uri="{FF2B5EF4-FFF2-40B4-BE49-F238E27FC236}">
                <a16:creationId xmlns:a16="http://schemas.microsoft.com/office/drawing/2014/main" id="{9F3D8E69-7915-42E8-B29A-AC1F931B79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5161" y="2484469"/>
            <a:ext cx="1191901" cy="2282084"/>
          </a:xfrm>
          <a:prstGeom prst="rect">
            <a:avLst/>
          </a:prstGeom>
        </p:spPr>
      </p:pic>
      <p:cxnSp>
        <p:nvCxnSpPr>
          <p:cNvPr id="19" name="Straight Arrow Connector 18">
            <a:extLst>
              <a:ext uri="{FF2B5EF4-FFF2-40B4-BE49-F238E27FC236}">
                <a16:creationId xmlns:a16="http://schemas.microsoft.com/office/drawing/2014/main" id="{8036DAE6-823D-46D7-8243-989DB2E6C632}"/>
              </a:ext>
            </a:extLst>
          </p:cNvPr>
          <p:cNvCxnSpPr>
            <a:stCxn id="15" idx="0"/>
          </p:cNvCxnSpPr>
          <p:nvPr/>
        </p:nvCxnSpPr>
        <p:spPr>
          <a:xfrm flipV="1">
            <a:off x="2040406" y="727121"/>
            <a:ext cx="8158036" cy="90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F2916D-7CDE-45FA-B297-0743D2AA7758}"/>
              </a:ext>
            </a:extLst>
          </p:cNvPr>
          <p:cNvCxnSpPr/>
          <p:nvPr/>
        </p:nvCxnSpPr>
        <p:spPr>
          <a:xfrm flipV="1">
            <a:off x="10642060" y="1092655"/>
            <a:ext cx="0" cy="10262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F190855-ABB6-4A87-831D-9728895D09FB}"/>
              </a:ext>
            </a:extLst>
          </p:cNvPr>
          <p:cNvSpPr txBox="1"/>
          <p:nvPr/>
        </p:nvSpPr>
        <p:spPr>
          <a:xfrm>
            <a:off x="86525" y="1934269"/>
            <a:ext cx="14634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Lightning Rod</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B167DBC9-D50E-4055-8F86-9A555BBB06EE}"/>
              </a:ext>
            </a:extLst>
          </p:cNvPr>
          <p:cNvCxnSpPr>
            <a:stCxn id="22" idx="3"/>
          </p:cNvCxnSpPr>
          <p:nvPr/>
        </p:nvCxnSpPr>
        <p:spPr>
          <a:xfrm flipV="1">
            <a:off x="1549939" y="2033081"/>
            <a:ext cx="408727" cy="8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A8DACDE-90A3-4448-B190-66F3F35AF5AF}"/>
              </a:ext>
            </a:extLst>
          </p:cNvPr>
          <p:cNvSpPr txBox="1"/>
          <p:nvPr/>
        </p:nvSpPr>
        <p:spPr>
          <a:xfrm>
            <a:off x="1493195" y="5223753"/>
            <a:ext cx="53502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Lightning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rod</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activated</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when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it</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foresees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thunderstorm</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219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descr="Chart, diagram, box and whisker chart&#10;&#10;Description automatically generated">
            <a:extLst>
              <a:ext uri="{FF2B5EF4-FFF2-40B4-BE49-F238E27FC236}">
                <a16:creationId xmlns:a16="http://schemas.microsoft.com/office/drawing/2014/main" id="{D8972961-E0F8-4903-994F-1FF4C1CE6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187" y="441658"/>
            <a:ext cx="9386888" cy="5974681"/>
          </a:xfrm>
          <a:prstGeom prst="rect">
            <a:avLst/>
          </a:prstGeom>
        </p:spPr>
      </p:pic>
    </p:spTree>
    <p:extLst>
      <p:ext uri="{BB962C8B-B14F-4D97-AF65-F5344CB8AC3E}">
        <p14:creationId xmlns:p14="http://schemas.microsoft.com/office/powerpoint/2010/main" val="2334914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descr="Diagram&#10;&#10;Description automatically generated">
            <a:extLst>
              <a:ext uri="{FF2B5EF4-FFF2-40B4-BE49-F238E27FC236}">
                <a16:creationId xmlns:a16="http://schemas.microsoft.com/office/drawing/2014/main" id="{29EC1C4C-6C00-4025-B730-87400AEC2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262" y="280987"/>
            <a:ext cx="4181475" cy="6296025"/>
          </a:xfrm>
          <a:prstGeom prst="rect">
            <a:avLst/>
          </a:prstGeom>
        </p:spPr>
      </p:pic>
    </p:spTree>
    <p:extLst>
      <p:ext uri="{BB962C8B-B14F-4D97-AF65-F5344CB8AC3E}">
        <p14:creationId xmlns:p14="http://schemas.microsoft.com/office/powerpoint/2010/main" val="4215903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2170016"/>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Class Diagram</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For</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Smart Home System</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52791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A86FD2A0-7AB2-49F7-B77F-58D0A01EEFEE}"/>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0711E4E-5618-41A9-AC65-8220500DD947}"/>
              </a:ext>
            </a:extLst>
          </p:cNvPr>
          <p:cNvPicPr>
            <a:picLocks noChangeAspect="1"/>
          </p:cNvPicPr>
          <p:nvPr/>
        </p:nvPicPr>
        <p:blipFill rotWithShape="1">
          <a:blip r:embed="rId2">
            <a:extLst>
              <a:ext uri="{28A0092B-C50C-407E-A947-70E740481C1C}">
                <a14:useLocalDpi xmlns:a14="http://schemas.microsoft.com/office/drawing/2010/main" val="0"/>
              </a:ext>
            </a:extLst>
          </a:blip>
          <a:srcRect l="13940" t="6433" r="14367" b="6675"/>
          <a:stretch/>
        </p:blipFill>
        <p:spPr>
          <a:xfrm>
            <a:off x="1540475" y="1307756"/>
            <a:ext cx="4423720" cy="3793274"/>
          </a:xfrm>
          <a:prstGeom prst="rect">
            <a:avLst/>
          </a:prstGeom>
        </p:spPr>
      </p:pic>
      <p:pic>
        <p:nvPicPr>
          <p:cNvPr id="9" name="Picture 8">
            <a:extLst>
              <a:ext uri="{FF2B5EF4-FFF2-40B4-BE49-F238E27FC236}">
                <a16:creationId xmlns:a16="http://schemas.microsoft.com/office/drawing/2014/main" id="{B292D750-6B03-4A06-A91B-EDEF224AFF49}"/>
              </a:ext>
            </a:extLst>
          </p:cNvPr>
          <p:cNvPicPr>
            <a:picLocks noChangeAspect="1"/>
          </p:cNvPicPr>
          <p:nvPr/>
        </p:nvPicPr>
        <p:blipFill rotWithShape="1">
          <a:blip r:embed="rId3">
            <a:extLst>
              <a:ext uri="{28A0092B-C50C-407E-A947-70E740481C1C}">
                <a14:useLocalDpi xmlns:a14="http://schemas.microsoft.com/office/drawing/2010/main" val="0"/>
              </a:ext>
            </a:extLst>
          </a:blip>
          <a:srcRect l="22944" t="24511" r="21954" b="28635"/>
          <a:stretch/>
        </p:blipFill>
        <p:spPr>
          <a:xfrm>
            <a:off x="3138617" y="1878227"/>
            <a:ext cx="1375719" cy="1169773"/>
          </a:xfrm>
          <a:prstGeom prst="rect">
            <a:avLst/>
          </a:prstGeom>
        </p:spPr>
      </p:pic>
      <p:pic>
        <p:nvPicPr>
          <p:cNvPr id="11" name="Picture 10">
            <a:extLst>
              <a:ext uri="{FF2B5EF4-FFF2-40B4-BE49-F238E27FC236}">
                <a16:creationId xmlns:a16="http://schemas.microsoft.com/office/drawing/2014/main" id="{EDC64A39-C504-4268-B4F2-BACA45E057F5}"/>
              </a:ext>
            </a:extLst>
          </p:cNvPr>
          <p:cNvPicPr>
            <a:picLocks noChangeAspect="1"/>
          </p:cNvPicPr>
          <p:nvPr/>
        </p:nvPicPr>
        <p:blipFill rotWithShape="1">
          <a:blip r:embed="rId4">
            <a:extLst>
              <a:ext uri="{28A0092B-C50C-407E-A947-70E740481C1C}">
                <a14:useLocalDpi xmlns:a14="http://schemas.microsoft.com/office/drawing/2010/main" val="0"/>
              </a:ext>
            </a:extLst>
          </a:blip>
          <a:srcRect l="23311" t="34375" r="22635" b="46706"/>
          <a:stretch/>
        </p:blipFill>
        <p:spPr>
          <a:xfrm>
            <a:off x="2155372" y="137983"/>
            <a:ext cx="3342208" cy="1169773"/>
          </a:xfrm>
          <a:prstGeom prst="rect">
            <a:avLst/>
          </a:prstGeom>
        </p:spPr>
      </p:pic>
      <p:pic>
        <p:nvPicPr>
          <p:cNvPr id="13" name="Picture 12">
            <a:extLst>
              <a:ext uri="{FF2B5EF4-FFF2-40B4-BE49-F238E27FC236}">
                <a16:creationId xmlns:a16="http://schemas.microsoft.com/office/drawing/2014/main" id="{89281763-5A9B-46B2-824E-ED370C96325C}"/>
              </a:ext>
            </a:extLst>
          </p:cNvPr>
          <p:cNvPicPr>
            <a:picLocks noChangeAspect="1"/>
          </p:cNvPicPr>
          <p:nvPr/>
        </p:nvPicPr>
        <p:blipFill rotWithShape="1">
          <a:blip r:embed="rId5">
            <a:extLst>
              <a:ext uri="{28A0092B-C50C-407E-A947-70E740481C1C}">
                <a14:useLocalDpi xmlns:a14="http://schemas.microsoft.com/office/drawing/2010/main" val="0"/>
              </a:ext>
            </a:extLst>
          </a:blip>
          <a:srcRect l="-1" t="1" r="68950" b="-1006"/>
          <a:stretch/>
        </p:blipFill>
        <p:spPr>
          <a:xfrm>
            <a:off x="7835443" y="1539577"/>
            <a:ext cx="1743650" cy="3329632"/>
          </a:xfrm>
          <a:prstGeom prst="rect">
            <a:avLst/>
          </a:prstGeom>
        </p:spPr>
      </p:pic>
      <p:pic>
        <p:nvPicPr>
          <p:cNvPr id="7" name="Picture 6">
            <a:extLst>
              <a:ext uri="{FF2B5EF4-FFF2-40B4-BE49-F238E27FC236}">
                <a16:creationId xmlns:a16="http://schemas.microsoft.com/office/drawing/2014/main" id="{8B10F03D-40CA-4512-83E7-14668B546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6286" y="1895670"/>
            <a:ext cx="1443919" cy="2561000"/>
          </a:xfrm>
          <a:prstGeom prst="rect">
            <a:avLst/>
          </a:prstGeom>
        </p:spPr>
      </p:pic>
      <p:pic>
        <p:nvPicPr>
          <p:cNvPr id="15" name="Picture 14">
            <a:extLst>
              <a:ext uri="{FF2B5EF4-FFF2-40B4-BE49-F238E27FC236}">
                <a16:creationId xmlns:a16="http://schemas.microsoft.com/office/drawing/2014/main" id="{1349B912-24ED-448A-B3DA-C05451363C69}"/>
              </a:ext>
            </a:extLst>
          </p:cNvPr>
          <p:cNvPicPr>
            <a:picLocks noChangeAspect="1"/>
          </p:cNvPicPr>
          <p:nvPr/>
        </p:nvPicPr>
        <p:blipFill rotWithShape="1">
          <a:blip r:embed="rId7">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cxnSp>
        <p:nvCxnSpPr>
          <p:cNvPr id="23" name="Straight Arrow Connector 22">
            <a:extLst>
              <a:ext uri="{FF2B5EF4-FFF2-40B4-BE49-F238E27FC236}">
                <a16:creationId xmlns:a16="http://schemas.microsoft.com/office/drawing/2014/main" id="{F4C62A0B-EEB2-4F02-9FCA-36BEBE083515}"/>
              </a:ext>
            </a:extLst>
          </p:cNvPr>
          <p:cNvCxnSpPr>
            <a:stCxn id="11" idx="3"/>
            <a:endCxn id="16" idx="2"/>
          </p:cNvCxnSpPr>
          <p:nvPr/>
        </p:nvCxnSpPr>
        <p:spPr>
          <a:xfrm flipV="1">
            <a:off x="5497580" y="628135"/>
            <a:ext cx="4700863" cy="947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A6ADDDD-6C9E-4519-A760-B8FB6C22B76F}"/>
              </a:ext>
            </a:extLst>
          </p:cNvPr>
          <p:cNvCxnSpPr>
            <a:cxnSpLocks/>
            <a:endCxn id="16" idx="2"/>
          </p:cNvCxnSpPr>
          <p:nvPr/>
        </p:nvCxnSpPr>
        <p:spPr>
          <a:xfrm flipV="1">
            <a:off x="5098161" y="628135"/>
            <a:ext cx="5100282" cy="1977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2D67D4-2073-4FE0-9EA5-CD4DA4A0DCB2}"/>
              </a:ext>
            </a:extLst>
          </p:cNvPr>
          <p:cNvCxnSpPr>
            <a:cxnSpLocks/>
          </p:cNvCxnSpPr>
          <p:nvPr/>
        </p:nvCxnSpPr>
        <p:spPr>
          <a:xfrm flipV="1">
            <a:off x="9388370" y="1057212"/>
            <a:ext cx="1263155" cy="1878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B03E1636-3643-497B-A733-61696BACEF6B}"/>
              </a:ext>
            </a:extLst>
          </p:cNvPr>
          <p:cNvPicPr>
            <a:picLocks noChangeAspect="1"/>
          </p:cNvPicPr>
          <p:nvPr/>
        </p:nvPicPr>
        <p:blipFill rotWithShape="1">
          <a:blip r:embed="rId8">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sp>
        <p:nvSpPr>
          <p:cNvPr id="33" name="TextBox 32">
            <a:extLst>
              <a:ext uri="{FF2B5EF4-FFF2-40B4-BE49-F238E27FC236}">
                <a16:creationId xmlns:a16="http://schemas.microsoft.com/office/drawing/2014/main" id="{D817ADF3-6846-450E-BFBB-91BE1779842D}"/>
              </a:ext>
            </a:extLst>
          </p:cNvPr>
          <p:cNvSpPr txBox="1"/>
          <p:nvPr/>
        </p:nvSpPr>
        <p:spPr>
          <a:xfrm>
            <a:off x="587165" y="413948"/>
            <a:ext cx="16300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AC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Turned</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off</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60F4776E-FD62-4559-9F7C-DE93E3491387}"/>
              </a:ext>
            </a:extLst>
          </p:cNvPr>
          <p:cNvSpPr txBox="1"/>
          <p:nvPr/>
        </p:nvSpPr>
        <p:spPr>
          <a:xfrm>
            <a:off x="3073353" y="5133949"/>
            <a:ext cx="150624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Window</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open</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DF2738E9-4CFC-4D03-AAEB-FD0E8DBC09B2}"/>
              </a:ext>
            </a:extLst>
          </p:cNvPr>
          <p:cNvSpPr txBox="1"/>
          <p:nvPr/>
        </p:nvSpPr>
        <p:spPr>
          <a:xfrm>
            <a:off x="7764324" y="4902136"/>
            <a:ext cx="205440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Smart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app</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showing</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good</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 name="Picture 36">
            <a:extLst>
              <a:ext uri="{FF2B5EF4-FFF2-40B4-BE49-F238E27FC236}">
                <a16:creationId xmlns:a16="http://schemas.microsoft.com/office/drawing/2014/main" id="{C4710BC0-52AF-4CE1-AA2C-CA0C5842C6FA}"/>
              </a:ext>
            </a:extLst>
          </p:cNvPr>
          <p:cNvPicPr>
            <a:picLocks noChangeAspect="1"/>
          </p:cNvPicPr>
          <p:nvPr/>
        </p:nvPicPr>
        <p:blipFill rotWithShape="1">
          <a:blip r:embed="rId9">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39" name="Straight Arrow Connector 38">
            <a:extLst>
              <a:ext uri="{FF2B5EF4-FFF2-40B4-BE49-F238E27FC236}">
                <a16:creationId xmlns:a16="http://schemas.microsoft.com/office/drawing/2014/main" id="{1E81420E-26CB-4EBC-8154-15290574A4F5}"/>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242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37589ED-48C6-4962-8402-C33AB8740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51" y="0"/>
            <a:ext cx="11013297" cy="6858000"/>
          </a:xfrm>
          <a:prstGeom prst="rect">
            <a:avLst/>
          </a:prstGeom>
        </p:spPr>
      </p:pic>
    </p:spTree>
    <p:extLst>
      <p:ext uri="{BB962C8B-B14F-4D97-AF65-F5344CB8AC3E}">
        <p14:creationId xmlns:p14="http://schemas.microsoft.com/office/powerpoint/2010/main" val="1568999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2170016"/>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Use-Case Diagram</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For</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Smart Home System</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4266166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chematic&#10;&#10;Description automatically generated">
            <a:extLst>
              <a:ext uri="{FF2B5EF4-FFF2-40B4-BE49-F238E27FC236}">
                <a16:creationId xmlns:a16="http://schemas.microsoft.com/office/drawing/2014/main" id="{C5EDBA6E-23C8-4B6A-8809-EBB5FC421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815" y="0"/>
            <a:ext cx="5246370" cy="6858000"/>
          </a:xfrm>
          <a:prstGeom prst="rect">
            <a:avLst/>
          </a:prstGeom>
        </p:spPr>
      </p:pic>
    </p:spTree>
    <p:extLst>
      <p:ext uri="{BB962C8B-B14F-4D97-AF65-F5344CB8AC3E}">
        <p14:creationId xmlns:p14="http://schemas.microsoft.com/office/powerpoint/2010/main" val="69780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80EC-8706-4D2F-9071-88B538145B98}"/>
              </a:ext>
            </a:extLst>
          </p:cNvPr>
          <p:cNvSpPr>
            <a:spLocks noGrp="1"/>
          </p:cNvSpPr>
          <p:nvPr>
            <p:ph type="title"/>
          </p:nvPr>
        </p:nvSpPr>
        <p:spPr>
          <a:xfrm>
            <a:off x="760379" y="2592759"/>
            <a:ext cx="10515600" cy="1325563"/>
          </a:xfrm>
        </p:spPr>
        <p:txBody>
          <a:bodyPr/>
          <a:lstStyle/>
          <a:p>
            <a:pPr algn="ctr"/>
            <a:r>
              <a:rPr lang="de-DE" dirty="0" err="1">
                <a:latin typeface="Adobe Heiti Std R" panose="020B0400000000000000" pitchFamily="34" charset="-128"/>
                <a:ea typeface="Adobe Heiti Std R" panose="020B0400000000000000" pitchFamily="34" charset="-128"/>
              </a:rPr>
              <a:t>Thank</a:t>
            </a:r>
            <a:r>
              <a:rPr lang="de-DE" dirty="0">
                <a:latin typeface="Adobe Heiti Std R" panose="020B0400000000000000" pitchFamily="34" charset="-128"/>
                <a:ea typeface="Adobe Heiti Std R" panose="020B0400000000000000" pitchFamily="34" charset="-128"/>
              </a:rPr>
              <a:t> </a:t>
            </a:r>
            <a:r>
              <a:rPr lang="de-DE" dirty="0" err="1">
                <a:latin typeface="Adobe Heiti Std R" panose="020B0400000000000000" pitchFamily="34" charset="-128"/>
                <a:ea typeface="Adobe Heiti Std R" panose="020B0400000000000000" pitchFamily="34" charset="-128"/>
              </a:rPr>
              <a:t>you</a:t>
            </a:r>
            <a:r>
              <a:rPr lang="de-DE" dirty="0">
                <a:latin typeface="Adobe Heiti Std R" panose="020B0400000000000000" pitchFamily="34" charset="-128"/>
                <a:ea typeface="Adobe Heiti Std R" panose="020B0400000000000000" pitchFamily="34" charset="-128"/>
              </a:rPr>
              <a:t>!</a:t>
            </a:r>
            <a:endParaRPr lang="en-CA"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2233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41DF92-719A-4340-95C8-507CCB9B89BF}"/>
              </a:ext>
            </a:extLst>
          </p:cNvPr>
          <p:cNvPicPr>
            <a:picLocks noChangeAspect="1"/>
          </p:cNvPicPr>
          <p:nvPr/>
        </p:nvPicPr>
        <p:blipFill rotWithShape="1">
          <a:blip r:embed="rId2">
            <a:extLst>
              <a:ext uri="{28A0092B-C50C-407E-A947-70E740481C1C}">
                <a14:useLocalDpi xmlns:a14="http://schemas.microsoft.com/office/drawing/2010/main" val="0"/>
              </a:ext>
            </a:extLst>
          </a:blip>
          <a:srcRect l="12411" t="12799" r="12696" b="17985"/>
          <a:stretch/>
        </p:blipFill>
        <p:spPr>
          <a:xfrm>
            <a:off x="2395157" y="1391054"/>
            <a:ext cx="3424136" cy="3375498"/>
          </a:xfrm>
          <a:prstGeom prst="rect">
            <a:avLst/>
          </a:prstGeom>
        </p:spPr>
      </p:pic>
      <p:pic>
        <p:nvPicPr>
          <p:cNvPr id="14" name="Picture 13">
            <a:extLst>
              <a:ext uri="{FF2B5EF4-FFF2-40B4-BE49-F238E27FC236}">
                <a16:creationId xmlns:a16="http://schemas.microsoft.com/office/drawing/2014/main" id="{01D4534B-3C93-4681-9711-4347D4023A5F}"/>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68950" b="-1006"/>
          <a:stretch/>
        </p:blipFill>
        <p:spPr>
          <a:xfrm>
            <a:off x="7592252" y="1436920"/>
            <a:ext cx="1743650" cy="3329632"/>
          </a:xfrm>
          <a:prstGeom prst="rect">
            <a:avLst/>
          </a:prstGeom>
        </p:spPr>
      </p:pic>
      <p:sp>
        <p:nvSpPr>
          <p:cNvPr id="15" name="Oval 14">
            <a:extLst>
              <a:ext uri="{FF2B5EF4-FFF2-40B4-BE49-F238E27FC236}">
                <a16:creationId xmlns:a16="http://schemas.microsoft.com/office/drawing/2014/main" id="{C4073FE2-C837-4FC8-9AAD-29FF92ACF691}"/>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E08E9AB1-FDE8-475B-BCCD-716C71616690}"/>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7" name="Picture 16">
            <a:extLst>
              <a:ext uri="{FF2B5EF4-FFF2-40B4-BE49-F238E27FC236}">
                <a16:creationId xmlns:a16="http://schemas.microsoft.com/office/drawing/2014/main" id="{79F839CB-ACA0-44DC-9667-E84BBAD22840}"/>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9" name="Picture 18">
            <a:extLst>
              <a:ext uri="{FF2B5EF4-FFF2-40B4-BE49-F238E27FC236}">
                <a16:creationId xmlns:a16="http://schemas.microsoft.com/office/drawing/2014/main" id="{9D94C34A-2617-48C8-B090-70CFCB2093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4034" y="1815613"/>
            <a:ext cx="1473487" cy="2572246"/>
          </a:xfrm>
          <a:prstGeom prst="rect">
            <a:avLst/>
          </a:prstGeom>
        </p:spPr>
      </p:pic>
      <p:sp>
        <p:nvSpPr>
          <p:cNvPr id="20" name="TextBox 19">
            <a:extLst>
              <a:ext uri="{FF2B5EF4-FFF2-40B4-BE49-F238E27FC236}">
                <a16:creationId xmlns:a16="http://schemas.microsoft.com/office/drawing/2014/main" id="{594CF896-E621-48BB-9A69-F5B3A5424911}"/>
              </a:ext>
            </a:extLst>
          </p:cNvPr>
          <p:cNvSpPr txBox="1"/>
          <p:nvPr/>
        </p:nvSpPr>
        <p:spPr>
          <a:xfrm>
            <a:off x="2587863" y="5936664"/>
            <a:ext cx="64628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Window</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automatically</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closes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when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it</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detects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forecast</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of</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rain. </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59064290-57C5-44AC-98F2-01DC2A4C53EB}"/>
              </a:ext>
            </a:extLst>
          </p:cNvPr>
          <p:cNvCxnSpPr>
            <a:endCxn id="15" idx="2"/>
          </p:cNvCxnSpPr>
          <p:nvPr/>
        </p:nvCxnSpPr>
        <p:spPr>
          <a:xfrm flipV="1">
            <a:off x="5223753" y="628135"/>
            <a:ext cx="4974690" cy="762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8D8DEEE-DA6A-44F1-9530-1F4750F58065}"/>
              </a:ext>
            </a:extLst>
          </p:cNvPr>
          <p:cNvCxnSpPr>
            <a:endCxn id="15" idx="3"/>
          </p:cNvCxnSpPr>
          <p:nvPr/>
        </p:nvCxnSpPr>
        <p:spPr>
          <a:xfrm flipV="1">
            <a:off x="9187521" y="1041712"/>
            <a:ext cx="1290808" cy="12637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F3E67F4-8D9E-48ED-997E-144A1096395C}"/>
              </a:ext>
            </a:extLst>
          </p:cNvPr>
          <p:cNvSpPr txBox="1"/>
          <p:nvPr/>
        </p:nvSpPr>
        <p:spPr>
          <a:xfrm>
            <a:off x="7517288" y="4733229"/>
            <a:ext cx="227955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Smart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app</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showing</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rainy</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3A656D61-59A4-4D59-8EB6-40259EE6456A}"/>
              </a:ext>
            </a:extLst>
          </p:cNvPr>
          <p:cNvPicPr>
            <a:picLocks noChangeAspect="1"/>
          </p:cNvPicPr>
          <p:nvPr/>
        </p:nvPicPr>
        <p:blipFill rotWithShape="1">
          <a:blip r:embed="rId7">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27" name="Straight Arrow Connector 26">
            <a:extLst>
              <a:ext uri="{FF2B5EF4-FFF2-40B4-BE49-F238E27FC236}">
                <a16:creationId xmlns:a16="http://schemas.microsoft.com/office/drawing/2014/main" id="{98366E87-9E4C-4E43-AE27-9FEAB66C1D58}"/>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06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8" name="Picture 7" descr="A picture containing diagram&#10;&#10;Description automatically generated">
            <a:extLst>
              <a:ext uri="{FF2B5EF4-FFF2-40B4-BE49-F238E27FC236}">
                <a16:creationId xmlns:a16="http://schemas.microsoft.com/office/drawing/2014/main" id="{78EE35F7-A0B8-477F-A484-D355C6732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549" y="0"/>
            <a:ext cx="9190463" cy="6858000"/>
          </a:xfrm>
          <a:prstGeom prst="rect">
            <a:avLst/>
          </a:prstGeom>
        </p:spPr>
      </p:pic>
    </p:spTree>
    <p:extLst>
      <p:ext uri="{BB962C8B-B14F-4D97-AF65-F5344CB8AC3E}">
        <p14:creationId xmlns:p14="http://schemas.microsoft.com/office/powerpoint/2010/main" val="77655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descr="Diagram&#10;&#10;Description automatically generated">
            <a:extLst>
              <a:ext uri="{FF2B5EF4-FFF2-40B4-BE49-F238E27FC236}">
                <a16:creationId xmlns:a16="http://schemas.microsoft.com/office/drawing/2014/main" id="{71C2F63A-AC69-4340-A8A6-FA6C22A68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762" y="52387"/>
            <a:ext cx="5457825" cy="6753225"/>
          </a:xfrm>
          <a:prstGeom prst="rect">
            <a:avLst/>
          </a:prstGeom>
        </p:spPr>
      </p:pic>
    </p:spTree>
    <p:extLst>
      <p:ext uri="{BB962C8B-B14F-4D97-AF65-F5344CB8AC3E}">
        <p14:creationId xmlns:p14="http://schemas.microsoft.com/office/powerpoint/2010/main" val="49438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Smart Gardening:</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a:bodyPr>
          <a:lstStyle/>
          <a:p>
            <a:pPr algn="l"/>
            <a:r>
              <a:rPr lang="en-CA" dirty="0"/>
              <a:t>A separate space for garden in the house for the plant lovers. The smart home will allow devices like </a:t>
            </a:r>
            <a:r>
              <a:rPr lang="en-CA" dirty="0" err="1"/>
              <a:t>GreenSens</a:t>
            </a:r>
            <a:r>
              <a:rPr lang="en-CA" dirty="0"/>
              <a:t> to be compatible with it, keeping the user constantly updated about the health of each of the plants in the garden. </a:t>
            </a:r>
          </a:p>
          <a:p>
            <a:pPr algn="l"/>
            <a:r>
              <a:rPr lang="en-CA" dirty="0"/>
              <a:t>Requirements: </a:t>
            </a:r>
            <a:r>
              <a:rPr lang="en-CA" dirty="0" err="1"/>
              <a:t>GreenSens</a:t>
            </a:r>
            <a:r>
              <a:rPr lang="en-CA" dirty="0"/>
              <a:t>, Space in the house.</a:t>
            </a:r>
          </a:p>
          <a:p>
            <a:pPr algn="l"/>
            <a:endParaRPr lang="en-CA" dirty="0"/>
          </a:p>
        </p:txBody>
      </p:sp>
    </p:spTree>
    <p:extLst>
      <p:ext uri="{BB962C8B-B14F-4D97-AF65-F5344CB8AC3E}">
        <p14:creationId xmlns:p14="http://schemas.microsoft.com/office/powerpoint/2010/main" val="22349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608CC-C925-4A5D-8825-12162D55C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438" y="1244751"/>
            <a:ext cx="4922938" cy="3307599"/>
          </a:xfrm>
          <a:prstGeom prst="rect">
            <a:avLst/>
          </a:prstGeom>
        </p:spPr>
      </p:pic>
      <p:pic>
        <p:nvPicPr>
          <p:cNvPr id="12" name="Picture 11">
            <a:extLst>
              <a:ext uri="{FF2B5EF4-FFF2-40B4-BE49-F238E27FC236}">
                <a16:creationId xmlns:a16="http://schemas.microsoft.com/office/drawing/2014/main" id="{1D50CDC9-42A8-4F50-931B-4E01CFDF633C}"/>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68950" b="-1006"/>
          <a:stretch/>
        </p:blipFill>
        <p:spPr>
          <a:xfrm>
            <a:off x="7864626" y="1472062"/>
            <a:ext cx="1743650" cy="3329632"/>
          </a:xfrm>
          <a:prstGeom prst="rect">
            <a:avLst/>
          </a:prstGeom>
        </p:spPr>
      </p:pic>
      <p:pic>
        <p:nvPicPr>
          <p:cNvPr id="11" name="Picture 10">
            <a:extLst>
              <a:ext uri="{FF2B5EF4-FFF2-40B4-BE49-F238E27FC236}">
                <a16:creationId xmlns:a16="http://schemas.microsoft.com/office/drawing/2014/main" id="{D380C84D-C620-43E0-8DCB-C54C75D389B2}"/>
              </a:ext>
            </a:extLst>
          </p:cNvPr>
          <p:cNvPicPr>
            <a:picLocks noChangeAspect="1"/>
          </p:cNvPicPr>
          <p:nvPr/>
        </p:nvPicPr>
        <p:blipFill rotWithShape="1">
          <a:blip r:embed="rId4">
            <a:extLst>
              <a:ext uri="{28A0092B-C50C-407E-A947-70E740481C1C}">
                <a14:useLocalDpi xmlns:a14="http://schemas.microsoft.com/office/drawing/2010/main" val="0"/>
              </a:ext>
            </a:extLst>
          </a:blip>
          <a:srcRect l="62091" t="14474" r="16620" b="20414"/>
          <a:stretch/>
        </p:blipFill>
        <p:spPr>
          <a:xfrm>
            <a:off x="7998326" y="1808955"/>
            <a:ext cx="1476250" cy="2655846"/>
          </a:xfrm>
          <a:prstGeom prst="rect">
            <a:avLst/>
          </a:prstGeom>
        </p:spPr>
      </p:pic>
      <p:sp>
        <p:nvSpPr>
          <p:cNvPr id="13" name="TextBox 12">
            <a:extLst>
              <a:ext uri="{FF2B5EF4-FFF2-40B4-BE49-F238E27FC236}">
                <a16:creationId xmlns:a16="http://schemas.microsoft.com/office/drawing/2014/main" id="{F1A8E140-DE6D-464B-B725-8285DEABFB3A}"/>
              </a:ext>
            </a:extLst>
          </p:cNvPr>
          <p:cNvSpPr txBox="1"/>
          <p:nvPr/>
        </p:nvSpPr>
        <p:spPr>
          <a:xfrm>
            <a:off x="2355424" y="4499595"/>
            <a:ext cx="31029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Garden in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terrace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lawn</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2DB90327-C89A-4FF7-A055-800C3A24F6B7}"/>
              </a:ext>
            </a:extLst>
          </p:cNvPr>
          <p:cNvPicPr>
            <a:picLocks noChangeAspect="1"/>
          </p:cNvPicPr>
          <p:nvPr/>
        </p:nvPicPr>
        <p:blipFill rotWithShape="1">
          <a:blip r:embed="rId5">
            <a:extLst>
              <a:ext uri="{28A0092B-C50C-407E-A947-70E740481C1C}">
                <a14:useLocalDpi xmlns:a14="http://schemas.microsoft.com/office/drawing/2010/main" val="0"/>
              </a:ext>
            </a:extLst>
          </a:blip>
          <a:srcRect l="20544" t="18634" r="24210" b="5432"/>
          <a:stretch/>
        </p:blipFill>
        <p:spPr>
          <a:xfrm>
            <a:off x="555478" y="6048806"/>
            <a:ext cx="889960" cy="623848"/>
          </a:xfrm>
          <a:prstGeom prst="rect">
            <a:avLst/>
          </a:prstGeom>
        </p:spPr>
      </p:pic>
      <p:pic>
        <p:nvPicPr>
          <p:cNvPr id="17" name="Picture 16">
            <a:extLst>
              <a:ext uri="{FF2B5EF4-FFF2-40B4-BE49-F238E27FC236}">
                <a16:creationId xmlns:a16="http://schemas.microsoft.com/office/drawing/2014/main" id="{9DADCBE6-704E-4D7C-964C-0734EB491207}"/>
              </a:ext>
            </a:extLst>
          </p:cNvPr>
          <p:cNvPicPr>
            <a:picLocks noChangeAspect="1"/>
          </p:cNvPicPr>
          <p:nvPr/>
        </p:nvPicPr>
        <p:blipFill rotWithShape="1">
          <a:blip r:embed="rId6">
            <a:extLst>
              <a:ext uri="{28A0092B-C50C-407E-A947-70E740481C1C}">
                <a14:useLocalDpi xmlns:a14="http://schemas.microsoft.com/office/drawing/2010/main" val="0"/>
              </a:ext>
            </a:extLst>
          </a:blip>
          <a:srcRect l="79335" t="51682" r="1615" b="8139"/>
          <a:stretch/>
        </p:blipFill>
        <p:spPr>
          <a:xfrm>
            <a:off x="1746301" y="5388165"/>
            <a:ext cx="814289" cy="1321283"/>
          </a:xfrm>
          <a:prstGeom prst="rect">
            <a:avLst/>
          </a:prstGeom>
        </p:spPr>
      </p:pic>
      <p:sp>
        <p:nvSpPr>
          <p:cNvPr id="18" name="Arrow: Bent 17">
            <a:extLst>
              <a:ext uri="{FF2B5EF4-FFF2-40B4-BE49-F238E27FC236}">
                <a16:creationId xmlns:a16="http://schemas.microsoft.com/office/drawing/2014/main" id="{FFFBAA4F-4C36-443E-A493-BA232C7B58CC}"/>
              </a:ext>
            </a:extLst>
          </p:cNvPr>
          <p:cNvSpPr/>
          <p:nvPr/>
        </p:nvSpPr>
        <p:spPr>
          <a:xfrm>
            <a:off x="1264233" y="2879386"/>
            <a:ext cx="165370" cy="31694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Arrow: Bent 22">
            <a:extLst>
              <a:ext uri="{FF2B5EF4-FFF2-40B4-BE49-F238E27FC236}">
                <a16:creationId xmlns:a16="http://schemas.microsoft.com/office/drawing/2014/main" id="{D647F938-3D8E-4D8D-B3B4-CC71EF64FC35}"/>
              </a:ext>
            </a:extLst>
          </p:cNvPr>
          <p:cNvSpPr/>
          <p:nvPr/>
        </p:nvSpPr>
        <p:spPr>
          <a:xfrm rot="11932429">
            <a:off x="1264233" y="6595353"/>
            <a:ext cx="652116" cy="11409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E76E4CC7-5E9F-4913-B5E4-5EBCBC961F68}"/>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03AFD61C-329A-4ABA-A14A-672FDAEA217C}"/>
              </a:ext>
            </a:extLst>
          </p:cNvPr>
          <p:cNvPicPr>
            <a:picLocks noChangeAspect="1"/>
          </p:cNvPicPr>
          <p:nvPr/>
        </p:nvPicPr>
        <p:blipFill rotWithShape="1">
          <a:blip r:embed="rId7">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26" name="Picture 25">
            <a:extLst>
              <a:ext uri="{FF2B5EF4-FFF2-40B4-BE49-F238E27FC236}">
                <a16:creationId xmlns:a16="http://schemas.microsoft.com/office/drawing/2014/main" id="{6DC55A25-C36D-4C23-9462-E1D570FBDC45}"/>
              </a:ext>
            </a:extLst>
          </p:cNvPr>
          <p:cNvPicPr>
            <a:picLocks noChangeAspect="1"/>
          </p:cNvPicPr>
          <p:nvPr/>
        </p:nvPicPr>
        <p:blipFill rotWithShape="1">
          <a:blip r:embed="rId8">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cxnSp>
        <p:nvCxnSpPr>
          <p:cNvPr id="28" name="Straight Arrow Connector 27">
            <a:extLst>
              <a:ext uri="{FF2B5EF4-FFF2-40B4-BE49-F238E27FC236}">
                <a16:creationId xmlns:a16="http://schemas.microsoft.com/office/drawing/2014/main" id="{484B622E-1137-4319-9C39-4E1DD65DA139}"/>
              </a:ext>
            </a:extLst>
          </p:cNvPr>
          <p:cNvCxnSpPr>
            <a:cxnSpLocks/>
          </p:cNvCxnSpPr>
          <p:nvPr/>
        </p:nvCxnSpPr>
        <p:spPr>
          <a:xfrm flipV="1">
            <a:off x="9474576" y="1092200"/>
            <a:ext cx="1164832" cy="10381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367A22BB-8429-425A-AEDC-44D2CC676E43}"/>
              </a:ext>
            </a:extLst>
          </p:cNvPr>
          <p:cNvCxnSpPr>
            <a:cxnSpLocks/>
            <a:endCxn id="24" idx="2"/>
          </p:cNvCxnSpPr>
          <p:nvPr/>
        </p:nvCxnSpPr>
        <p:spPr>
          <a:xfrm flipV="1">
            <a:off x="768485" y="628135"/>
            <a:ext cx="9429958" cy="5529474"/>
          </a:xfrm>
          <a:prstGeom prst="curvedConnector3">
            <a:avLst>
              <a:gd name="adj1" fmla="val -818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D4CF7FE-3B5A-4AC7-9A9E-850A83EF2481}"/>
              </a:ext>
            </a:extLst>
          </p:cNvPr>
          <p:cNvSpPr txBox="1"/>
          <p:nvPr/>
        </p:nvSpPr>
        <p:spPr>
          <a:xfrm>
            <a:off x="7686897" y="4833320"/>
            <a:ext cx="25194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Smart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app</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showing</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overall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health</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of</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plants</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5E3BF7D9-8CC2-4DEE-A830-A42FF965D75A}"/>
              </a:ext>
            </a:extLst>
          </p:cNvPr>
          <p:cNvSpPr txBox="1"/>
          <p:nvPr/>
        </p:nvSpPr>
        <p:spPr>
          <a:xfrm>
            <a:off x="2720503" y="5557444"/>
            <a:ext cx="337549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When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water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level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of</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plants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low</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smart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system</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automatically</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pumps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water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to</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garden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 name="Picture 47">
            <a:extLst>
              <a:ext uri="{FF2B5EF4-FFF2-40B4-BE49-F238E27FC236}">
                <a16:creationId xmlns:a16="http://schemas.microsoft.com/office/drawing/2014/main" id="{2DF9DED2-1144-45FB-9294-48405B5C5B51}"/>
              </a:ext>
            </a:extLst>
          </p:cNvPr>
          <p:cNvPicPr>
            <a:picLocks noChangeAspect="1"/>
          </p:cNvPicPr>
          <p:nvPr/>
        </p:nvPicPr>
        <p:blipFill rotWithShape="1">
          <a:blip r:embed="rId9">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49" name="Straight Arrow Connector 48">
            <a:extLst>
              <a:ext uri="{FF2B5EF4-FFF2-40B4-BE49-F238E27FC236}">
                <a16:creationId xmlns:a16="http://schemas.microsoft.com/office/drawing/2014/main" id="{66F350E2-F104-4B80-9382-9E61B947EE45}"/>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51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36488" y="187065"/>
            <a:ext cx="10504167" cy="378691"/>
          </a:xfrm>
        </p:spPr>
        <p:txBody>
          <a:bodyPr vert="horz">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descr="Diagram, box and whisker chart&#10;&#10;Description automatically generated">
            <a:extLst>
              <a:ext uri="{FF2B5EF4-FFF2-40B4-BE49-F238E27FC236}">
                <a16:creationId xmlns:a16="http://schemas.microsoft.com/office/drawing/2014/main" id="{CE55FB2C-C1D0-4028-B04C-C72E365C4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5424"/>
            <a:ext cx="12192000" cy="5676165"/>
          </a:xfrm>
          <a:prstGeom prst="rect">
            <a:avLst/>
          </a:prstGeom>
        </p:spPr>
      </p:pic>
    </p:spTree>
    <p:extLst>
      <p:ext uri="{BB962C8B-B14F-4D97-AF65-F5344CB8AC3E}">
        <p14:creationId xmlns:p14="http://schemas.microsoft.com/office/powerpoint/2010/main" val="210824702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684</Words>
  <Application>Microsoft Office PowerPoint</Application>
  <PresentationFormat>Widescreen</PresentationFormat>
  <Paragraphs>57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Adobe Heiti Std R</vt:lpstr>
      <vt:lpstr>Arial</vt:lpstr>
      <vt:lpstr>Calibri</vt:lpstr>
      <vt:lpstr>Calibri Light</vt:lpstr>
      <vt:lpstr>1_Office Theme</vt:lpstr>
      <vt:lpstr>Ideas &amp; Scenarios</vt:lpstr>
      <vt:lpstr>Smart Windows:</vt:lpstr>
      <vt:lpstr>PowerPoint Presentation</vt:lpstr>
      <vt:lpstr>PowerPoint Presentation</vt:lpstr>
      <vt:lpstr>Sequence Diagram</vt:lpstr>
      <vt:lpstr>Activity Diagram</vt:lpstr>
      <vt:lpstr>Smart Gardening:</vt:lpstr>
      <vt:lpstr>PowerPoint Presentation</vt:lpstr>
      <vt:lpstr>Sequence Diagram</vt:lpstr>
      <vt:lpstr>Activity Diagram</vt:lpstr>
      <vt:lpstr>Gas Leakage:</vt:lpstr>
      <vt:lpstr>PowerPoint Presentation</vt:lpstr>
      <vt:lpstr>Sequence Diagram</vt:lpstr>
      <vt:lpstr>Activity Diagram</vt:lpstr>
      <vt:lpstr>Rain water-recycling system:</vt:lpstr>
      <vt:lpstr>PowerPoint Presentation</vt:lpstr>
      <vt:lpstr>Sequence Diagram</vt:lpstr>
      <vt:lpstr>Activity Diagram</vt:lpstr>
      <vt:lpstr>Voltage stabilizers:</vt:lpstr>
      <vt:lpstr>PowerPoint Presentation</vt:lpstr>
      <vt:lpstr>Insect Repellers:</vt:lpstr>
      <vt:lpstr>PowerPoint Presentation</vt:lpstr>
      <vt:lpstr>Sequence Diagram</vt:lpstr>
      <vt:lpstr>Activity Diagram</vt:lpstr>
      <vt:lpstr>Lightning Rods:</vt:lpstr>
      <vt:lpstr>PowerPoint Presentation</vt:lpstr>
      <vt:lpstr>Sequence Diagram</vt:lpstr>
      <vt:lpstr>Activity Diagram</vt:lpstr>
      <vt:lpstr>Class Diagram For Smart Home System</vt:lpstr>
      <vt:lpstr>PowerPoint Presentation</vt:lpstr>
      <vt:lpstr>Use-Case Diagram For Smart Home System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&amp; Scenarios</dc:title>
  <dc:creator>ASM Nurussafa</dc:creator>
  <cp:lastModifiedBy>ASM Nurussafa</cp:lastModifiedBy>
  <cp:revision>4</cp:revision>
  <dcterms:created xsi:type="dcterms:W3CDTF">2020-12-03T05:36:10Z</dcterms:created>
  <dcterms:modified xsi:type="dcterms:W3CDTF">2020-12-03T06:10:50Z</dcterms:modified>
</cp:coreProperties>
</file>