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8" r:id="rId2"/>
    <p:sldMasterId id="2147483840" r:id="rId3"/>
  </p:sldMasterIdLst>
  <p:sldIdLst>
    <p:sldId id="309" r:id="rId4"/>
    <p:sldId id="310" r:id="rId5"/>
    <p:sldId id="257" r:id="rId6"/>
    <p:sldId id="315" r:id="rId7"/>
    <p:sldId id="269" r:id="rId8"/>
    <p:sldId id="316" r:id="rId9"/>
    <p:sldId id="291" r:id="rId10"/>
    <p:sldId id="259" r:id="rId11"/>
    <p:sldId id="295" r:id="rId12"/>
    <p:sldId id="296" r:id="rId13"/>
    <p:sldId id="261" r:id="rId14"/>
    <p:sldId id="297" r:id="rId15"/>
    <p:sldId id="298" r:id="rId16"/>
    <p:sldId id="263" r:id="rId17"/>
    <p:sldId id="299" r:id="rId18"/>
    <p:sldId id="300" r:id="rId19"/>
    <p:sldId id="267" r:id="rId20"/>
    <p:sldId id="301" r:id="rId21"/>
    <p:sldId id="302" r:id="rId22"/>
    <p:sldId id="270" r:id="rId23"/>
    <p:sldId id="303" r:id="rId24"/>
    <p:sldId id="304" r:id="rId25"/>
    <p:sldId id="305" r:id="rId26"/>
    <p:sldId id="306" r:id="rId27"/>
    <p:sldId id="307" r:id="rId28"/>
    <p:sldId id="308" r:id="rId29"/>
    <p:sldId id="292" r:id="rId30"/>
    <p:sldId id="311" r:id="rId31"/>
    <p:sldId id="312" r:id="rId32"/>
    <p:sldId id="313" r:id="rId33"/>
    <p:sldId id="314" r:id="rId34"/>
    <p:sldId id="272" r:id="rId35"/>
    <p:sldId id="273" r:id="rId36"/>
    <p:sldId id="274" r:id="rId37"/>
    <p:sldId id="276" r:id="rId38"/>
    <p:sldId id="275" r:id="rId39"/>
    <p:sldId id="271" r:id="rId40"/>
    <p:sldId id="31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0" d="100"/>
          <a:sy n="80"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3500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34622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3611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24988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9858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7603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5715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1528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04358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284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697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0117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188030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919810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85614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0EE-3330-4552-BEEC-F1FBB86DE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DE204-7FD2-4B19-90D4-9FEE2DD0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B6F6E-3551-4B7F-AE48-E626C6D56FBC}"/>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17323381-8FBF-4BBC-AD83-6B02529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16215-D957-4CCE-B5EF-1A540AD419D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961247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0DF3-F2FB-436A-A688-F0CC46EFE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B1533-6A5B-422E-804C-CF7C39B5B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2E64-DE2D-4CD5-8821-57D0355FE97A}"/>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3F9CF93E-8BFC-43EE-A99E-DD490334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E640-73D4-4263-8BA7-9807F3C1FE93}"/>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438750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98E-6C1F-4333-A59B-2544FC51D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4CA12-67DD-452E-B2DA-CCE5287E0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B78C-C140-4612-8B51-D50617C977B9}"/>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AE123459-2AEE-4F03-880A-C73C00D4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8E8CC-5847-4937-826C-87471F1A2DF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697259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A621-7A5E-4FD1-931C-92814A47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97139-339A-460A-A441-F82C08A7A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DD43B-133B-4C8C-BBAC-911E8C1C8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7D1E6-0D37-4CD4-8E36-6C0734BFC728}"/>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3CDAFCEC-95FE-420D-8669-A38DF5B8C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FB8EF-8601-4C92-8866-79094961021D}"/>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4775038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145-6AA6-4E96-8731-0164D927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39A85-92BC-4D55-BEF0-9949E232B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415DA-CE22-4412-8309-75715FD09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EA30-296A-4965-A657-D469DC73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95015-3606-4590-862A-1E822E06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B097E-9296-43B1-9038-F30498EA9776}"/>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8" name="Footer Placeholder 7">
            <a:extLst>
              <a:ext uri="{FF2B5EF4-FFF2-40B4-BE49-F238E27FC236}">
                <a16:creationId xmlns:a16="http://schemas.microsoft.com/office/drawing/2014/main" id="{21AF83F5-D8A2-46E9-9425-7842E308F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3775E-B2F4-459D-9481-975B69C34794}"/>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611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4C7B-8DAA-45E2-9C85-38642BB9C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FA18C-12D6-4D7A-A283-8DAACD903E11}"/>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4" name="Footer Placeholder 3">
            <a:extLst>
              <a:ext uri="{FF2B5EF4-FFF2-40B4-BE49-F238E27FC236}">
                <a16:creationId xmlns:a16="http://schemas.microsoft.com/office/drawing/2014/main" id="{F3FE735E-ECD9-42E3-AD20-560150C60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A3A3A-0CE7-40A6-B79D-EECC8E3C1ED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7247103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C10F-0D22-4CCC-90E8-FBBA554F4D70}"/>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3" name="Footer Placeholder 2">
            <a:extLst>
              <a:ext uri="{FF2B5EF4-FFF2-40B4-BE49-F238E27FC236}">
                <a16:creationId xmlns:a16="http://schemas.microsoft.com/office/drawing/2014/main" id="{C15FA7A0-446C-4C7E-BEC1-2D2522CA2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C77EF-414C-4FFC-BC73-8CB4E51C3D28}"/>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00929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269034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AAE-E7BD-4596-8688-C3632B2B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5B6D4-2360-4ED9-99E8-37358B390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D51B7-409D-4B80-A6AF-FB2F0FA6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FF76C-9AFD-4657-9142-49AEAD66203D}"/>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83730151-C7DE-433D-85F8-30F6B42F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C00F-1DFF-4E0B-84A0-E2777C76963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4294160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90FC-D77D-421F-B6B5-A1DC5B572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FC590-6323-446E-B3DC-80A7EE1D7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0A4B7-7CC7-40E5-A77A-566CFDDB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50C3-B7C6-4A59-8E87-1BB2A8ECCB35}"/>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C784A5B4-73F2-455D-91E3-140E9D7CE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96241-8BEE-4500-9731-CB993DD380AA}"/>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4282106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DEA0-8132-4DCE-8E71-6B4DB8FA18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EBA34-8363-4337-B8B1-550DFA06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9DA3-A1E5-4352-958E-CFFF65F2D286}"/>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DCB521FC-4E01-448E-AF00-A11BB5AFD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3E96-9D4B-432A-8296-D6EB5D279A9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12501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1137-5C3D-4D8E-B556-AFC72509E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4720-160B-491C-ACCB-CC8BD3BE7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65C-7AC5-4A96-9C9E-377DCBD38B84}"/>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D87C98C2-7787-4BEE-9E7B-0883B9BD1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8933-31AC-4E34-BCC8-D59117F3F45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3905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42585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083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45811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1021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3621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82488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30320516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150831706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9F9C0-2E94-40AF-847C-F3790B78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AA326-C8A8-4441-B8DB-47880A40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7FC2-9D0C-4E24-929A-9E26AEEA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112BB21C-C92D-44C0-B756-96753E9B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D180D-E38F-465E-A390-518981BB8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F9B0-986F-4795-A48B-B8EE7F1E3507}" type="slidenum">
              <a:rPr lang="en-US" smtClean="0"/>
              <a:t>‹#›</a:t>
            </a:fld>
            <a:endParaRPr lang="en-US"/>
          </a:p>
        </p:txBody>
      </p:sp>
    </p:spTree>
    <p:extLst>
      <p:ext uri="{BB962C8B-B14F-4D97-AF65-F5344CB8AC3E}">
        <p14:creationId xmlns:p14="http://schemas.microsoft.com/office/powerpoint/2010/main" val="60747702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5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picture containing light&#10;&#10;Description automatically generated">
            <a:extLst>
              <a:ext uri="{FF2B5EF4-FFF2-40B4-BE49-F238E27FC236}">
                <a16:creationId xmlns:a16="http://schemas.microsoft.com/office/drawing/2014/main" id="{608E9E57-F658-49FD-A617-3AEC30D84166}"/>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t="9091" r="8013"/>
          <a:stretch/>
        </p:blipFill>
        <p:spPr>
          <a:xfrm>
            <a:off x="20" y="10"/>
            <a:ext cx="8668492" cy="6857990"/>
          </a:xfrm>
          <a:prstGeom prst="rect">
            <a:avLst/>
          </a:prstGeom>
        </p:spPr>
      </p:pic>
      <p:sp>
        <p:nvSpPr>
          <p:cNvPr id="70" name="Rectangle 5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E42F541E-2F37-46EC-8021-6FB6A8A09655}"/>
              </a:ext>
            </a:extLst>
          </p:cNvPr>
          <p:cNvSpPr txBox="1"/>
          <p:nvPr/>
        </p:nvSpPr>
        <p:spPr>
          <a:xfrm>
            <a:off x="6677025" y="1122363"/>
            <a:ext cx="5734049"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dirty="0">
                <a:latin typeface="Forte" panose="03060902040502070203" pitchFamily="66" charset="0"/>
                <a:ea typeface="+mj-ea"/>
                <a:cs typeface="+mj-cs"/>
              </a:rPr>
              <a:t>Smart Home System</a:t>
            </a:r>
          </a:p>
        </p:txBody>
      </p:sp>
      <p:sp>
        <p:nvSpPr>
          <p:cNvPr id="72"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8CE1606-41F3-42D3-A654-3CAD314B2973}"/>
              </a:ext>
            </a:extLst>
          </p:cNvPr>
          <p:cNvSpPr txBox="1"/>
          <p:nvPr/>
        </p:nvSpPr>
        <p:spPr>
          <a:xfrm>
            <a:off x="8409189" y="4662771"/>
            <a:ext cx="3270312" cy="707886"/>
          </a:xfrm>
          <a:prstGeom prst="rect">
            <a:avLst/>
          </a:prstGeom>
          <a:noFill/>
        </p:spPr>
        <p:txBody>
          <a:bodyPr wrap="square" rtlCol="0">
            <a:spAutoFit/>
          </a:bodyPr>
          <a:lstStyle/>
          <a:p>
            <a:pPr algn="r"/>
            <a:r>
              <a:rPr lang="de-DE" sz="4000" dirty="0">
                <a:solidFill>
                  <a:srgbClr val="0070C0"/>
                </a:solidFill>
                <a:latin typeface="Forte" panose="03060902040502070203" pitchFamily="66" charset="0"/>
              </a:rPr>
              <a:t>Prepared By: </a:t>
            </a:r>
          </a:p>
        </p:txBody>
      </p:sp>
      <p:sp>
        <p:nvSpPr>
          <p:cNvPr id="92" name="TextBox 91">
            <a:extLst>
              <a:ext uri="{FF2B5EF4-FFF2-40B4-BE49-F238E27FC236}">
                <a16:creationId xmlns:a16="http://schemas.microsoft.com/office/drawing/2014/main" id="{28E9D0D8-A1D0-4BE1-BC71-F62B3D1AB439}"/>
              </a:ext>
            </a:extLst>
          </p:cNvPr>
          <p:cNvSpPr txBox="1"/>
          <p:nvPr/>
        </p:nvSpPr>
        <p:spPr>
          <a:xfrm>
            <a:off x="8409189" y="5205796"/>
            <a:ext cx="3270312" cy="1077218"/>
          </a:xfrm>
          <a:prstGeom prst="rect">
            <a:avLst/>
          </a:prstGeom>
          <a:noFill/>
        </p:spPr>
        <p:txBody>
          <a:bodyPr wrap="square" rtlCol="0">
            <a:spAutoFit/>
          </a:bodyPr>
          <a:lstStyle/>
          <a:p>
            <a:pPr algn="r"/>
            <a:r>
              <a:rPr lang="de-DE" sz="3200" dirty="0">
                <a:latin typeface="Forte" panose="03060902040502070203" pitchFamily="66" charset="0"/>
              </a:rPr>
              <a:t>Tasawar Siddiquy</a:t>
            </a:r>
            <a:br>
              <a:rPr lang="de-DE" sz="3200" dirty="0">
                <a:latin typeface="Forte" panose="03060902040502070203" pitchFamily="66" charset="0"/>
              </a:rPr>
            </a:br>
            <a:r>
              <a:rPr lang="de-DE" sz="3200" dirty="0">
                <a:latin typeface="Forte" panose="03060902040502070203" pitchFamily="66" charset="0"/>
              </a:rPr>
              <a:t>Asm Nurussafa</a:t>
            </a:r>
          </a:p>
        </p:txBody>
      </p:sp>
    </p:spTree>
    <p:extLst>
      <p:ext uri="{BB962C8B-B14F-4D97-AF65-F5344CB8AC3E}">
        <p14:creationId xmlns:p14="http://schemas.microsoft.com/office/powerpoint/2010/main" val="22245271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0145F686-4275-4B2C-ACD4-9D5BB7BE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146" y="0"/>
            <a:ext cx="4307707"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2E9E0CEF-80F4-4359-9EEE-2494A8C0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5" y="247650"/>
            <a:ext cx="4171950" cy="6362700"/>
          </a:xfrm>
          <a:prstGeom prst="rect">
            <a:avLst/>
          </a:prstGeom>
        </p:spPr>
      </p:pic>
    </p:spTree>
    <p:extLst>
      <p:ext uri="{BB962C8B-B14F-4D97-AF65-F5344CB8AC3E}">
        <p14:creationId xmlns:p14="http://schemas.microsoft.com/office/powerpoint/2010/main" val="199386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water-pumps.</a:t>
            </a:r>
          </a:p>
        </p:txBody>
      </p:sp>
    </p:spTree>
    <p:extLst>
      <p:ext uri="{BB962C8B-B14F-4D97-AF65-F5344CB8AC3E}">
        <p14:creationId xmlns:p14="http://schemas.microsoft.com/office/powerpoint/2010/main" val="170311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3A7BC841-AAD9-4591-852B-071D7170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5799AD53-B6B0-4A3C-9E64-EB4C8BD4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0" y="4762"/>
            <a:ext cx="552450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7645-678B-4DD4-855F-9DDF400BA4CF}"/>
              </a:ext>
            </a:extLst>
          </p:cNvPr>
          <p:cNvSpPr>
            <a:spLocks noGrp="1"/>
          </p:cNvSpPr>
          <p:nvPr>
            <p:ph type="title"/>
          </p:nvPr>
        </p:nvSpPr>
        <p:spPr/>
        <p:txBody>
          <a:bodyPr/>
          <a:lstStyle/>
          <a:p>
            <a:r>
              <a:rPr lang="de-DE" b="1" u="sng" dirty="0">
                <a:latin typeface="Adobe Heiti Std R" panose="020B0400000000000000" pitchFamily="34" charset="-128"/>
                <a:ea typeface="Adobe Heiti Std R" panose="020B0400000000000000" pitchFamily="34" charset="-128"/>
              </a:rPr>
              <a:t>Topics to discuss:</a:t>
            </a:r>
          </a:p>
        </p:txBody>
      </p:sp>
      <p:sp>
        <p:nvSpPr>
          <p:cNvPr id="3" name="Content Placeholder 2">
            <a:extLst>
              <a:ext uri="{FF2B5EF4-FFF2-40B4-BE49-F238E27FC236}">
                <a16:creationId xmlns:a16="http://schemas.microsoft.com/office/drawing/2014/main" id="{F27FBA17-0E22-4BF9-9030-C7FF6F0FE5EB}"/>
              </a:ext>
            </a:extLst>
          </p:cNvPr>
          <p:cNvSpPr>
            <a:spLocks noGrp="1"/>
          </p:cNvSpPr>
          <p:nvPr>
            <p:ph idx="1"/>
          </p:nvPr>
        </p:nvSpPr>
        <p:spPr/>
        <p:txBody>
          <a:bodyPr/>
          <a:lstStyle/>
          <a:p>
            <a:pPr marL="514350" indent="-514350">
              <a:buFont typeface="+mj-lt"/>
              <a:buAutoNum type="arabicPeriod"/>
            </a:pPr>
            <a:r>
              <a:rPr lang="de-DE" dirty="0"/>
              <a:t>Introduction to Smart Homes: Pros and Cons.</a:t>
            </a:r>
          </a:p>
          <a:p>
            <a:pPr marL="514350" indent="-514350">
              <a:buFont typeface="+mj-lt"/>
              <a:buAutoNum type="arabicPeriod"/>
            </a:pPr>
            <a:r>
              <a:rPr lang="de-DE" dirty="0"/>
              <a:t>Ideas and scenario explanations using Activity and Sequence diagrams.</a:t>
            </a:r>
          </a:p>
          <a:p>
            <a:pPr marL="514350" indent="-514350">
              <a:buFont typeface="+mj-lt"/>
              <a:buAutoNum type="arabicPeriod"/>
            </a:pPr>
            <a:r>
              <a:rPr lang="de-DE" dirty="0"/>
              <a:t>Smart Window scenario implementation- C++ implementation and </a:t>
            </a:r>
            <a:r>
              <a:rPr lang="el-GR" b="1" dirty="0"/>
              <a:t>μ</a:t>
            </a:r>
            <a:r>
              <a:rPr lang="de-DE" b="1" dirty="0"/>
              <a:t>C </a:t>
            </a:r>
            <a:r>
              <a:rPr lang="de-DE" dirty="0"/>
              <a:t>implementation.</a:t>
            </a:r>
          </a:p>
          <a:p>
            <a:pPr marL="514350" indent="-514350">
              <a:buFont typeface="+mj-lt"/>
              <a:buAutoNum type="arabicPeriod"/>
            </a:pPr>
            <a:r>
              <a:rPr lang="de-DE" dirty="0"/>
              <a:t>Smart Lighting System implementation- C++ implementation and </a:t>
            </a:r>
            <a:r>
              <a:rPr lang="el-GR" b="1" dirty="0"/>
              <a:t>μ</a:t>
            </a:r>
            <a:r>
              <a:rPr lang="de-DE" b="1" dirty="0"/>
              <a:t>C </a:t>
            </a:r>
            <a:r>
              <a:rPr lang="de-DE" dirty="0"/>
              <a:t>implementation.</a:t>
            </a:r>
          </a:p>
        </p:txBody>
      </p:sp>
    </p:spTree>
    <p:extLst>
      <p:ext uri="{BB962C8B-B14F-4D97-AF65-F5344CB8AC3E}">
        <p14:creationId xmlns:p14="http://schemas.microsoft.com/office/powerpoint/2010/main" val="297574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838D4DCA-8788-4B7C-B118-D351AB12A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280987"/>
            <a:ext cx="60483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9A5C8991-908A-450A-930B-974BB2F92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62" y="0"/>
            <a:ext cx="9581476"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90D1599D-0396-48C9-8211-97837DDA7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47625"/>
            <a:ext cx="6648450" cy="676275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517249"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a:extLst>
              <a:ext uri="{FF2B5EF4-FFF2-40B4-BE49-F238E27FC236}">
                <a16:creationId xmlns:a16="http://schemas.microsoft.com/office/drawing/2014/main" id="{395E0240-93AD-485D-B9B7-A5C1791A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101" y="0"/>
            <a:ext cx="5759798" cy="6858000"/>
          </a:xfrm>
          <a:prstGeom prst="rect">
            <a:avLst/>
          </a:prstGeom>
        </p:spPr>
      </p:pic>
    </p:spTree>
    <p:extLst>
      <p:ext uri="{BB962C8B-B14F-4D97-AF65-F5344CB8AC3E}">
        <p14:creationId xmlns:p14="http://schemas.microsoft.com/office/powerpoint/2010/main" val="129606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109709"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3158220C-53E9-424E-B81D-758B04861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121" y="0"/>
            <a:ext cx="9014186" cy="6858000"/>
          </a:xfrm>
          <a:prstGeom prst="rect">
            <a:avLst/>
          </a:prstGeom>
        </p:spPr>
      </p:pic>
    </p:spTree>
    <p:extLst>
      <p:ext uri="{BB962C8B-B14F-4D97-AF65-F5344CB8AC3E}">
        <p14:creationId xmlns:p14="http://schemas.microsoft.com/office/powerpoint/2010/main" val="111269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TextBox 1">
            <a:extLst>
              <a:ext uri="{FF2B5EF4-FFF2-40B4-BE49-F238E27FC236}">
                <a16:creationId xmlns:a16="http://schemas.microsoft.com/office/drawing/2014/main" id="{8357B84D-A17F-488A-8083-B27726EF1018}"/>
              </a:ext>
            </a:extLst>
          </p:cNvPr>
          <p:cNvSpPr txBox="1"/>
          <p:nvPr/>
        </p:nvSpPr>
        <p:spPr>
          <a:xfrm>
            <a:off x="6657715" y="467271"/>
            <a:ext cx="4195674" cy="2052522"/>
          </a:xfrm>
          <a:prstGeom prst="rect">
            <a:avLst/>
          </a:prstGeom>
        </p:spPr>
        <p:txBody>
          <a:bodyPr vert="horz" lIns="91440" tIns="45720" rIns="91440" bIns="45720" rtlCol="0" anchor="b">
            <a:normAutofit/>
          </a:bodyPr>
          <a:lstStyle/>
          <a:p>
            <a:pPr marL="0" marR="0" lvl="0" indent="-228600" algn="l"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What Does Smart Home Mean?</a:t>
            </a:r>
          </a:p>
        </p:txBody>
      </p:sp>
      <p:sp>
        <p:nvSpPr>
          <p:cNvPr id="57" name="Oval 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5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 name="Graphic 5" descr="House">
            <a:extLst>
              <a:ext uri="{FF2B5EF4-FFF2-40B4-BE49-F238E27FC236}">
                <a16:creationId xmlns:a16="http://schemas.microsoft.com/office/drawing/2014/main" id="{2BA4AF41-2C28-4E75-AA0E-A47F29EDE5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44" name="TextBox 43">
            <a:extLst>
              <a:ext uri="{FF2B5EF4-FFF2-40B4-BE49-F238E27FC236}">
                <a16:creationId xmlns:a16="http://schemas.microsoft.com/office/drawing/2014/main" id="{87A896B0-2DD1-4349-8657-F43C1FA82393}"/>
              </a:ext>
            </a:extLst>
          </p:cNvPr>
          <p:cNvSpPr txBox="1"/>
          <p:nvPr/>
        </p:nvSpPr>
        <p:spPr>
          <a:xfrm>
            <a:off x="6695359" y="2990818"/>
            <a:ext cx="4890794" cy="2913872"/>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Smart Home System or Artificial Intelligent Homes means automation and control of the electrical appliance with Artificial Intelligent. It can also be remotely controlled by electronic devices[1].</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endParaRPr>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7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81406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Class  Diagram</a:t>
            </a:r>
          </a:p>
        </p:txBody>
      </p:sp>
      <p:pic>
        <p:nvPicPr>
          <p:cNvPr id="7" name="Picture 6" descr="Diagram&#10;&#10;Description automatically generated">
            <a:extLst>
              <a:ext uri="{FF2B5EF4-FFF2-40B4-BE49-F238E27FC236}">
                <a16:creationId xmlns:a16="http://schemas.microsoft.com/office/drawing/2014/main" id="{EFC5577D-F456-40A0-9253-C32144E33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532" y="365125"/>
            <a:ext cx="9164404" cy="6235700"/>
          </a:xfrm>
          <a:prstGeom prst="rect">
            <a:avLst/>
          </a:prstGeom>
        </p:spPr>
      </p:pic>
    </p:spTree>
    <p:extLst>
      <p:ext uri="{BB962C8B-B14F-4D97-AF65-F5344CB8AC3E}">
        <p14:creationId xmlns:p14="http://schemas.microsoft.com/office/powerpoint/2010/main" val="385625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213560"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State-Machine  Diagram</a:t>
            </a:r>
          </a:p>
        </p:txBody>
      </p:sp>
      <p:pic>
        <p:nvPicPr>
          <p:cNvPr id="4" name="Picture 3" descr="Diagram&#10;&#10;Description automatically generated">
            <a:extLst>
              <a:ext uri="{FF2B5EF4-FFF2-40B4-BE49-F238E27FC236}">
                <a16:creationId xmlns:a16="http://schemas.microsoft.com/office/drawing/2014/main" id="{8DFC0A56-E829-4584-9E7D-364E6AA62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777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3A949-9A9C-441F-899A-B69D89CAE7D4}"/>
              </a:ext>
            </a:extLst>
          </p:cNvPr>
          <p:cNvSpPr/>
          <p:nvPr/>
        </p:nvSpPr>
        <p:spPr>
          <a:xfrm>
            <a:off x="1845733" y="1951672"/>
            <a:ext cx="7467600" cy="3046988"/>
          </a:xfrm>
          <a:prstGeom prst="rect">
            <a:avLst/>
          </a:prstGeom>
        </p:spPr>
        <p:txBody>
          <a:bodyPr wrap="square">
            <a:spAutoFit/>
          </a:bodyPr>
          <a:lstStyle/>
          <a:p>
            <a:r>
              <a:rPr lang="en-CA" sz="2400" dirty="0"/>
              <a:t>Electricity shortage is a big problem in our Country. But by installing this Smart Lighting System can save a lot of electricity. It will always check for the motion so if anyone forgets to turn off the lights it can automatically detect that and will take action automatically.</a:t>
            </a:r>
          </a:p>
          <a:p>
            <a:endParaRPr lang="en-CA" sz="2400" dirty="0"/>
          </a:p>
          <a:p>
            <a:r>
              <a:rPr lang="en-CA" sz="2400" dirty="0"/>
              <a:t>Requirements: Motion sensor, Light intensity sensor, </a:t>
            </a:r>
            <a:r>
              <a:rPr lang="en-CA" sz="2400" dirty="0" err="1"/>
              <a:t>Smarthub</a:t>
            </a:r>
            <a:r>
              <a:rPr lang="en-CA" sz="2400" dirty="0"/>
              <a:t>(Micro-controller).</a:t>
            </a:r>
          </a:p>
        </p:txBody>
      </p:sp>
      <p:sp>
        <p:nvSpPr>
          <p:cNvPr id="3" name="TextBox 2">
            <a:extLst>
              <a:ext uri="{FF2B5EF4-FFF2-40B4-BE49-F238E27FC236}">
                <a16:creationId xmlns:a16="http://schemas.microsoft.com/office/drawing/2014/main" id="{CFA8545E-8AAB-40E7-901B-81CEFDEDB64A}"/>
              </a:ext>
            </a:extLst>
          </p:cNvPr>
          <p:cNvSpPr txBox="1"/>
          <p:nvPr/>
        </p:nvSpPr>
        <p:spPr>
          <a:xfrm>
            <a:off x="1845733" y="778933"/>
            <a:ext cx="6096000" cy="584775"/>
          </a:xfrm>
          <a:prstGeom prst="rect">
            <a:avLst/>
          </a:prstGeom>
          <a:noFill/>
        </p:spPr>
        <p:txBody>
          <a:bodyPr wrap="square" rtlCol="0">
            <a:spAutoFit/>
          </a:bodyPr>
          <a:lstStyle/>
          <a:p>
            <a:r>
              <a:rPr lang="de-DE" sz="3200" i="1" u="sng" dirty="0"/>
              <a:t>Smart </a:t>
            </a:r>
            <a:r>
              <a:rPr lang="de-DE" sz="3200" i="1" u="sng" dirty="0" err="1"/>
              <a:t>Lighting</a:t>
            </a:r>
            <a:r>
              <a:rPr lang="de-DE" sz="3200" i="1" u="sng" dirty="0"/>
              <a:t> System</a:t>
            </a:r>
            <a:endParaRPr lang="en-CA" sz="3200" i="1" u="sng" dirty="0"/>
          </a:p>
        </p:txBody>
      </p:sp>
    </p:spTree>
    <p:extLst>
      <p:ext uri="{BB962C8B-B14F-4D97-AF65-F5344CB8AC3E}">
        <p14:creationId xmlns:p14="http://schemas.microsoft.com/office/powerpoint/2010/main" val="41924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F6327-7947-4F2C-8C28-54129A96B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012" y="119062"/>
            <a:ext cx="9705975" cy="6619875"/>
          </a:xfrm>
          <a:prstGeom prst="rect">
            <a:avLst/>
          </a:prstGeom>
        </p:spPr>
      </p:pic>
      <p:sp>
        <p:nvSpPr>
          <p:cNvPr id="2" name="TextBox 1">
            <a:extLst>
              <a:ext uri="{FF2B5EF4-FFF2-40B4-BE49-F238E27FC236}">
                <a16:creationId xmlns:a16="http://schemas.microsoft.com/office/drawing/2014/main" id="{A7B46474-C4B1-4B83-9DD7-C7708C4F7CA0}"/>
              </a:ext>
            </a:extLst>
          </p:cNvPr>
          <p:cNvSpPr txBox="1"/>
          <p:nvPr/>
        </p:nvSpPr>
        <p:spPr>
          <a:xfrm rot="16200000">
            <a:off x="-848601" y="3077453"/>
            <a:ext cx="2489137" cy="369332"/>
          </a:xfrm>
          <a:prstGeom prst="rect">
            <a:avLst/>
          </a:prstGeom>
          <a:noFill/>
        </p:spPr>
        <p:txBody>
          <a:bodyPr wrap="square" rtlCol="0">
            <a:spAutoFit/>
          </a:bodyPr>
          <a:lstStyle/>
          <a:p>
            <a:r>
              <a:rPr lang="de-DE" dirty="0" err="1"/>
              <a:t>Sequence</a:t>
            </a:r>
            <a:r>
              <a:rPr lang="de-DE" dirty="0"/>
              <a:t> </a:t>
            </a:r>
            <a:r>
              <a:rPr lang="de-DE" dirty="0" err="1"/>
              <a:t>Diagram</a:t>
            </a:r>
            <a:endParaRPr lang="en-CA" dirty="0"/>
          </a:p>
        </p:txBody>
      </p:sp>
    </p:spTree>
    <p:extLst>
      <p:ext uri="{BB962C8B-B14F-4D97-AF65-F5344CB8AC3E}">
        <p14:creationId xmlns:p14="http://schemas.microsoft.com/office/powerpoint/2010/main" val="3560193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A078C-1DF5-42FF-A73E-53E028F12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476"/>
            <a:ext cx="12192000" cy="5677047"/>
          </a:xfrm>
          <a:prstGeom prst="rect">
            <a:avLst/>
          </a:prstGeom>
        </p:spPr>
      </p:pic>
      <p:sp>
        <p:nvSpPr>
          <p:cNvPr id="2" name="TextBox 1">
            <a:extLst>
              <a:ext uri="{FF2B5EF4-FFF2-40B4-BE49-F238E27FC236}">
                <a16:creationId xmlns:a16="http://schemas.microsoft.com/office/drawing/2014/main" id="{0686459A-C525-4EE3-9005-66F6A6CE7E00}"/>
              </a:ext>
            </a:extLst>
          </p:cNvPr>
          <p:cNvSpPr txBox="1"/>
          <p:nvPr/>
        </p:nvSpPr>
        <p:spPr>
          <a:xfrm>
            <a:off x="5112203" y="105427"/>
            <a:ext cx="1967593" cy="369332"/>
          </a:xfrm>
          <a:prstGeom prst="rect">
            <a:avLst/>
          </a:prstGeom>
          <a:noFill/>
        </p:spPr>
        <p:txBody>
          <a:bodyPr wrap="square" rtlCol="0">
            <a:spAutoFit/>
          </a:bodyPr>
          <a:lstStyle/>
          <a:p>
            <a:r>
              <a:rPr lang="de-DE" dirty="0" err="1"/>
              <a:t>Activity</a:t>
            </a:r>
            <a:r>
              <a:rPr lang="de-DE" dirty="0"/>
              <a:t> </a:t>
            </a:r>
            <a:r>
              <a:rPr lang="de-DE" dirty="0" err="1"/>
              <a:t>Diagram</a:t>
            </a:r>
            <a:endParaRPr lang="en-CA" dirty="0"/>
          </a:p>
        </p:txBody>
      </p:sp>
    </p:spTree>
    <p:extLst>
      <p:ext uri="{BB962C8B-B14F-4D97-AF65-F5344CB8AC3E}">
        <p14:creationId xmlns:p14="http://schemas.microsoft.com/office/powerpoint/2010/main" val="1548523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06360F-28E7-490F-A109-D4E4643C9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76976"/>
            <a:ext cx="8213302" cy="6504047"/>
          </a:xfrm>
          <a:prstGeom prst="rect">
            <a:avLst/>
          </a:prstGeom>
        </p:spPr>
      </p:pic>
      <p:sp>
        <p:nvSpPr>
          <p:cNvPr id="2" name="TextBox 1">
            <a:extLst>
              <a:ext uri="{FF2B5EF4-FFF2-40B4-BE49-F238E27FC236}">
                <a16:creationId xmlns:a16="http://schemas.microsoft.com/office/drawing/2014/main" id="{99C9A583-66E8-410C-8A80-A237147A1330}"/>
              </a:ext>
            </a:extLst>
          </p:cNvPr>
          <p:cNvSpPr txBox="1"/>
          <p:nvPr/>
        </p:nvSpPr>
        <p:spPr>
          <a:xfrm rot="16200000">
            <a:off x="-979715" y="2873828"/>
            <a:ext cx="2898322" cy="369332"/>
          </a:xfrm>
          <a:prstGeom prst="rect">
            <a:avLst/>
          </a:prstGeom>
          <a:noFill/>
        </p:spPr>
        <p:txBody>
          <a:bodyPr wrap="square" rtlCol="0">
            <a:spAutoFit/>
          </a:bodyPr>
          <a:lstStyle/>
          <a:p>
            <a:r>
              <a:rPr lang="de-DE" dirty="0"/>
              <a:t>Class </a:t>
            </a:r>
            <a:r>
              <a:rPr lang="de-DE" dirty="0" err="1"/>
              <a:t>Diagram</a:t>
            </a:r>
            <a:endParaRPr lang="en-CA" dirty="0"/>
          </a:p>
        </p:txBody>
      </p:sp>
    </p:spTree>
    <p:extLst>
      <p:ext uri="{BB962C8B-B14F-4D97-AF65-F5344CB8AC3E}">
        <p14:creationId xmlns:p14="http://schemas.microsoft.com/office/powerpoint/2010/main" val="375562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745EE-671B-49F4-8BBB-E4FEBCC2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70" y="914400"/>
            <a:ext cx="10918101" cy="5029199"/>
          </a:xfrm>
          <a:prstGeom prst="rect">
            <a:avLst/>
          </a:prstGeom>
        </p:spPr>
      </p:pic>
      <p:sp>
        <p:nvSpPr>
          <p:cNvPr id="2" name="TextBox 1">
            <a:extLst>
              <a:ext uri="{FF2B5EF4-FFF2-40B4-BE49-F238E27FC236}">
                <a16:creationId xmlns:a16="http://schemas.microsoft.com/office/drawing/2014/main" id="{F8338F8A-D3FD-4185-A5F0-6C60CC5889DB}"/>
              </a:ext>
            </a:extLst>
          </p:cNvPr>
          <p:cNvSpPr txBox="1"/>
          <p:nvPr/>
        </p:nvSpPr>
        <p:spPr>
          <a:xfrm>
            <a:off x="4514850" y="220436"/>
            <a:ext cx="3200400" cy="369332"/>
          </a:xfrm>
          <a:prstGeom prst="rect">
            <a:avLst/>
          </a:prstGeom>
          <a:noFill/>
        </p:spPr>
        <p:txBody>
          <a:bodyPr wrap="square" rtlCol="0">
            <a:spAutoFit/>
          </a:bodyPr>
          <a:lstStyle/>
          <a:p>
            <a:r>
              <a:rPr lang="de-DE" dirty="0"/>
              <a:t>State </a:t>
            </a:r>
            <a:r>
              <a:rPr lang="de-DE" dirty="0" err="1"/>
              <a:t>Machine</a:t>
            </a:r>
            <a:r>
              <a:rPr lang="de-DE" dirty="0"/>
              <a:t> </a:t>
            </a:r>
            <a:r>
              <a:rPr lang="de-DE" dirty="0" err="1"/>
              <a:t>Diagram</a:t>
            </a:r>
            <a:endParaRPr lang="en-CA" dirty="0"/>
          </a:p>
        </p:txBody>
      </p:sp>
    </p:spTree>
    <p:extLst>
      <p:ext uri="{BB962C8B-B14F-4D97-AF65-F5344CB8AC3E}">
        <p14:creationId xmlns:p14="http://schemas.microsoft.com/office/powerpoint/2010/main" val="2413780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
        <p:nvSpPr>
          <p:cNvPr id="4" name="TextBox 3">
            <a:extLst>
              <a:ext uri="{FF2B5EF4-FFF2-40B4-BE49-F238E27FC236}">
                <a16:creationId xmlns:a16="http://schemas.microsoft.com/office/drawing/2014/main" id="{D78F9EC6-AD68-4E1D-8F81-0CF726F69A0B}"/>
              </a:ext>
            </a:extLst>
          </p:cNvPr>
          <p:cNvSpPr txBox="1"/>
          <p:nvPr/>
        </p:nvSpPr>
        <p:spPr>
          <a:xfrm>
            <a:off x="1890793" y="3804834"/>
            <a:ext cx="8276095" cy="769441"/>
          </a:xfrm>
          <a:prstGeom prst="rect">
            <a:avLst/>
          </a:prstGeom>
          <a:noFill/>
        </p:spPr>
        <p:txBody>
          <a:bodyPr wrap="square" rtlCol="0">
            <a:spAutoFit/>
          </a:bodyPr>
          <a:lstStyle/>
          <a:p>
            <a:pPr algn="ctr"/>
            <a:r>
              <a:rPr lang="de-DE" sz="4400" b="1" dirty="0" err="1"/>
              <a:t>Have</a:t>
            </a:r>
            <a:r>
              <a:rPr lang="de-DE" sz="4400" b="1" dirty="0"/>
              <a:t> </a:t>
            </a:r>
            <a:r>
              <a:rPr lang="de-DE" sz="4400" b="1" dirty="0" err="1"/>
              <a:t>any</a:t>
            </a:r>
            <a:r>
              <a:rPr lang="de-DE" sz="4400" b="1" dirty="0"/>
              <a:t> </a:t>
            </a:r>
            <a:r>
              <a:rPr lang="de-DE" sz="4400" b="1" dirty="0" err="1"/>
              <a:t>questions</a:t>
            </a:r>
            <a:r>
              <a:rPr lang="de-DE" sz="4400" b="1" dirty="0"/>
              <a:t>?</a:t>
            </a:r>
            <a:endParaRPr lang="en-CA" sz="4400" b="1" dirty="0"/>
          </a:p>
        </p:txBody>
      </p:sp>
    </p:spTree>
    <p:extLst>
      <p:ext uri="{BB962C8B-B14F-4D97-AF65-F5344CB8AC3E}">
        <p14:creationId xmlns:p14="http://schemas.microsoft.com/office/powerpoint/2010/main" val="322336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5430B-2B1C-41C6-8612-D20F63D7F387}"/>
              </a:ext>
            </a:extLst>
          </p:cNvPr>
          <p:cNvPicPr>
            <a:picLocks noChangeAspect="1"/>
          </p:cNvPicPr>
          <p:nvPr/>
        </p:nvPicPr>
        <p:blipFill>
          <a:blip r:embed="rId2"/>
          <a:stretch>
            <a:fillRect/>
          </a:stretch>
        </p:blipFill>
        <p:spPr>
          <a:xfrm>
            <a:off x="643467" y="1771045"/>
            <a:ext cx="7047923" cy="3311674"/>
          </a:xfrm>
          <a:prstGeom prst="rect">
            <a:avLst/>
          </a:prstGeom>
        </p:spPr>
      </p:pic>
      <p:sp>
        <p:nvSpPr>
          <p:cNvPr id="3" name="TextBox 2">
            <a:extLst>
              <a:ext uri="{FF2B5EF4-FFF2-40B4-BE49-F238E27FC236}">
                <a16:creationId xmlns:a16="http://schemas.microsoft.com/office/drawing/2014/main" id="{1B87CA7B-67B9-44DB-990B-6F93D94EF565}"/>
              </a:ext>
            </a:extLst>
          </p:cNvPr>
          <p:cNvSpPr txBox="1"/>
          <p:nvPr/>
        </p:nvSpPr>
        <p:spPr>
          <a:xfrm>
            <a:off x="539931" y="516191"/>
            <a:ext cx="11234057" cy="461665"/>
          </a:xfrm>
          <a:prstGeom prst="rect">
            <a:avLst/>
          </a:prstGeom>
          <a:noFill/>
        </p:spPr>
        <p:txBody>
          <a:bodyPr wrap="square" rtlCol="0">
            <a:spAutoFit/>
          </a:bodyPr>
          <a:lstStyle/>
          <a:p>
            <a:r>
              <a:rPr lang="en-US" sz="2400" b="1" dirty="0"/>
              <a:t>References</a:t>
            </a:r>
          </a:p>
        </p:txBody>
      </p:sp>
    </p:spTree>
    <p:extLst>
      <p:ext uri="{BB962C8B-B14F-4D97-AF65-F5344CB8AC3E}">
        <p14:creationId xmlns:p14="http://schemas.microsoft.com/office/powerpoint/2010/main" val="31183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41045-0EA0-49CB-AEE8-0C76B311611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Architectural Overview</a:t>
            </a:r>
          </a:p>
        </p:txBody>
      </p:sp>
      <p:pic>
        <p:nvPicPr>
          <p:cNvPr id="3" name="Picture 2" descr="Diagram&#10;&#10;Description automatically generated">
            <a:extLst>
              <a:ext uri="{FF2B5EF4-FFF2-40B4-BE49-F238E27FC236}">
                <a16:creationId xmlns:a16="http://schemas.microsoft.com/office/drawing/2014/main" id="{F356132A-BB37-4778-9683-D5E270BA4C37}"/>
              </a:ext>
            </a:extLst>
          </p:cNvPr>
          <p:cNvPicPr>
            <a:picLocks noChangeAspect="1"/>
          </p:cNvPicPr>
          <p:nvPr/>
        </p:nvPicPr>
        <p:blipFill rotWithShape="1">
          <a:blip r:embed="rId2">
            <a:extLst>
              <a:ext uri="{28A0092B-C50C-407E-A947-70E740481C1C}">
                <a14:useLocalDpi xmlns:a14="http://schemas.microsoft.com/office/drawing/2010/main" val="0"/>
              </a:ext>
            </a:extLst>
          </a:blip>
          <a:srcRect t="335" r="-2" b="-2"/>
          <a:stretch/>
        </p:blipFill>
        <p:spPr>
          <a:xfrm>
            <a:off x="4868487" y="10"/>
            <a:ext cx="7323513" cy="6857990"/>
          </a:xfrm>
          <a:prstGeom prst="rect">
            <a:avLst/>
          </a:prstGeom>
        </p:spPr>
      </p:pic>
      <p:sp>
        <p:nvSpPr>
          <p:cNvPr id="5" name="TextBox 4">
            <a:extLst>
              <a:ext uri="{FF2B5EF4-FFF2-40B4-BE49-F238E27FC236}">
                <a16:creationId xmlns:a16="http://schemas.microsoft.com/office/drawing/2014/main" id="{24A6FF7C-9996-414E-94FB-618E1F84E00E}"/>
              </a:ext>
            </a:extLst>
          </p:cNvPr>
          <p:cNvSpPr txBox="1"/>
          <p:nvPr/>
        </p:nvSpPr>
        <p:spPr>
          <a:xfrm>
            <a:off x="235131" y="5277394"/>
            <a:ext cx="3901440" cy="600164"/>
          </a:xfrm>
          <a:prstGeom prst="rect">
            <a:avLst/>
          </a:prstGeom>
          <a:noFill/>
        </p:spPr>
        <p:txBody>
          <a:bodyPr wrap="square" rtlCol="0">
            <a:spAutoFit/>
          </a:bodyPr>
          <a:lstStyle/>
          <a:p>
            <a:r>
              <a:rPr lang="en-US" sz="1100" dirty="0"/>
              <a:t>Al-</a:t>
            </a:r>
            <a:r>
              <a:rPr lang="en-US" sz="1100" dirty="0" err="1"/>
              <a:t>Qutayri</a:t>
            </a:r>
            <a:r>
              <a:rPr lang="en-US" sz="1100" dirty="0"/>
              <a:t>, Mahmoud &amp; </a:t>
            </a:r>
            <a:r>
              <a:rPr lang="en-US" sz="1100" dirty="0" err="1"/>
              <a:t>Jeedella</a:t>
            </a:r>
            <a:r>
              <a:rPr lang="en-US" sz="1100" dirty="0"/>
              <a:t>, </a:t>
            </a:r>
            <a:r>
              <a:rPr lang="en-US" sz="1100" dirty="0" err="1"/>
              <a:t>Jeedella</a:t>
            </a:r>
            <a:r>
              <a:rPr lang="en-US" sz="1100" dirty="0"/>
              <a:t>. (2010). Integrated Wireless Technologies for Smart Homes Applications. 10.5772/8412. </a:t>
            </a:r>
          </a:p>
        </p:txBody>
      </p:sp>
    </p:spTree>
    <p:extLst>
      <p:ext uri="{BB962C8B-B14F-4D97-AF65-F5344CB8AC3E}">
        <p14:creationId xmlns:p14="http://schemas.microsoft.com/office/powerpoint/2010/main" val="30467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87E08E-88C0-4050-BA9D-212D1EF1F3D9}"/>
              </a:ext>
            </a:extLst>
          </p:cNvPr>
          <p:cNvSpPr txBox="1"/>
          <p:nvPr/>
        </p:nvSpPr>
        <p:spPr>
          <a:xfrm>
            <a:off x="-827598" y="151522"/>
            <a:ext cx="5608864" cy="523220"/>
          </a:xfrm>
          <a:prstGeom prst="rect">
            <a:avLst/>
          </a:prstGeom>
          <a:noFill/>
        </p:spPr>
        <p:txBody>
          <a:bodyPr wrap="square" rtlCol="0">
            <a:spAutoFit/>
          </a:bodyPr>
          <a:lstStyle/>
          <a:p>
            <a:pPr algn="ctr"/>
            <a:r>
              <a:rPr lang="de-DE" sz="2800" dirty="0" err="1">
                <a:latin typeface="Adobe Heiti Std R" panose="020B0400000000000000" pitchFamily="34" charset="-128"/>
                <a:ea typeface="Adobe Heiti Std R" panose="020B0400000000000000" pitchFamily="34" charset="-128"/>
              </a:rPr>
              <a:t>Disadvantages</a:t>
            </a:r>
            <a:endParaRPr lang="de-DE" sz="2800" dirty="0">
              <a:latin typeface="Adobe Heiti Std R" panose="020B0400000000000000" pitchFamily="34" charset="-128"/>
              <a:ea typeface="Adobe Heiti Std R" panose="020B0400000000000000" pitchFamily="34" charset="-128"/>
            </a:endParaRPr>
          </a:p>
        </p:txBody>
      </p:sp>
      <p:sp>
        <p:nvSpPr>
          <p:cNvPr id="12" name="TextBox 11">
            <a:extLst>
              <a:ext uri="{FF2B5EF4-FFF2-40B4-BE49-F238E27FC236}">
                <a16:creationId xmlns:a16="http://schemas.microsoft.com/office/drawing/2014/main" id="{E327506D-7F3D-4137-9E1C-E134CD95DE6A}"/>
              </a:ext>
            </a:extLst>
          </p:cNvPr>
          <p:cNvSpPr txBox="1"/>
          <p:nvPr/>
        </p:nvSpPr>
        <p:spPr>
          <a:xfrm>
            <a:off x="653557" y="1104945"/>
            <a:ext cx="4833257"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Significant installation costs</a:t>
            </a:r>
          </a:p>
          <a:p>
            <a:endParaRPr lang="de-DE" dirty="0"/>
          </a:p>
          <a:p>
            <a:pPr marL="285750" indent="-285750">
              <a:buFont typeface="Arial" panose="020B0604020202020204" pitchFamily="34" charset="0"/>
              <a:buChar char="•"/>
            </a:pPr>
            <a:r>
              <a:rPr lang="en-CA" dirty="0"/>
              <a:t>Unreliable internet connection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Cyber Threat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Technological problems in connected homes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You may lock yourself out of your own house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Helplessness if technology fails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Some people may not like smart technologies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Compatibility problems between devices</a:t>
            </a:r>
            <a:br>
              <a:rPr lang="en-CA" dirty="0"/>
            </a:br>
            <a:endParaRPr lang="en-CA" dirty="0"/>
          </a:p>
          <a:p>
            <a:pPr marL="285750" indent="-285750">
              <a:buFont typeface="Arial" panose="020B0604020202020204" pitchFamily="34" charset="0"/>
              <a:buChar char="•"/>
            </a:pPr>
            <a:endParaRPr lang="en-CA" dirty="0"/>
          </a:p>
          <a:p>
            <a:endParaRPr lang="de-DE" dirty="0"/>
          </a:p>
        </p:txBody>
      </p:sp>
    </p:spTree>
    <p:extLst>
      <p:ext uri="{BB962C8B-B14F-4D97-AF65-F5344CB8AC3E}">
        <p14:creationId xmlns:p14="http://schemas.microsoft.com/office/powerpoint/2010/main" val="35788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F80074-72C1-4789-9470-F0ADC94EA3D8}"/>
              </a:ext>
            </a:extLst>
          </p:cNvPr>
          <p:cNvSpPr txBox="1"/>
          <p:nvPr/>
        </p:nvSpPr>
        <p:spPr>
          <a:xfrm>
            <a:off x="538841" y="1444491"/>
            <a:ext cx="7519309" cy="4247317"/>
          </a:xfrm>
          <a:prstGeom prst="rect">
            <a:avLst/>
          </a:prstGeom>
          <a:noFill/>
        </p:spPr>
        <p:txBody>
          <a:bodyPr wrap="square" rtlCol="0" anchor="ctr">
            <a:spAutoFit/>
          </a:bodyPr>
          <a:lstStyle/>
          <a:p>
            <a:pPr marL="285750" indent="-285750">
              <a:buFont typeface="Arial" panose="020B0604020202020204" pitchFamily="34" charset="0"/>
              <a:buChar char="•"/>
            </a:pPr>
            <a:r>
              <a:rPr lang="en-CA" dirty="0">
                <a:latin typeface="Helvetica Neue"/>
              </a:rPr>
              <a:t>Managing all of your home devices from one place</a:t>
            </a:r>
          </a:p>
          <a:p>
            <a:pPr marL="285750" indent="-285750">
              <a:buFont typeface="Arial" panose="020B0604020202020204" pitchFamily="34" charset="0"/>
              <a:buChar char="•"/>
            </a:pPr>
            <a:endParaRPr lang="de-DE" dirty="0">
              <a:latin typeface="Helvetica Neue"/>
            </a:endParaRPr>
          </a:p>
          <a:p>
            <a:pPr marL="285750" indent="-285750">
              <a:buFont typeface="Arial" panose="020B0604020202020204" pitchFamily="34" charset="0"/>
              <a:buChar char="•"/>
            </a:pPr>
            <a:r>
              <a:rPr lang="en-CA" dirty="0">
                <a:latin typeface="Helvetica Neue"/>
              </a:rPr>
              <a:t>Flexibility for new devices and appliances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Maximizing home security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Remote control of home functions with smartphone or other devices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Increased energy efficiency</a:t>
            </a:r>
          </a:p>
          <a:p>
            <a:pPr marL="285750" indent="-285750">
              <a:buFont typeface="Arial" panose="020B0604020202020204" pitchFamily="34" charset="0"/>
              <a:buChar char="•"/>
            </a:pPr>
            <a:endParaRPr lang="en-CA" dirty="0">
              <a:latin typeface="Helvetica Neue"/>
            </a:endParaRPr>
          </a:p>
          <a:p>
            <a:pPr marL="285750" indent="-285750">
              <a:buFont typeface="Arial" panose="020B0604020202020204" pitchFamily="34" charset="0"/>
              <a:buChar char="•"/>
            </a:pPr>
            <a:r>
              <a:rPr lang="en-CA" dirty="0">
                <a:latin typeface="Helvetica Neue"/>
              </a:rPr>
              <a:t>Improved appliance functionality</a:t>
            </a:r>
          </a:p>
          <a:p>
            <a:endParaRPr lang="de-DE" dirty="0">
              <a:latin typeface="Helvetica Neue"/>
            </a:endParaRPr>
          </a:p>
          <a:p>
            <a:pPr marL="285750" indent="-285750">
              <a:buFont typeface="Arial" panose="020B0604020202020204" pitchFamily="34" charset="0"/>
              <a:buChar char="•"/>
            </a:pPr>
            <a:r>
              <a:rPr lang="en-CA" dirty="0">
                <a:latin typeface="Helvetica Neue"/>
              </a:rPr>
              <a:t>Home management insights</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14" name="TextBox 13">
            <a:extLst>
              <a:ext uri="{FF2B5EF4-FFF2-40B4-BE49-F238E27FC236}">
                <a16:creationId xmlns:a16="http://schemas.microsoft.com/office/drawing/2014/main" id="{43418555-AECE-466C-911D-2C007DF4E0E5}"/>
              </a:ext>
            </a:extLst>
          </p:cNvPr>
          <p:cNvSpPr txBox="1"/>
          <p:nvPr/>
        </p:nvSpPr>
        <p:spPr>
          <a:xfrm>
            <a:off x="701574" y="365973"/>
            <a:ext cx="4147458" cy="800219"/>
          </a:xfrm>
          <a:prstGeom prst="rect">
            <a:avLst/>
          </a:prstGeom>
          <a:noFill/>
        </p:spPr>
        <p:txBody>
          <a:bodyPr wrap="square" rtlCol="0">
            <a:spAutoFit/>
          </a:bodyPr>
          <a:lstStyle/>
          <a:p>
            <a:r>
              <a:rPr lang="de-DE" sz="2800" dirty="0">
                <a:latin typeface="Adobe Heiti Std R" panose="020B0400000000000000" pitchFamily="34" charset="-128"/>
                <a:ea typeface="Adobe Heiti Std R" panose="020B0400000000000000" pitchFamily="34" charset="-128"/>
              </a:rPr>
              <a:t>Advantages</a:t>
            </a:r>
          </a:p>
          <a:p>
            <a:endParaRPr lang="en-CA" dirty="0"/>
          </a:p>
        </p:txBody>
      </p:sp>
    </p:spTree>
    <p:extLst>
      <p:ext uri="{BB962C8B-B14F-4D97-AF65-F5344CB8AC3E}">
        <p14:creationId xmlns:p14="http://schemas.microsoft.com/office/powerpoint/2010/main" val="90251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761</Words>
  <Application>Microsoft Office PowerPoint</Application>
  <PresentationFormat>Widescreen</PresentationFormat>
  <Paragraphs>88</Paragraphs>
  <Slides>38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Adobe Heiti Std R</vt:lpstr>
      <vt:lpstr>Algerian</vt:lpstr>
      <vt:lpstr>Arial</vt:lpstr>
      <vt:lpstr>Calibri</vt:lpstr>
      <vt:lpstr>Calibri Light</vt:lpstr>
      <vt:lpstr>Forte</vt:lpstr>
      <vt:lpstr>Helvetica Neue</vt:lpstr>
      <vt:lpstr>Office Theme</vt:lpstr>
      <vt:lpstr>1_Office Theme</vt:lpstr>
      <vt:lpstr>2_Office Theme</vt:lpstr>
      <vt:lpstr>PowerPoint Presentation</vt:lpstr>
      <vt:lpstr>Topics to discuss:</vt:lpstr>
      <vt:lpstr>PowerPoint Presentation</vt:lpstr>
      <vt:lpstr>PowerPoint Presentation</vt:lpstr>
      <vt:lpstr>PowerPoint Presentation</vt:lpstr>
      <vt:lpstr>PowerPoint Presentation</vt:lpstr>
      <vt:lpstr>Ideas &amp; Scenarios</vt:lpstr>
      <vt:lpstr>Smart Gardening:</vt:lpstr>
      <vt:lpstr>Sequence Diagram</vt:lpstr>
      <vt:lpstr>Activity Diagram</vt:lpstr>
      <vt:lpstr>Gas Leakage:</vt:lpstr>
      <vt:lpstr>Sequence Diagram</vt:lpstr>
      <vt:lpstr>Activity Diagram</vt:lpstr>
      <vt:lpstr>Rain water-recycling system:</vt:lpstr>
      <vt:lpstr>Sequence Diagram</vt:lpstr>
      <vt:lpstr>Activity Diagram</vt:lpstr>
      <vt:lpstr>Insect Repellers:</vt:lpstr>
      <vt:lpstr>Sequence Diagram</vt:lpstr>
      <vt:lpstr>Activity Diagram</vt:lpstr>
      <vt:lpstr>Lightning Rods:</vt:lpstr>
      <vt:lpstr>Sequence Diagram</vt:lpstr>
      <vt:lpstr>Activity Diagram</vt:lpstr>
      <vt:lpstr>Class Diagram For Smart Home System</vt:lpstr>
      <vt:lpstr>PowerPoint Presentation</vt:lpstr>
      <vt:lpstr>Use-Case Diagram For Smart Home System</vt:lpstr>
      <vt:lpstr>PowerPoint Presentation</vt:lpstr>
      <vt:lpstr>Smart Windows:</vt:lpstr>
      <vt:lpstr>Sequence Diagram</vt:lpstr>
      <vt:lpstr>Activity Diagram</vt:lpstr>
      <vt:lpstr>Class  Diagram</vt:lpstr>
      <vt:lpstr>State-Machine  Diagram</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 Nurussafa</dc:creator>
  <cp:lastModifiedBy>ASM Nurussafa</cp:lastModifiedBy>
  <cp:revision>6</cp:revision>
  <dcterms:created xsi:type="dcterms:W3CDTF">2021-01-27T23:42:18Z</dcterms:created>
  <dcterms:modified xsi:type="dcterms:W3CDTF">2021-01-28T10:53:40Z</dcterms:modified>
</cp:coreProperties>
</file>