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 id="2147483828" r:id="rId2"/>
    <p:sldMasterId id="2147483840" r:id="rId3"/>
  </p:sldMasterIdLst>
  <p:sldIdLst>
    <p:sldId id="309" r:id="rId4"/>
    <p:sldId id="310" r:id="rId5"/>
    <p:sldId id="257" r:id="rId6"/>
    <p:sldId id="315" r:id="rId7"/>
    <p:sldId id="269" r:id="rId8"/>
    <p:sldId id="316" r:id="rId9"/>
    <p:sldId id="291" r:id="rId10"/>
    <p:sldId id="259" r:id="rId11"/>
    <p:sldId id="295" r:id="rId12"/>
    <p:sldId id="296" r:id="rId13"/>
    <p:sldId id="261" r:id="rId14"/>
    <p:sldId id="297" r:id="rId15"/>
    <p:sldId id="298" r:id="rId16"/>
    <p:sldId id="263" r:id="rId17"/>
    <p:sldId id="299" r:id="rId18"/>
    <p:sldId id="300" r:id="rId19"/>
    <p:sldId id="267" r:id="rId20"/>
    <p:sldId id="301" r:id="rId21"/>
    <p:sldId id="302" r:id="rId22"/>
    <p:sldId id="270" r:id="rId23"/>
    <p:sldId id="303" r:id="rId24"/>
    <p:sldId id="304" r:id="rId25"/>
    <p:sldId id="305" r:id="rId26"/>
    <p:sldId id="306" r:id="rId27"/>
    <p:sldId id="307" r:id="rId28"/>
    <p:sldId id="308" r:id="rId29"/>
    <p:sldId id="292" r:id="rId30"/>
    <p:sldId id="311" r:id="rId31"/>
    <p:sldId id="312" r:id="rId32"/>
    <p:sldId id="313" r:id="rId33"/>
    <p:sldId id="314" r:id="rId34"/>
    <p:sldId id="272" r:id="rId35"/>
    <p:sldId id="273" r:id="rId36"/>
    <p:sldId id="274" r:id="rId37"/>
    <p:sldId id="276" r:id="rId38"/>
    <p:sldId id="275" r:id="rId39"/>
    <p:sldId id="271" r:id="rId40"/>
    <p:sldId id="317"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4660"/>
  </p:normalViewPr>
  <p:slideViewPr>
    <p:cSldViewPr snapToGrid="0">
      <p:cViewPr varScale="1">
        <p:scale>
          <a:sx n="123" d="100"/>
          <a:sy n="123" d="100"/>
        </p:scale>
        <p:origin x="120"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0" Type="http://schemas.openxmlformats.org/officeDocument/2006/relationships/slide" Target="slides/slide17.xml"/><Relationship Id="rId41"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56A0E9-F3B5-448C-A8A7-EF4701EE8F21}" type="datetimeFigureOut">
              <a:rPr lang="en-CA" smtClean="0"/>
              <a:t>2021-01-28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1035009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56A0E9-F3B5-448C-A8A7-EF4701EE8F21}" type="datetimeFigureOut">
              <a:rPr lang="en-CA" smtClean="0"/>
              <a:t>2021-01-28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3346221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56A0E9-F3B5-448C-A8A7-EF4701EE8F21}" type="datetimeFigureOut">
              <a:rPr lang="en-CA" smtClean="0"/>
              <a:t>2021-01-28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3136114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493CF-631D-44B4-BE30-E7723345B5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03BBBAA-4672-4603-9D99-4F76ED3AB8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8FF4E92-ABE8-4BB9-9B51-2642919CF81F}"/>
              </a:ext>
            </a:extLst>
          </p:cNvPr>
          <p:cNvSpPr>
            <a:spLocks noGrp="1"/>
          </p:cNvSpPr>
          <p:nvPr>
            <p:ph type="dt" sz="half" idx="10"/>
          </p:nvPr>
        </p:nvSpPr>
        <p:spPr/>
        <p:txBody>
          <a:bodyPr/>
          <a:lstStyle/>
          <a:p>
            <a:fld id="{0856A0E9-F3B5-448C-A8A7-EF4701EE8F21}" type="datetimeFigureOut">
              <a:rPr lang="en-CA" smtClean="0"/>
              <a:t>2021-01-28</a:t>
            </a:fld>
            <a:endParaRPr lang="en-CA"/>
          </a:p>
        </p:txBody>
      </p:sp>
      <p:sp>
        <p:nvSpPr>
          <p:cNvPr id="5" name="Footer Placeholder 4">
            <a:extLst>
              <a:ext uri="{FF2B5EF4-FFF2-40B4-BE49-F238E27FC236}">
                <a16:creationId xmlns:a16="http://schemas.microsoft.com/office/drawing/2014/main" id="{DD7F74F6-E099-4891-93B0-4A672935E0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6175276-2603-4D1F-9D2A-6651B182F183}"/>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42498879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104E8-6ED9-47A9-9954-1F41DB72195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881E7FA-9700-41F6-8E1D-5AEC62FE430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C28AEE2-34AE-48E4-813C-B41068145159}"/>
              </a:ext>
            </a:extLst>
          </p:cNvPr>
          <p:cNvSpPr>
            <a:spLocks noGrp="1"/>
          </p:cNvSpPr>
          <p:nvPr>
            <p:ph type="dt" sz="half" idx="10"/>
          </p:nvPr>
        </p:nvSpPr>
        <p:spPr/>
        <p:txBody>
          <a:bodyPr/>
          <a:lstStyle/>
          <a:p>
            <a:fld id="{0856A0E9-F3B5-448C-A8A7-EF4701EE8F21}" type="datetimeFigureOut">
              <a:rPr lang="en-CA" smtClean="0"/>
              <a:t>2021-01-28</a:t>
            </a:fld>
            <a:endParaRPr lang="en-CA"/>
          </a:p>
        </p:txBody>
      </p:sp>
      <p:sp>
        <p:nvSpPr>
          <p:cNvPr id="5" name="Footer Placeholder 4">
            <a:extLst>
              <a:ext uri="{FF2B5EF4-FFF2-40B4-BE49-F238E27FC236}">
                <a16:creationId xmlns:a16="http://schemas.microsoft.com/office/drawing/2014/main" id="{A594DE02-B743-4244-B988-79EC14EF196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BE9C075-FB85-4281-B6EE-270880008F85}"/>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1098588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5FCF1-DB5B-4598-A4B2-7D463D7C43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EED242D-B3F8-429C-B031-1ACC606434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37AA143-9127-440B-9F65-414D01BDEB1F}"/>
              </a:ext>
            </a:extLst>
          </p:cNvPr>
          <p:cNvSpPr>
            <a:spLocks noGrp="1"/>
          </p:cNvSpPr>
          <p:nvPr>
            <p:ph type="dt" sz="half" idx="10"/>
          </p:nvPr>
        </p:nvSpPr>
        <p:spPr/>
        <p:txBody>
          <a:bodyPr/>
          <a:lstStyle/>
          <a:p>
            <a:fld id="{0856A0E9-F3B5-448C-A8A7-EF4701EE8F21}" type="datetimeFigureOut">
              <a:rPr lang="en-CA" smtClean="0"/>
              <a:t>2021-01-28</a:t>
            </a:fld>
            <a:endParaRPr lang="en-CA"/>
          </a:p>
        </p:txBody>
      </p:sp>
      <p:sp>
        <p:nvSpPr>
          <p:cNvPr id="5" name="Footer Placeholder 4">
            <a:extLst>
              <a:ext uri="{FF2B5EF4-FFF2-40B4-BE49-F238E27FC236}">
                <a16:creationId xmlns:a16="http://schemas.microsoft.com/office/drawing/2014/main" id="{1B9A11A3-B73A-41B5-8543-0EC1C461FFB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3E3DD86-322A-42BD-81A2-C8C4A19D43AA}"/>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760339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DA9CE-3F40-47D7-85D7-E41FB1BF573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47CDA42-9007-46D3-B702-0CFAD46A71C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5DD9D912-B700-4E56-B948-E9C348779E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6AB91BC-B18E-455C-B93B-DEB015D50A61}"/>
              </a:ext>
            </a:extLst>
          </p:cNvPr>
          <p:cNvSpPr>
            <a:spLocks noGrp="1"/>
          </p:cNvSpPr>
          <p:nvPr>
            <p:ph type="dt" sz="half" idx="10"/>
          </p:nvPr>
        </p:nvSpPr>
        <p:spPr/>
        <p:txBody>
          <a:bodyPr/>
          <a:lstStyle/>
          <a:p>
            <a:fld id="{0856A0E9-F3B5-448C-A8A7-EF4701EE8F21}" type="datetimeFigureOut">
              <a:rPr lang="en-CA" smtClean="0"/>
              <a:t>2021-01-28</a:t>
            </a:fld>
            <a:endParaRPr lang="en-CA"/>
          </a:p>
        </p:txBody>
      </p:sp>
      <p:sp>
        <p:nvSpPr>
          <p:cNvPr id="6" name="Footer Placeholder 5">
            <a:extLst>
              <a:ext uri="{FF2B5EF4-FFF2-40B4-BE49-F238E27FC236}">
                <a16:creationId xmlns:a16="http://schemas.microsoft.com/office/drawing/2014/main" id="{658E0337-2CF7-4FD0-A375-76C039CD939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6892DD2-133B-4ADE-BAC9-F37C45EABE38}"/>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12571527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C4ADB-6B0D-4E7F-A77A-E481531137FF}"/>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CC8CD24-B29A-4F90-A339-3A9AE2900A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6D2D79-B101-4FBE-A217-D59ECA5BEA3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654DFC0A-DD4D-4F01-8905-AF26F73AAC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5806D6E-36FE-4B79-8264-5368301E2F6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CC80FC7-6FF4-4750-A739-75582E315046}"/>
              </a:ext>
            </a:extLst>
          </p:cNvPr>
          <p:cNvSpPr>
            <a:spLocks noGrp="1"/>
          </p:cNvSpPr>
          <p:nvPr>
            <p:ph type="dt" sz="half" idx="10"/>
          </p:nvPr>
        </p:nvSpPr>
        <p:spPr/>
        <p:txBody>
          <a:bodyPr/>
          <a:lstStyle/>
          <a:p>
            <a:fld id="{0856A0E9-F3B5-448C-A8A7-EF4701EE8F21}" type="datetimeFigureOut">
              <a:rPr lang="en-CA" smtClean="0"/>
              <a:t>2021-01-28</a:t>
            </a:fld>
            <a:endParaRPr lang="en-CA"/>
          </a:p>
        </p:txBody>
      </p:sp>
      <p:sp>
        <p:nvSpPr>
          <p:cNvPr id="8" name="Footer Placeholder 7">
            <a:extLst>
              <a:ext uri="{FF2B5EF4-FFF2-40B4-BE49-F238E27FC236}">
                <a16:creationId xmlns:a16="http://schemas.microsoft.com/office/drawing/2014/main" id="{669F70DA-585E-4177-BD1B-42B1A9F449FF}"/>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1317D94-41B9-42FE-81DE-EE07E3C6A4DF}"/>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41152861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01979-6046-4E79-BC17-F4E15CC0DB5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46D01FF1-1679-40E2-B438-A1683399D3C4}"/>
              </a:ext>
            </a:extLst>
          </p:cNvPr>
          <p:cNvSpPr>
            <a:spLocks noGrp="1"/>
          </p:cNvSpPr>
          <p:nvPr>
            <p:ph type="dt" sz="half" idx="10"/>
          </p:nvPr>
        </p:nvSpPr>
        <p:spPr/>
        <p:txBody>
          <a:bodyPr/>
          <a:lstStyle/>
          <a:p>
            <a:fld id="{0856A0E9-F3B5-448C-A8A7-EF4701EE8F21}" type="datetimeFigureOut">
              <a:rPr lang="en-CA" smtClean="0"/>
              <a:t>2021-01-28</a:t>
            </a:fld>
            <a:endParaRPr lang="en-CA"/>
          </a:p>
        </p:txBody>
      </p:sp>
      <p:sp>
        <p:nvSpPr>
          <p:cNvPr id="4" name="Footer Placeholder 3">
            <a:extLst>
              <a:ext uri="{FF2B5EF4-FFF2-40B4-BE49-F238E27FC236}">
                <a16:creationId xmlns:a16="http://schemas.microsoft.com/office/drawing/2014/main" id="{51F2BAA1-8A42-4370-B6E6-C6660DE9B32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B56E0F0-33FA-4EE5-9389-CF2F8C1683CB}"/>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30435804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590267-36A7-4D95-B90D-AD6CEA1A355C}"/>
              </a:ext>
            </a:extLst>
          </p:cNvPr>
          <p:cNvSpPr>
            <a:spLocks noGrp="1"/>
          </p:cNvSpPr>
          <p:nvPr>
            <p:ph type="dt" sz="half" idx="10"/>
          </p:nvPr>
        </p:nvSpPr>
        <p:spPr/>
        <p:txBody>
          <a:bodyPr/>
          <a:lstStyle/>
          <a:p>
            <a:fld id="{0856A0E9-F3B5-448C-A8A7-EF4701EE8F21}" type="datetimeFigureOut">
              <a:rPr lang="en-CA" smtClean="0"/>
              <a:t>2021-01-28</a:t>
            </a:fld>
            <a:endParaRPr lang="en-CA"/>
          </a:p>
        </p:txBody>
      </p:sp>
      <p:sp>
        <p:nvSpPr>
          <p:cNvPr id="3" name="Footer Placeholder 2">
            <a:extLst>
              <a:ext uri="{FF2B5EF4-FFF2-40B4-BE49-F238E27FC236}">
                <a16:creationId xmlns:a16="http://schemas.microsoft.com/office/drawing/2014/main" id="{D1BA94B6-428A-49B7-97ED-577728B8190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89636600-AC93-47B8-AF48-73C096474C57}"/>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25132845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C7E39-52FD-4590-9E15-80DF51502B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1F644BD-5965-4721-9289-AC88CA56AF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3DFB17E6-A414-48CF-9F55-59D9E2381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2A79C2F-12BB-49F4-A1A3-450E71C5F484}"/>
              </a:ext>
            </a:extLst>
          </p:cNvPr>
          <p:cNvSpPr>
            <a:spLocks noGrp="1"/>
          </p:cNvSpPr>
          <p:nvPr>
            <p:ph type="dt" sz="half" idx="10"/>
          </p:nvPr>
        </p:nvSpPr>
        <p:spPr/>
        <p:txBody>
          <a:bodyPr/>
          <a:lstStyle/>
          <a:p>
            <a:fld id="{0856A0E9-F3B5-448C-A8A7-EF4701EE8F21}" type="datetimeFigureOut">
              <a:rPr lang="en-CA" smtClean="0"/>
              <a:t>2021-01-28</a:t>
            </a:fld>
            <a:endParaRPr lang="en-CA"/>
          </a:p>
        </p:txBody>
      </p:sp>
      <p:sp>
        <p:nvSpPr>
          <p:cNvPr id="6" name="Footer Placeholder 5">
            <a:extLst>
              <a:ext uri="{FF2B5EF4-FFF2-40B4-BE49-F238E27FC236}">
                <a16:creationId xmlns:a16="http://schemas.microsoft.com/office/drawing/2014/main" id="{37FD4CF4-E481-4B24-AEF7-D2447FDFAAD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9CD9832-BB92-4B53-9245-CE23CA1624F5}"/>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969752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56A0E9-F3B5-448C-A8A7-EF4701EE8F21}" type="datetimeFigureOut">
              <a:rPr lang="en-CA" smtClean="0"/>
              <a:t>2021-01-28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10011722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748DF-ADEE-48CA-AE21-085C8F69C6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2CF1B2C-C21F-49ED-B3F9-A564AE1DB6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59AF1F1-5218-4BCB-A167-75C4E68021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BCCF6AE-C57B-497D-B7D5-1614E9F437E7}"/>
              </a:ext>
            </a:extLst>
          </p:cNvPr>
          <p:cNvSpPr>
            <a:spLocks noGrp="1"/>
          </p:cNvSpPr>
          <p:nvPr>
            <p:ph type="dt" sz="half" idx="10"/>
          </p:nvPr>
        </p:nvSpPr>
        <p:spPr/>
        <p:txBody>
          <a:bodyPr/>
          <a:lstStyle/>
          <a:p>
            <a:fld id="{0856A0E9-F3B5-448C-A8A7-EF4701EE8F21}" type="datetimeFigureOut">
              <a:rPr lang="en-CA" smtClean="0"/>
              <a:t>2021-01-28</a:t>
            </a:fld>
            <a:endParaRPr lang="en-CA"/>
          </a:p>
        </p:txBody>
      </p:sp>
      <p:sp>
        <p:nvSpPr>
          <p:cNvPr id="6" name="Footer Placeholder 5">
            <a:extLst>
              <a:ext uri="{FF2B5EF4-FFF2-40B4-BE49-F238E27FC236}">
                <a16:creationId xmlns:a16="http://schemas.microsoft.com/office/drawing/2014/main" id="{FFAD5A57-2183-4A2D-B9E8-CFD5DF80660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626F338-1B90-4CAC-81A8-CF235D4DC568}"/>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11880306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89579-6C1A-4984-B08A-BFA465E8D816}"/>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EF5380B-63D7-4EA7-A37C-A5BC8C67815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C35761D-F4CB-46DD-93C3-F19E21DCD4CE}"/>
              </a:ext>
            </a:extLst>
          </p:cNvPr>
          <p:cNvSpPr>
            <a:spLocks noGrp="1"/>
          </p:cNvSpPr>
          <p:nvPr>
            <p:ph type="dt" sz="half" idx="10"/>
          </p:nvPr>
        </p:nvSpPr>
        <p:spPr/>
        <p:txBody>
          <a:bodyPr/>
          <a:lstStyle/>
          <a:p>
            <a:fld id="{0856A0E9-F3B5-448C-A8A7-EF4701EE8F21}" type="datetimeFigureOut">
              <a:rPr lang="en-CA" smtClean="0"/>
              <a:t>2021-01-28</a:t>
            </a:fld>
            <a:endParaRPr lang="en-CA"/>
          </a:p>
        </p:txBody>
      </p:sp>
      <p:sp>
        <p:nvSpPr>
          <p:cNvPr id="5" name="Footer Placeholder 4">
            <a:extLst>
              <a:ext uri="{FF2B5EF4-FFF2-40B4-BE49-F238E27FC236}">
                <a16:creationId xmlns:a16="http://schemas.microsoft.com/office/drawing/2014/main" id="{723C2FD2-2730-4917-85FF-0BE3CACEF34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3BBDD55-B0F7-42AF-95ED-CB497B2F5F71}"/>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29198108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719604-D316-4F61-888B-CC4969DC2F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2DB12F2-CF2C-40DD-9954-2DD86A6CFE9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0BA51DA-1154-4116-88FB-5F74E3841086}"/>
              </a:ext>
            </a:extLst>
          </p:cNvPr>
          <p:cNvSpPr>
            <a:spLocks noGrp="1"/>
          </p:cNvSpPr>
          <p:nvPr>
            <p:ph type="dt" sz="half" idx="10"/>
          </p:nvPr>
        </p:nvSpPr>
        <p:spPr/>
        <p:txBody>
          <a:bodyPr/>
          <a:lstStyle/>
          <a:p>
            <a:fld id="{0856A0E9-F3B5-448C-A8A7-EF4701EE8F21}" type="datetimeFigureOut">
              <a:rPr lang="en-CA" smtClean="0"/>
              <a:t>2021-01-28</a:t>
            </a:fld>
            <a:endParaRPr lang="en-CA"/>
          </a:p>
        </p:txBody>
      </p:sp>
      <p:sp>
        <p:nvSpPr>
          <p:cNvPr id="5" name="Footer Placeholder 4">
            <a:extLst>
              <a:ext uri="{FF2B5EF4-FFF2-40B4-BE49-F238E27FC236}">
                <a16:creationId xmlns:a16="http://schemas.microsoft.com/office/drawing/2014/main" id="{3E80AC22-E1BB-43D5-8A98-D86AFFD271A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246C2F8-35EB-496A-A7E3-519E0F52E4EB}"/>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13856146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810EE-3330-4552-BEEC-F1FBB86DE5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CDE204-7FD2-4B19-90D4-9FEE2DD05B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DB6F6E-3551-4B7F-AE48-E626C6D56FBC}"/>
              </a:ext>
            </a:extLst>
          </p:cNvPr>
          <p:cNvSpPr>
            <a:spLocks noGrp="1"/>
          </p:cNvSpPr>
          <p:nvPr>
            <p:ph type="dt" sz="half" idx="10"/>
          </p:nvPr>
        </p:nvSpPr>
        <p:spPr/>
        <p:txBody>
          <a:bodyPr/>
          <a:lstStyle/>
          <a:p>
            <a:fld id="{CA64DACF-0490-4513-965E-569F8E1539D0}" type="datetimeFigureOut">
              <a:rPr lang="en-US" smtClean="0"/>
              <a:t>1/28/2021</a:t>
            </a:fld>
            <a:endParaRPr lang="en-US"/>
          </a:p>
        </p:txBody>
      </p:sp>
      <p:sp>
        <p:nvSpPr>
          <p:cNvPr id="5" name="Footer Placeholder 4">
            <a:extLst>
              <a:ext uri="{FF2B5EF4-FFF2-40B4-BE49-F238E27FC236}">
                <a16:creationId xmlns:a16="http://schemas.microsoft.com/office/drawing/2014/main" id="{17323381-8FBF-4BBC-AD83-6B02529018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416215-D957-4CCE-B5EF-1A540AD419DC}"/>
              </a:ext>
            </a:extLst>
          </p:cNvPr>
          <p:cNvSpPr>
            <a:spLocks noGrp="1"/>
          </p:cNvSpPr>
          <p:nvPr>
            <p:ph type="sldNum" sz="quarter" idx="12"/>
          </p:nvPr>
        </p:nvSpPr>
        <p:spPr/>
        <p:txBody>
          <a:bodyPr/>
          <a:lstStyle/>
          <a:p>
            <a:fld id="{3D6DF9B0-986F-4795-A48B-B8EE7F1E3507}" type="slidenum">
              <a:rPr lang="en-US" smtClean="0"/>
              <a:t>‹#›</a:t>
            </a:fld>
            <a:endParaRPr lang="en-US"/>
          </a:p>
        </p:txBody>
      </p:sp>
    </p:spTree>
    <p:extLst>
      <p:ext uri="{BB962C8B-B14F-4D97-AF65-F5344CB8AC3E}">
        <p14:creationId xmlns:p14="http://schemas.microsoft.com/office/powerpoint/2010/main" val="29612473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80DF3-F2FB-436A-A688-F0CC46EFE4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9B1533-6A5B-422E-804C-CF7C39B5B0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F72E64-DE2D-4CD5-8821-57D0355FE97A}"/>
              </a:ext>
            </a:extLst>
          </p:cNvPr>
          <p:cNvSpPr>
            <a:spLocks noGrp="1"/>
          </p:cNvSpPr>
          <p:nvPr>
            <p:ph type="dt" sz="half" idx="10"/>
          </p:nvPr>
        </p:nvSpPr>
        <p:spPr/>
        <p:txBody>
          <a:bodyPr/>
          <a:lstStyle/>
          <a:p>
            <a:fld id="{CA64DACF-0490-4513-965E-569F8E1539D0}" type="datetimeFigureOut">
              <a:rPr lang="en-US" smtClean="0"/>
              <a:t>1/28/2021</a:t>
            </a:fld>
            <a:endParaRPr lang="en-US"/>
          </a:p>
        </p:txBody>
      </p:sp>
      <p:sp>
        <p:nvSpPr>
          <p:cNvPr id="5" name="Footer Placeholder 4">
            <a:extLst>
              <a:ext uri="{FF2B5EF4-FFF2-40B4-BE49-F238E27FC236}">
                <a16:creationId xmlns:a16="http://schemas.microsoft.com/office/drawing/2014/main" id="{3F9CF93E-8BFC-43EE-A99E-DD4903345C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23E640-73D4-4263-8BA7-9807F3C1FE93}"/>
              </a:ext>
            </a:extLst>
          </p:cNvPr>
          <p:cNvSpPr>
            <a:spLocks noGrp="1"/>
          </p:cNvSpPr>
          <p:nvPr>
            <p:ph type="sldNum" sz="quarter" idx="12"/>
          </p:nvPr>
        </p:nvSpPr>
        <p:spPr/>
        <p:txBody>
          <a:bodyPr/>
          <a:lstStyle/>
          <a:p>
            <a:fld id="{3D6DF9B0-986F-4795-A48B-B8EE7F1E3507}" type="slidenum">
              <a:rPr lang="en-US" smtClean="0"/>
              <a:t>‹#›</a:t>
            </a:fld>
            <a:endParaRPr lang="en-US"/>
          </a:p>
        </p:txBody>
      </p:sp>
    </p:spTree>
    <p:extLst>
      <p:ext uri="{BB962C8B-B14F-4D97-AF65-F5344CB8AC3E}">
        <p14:creationId xmlns:p14="http://schemas.microsoft.com/office/powerpoint/2010/main" val="24387501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0698E-6C1F-4333-A59B-2544FC51D4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F4CA12-67DD-452E-B2DA-CCE5287E00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8AB78C-C140-4612-8B51-D50617C977B9}"/>
              </a:ext>
            </a:extLst>
          </p:cNvPr>
          <p:cNvSpPr>
            <a:spLocks noGrp="1"/>
          </p:cNvSpPr>
          <p:nvPr>
            <p:ph type="dt" sz="half" idx="10"/>
          </p:nvPr>
        </p:nvSpPr>
        <p:spPr/>
        <p:txBody>
          <a:bodyPr/>
          <a:lstStyle/>
          <a:p>
            <a:fld id="{CA64DACF-0490-4513-965E-569F8E1539D0}" type="datetimeFigureOut">
              <a:rPr lang="en-US" smtClean="0"/>
              <a:t>1/28/2021</a:t>
            </a:fld>
            <a:endParaRPr lang="en-US"/>
          </a:p>
        </p:txBody>
      </p:sp>
      <p:sp>
        <p:nvSpPr>
          <p:cNvPr id="5" name="Footer Placeholder 4">
            <a:extLst>
              <a:ext uri="{FF2B5EF4-FFF2-40B4-BE49-F238E27FC236}">
                <a16:creationId xmlns:a16="http://schemas.microsoft.com/office/drawing/2014/main" id="{AE123459-2AEE-4F03-880A-C73C00D4F0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F8E8CC-5847-4937-826C-87471F1A2DFC}"/>
              </a:ext>
            </a:extLst>
          </p:cNvPr>
          <p:cNvSpPr>
            <a:spLocks noGrp="1"/>
          </p:cNvSpPr>
          <p:nvPr>
            <p:ph type="sldNum" sz="quarter" idx="12"/>
          </p:nvPr>
        </p:nvSpPr>
        <p:spPr/>
        <p:txBody>
          <a:bodyPr/>
          <a:lstStyle/>
          <a:p>
            <a:fld id="{3D6DF9B0-986F-4795-A48B-B8EE7F1E3507}" type="slidenum">
              <a:rPr lang="en-US" smtClean="0"/>
              <a:t>‹#›</a:t>
            </a:fld>
            <a:endParaRPr lang="en-US"/>
          </a:p>
        </p:txBody>
      </p:sp>
    </p:spTree>
    <p:extLst>
      <p:ext uri="{BB962C8B-B14F-4D97-AF65-F5344CB8AC3E}">
        <p14:creationId xmlns:p14="http://schemas.microsoft.com/office/powerpoint/2010/main" val="26972595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7A621-7A5E-4FD1-931C-92814A47CB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D97139-339A-460A-A441-F82C08A7AF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4DD43B-133B-4C8C-BBAC-911E8C1C88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27D1E6-0D37-4CD4-8E36-6C0734BFC728}"/>
              </a:ext>
            </a:extLst>
          </p:cNvPr>
          <p:cNvSpPr>
            <a:spLocks noGrp="1"/>
          </p:cNvSpPr>
          <p:nvPr>
            <p:ph type="dt" sz="half" idx="10"/>
          </p:nvPr>
        </p:nvSpPr>
        <p:spPr/>
        <p:txBody>
          <a:bodyPr/>
          <a:lstStyle/>
          <a:p>
            <a:fld id="{CA64DACF-0490-4513-965E-569F8E1539D0}" type="datetimeFigureOut">
              <a:rPr lang="en-US" smtClean="0"/>
              <a:t>1/28/2021</a:t>
            </a:fld>
            <a:endParaRPr lang="en-US"/>
          </a:p>
        </p:txBody>
      </p:sp>
      <p:sp>
        <p:nvSpPr>
          <p:cNvPr id="6" name="Footer Placeholder 5">
            <a:extLst>
              <a:ext uri="{FF2B5EF4-FFF2-40B4-BE49-F238E27FC236}">
                <a16:creationId xmlns:a16="http://schemas.microsoft.com/office/drawing/2014/main" id="{3CDAFCEC-95FE-420D-8669-A38DF5B8CE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BFB8EF-8601-4C92-8866-79094961021D}"/>
              </a:ext>
            </a:extLst>
          </p:cNvPr>
          <p:cNvSpPr>
            <a:spLocks noGrp="1"/>
          </p:cNvSpPr>
          <p:nvPr>
            <p:ph type="sldNum" sz="quarter" idx="12"/>
          </p:nvPr>
        </p:nvSpPr>
        <p:spPr/>
        <p:txBody>
          <a:bodyPr/>
          <a:lstStyle/>
          <a:p>
            <a:fld id="{3D6DF9B0-986F-4795-A48B-B8EE7F1E3507}" type="slidenum">
              <a:rPr lang="en-US" smtClean="0"/>
              <a:t>‹#›</a:t>
            </a:fld>
            <a:endParaRPr lang="en-US"/>
          </a:p>
        </p:txBody>
      </p:sp>
    </p:spTree>
    <p:extLst>
      <p:ext uri="{BB962C8B-B14F-4D97-AF65-F5344CB8AC3E}">
        <p14:creationId xmlns:p14="http://schemas.microsoft.com/office/powerpoint/2010/main" val="34775038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C3145-6AA6-4E96-8731-0164D92749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139A85-92BC-4D55-BEF0-9949E232BB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C415DA-CE22-4412-8309-75715FD09C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80EA30-296A-4965-A657-D469DC733E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F95015-3606-4590-862A-1E822E0643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0B097E-9296-43B1-9038-F30498EA9776}"/>
              </a:ext>
            </a:extLst>
          </p:cNvPr>
          <p:cNvSpPr>
            <a:spLocks noGrp="1"/>
          </p:cNvSpPr>
          <p:nvPr>
            <p:ph type="dt" sz="half" idx="10"/>
          </p:nvPr>
        </p:nvSpPr>
        <p:spPr/>
        <p:txBody>
          <a:bodyPr/>
          <a:lstStyle/>
          <a:p>
            <a:fld id="{CA64DACF-0490-4513-965E-569F8E1539D0}" type="datetimeFigureOut">
              <a:rPr lang="en-US" smtClean="0"/>
              <a:t>1/28/2021</a:t>
            </a:fld>
            <a:endParaRPr lang="en-US"/>
          </a:p>
        </p:txBody>
      </p:sp>
      <p:sp>
        <p:nvSpPr>
          <p:cNvPr id="8" name="Footer Placeholder 7">
            <a:extLst>
              <a:ext uri="{FF2B5EF4-FFF2-40B4-BE49-F238E27FC236}">
                <a16:creationId xmlns:a16="http://schemas.microsoft.com/office/drawing/2014/main" id="{21AF83F5-D8A2-46E9-9425-7842E308FC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13775E-B2F4-459D-9481-975B69C34794}"/>
              </a:ext>
            </a:extLst>
          </p:cNvPr>
          <p:cNvSpPr>
            <a:spLocks noGrp="1"/>
          </p:cNvSpPr>
          <p:nvPr>
            <p:ph type="sldNum" sz="quarter" idx="12"/>
          </p:nvPr>
        </p:nvSpPr>
        <p:spPr/>
        <p:txBody>
          <a:bodyPr/>
          <a:lstStyle/>
          <a:p>
            <a:fld id="{3D6DF9B0-986F-4795-A48B-B8EE7F1E3507}" type="slidenum">
              <a:rPr lang="en-US" smtClean="0"/>
              <a:t>‹#›</a:t>
            </a:fld>
            <a:endParaRPr lang="en-US"/>
          </a:p>
        </p:txBody>
      </p:sp>
    </p:spTree>
    <p:extLst>
      <p:ext uri="{BB962C8B-B14F-4D97-AF65-F5344CB8AC3E}">
        <p14:creationId xmlns:p14="http://schemas.microsoft.com/office/powerpoint/2010/main" val="161140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E4C7B-8DAA-45E2-9C85-38642BB9CA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7FA18C-12D6-4D7A-A283-8DAACD903E11}"/>
              </a:ext>
            </a:extLst>
          </p:cNvPr>
          <p:cNvSpPr>
            <a:spLocks noGrp="1"/>
          </p:cNvSpPr>
          <p:nvPr>
            <p:ph type="dt" sz="half" idx="10"/>
          </p:nvPr>
        </p:nvSpPr>
        <p:spPr/>
        <p:txBody>
          <a:bodyPr/>
          <a:lstStyle/>
          <a:p>
            <a:fld id="{CA64DACF-0490-4513-965E-569F8E1539D0}" type="datetimeFigureOut">
              <a:rPr lang="en-US" smtClean="0"/>
              <a:t>1/28/2021</a:t>
            </a:fld>
            <a:endParaRPr lang="en-US"/>
          </a:p>
        </p:txBody>
      </p:sp>
      <p:sp>
        <p:nvSpPr>
          <p:cNvPr id="4" name="Footer Placeholder 3">
            <a:extLst>
              <a:ext uri="{FF2B5EF4-FFF2-40B4-BE49-F238E27FC236}">
                <a16:creationId xmlns:a16="http://schemas.microsoft.com/office/drawing/2014/main" id="{F3FE735E-ECD9-42E3-AD20-560150C60C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6A3A3A-0CE7-40A6-B79D-EECC8E3C1EDE}"/>
              </a:ext>
            </a:extLst>
          </p:cNvPr>
          <p:cNvSpPr>
            <a:spLocks noGrp="1"/>
          </p:cNvSpPr>
          <p:nvPr>
            <p:ph type="sldNum" sz="quarter" idx="12"/>
          </p:nvPr>
        </p:nvSpPr>
        <p:spPr/>
        <p:txBody>
          <a:bodyPr/>
          <a:lstStyle/>
          <a:p>
            <a:fld id="{3D6DF9B0-986F-4795-A48B-B8EE7F1E3507}" type="slidenum">
              <a:rPr lang="en-US" smtClean="0"/>
              <a:t>‹#›</a:t>
            </a:fld>
            <a:endParaRPr lang="en-US"/>
          </a:p>
        </p:txBody>
      </p:sp>
    </p:spTree>
    <p:extLst>
      <p:ext uri="{BB962C8B-B14F-4D97-AF65-F5344CB8AC3E}">
        <p14:creationId xmlns:p14="http://schemas.microsoft.com/office/powerpoint/2010/main" val="27247103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30C10F-0D22-4CCC-90E8-FBBA554F4D70}"/>
              </a:ext>
            </a:extLst>
          </p:cNvPr>
          <p:cNvSpPr>
            <a:spLocks noGrp="1"/>
          </p:cNvSpPr>
          <p:nvPr>
            <p:ph type="dt" sz="half" idx="10"/>
          </p:nvPr>
        </p:nvSpPr>
        <p:spPr/>
        <p:txBody>
          <a:bodyPr/>
          <a:lstStyle/>
          <a:p>
            <a:fld id="{CA64DACF-0490-4513-965E-569F8E1539D0}" type="datetimeFigureOut">
              <a:rPr lang="en-US" smtClean="0"/>
              <a:t>1/28/2021</a:t>
            </a:fld>
            <a:endParaRPr lang="en-US"/>
          </a:p>
        </p:txBody>
      </p:sp>
      <p:sp>
        <p:nvSpPr>
          <p:cNvPr id="3" name="Footer Placeholder 2">
            <a:extLst>
              <a:ext uri="{FF2B5EF4-FFF2-40B4-BE49-F238E27FC236}">
                <a16:creationId xmlns:a16="http://schemas.microsoft.com/office/drawing/2014/main" id="{C15FA7A0-446C-4C7E-BEC1-2D2522CA2C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DC77EF-414C-4FFC-BC73-8CB4E51C3D28}"/>
              </a:ext>
            </a:extLst>
          </p:cNvPr>
          <p:cNvSpPr>
            <a:spLocks noGrp="1"/>
          </p:cNvSpPr>
          <p:nvPr>
            <p:ph type="sldNum" sz="quarter" idx="12"/>
          </p:nvPr>
        </p:nvSpPr>
        <p:spPr/>
        <p:txBody>
          <a:bodyPr/>
          <a:lstStyle/>
          <a:p>
            <a:fld id="{3D6DF9B0-986F-4795-A48B-B8EE7F1E3507}" type="slidenum">
              <a:rPr lang="en-US" smtClean="0"/>
              <a:t>‹#›</a:t>
            </a:fld>
            <a:endParaRPr lang="en-US"/>
          </a:p>
        </p:txBody>
      </p:sp>
    </p:spTree>
    <p:extLst>
      <p:ext uri="{BB962C8B-B14F-4D97-AF65-F5344CB8AC3E}">
        <p14:creationId xmlns:p14="http://schemas.microsoft.com/office/powerpoint/2010/main" val="3009295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56A0E9-F3B5-448C-A8A7-EF4701EE8F21}" type="datetimeFigureOut">
              <a:rPr lang="en-CA" smtClean="0"/>
              <a:t>2021-01-28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32690340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CBAAE-E7BD-4596-8688-C3632B2BA3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25B6D4-2360-4ED9-99E8-37358B3903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FD51B7-409D-4B80-A6AF-FB2F0FA6E5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9FF76C-9AFD-4657-9142-49AEAD66203D}"/>
              </a:ext>
            </a:extLst>
          </p:cNvPr>
          <p:cNvSpPr>
            <a:spLocks noGrp="1"/>
          </p:cNvSpPr>
          <p:nvPr>
            <p:ph type="dt" sz="half" idx="10"/>
          </p:nvPr>
        </p:nvSpPr>
        <p:spPr/>
        <p:txBody>
          <a:bodyPr/>
          <a:lstStyle/>
          <a:p>
            <a:fld id="{CA64DACF-0490-4513-965E-569F8E1539D0}" type="datetimeFigureOut">
              <a:rPr lang="en-US" smtClean="0"/>
              <a:t>1/28/2021</a:t>
            </a:fld>
            <a:endParaRPr lang="en-US"/>
          </a:p>
        </p:txBody>
      </p:sp>
      <p:sp>
        <p:nvSpPr>
          <p:cNvPr id="6" name="Footer Placeholder 5">
            <a:extLst>
              <a:ext uri="{FF2B5EF4-FFF2-40B4-BE49-F238E27FC236}">
                <a16:creationId xmlns:a16="http://schemas.microsoft.com/office/drawing/2014/main" id="{83730151-C7DE-433D-85F8-30F6B42F66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78C00F-1DFF-4E0B-84A0-E2777C76963B}"/>
              </a:ext>
            </a:extLst>
          </p:cNvPr>
          <p:cNvSpPr>
            <a:spLocks noGrp="1"/>
          </p:cNvSpPr>
          <p:nvPr>
            <p:ph type="sldNum" sz="quarter" idx="12"/>
          </p:nvPr>
        </p:nvSpPr>
        <p:spPr/>
        <p:txBody>
          <a:bodyPr/>
          <a:lstStyle/>
          <a:p>
            <a:fld id="{3D6DF9B0-986F-4795-A48B-B8EE7F1E3507}" type="slidenum">
              <a:rPr lang="en-US" smtClean="0"/>
              <a:t>‹#›</a:t>
            </a:fld>
            <a:endParaRPr lang="en-US"/>
          </a:p>
        </p:txBody>
      </p:sp>
    </p:spTree>
    <p:extLst>
      <p:ext uri="{BB962C8B-B14F-4D97-AF65-F5344CB8AC3E}">
        <p14:creationId xmlns:p14="http://schemas.microsoft.com/office/powerpoint/2010/main" val="34294160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A90FC-D77D-421F-B6B5-A1DC5B5722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9FC590-6323-446E-B3DC-80A7EE1D7B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F0A4B7-7CC7-40E5-A77A-566CFDDB15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E050C3-B7C6-4A59-8E87-1BB2A8ECCB35}"/>
              </a:ext>
            </a:extLst>
          </p:cNvPr>
          <p:cNvSpPr>
            <a:spLocks noGrp="1"/>
          </p:cNvSpPr>
          <p:nvPr>
            <p:ph type="dt" sz="half" idx="10"/>
          </p:nvPr>
        </p:nvSpPr>
        <p:spPr/>
        <p:txBody>
          <a:bodyPr/>
          <a:lstStyle/>
          <a:p>
            <a:fld id="{CA64DACF-0490-4513-965E-569F8E1539D0}" type="datetimeFigureOut">
              <a:rPr lang="en-US" smtClean="0"/>
              <a:t>1/28/2021</a:t>
            </a:fld>
            <a:endParaRPr lang="en-US"/>
          </a:p>
        </p:txBody>
      </p:sp>
      <p:sp>
        <p:nvSpPr>
          <p:cNvPr id="6" name="Footer Placeholder 5">
            <a:extLst>
              <a:ext uri="{FF2B5EF4-FFF2-40B4-BE49-F238E27FC236}">
                <a16:creationId xmlns:a16="http://schemas.microsoft.com/office/drawing/2014/main" id="{C784A5B4-73F2-455D-91E3-140E9D7CE1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E96241-8BEE-4500-9731-CB993DD380AA}"/>
              </a:ext>
            </a:extLst>
          </p:cNvPr>
          <p:cNvSpPr>
            <a:spLocks noGrp="1"/>
          </p:cNvSpPr>
          <p:nvPr>
            <p:ph type="sldNum" sz="quarter" idx="12"/>
          </p:nvPr>
        </p:nvSpPr>
        <p:spPr/>
        <p:txBody>
          <a:bodyPr/>
          <a:lstStyle/>
          <a:p>
            <a:fld id="{3D6DF9B0-986F-4795-A48B-B8EE7F1E3507}" type="slidenum">
              <a:rPr lang="en-US" smtClean="0"/>
              <a:t>‹#›</a:t>
            </a:fld>
            <a:endParaRPr lang="en-US"/>
          </a:p>
        </p:txBody>
      </p:sp>
    </p:spTree>
    <p:extLst>
      <p:ext uri="{BB962C8B-B14F-4D97-AF65-F5344CB8AC3E}">
        <p14:creationId xmlns:p14="http://schemas.microsoft.com/office/powerpoint/2010/main" val="42821062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FDEA0-8132-4DCE-8E71-6B4DB8FA18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4EBA34-8363-4337-B8B1-550DFA0616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AF9DA3-A1E5-4352-958E-CFFF65F2D286}"/>
              </a:ext>
            </a:extLst>
          </p:cNvPr>
          <p:cNvSpPr>
            <a:spLocks noGrp="1"/>
          </p:cNvSpPr>
          <p:nvPr>
            <p:ph type="dt" sz="half" idx="10"/>
          </p:nvPr>
        </p:nvSpPr>
        <p:spPr/>
        <p:txBody>
          <a:bodyPr/>
          <a:lstStyle/>
          <a:p>
            <a:fld id="{CA64DACF-0490-4513-965E-569F8E1539D0}" type="datetimeFigureOut">
              <a:rPr lang="en-US" smtClean="0"/>
              <a:t>1/28/2021</a:t>
            </a:fld>
            <a:endParaRPr lang="en-US"/>
          </a:p>
        </p:txBody>
      </p:sp>
      <p:sp>
        <p:nvSpPr>
          <p:cNvPr id="5" name="Footer Placeholder 4">
            <a:extLst>
              <a:ext uri="{FF2B5EF4-FFF2-40B4-BE49-F238E27FC236}">
                <a16:creationId xmlns:a16="http://schemas.microsoft.com/office/drawing/2014/main" id="{DCB521FC-4E01-448E-AF00-A11BB5AFDF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8C3E96-9D4B-432A-8296-D6EB5D279A9B}"/>
              </a:ext>
            </a:extLst>
          </p:cNvPr>
          <p:cNvSpPr>
            <a:spLocks noGrp="1"/>
          </p:cNvSpPr>
          <p:nvPr>
            <p:ph type="sldNum" sz="quarter" idx="12"/>
          </p:nvPr>
        </p:nvSpPr>
        <p:spPr/>
        <p:txBody>
          <a:bodyPr/>
          <a:lstStyle/>
          <a:p>
            <a:fld id="{3D6DF9B0-986F-4795-A48B-B8EE7F1E3507}" type="slidenum">
              <a:rPr lang="en-US" smtClean="0"/>
              <a:t>‹#›</a:t>
            </a:fld>
            <a:endParaRPr lang="en-US"/>
          </a:p>
        </p:txBody>
      </p:sp>
    </p:spTree>
    <p:extLst>
      <p:ext uri="{BB962C8B-B14F-4D97-AF65-F5344CB8AC3E}">
        <p14:creationId xmlns:p14="http://schemas.microsoft.com/office/powerpoint/2010/main" val="35125017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F81137-5C3D-4D8E-B556-AFC72509EF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1C4720-160B-491C-ACCB-CC8BD3BE75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40065C-7AC5-4A96-9C9E-377DCBD38B84}"/>
              </a:ext>
            </a:extLst>
          </p:cNvPr>
          <p:cNvSpPr>
            <a:spLocks noGrp="1"/>
          </p:cNvSpPr>
          <p:nvPr>
            <p:ph type="dt" sz="half" idx="10"/>
          </p:nvPr>
        </p:nvSpPr>
        <p:spPr/>
        <p:txBody>
          <a:bodyPr/>
          <a:lstStyle/>
          <a:p>
            <a:fld id="{CA64DACF-0490-4513-965E-569F8E1539D0}" type="datetimeFigureOut">
              <a:rPr lang="en-US" smtClean="0"/>
              <a:t>1/28/2021</a:t>
            </a:fld>
            <a:endParaRPr lang="en-US"/>
          </a:p>
        </p:txBody>
      </p:sp>
      <p:sp>
        <p:nvSpPr>
          <p:cNvPr id="5" name="Footer Placeholder 4">
            <a:extLst>
              <a:ext uri="{FF2B5EF4-FFF2-40B4-BE49-F238E27FC236}">
                <a16:creationId xmlns:a16="http://schemas.microsoft.com/office/drawing/2014/main" id="{D87C98C2-7787-4BEE-9E7B-0883B9BD1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D08933-31AC-4E34-BCC8-D59117F3F45E}"/>
              </a:ext>
            </a:extLst>
          </p:cNvPr>
          <p:cNvSpPr>
            <a:spLocks noGrp="1"/>
          </p:cNvSpPr>
          <p:nvPr>
            <p:ph type="sldNum" sz="quarter" idx="12"/>
          </p:nvPr>
        </p:nvSpPr>
        <p:spPr/>
        <p:txBody>
          <a:bodyPr/>
          <a:lstStyle/>
          <a:p>
            <a:fld id="{3D6DF9B0-986F-4795-A48B-B8EE7F1E3507}" type="slidenum">
              <a:rPr lang="en-US" smtClean="0"/>
              <a:t>‹#›</a:t>
            </a:fld>
            <a:endParaRPr lang="en-US"/>
          </a:p>
        </p:txBody>
      </p:sp>
    </p:spTree>
    <p:extLst>
      <p:ext uri="{BB962C8B-B14F-4D97-AF65-F5344CB8AC3E}">
        <p14:creationId xmlns:p14="http://schemas.microsoft.com/office/powerpoint/2010/main" val="3539055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56A0E9-F3B5-448C-A8A7-EF4701EE8F21}" type="datetimeFigureOut">
              <a:rPr lang="en-CA" smtClean="0"/>
              <a:t>2021-01-28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2425854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56A0E9-F3B5-448C-A8A7-EF4701EE8F21}" type="datetimeFigureOut">
              <a:rPr lang="en-CA" smtClean="0"/>
              <a:t>2021-01-28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3108349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56A0E9-F3B5-448C-A8A7-EF4701EE8F21}" type="datetimeFigureOut">
              <a:rPr lang="en-CA" smtClean="0"/>
              <a:t>2021-01-28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3458117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56A0E9-F3B5-448C-A8A7-EF4701EE8F21}" type="datetimeFigureOut">
              <a:rPr lang="en-CA" smtClean="0"/>
              <a:t>2021-01-28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3910215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56A0E9-F3B5-448C-A8A7-EF4701EE8F21}" type="datetimeFigureOut">
              <a:rPr lang="en-CA" smtClean="0"/>
              <a:t>2021-01-28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936211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56A0E9-F3B5-448C-A8A7-EF4701EE8F21}" type="datetimeFigureOut">
              <a:rPr lang="en-CA" smtClean="0"/>
              <a:t>2021-01-28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1824886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56A0E9-F3B5-448C-A8A7-EF4701EE8F21}" type="datetimeFigureOut">
              <a:rPr lang="en-CA" smtClean="0"/>
              <a:t>2021-01-28</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06C20C-1C59-49EA-AEA7-F95FAC3B69CB}" type="slidenum">
              <a:rPr lang="en-CA" smtClean="0"/>
              <a:t>‹#›</a:t>
            </a:fld>
            <a:endParaRPr lang="en-CA"/>
          </a:p>
        </p:txBody>
      </p:sp>
    </p:spTree>
    <p:extLst>
      <p:ext uri="{BB962C8B-B14F-4D97-AF65-F5344CB8AC3E}">
        <p14:creationId xmlns:p14="http://schemas.microsoft.com/office/powerpoint/2010/main" val="3032051633"/>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E9AD6C-BC11-48E4-BC71-924C305A3B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A55838B-A187-4E31-A1A0-5BEDF069D5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C020E7A-81AC-4DC9-BA83-FEB5521287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56A0E9-F3B5-448C-A8A7-EF4701EE8F21}" type="datetimeFigureOut">
              <a:rPr lang="en-CA" smtClean="0"/>
              <a:t>2021-01-28</a:t>
            </a:fld>
            <a:endParaRPr lang="en-CA"/>
          </a:p>
        </p:txBody>
      </p:sp>
      <p:sp>
        <p:nvSpPr>
          <p:cNvPr id="5" name="Footer Placeholder 4">
            <a:extLst>
              <a:ext uri="{FF2B5EF4-FFF2-40B4-BE49-F238E27FC236}">
                <a16:creationId xmlns:a16="http://schemas.microsoft.com/office/drawing/2014/main" id="{9B95C1BF-04A4-4385-B03C-605D73835C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1E85093E-41BE-456F-A7A1-E1AC5478C1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06C20C-1C59-49EA-AEA7-F95FAC3B69CB}" type="slidenum">
              <a:rPr lang="en-CA" smtClean="0"/>
              <a:t>‹#›</a:t>
            </a:fld>
            <a:endParaRPr lang="en-CA"/>
          </a:p>
        </p:txBody>
      </p:sp>
    </p:spTree>
    <p:extLst>
      <p:ext uri="{BB962C8B-B14F-4D97-AF65-F5344CB8AC3E}">
        <p14:creationId xmlns:p14="http://schemas.microsoft.com/office/powerpoint/2010/main" val="1508317065"/>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39F9C0-2E94-40AF-847C-F3790B7842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FAA326-C8A8-4441-B8DB-47880A4035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577FC2-9D0C-4E24-929A-9E26AEEA33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64DACF-0490-4513-965E-569F8E1539D0}" type="datetimeFigureOut">
              <a:rPr lang="en-US" smtClean="0"/>
              <a:t>1/28/2021</a:t>
            </a:fld>
            <a:endParaRPr lang="en-US"/>
          </a:p>
        </p:txBody>
      </p:sp>
      <p:sp>
        <p:nvSpPr>
          <p:cNvPr id="5" name="Footer Placeholder 4">
            <a:extLst>
              <a:ext uri="{FF2B5EF4-FFF2-40B4-BE49-F238E27FC236}">
                <a16:creationId xmlns:a16="http://schemas.microsoft.com/office/drawing/2014/main" id="{112BB21C-C92D-44C0-B756-96753E9B3F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1D180D-E38F-465E-A390-518981BB8E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6DF9B0-986F-4795-A48B-B8EE7F1E3507}" type="slidenum">
              <a:rPr lang="en-US" smtClean="0"/>
              <a:t>‹#›</a:t>
            </a:fld>
            <a:endParaRPr lang="en-US"/>
          </a:p>
        </p:txBody>
      </p:sp>
    </p:spTree>
    <p:extLst>
      <p:ext uri="{BB962C8B-B14F-4D97-AF65-F5344CB8AC3E}">
        <p14:creationId xmlns:p14="http://schemas.microsoft.com/office/powerpoint/2010/main" val="60747702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56">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50" descr="A picture containing light&#10;&#10;Description automatically generated">
            <a:extLst>
              <a:ext uri="{FF2B5EF4-FFF2-40B4-BE49-F238E27FC236}">
                <a16:creationId xmlns:a16="http://schemas.microsoft.com/office/drawing/2014/main" id="{608E9E57-F658-49FD-A617-3AEC30D84166}"/>
              </a:ext>
            </a:extLst>
          </p:cNvPr>
          <p:cNvPicPr>
            <a:picLocks noChangeAspect="1"/>
          </p:cNvPicPr>
          <p:nvPr/>
        </p:nvPicPr>
        <p:blipFill rotWithShape="1">
          <a:blip r:embed="rId2">
            <a:extLst>
              <a:ext uri="{28A0092B-C50C-407E-A947-70E740481C1C}">
                <a14:useLocalDpi xmlns:a14="http://schemas.microsoft.com/office/drawing/2010/main" val="0"/>
              </a:ext>
            </a:extLst>
          </a:blip>
          <a:srcRect l="15286" t="9091" r="8013"/>
          <a:stretch/>
        </p:blipFill>
        <p:spPr>
          <a:xfrm>
            <a:off x="20" y="10"/>
            <a:ext cx="8668492" cy="6857990"/>
          </a:xfrm>
          <a:prstGeom prst="rect">
            <a:avLst/>
          </a:prstGeom>
        </p:spPr>
      </p:pic>
      <p:sp>
        <p:nvSpPr>
          <p:cNvPr id="70" name="Rectangle 58">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a:extLst>
              <a:ext uri="{FF2B5EF4-FFF2-40B4-BE49-F238E27FC236}">
                <a16:creationId xmlns:a16="http://schemas.microsoft.com/office/drawing/2014/main" id="{E42F541E-2F37-46EC-8021-6FB6A8A09655}"/>
              </a:ext>
            </a:extLst>
          </p:cNvPr>
          <p:cNvSpPr txBox="1"/>
          <p:nvPr/>
        </p:nvSpPr>
        <p:spPr>
          <a:xfrm>
            <a:off x="6677025" y="1122363"/>
            <a:ext cx="5734049" cy="3204134"/>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800" dirty="0">
                <a:latin typeface="Forte" panose="03060902040502070203" pitchFamily="66" charset="0"/>
                <a:ea typeface="+mj-ea"/>
                <a:cs typeface="+mj-cs"/>
              </a:rPr>
              <a:t>Smart Home System</a:t>
            </a:r>
          </a:p>
        </p:txBody>
      </p:sp>
      <p:sp>
        <p:nvSpPr>
          <p:cNvPr id="72" name="Rectangle 6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3" name="Rectangle 6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TextBox 89">
            <a:extLst>
              <a:ext uri="{FF2B5EF4-FFF2-40B4-BE49-F238E27FC236}">
                <a16:creationId xmlns:a16="http://schemas.microsoft.com/office/drawing/2014/main" id="{18CE1606-41F3-42D3-A654-3CAD314B2973}"/>
              </a:ext>
            </a:extLst>
          </p:cNvPr>
          <p:cNvSpPr txBox="1"/>
          <p:nvPr/>
        </p:nvSpPr>
        <p:spPr>
          <a:xfrm>
            <a:off x="8409189" y="4662771"/>
            <a:ext cx="3270312" cy="707886"/>
          </a:xfrm>
          <a:prstGeom prst="rect">
            <a:avLst/>
          </a:prstGeom>
          <a:noFill/>
        </p:spPr>
        <p:txBody>
          <a:bodyPr wrap="square" rtlCol="0">
            <a:spAutoFit/>
          </a:bodyPr>
          <a:lstStyle/>
          <a:p>
            <a:pPr algn="r"/>
            <a:r>
              <a:rPr lang="de-DE" sz="4000" dirty="0">
                <a:solidFill>
                  <a:srgbClr val="0070C0"/>
                </a:solidFill>
                <a:latin typeface="Forte" panose="03060902040502070203" pitchFamily="66" charset="0"/>
              </a:rPr>
              <a:t>Prepared By: </a:t>
            </a:r>
          </a:p>
        </p:txBody>
      </p:sp>
      <p:sp>
        <p:nvSpPr>
          <p:cNvPr id="92" name="TextBox 91">
            <a:extLst>
              <a:ext uri="{FF2B5EF4-FFF2-40B4-BE49-F238E27FC236}">
                <a16:creationId xmlns:a16="http://schemas.microsoft.com/office/drawing/2014/main" id="{28E9D0D8-A1D0-4BE1-BC71-F62B3D1AB439}"/>
              </a:ext>
            </a:extLst>
          </p:cNvPr>
          <p:cNvSpPr txBox="1"/>
          <p:nvPr/>
        </p:nvSpPr>
        <p:spPr>
          <a:xfrm>
            <a:off x="8409189" y="5205796"/>
            <a:ext cx="3270312" cy="1077218"/>
          </a:xfrm>
          <a:prstGeom prst="rect">
            <a:avLst/>
          </a:prstGeom>
          <a:noFill/>
        </p:spPr>
        <p:txBody>
          <a:bodyPr wrap="square" rtlCol="0">
            <a:spAutoFit/>
          </a:bodyPr>
          <a:lstStyle/>
          <a:p>
            <a:pPr algn="r"/>
            <a:r>
              <a:rPr lang="de-DE" sz="3200" dirty="0">
                <a:latin typeface="Forte" panose="03060902040502070203" pitchFamily="66" charset="0"/>
              </a:rPr>
              <a:t>Tasawar Siddiquy</a:t>
            </a:r>
            <a:br>
              <a:rPr lang="de-DE" sz="3200" dirty="0">
                <a:latin typeface="Forte" panose="03060902040502070203" pitchFamily="66" charset="0"/>
              </a:rPr>
            </a:br>
            <a:r>
              <a:rPr lang="de-DE" sz="3200" dirty="0">
                <a:latin typeface="Forte" panose="03060902040502070203" pitchFamily="66" charset="0"/>
              </a:rPr>
              <a:t>Asm Nurussafa</a:t>
            </a:r>
          </a:p>
        </p:txBody>
      </p:sp>
    </p:spTree>
    <p:extLst>
      <p:ext uri="{BB962C8B-B14F-4D97-AF65-F5344CB8AC3E}">
        <p14:creationId xmlns:p14="http://schemas.microsoft.com/office/powerpoint/2010/main" val="222452715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745724" y="365125"/>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Activity Diagram</a:t>
            </a:r>
          </a:p>
        </p:txBody>
      </p:sp>
      <p:pic>
        <p:nvPicPr>
          <p:cNvPr id="4" name="Picture 3">
            <a:extLst>
              <a:ext uri="{FF2B5EF4-FFF2-40B4-BE49-F238E27FC236}">
                <a16:creationId xmlns:a16="http://schemas.microsoft.com/office/drawing/2014/main" id="{0145F686-4275-4B2C-ACD4-9D5BB7BE5A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2146" y="0"/>
            <a:ext cx="4307707" cy="6858000"/>
          </a:xfrm>
          <a:prstGeom prst="rect">
            <a:avLst/>
          </a:prstGeom>
        </p:spPr>
      </p:pic>
    </p:spTree>
    <p:extLst>
      <p:ext uri="{BB962C8B-B14F-4D97-AF65-F5344CB8AC3E}">
        <p14:creationId xmlns:p14="http://schemas.microsoft.com/office/powerpoint/2010/main" val="1095426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6E7-74C9-4EB6-9EF1-B4B538DCF0A3}"/>
              </a:ext>
            </a:extLst>
          </p:cNvPr>
          <p:cNvSpPr>
            <a:spLocks noGrp="1"/>
          </p:cNvSpPr>
          <p:nvPr>
            <p:ph type="ctrTitle"/>
          </p:nvPr>
        </p:nvSpPr>
        <p:spPr>
          <a:xfrm>
            <a:off x="1230217" y="1284936"/>
            <a:ext cx="4865783" cy="673386"/>
          </a:xfrm>
        </p:spPr>
        <p:txBody>
          <a:bodyPr>
            <a:noAutofit/>
          </a:bodyPr>
          <a:lstStyle/>
          <a:p>
            <a:pPr algn="l"/>
            <a:r>
              <a:rPr lang="en-CA" sz="3200" b="1" i="1" u="sng" dirty="0"/>
              <a:t>Gas Leakage:</a:t>
            </a:r>
            <a:endParaRPr lang="en-CA" sz="3200" dirty="0"/>
          </a:p>
        </p:txBody>
      </p:sp>
      <p:sp>
        <p:nvSpPr>
          <p:cNvPr id="3" name="Subtitle 2">
            <a:extLst>
              <a:ext uri="{FF2B5EF4-FFF2-40B4-BE49-F238E27FC236}">
                <a16:creationId xmlns:a16="http://schemas.microsoft.com/office/drawing/2014/main" id="{3FABB114-EE08-46B1-A821-37340EF7E44D}"/>
              </a:ext>
            </a:extLst>
          </p:cNvPr>
          <p:cNvSpPr>
            <a:spLocks noGrp="1"/>
          </p:cNvSpPr>
          <p:nvPr>
            <p:ph type="subTitle" idx="1"/>
          </p:nvPr>
        </p:nvSpPr>
        <p:spPr>
          <a:xfrm>
            <a:off x="1230217" y="2205346"/>
            <a:ext cx="9144000" cy="3602068"/>
          </a:xfrm>
        </p:spPr>
        <p:txBody>
          <a:bodyPr>
            <a:normAutofit/>
          </a:bodyPr>
          <a:lstStyle/>
          <a:p>
            <a:pPr algn="l"/>
            <a:r>
              <a:rPr lang="en-CA" dirty="0"/>
              <a:t>Generally in our region, we are highly dependent on gas-controlled stoves. This is, indeed, very dangerous. To make a safer environment in the house, our smart home will include a gas leakage system. This system will generally keep track of gas level in the kitchen vicinity. Once the gas level in the kitchen is more than usual, or out of control, the system will take precautionary measures, such as an alarm system will go off, shutting off the gas flow and on user preference, the windows might open.</a:t>
            </a:r>
          </a:p>
          <a:p>
            <a:pPr algn="l"/>
            <a:r>
              <a:rPr lang="en-CA" dirty="0"/>
              <a:t>Requirements: Gas sensor, alarm system, Micro-controller.</a:t>
            </a:r>
          </a:p>
        </p:txBody>
      </p:sp>
    </p:spTree>
    <p:extLst>
      <p:ext uri="{BB962C8B-B14F-4D97-AF65-F5344CB8AC3E}">
        <p14:creationId xmlns:p14="http://schemas.microsoft.com/office/powerpoint/2010/main" val="3920897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498074" y="344580"/>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Sequence Diagram</a:t>
            </a:r>
          </a:p>
        </p:txBody>
      </p:sp>
      <p:pic>
        <p:nvPicPr>
          <p:cNvPr id="4" name="Picture 3" descr="Diagram&#10;&#10;Description automatically generated">
            <a:extLst>
              <a:ext uri="{FF2B5EF4-FFF2-40B4-BE49-F238E27FC236}">
                <a16:creationId xmlns:a16="http://schemas.microsoft.com/office/drawing/2014/main" id="{C7988A35-81A7-4670-975C-37904E6055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224" y="1238250"/>
            <a:ext cx="11148289" cy="4010025"/>
          </a:xfrm>
          <a:prstGeom prst="rect">
            <a:avLst/>
          </a:prstGeom>
        </p:spPr>
      </p:pic>
    </p:spTree>
    <p:extLst>
      <p:ext uri="{BB962C8B-B14F-4D97-AF65-F5344CB8AC3E}">
        <p14:creationId xmlns:p14="http://schemas.microsoft.com/office/powerpoint/2010/main" val="3303612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745724" y="365125"/>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Activity Diagram</a:t>
            </a:r>
          </a:p>
        </p:txBody>
      </p:sp>
      <p:pic>
        <p:nvPicPr>
          <p:cNvPr id="5" name="Picture 4">
            <a:extLst>
              <a:ext uri="{FF2B5EF4-FFF2-40B4-BE49-F238E27FC236}">
                <a16:creationId xmlns:a16="http://schemas.microsoft.com/office/drawing/2014/main" id="{2E9E0CEF-80F4-4359-9EEE-2494A8C020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0025" y="247650"/>
            <a:ext cx="4171950" cy="6362700"/>
          </a:xfrm>
          <a:prstGeom prst="rect">
            <a:avLst/>
          </a:prstGeom>
        </p:spPr>
      </p:pic>
    </p:spTree>
    <p:extLst>
      <p:ext uri="{BB962C8B-B14F-4D97-AF65-F5344CB8AC3E}">
        <p14:creationId xmlns:p14="http://schemas.microsoft.com/office/powerpoint/2010/main" val="1993867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6E7-74C9-4EB6-9EF1-B4B538DCF0A3}"/>
              </a:ext>
            </a:extLst>
          </p:cNvPr>
          <p:cNvSpPr>
            <a:spLocks noGrp="1"/>
          </p:cNvSpPr>
          <p:nvPr>
            <p:ph type="ctrTitle"/>
          </p:nvPr>
        </p:nvSpPr>
        <p:spPr>
          <a:xfrm>
            <a:off x="1230217" y="1284936"/>
            <a:ext cx="4865783" cy="673386"/>
          </a:xfrm>
        </p:spPr>
        <p:txBody>
          <a:bodyPr>
            <a:noAutofit/>
          </a:bodyPr>
          <a:lstStyle/>
          <a:p>
            <a:pPr algn="l"/>
            <a:r>
              <a:rPr lang="en-CA" sz="3200" b="1" i="1" u="sng" dirty="0"/>
              <a:t>Rain water-recycling system:</a:t>
            </a:r>
            <a:endParaRPr lang="en-CA" sz="3200" dirty="0"/>
          </a:p>
        </p:txBody>
      </p:sp>
      <p:sp>
        <p:nvSpPr>
          <p:cNvPr id="3" name="Subtitle 2">
            <a:extLst>
              <a:ext uri="{FF2B5EF4-FFF2-40B4-BE49-F238E27FC236}">
                <a16:creationId xmlns:a16="http://schemas.microsoft.com/office/drawing/2014/main" id="{3FABB114-EE08-46B1-A821-37340EF7E44D}"/>
              </a:ext>
            </a:extLst>
          </p:cNvPr>
          <p:cNvSpPr>
            <a:spLocks noGrp="1"/>
          </p:cNvSpPr>
          <p:nvPr>
            <p:ph type="subTitle" idx="1"/>
          </p:nvPr>
        </p:nvSpPr>
        <p:spPr>
          <a:xfrm>
            <a:off x="1230217" y="2205346"/>
            <a:ext cx="9144000" cy="3602068"/>
          </a:xfrm>
        </p:spPr>
        <p:txBody>
          <a:bodyPr>
            <a:normAutofit/>
          </a:bodyPr>
          <a:lstStyle/>
          <a:p>
            <a:pPr algn="l"/>
            <a:r>
              <a:rPr lang="en-CA" dirty="0"/>
              <a:t>Luckily, our region has rainy seasons. While this is a real problem, but can also be used to our benefits. Our smart home can store the excess rain water by strategical planning throughout the house, and recycle them; e.g. by </a:t>
            </a:r>
            <a:r>
              <a:rPr lang="en-CA" dirty="0" err="1"/>
              <a:t>purifiying</a:t>
            </a:r>
            <a:r>
              <a:rPr lang="en-CA" dirty="0"/>
              <a:t> the water or use them in the smart gardening system.</a:t>
            </a:r>
          </a:p>
          <a:p>
            <a:pPr algn="l"/>
            <a:r>
              <a:rPr lang="en-CA" dirty="0"/>
              <a:t> </a:t>
            </a:r>
          </a:p>
          <a:p>
            <a:pPr algn="l"/>
            <a:r>
              <a:rPr lang="en-CA" dirty="0"/>
              <a:t>Requirements: Water reservoirs, filter system, water-pumps.</a:t>
            </a:r>
          </a:p>
        </p:txBody>
      </p:sp>
    </p:spTree>
    <p:extLst>
      <p:ext uri="{BB962C8B-B14F-4D97-AF65-F5344CB8AC3E}">
        <p14:creationId xmlns:p14="http://schemas.microsoft.com/office/powerpoint/2010/main" val="1703114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498074" y="344580"/>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Sequence Diagram</a:t>
            </a:r>
          </a:p>
        </p:txBody>
      </p:sp>
      <p:pic>
        <p:nvPicPr>
          <p:cNvPr id="5" name="Picture 4" descr="Diagram&#10;&#10;Description automatically generated">
            <a:extLst>
              <a:ext uri="{FF2B5EF4-FFF2-40B4-BE49-F238E27FC236}">
                <a16:creationId xmlns:a16="http://schemas.microsoft.com/office/drawing/2014/main" id="{E3F45DC0-1C55-4CA1-AE5F-D05120EEF0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112" y="964897"/>
            <a:ext cx="11291888" cy="4564365"/>
          </a:xfrm>
          <a:prstGeom prst="rect">
            <a:avLst/>
          </a:prstGeom>
        </p:spPr>
      </p:pic>
    </p:spTree>
    <p:extLst>
      <p:ext uri="{BB962C8B-B14F-4D97-AF65-F5344CB8AC3E}">
        <p14:creationId xmlns:p14="http://schemas.microsoft.com/office/powerpoint/2010/main" val="2252594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745724" y="365125"/>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Activity Diagram</a:t>
            </a:r>
          </a:p>
        </p:txBody>
      </p:sp>
      <p:pic>
        <p:nvPicPr>
          <p:cNvPr id="4" name="Picture 3">
            <a:extLst>
              <a:ext uri="{FF2B5EF4-FFF2-40B4-BE49-F238E27FC236}">
                <a16:creationId xmlns:a16="http://schemas.microsoft.com/office/drawing/2014/main" id="{3A7BC841-AAD9-4591-852B-071D7170CB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2692" y="0"/>
            <a:ext cx="4206615" cy="6858000"/>
          </a:xfrm>
          <a:prstGeom prst="rect">
            <a:avLst/>
          </a:prstGeom>
        </p:spPr>
      </p:pic>
    </p:spTree>
    <p:extLst>
      <p:ext uri="{BB962C8B-B14F-4D97-AF65-F5344CB8AC3E}">
        <p14:creationId xmlns:p14="http://schemas.microsoft.com/office/powerpoint/2010/main" val="211972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6E7-74C9-4EB6-9EF1-B4B538DCF0A3}"/>
              </a:ext>
            </a:extLst>
          </p:cNvPr>
          <p:cNvSpPr>
            <a:spLocks noGrp="1"/>
          </p:cNvSpPr>
          <p:nvPr>
            <p:ph type="ctrTitle"/>
          </p:nvPr>
        </p:nvSpPr>
        <p:spPr>
          <a:xfrm>
            <a:off x="1230217" y="1284936"/>
            <a:ext cx="4865783" cy="673386"/>
          </a:xfrm>
        </p:spPr>
        <p:txBody>
          <a:bodyPr>
            <a:noAutofit/>
          </a:bodyPr>
          <a:lstStyle/>
          <a:p>
            <a:pPr algn="l"/>
            <a:r>
              <a:rPr lang="en-CA" sz="3200" b="1" i="1" u="sng" dirty="0"/>
              <a:t>Insect </a:t>
            </a:r>
            <a:r>
              <a:rPr lang="en-CA" sz="3200" b="1" i="1" u="sng" dirty="0" err="1"/>
              <a:t>Repellers</a:t>
            </a:r>
            <a:r>
              <a:rPr lang="en-CA" sz="3200" b="1" i="1" u="sng" dirty="0"/>
              <a:t>:</a:t>
            </a:r>
            <a:endParaRPr lang="en-CA" sz="3200" dirty="0"/>
          </a:p>
        </p:txBody>
      </p:sp>
      <p:sp>
        <p:nvSpPr>
          <p:cNvPr id="3" name="Subtitle 2">
            <a:extLst>
              <a:ext uri="{FF2B5EF4-FFF2-40B4-BE49-F238E27FC236}">
                <a16:creationId xmlns:a16="http://schemas.microsoft.com/office/drawing/2014/main" id="{3FABB114-EE08-46B1-A821-37340EF7E44D}"/>
              </a:ext>
            </a:extLst>
          </p:cNvPr>
          <p:cNvSpPr>
            <a:spLocks noGrp="1"/>
          </p:cNvSpPr>
          <p:nvPr>
            <p:ph type="subTitle" idx="1"/>
          </p:nvPr>
        </p:nvSpPr>
        <p:spPr>
          <a:xfrm>
            <a:off x="1230217" y="2205346"/>
            <a:ext cx="9144000" cy="3602068"/>
          </a:xfrm>
        </p:spPr>
        <p:txBody>
          <a:bodyPr>
            <a:normAutofit/>
          </a:bodyPr>
          <a:lstStyle/>
          <a:p>
            <a:pPr algn="l"/>
            <a:r>
              <a:rPr lang="en-CA" dirty="0"/>
              <a:t>Our region is also very prone to insects, especially mosquitoes. Our smart home will include a central system to kill insects, or drive them away. This can be controlled by activating some insect-repelling devices and closing the windows at specific times of a day to keep the insects at bay.</a:t>
            </a:r>
          </a:p>
          <a:p>
            <a:pPr algn="l"/>
            <a:r>
              <a:rPr lang="en-CA" dirty="0"/>
              <a:t>Requirements: Ultrasonic pest repellent.</a:t>
            </a:r>
          </a:p>
        </p:txBody>
      </p:sp>
    </p:spTree>
    <p:extLst>
      <p:ext uri="{BB962C8B-B14F-4D97-AF65-F5344CB8AC3E}">
        <p14:creationId xmlns:p14="http://schemas.microsoft.com/office/powerpoint/2010/main" val="2141997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498074" y="344580"/>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Sequence Diagram</a:t>
            </a:r>
          </a:p>
        </p:txBody>
      </p:sp>
      <p:pic>
        <p:nvPicPr>
          <p:cNvPr id="4" name="Picture 3">
            <a:extLst>
              <a:ext uri="{FF2B5EF4-FFF2-40B4-BE49-F238E27FC236}">
                <a16:creationId xmlns:a16="http://schemas.microsoft.com/office/drawing/2014/main" id="{73B1049A-49C2-4AB1-A86F-30EA62CD20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951" y="344580"/>
            <a:ext cx="10467975" cy="6220553"/>
          </a:xfrm>
          <a:prstGeom prst="rect">
            <a:avLst/>
          </a:prstGeom>
        </p:spPr>
      </p:pic>
    </p:spTree>
    <p:extLst>
      <p:ext uri="{BB962C8B-B14F-4D97-AF65-F5344CB8AC3E}">
        <p14:creationId xmlns:p14="http://schemas.microsoft.com/office/powerpoint/2010/main" val="701131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745724" y="365125"/>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Activity Diagram</a:t>
            </a:r>
          </a:p>
        </p:txBody>
      </p:sp>
      <p:pic>
        <p:nvPicPr>
          <p:cNvPr id="5" name="Picture 4">
            <a:extLst>
              <a:ext uri="{FF2B5EF4-FFF2-40B4-BE49-F238E27FC236}">
                <a16:creationId xmlns:a16="http://schemas.microsoft.com/office/drawing/2014/main" id="{5799AD53-B6B0-4A3C-9E64-EB4C8BD469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3750" y="4762"/>
            <a:ext cx="5524500" cy="6848475"/>
          </a:xfrm>
          <a:prstGeom prst="rect">
            <a:avLst/>
          </a:prstGeom>
        </p:spPr>
      </p:pic>
    </p:spTree>
    <p:extLst>
      <p:ext uri="{BB962C8B-B14F-4D97-AF65-F5344CB8AC3E}">
        <p14:creationId xmlns:p14="http://schemas.microsoft.com/office/powerpoint/2010/main" val="3652634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07645-678B-4DD4-855F-9DDF400BA4CF}"/>
              </a:ext>
            </a:extLst>
          </p:cNvPr>
          <p:cNvSpPr>
            <a:spLocks noGrp="1"/>
          </p:cNvSpPr>
          <p:nvPr>
            <p:ph type="title"/>
          </p:nvPr>
        </p:nvSpPr>
        <p:spPr/>
        <p:txBody>
          <a:bodyPr/>
          <a:lstStyle/>
          <a:p>
            <a:r>
              <a:rPr lang="de-DE" b="1" u="sng" dirty="0">
                <a:latin typeface="Adobe Heiti Std R" panose="020B0400000000000000" pitchFamily="34" charset="-128"/>
                <a:ea typeface="Adobe Heiti Std R" panose="020B0400000000000000" pitchFamily="34" charset="-128"/>
              </a:rPr>
              <a:t>Topics to discuss:</a:t>
            </a:r>
          </a:p>
        </p:txBody>
      </p:sp>
      <p:sp>
        <p:nvSpPr>
          <p:cNvPr id="3" name="Content Placeholder 2">
            <a:extLst>
              <a:ext uri="{FF2B5EF4-FFF2-40B4-BE49-F238E27FC236}">
                <a16:creationId xmlns:a16="http://schemas.microsoft.com/office/drawing/2014/main" id="{F27FBA17-0E22-4BF9-9030-C7FF6F0FE5EB}"/>
              </a:ext>
            </a:extLst>
          </p:cNvPr>
          <p:cNvSpPr>
            <a:spLocks noGrp="1"/>
          </p:cNvSpPr>
          <p:nvPr>
            <p:ph idx="1"/>
          </p:nvPr>
        </p:nvSpPr>
        <p:spPr/>
        <p:txBody>
          <a:bodyPr/>
          <a:lstStyle/>
          <a:p>
            <a:pPr marL="514350" indent="-514350">
              <a:buFont typeface="+mj-lt"/>
              <a:buAutoNum type="arabicPeriod"/>
            </a:pPr>
            <a:r>
              <a:rPr lang="de-DE" dirty="0"/>
              <a:t>Introduction to Smart Homes: Pros and Cons.</a:t>
            </a:r>
          </a:p>
          <a:p>
            <a:pPr marL="514350" indent="-514350">
              <a:buFont typeface="+mj-lt"/>
              <a:buAutoNum type="arabicPeriod"/>
            </a:pPr>
            <a:r>
              <a:rPr lang="de-DE" dirty="0"/>
              <a:t>Ideas and scenario explanations using Activity and Sequence diagrams.</a:t>
            </a:r>
          </a:p>
          <a:p>
            <a:pPr marL="514350" indent="-514350">
              <a:buFont typeface="+mj-lt"/>
              <a:buAutoNum type="arabicPeriod"/>
            </a:pPr>
            <a:r>
              <a:rPr lang="de-DE" dirty="0"/>
              <a:t>Smart Window scenario implementation- C++ implementation and </a:t>
            </a:r>
            <a:r>
              <a:rPr lang="el-GR" b="1" dirty="0"/>
              <a:t>μ</a:t>
            </a:r>
            <a:r>
              <a:rPr lang="de-DE" b="1" dirty="0"/>
              <a:t>C </a:t>
            </a:r>
            <a:r>
              <a:rPr lang="de-DE" dirty="0"/>
              <a:t>implementation.</a:t>
            </a:r>
          </a:p>
          <a:p>
            <a:pPr marL="514350" indent="-514350">
              <a:buFont typeface="+mj-lt"/>
              <a:buAutoNum type="arabicPeriod"/>
            </a:pPr>
            <a:r>
              <a:rPr lang="de-DE" dirty="0"/>
              <a:t>Smart Lighting System implementation- C++ implementation and </a:t>
            </a:r>
            <a:r>
              <a:rPr lang="el-GR" b="1" dirty="0"/>
              <a:t>μ</a:t>
            </a:r>
            <a:r>
              <a:rPr lang="de-DE" b="1" dirty="0"/>
              <a:t>C </a:t>
            </a:r>
            <a:r>
              <a:rPr lang="de-DE" dirty="0"/>
              <a:t>implementation.</a:t>
            </a:r>
          </a:p>
        </p:txBody>
      </p:sp>
    </p:spTree>
    <p:extLst>
      <p:ext uri="{BB962C8B-B14F-4D97-AF65-F5344CB8AC3E}">
        <p14:creationId xmlns:p14="http://schemas.microsoft.com/office/powerpoint/2010/main" val="2975746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6E7-74C9-4EB6-9EF1-B4B538DCF0A3}"/>
              </a:ext>
            </a:extLst>
          </p:cNvPr>
          <p:cNvSpPr>
            <a:spLocks noGrp="1"/>
          </p:cNvSpPr>
          <p:nvPr>
            <p:ph type="ctrTitle"/>
          </p:nvPr>
        </p:nvSpPr>
        <p:spPr>
          <a:xfrm>
            <a:off x="1230217" y="1284936"/>
            <a:ext cx="4865783" cy="673386"/>
          </a:xfrm>
        </p:spPr>
        <p:txBody>
          <a:bodyPr>
            <a:noAutofit/>
          </a:bodyPr>
          <a:lstStyle/>
          <a:p>
            <a:pPr algn="l"/>
            <a:r>
              <a:rPr lang="en-CA" sz="3200" b="1" i="1" u="sng" dirty="0"/>
              <a:t>Lightning Rods:</a:t>
            </a:r>
            <a:endParaRPr lang="en-CA" sz="3200" dirty="0"/>
          </a:p>
        </p:txBody>
      </p:sp>
      <p:sp>
        <p:nvSpPr>
          <p:cNvPr id="3" name="Subtitle 2">
            <a:extLst>
              <a:ext uri="{FF2B5EF4-FFF2-40B4-BE49-F238E27FC236}">
                <a16:creationId xmlns:a16="http://schemas.microsoft.com/office/drawing/2014/main" id="{3FABB114-EE08-46B1-A821-37340EF7E44D}"/>
              </a:ext>
            </a:extLst>
          </p:cNvPr>
          <p:cNvSpPr>
            <a:spLocks noGrp="1"/>
          </p:cNvSpPr>
          <p:nvPr>
            <p:ph type="subTitle" idx="1"/>
          </p:nvPr>
        </p:nvSpPr>
        <p:spPr>
          <a:xfrm>
            <a:off x="1230217" y="2205346"/>
            <a:ext cx="9144000" cy="3602068"/>
          </a:xfrm>
        </p:spPr>
        <p:txBody>
          <a:bodyPr>
            <a:normAutofit/>
          </a:bodyPr>
          <a:lstStyle/>
          <a:p>
            <a:pPr algn="l"/>
            <a:r>
              <a:rPr lang="en-CA" dirty="0"/>
              <a:t>Lightnings are a common phenomenon in our region. In fact, very few houses have precautions to this. So as a precaution, we can use lightning rods to direct the lightning to the ground. So, the smart system can activate the lightning rod, when it can foresee thunderstorms.</a:t>
            </a:r>
            <a:br>
              <a:rPr lang="en-CA" dirty="0"/>
            </a:br>
            <a:br>
              <a:rPr lang="en-CA" dirty="0"/>
            </a:br>
            <a:r>
              <a:rPr lang="en-CA" dirty="0"/>
              <a:t>Requirements: Smart ESE lightning rod (ESE28)</a:t>
            </a:r>
          </a:p>
        </p:txBody>
      </p:sp>
    </p:spTree>
    <p:extLst>
      <p:ext uri="{BB962C8B-B14F-4D97-AF65-F5344CB8AC3E}">
        <p14:creationId xmlns:p14="http://schemas.microsoft.com/office/powerpoint/2010/main" val="2425279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498074" y="344580"/>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Sequence Diagram</a:t>
            </a:r>
          </a:p>
        </p:txBody>
      </p:sp>
      <p:pic>
        <p:nvPicPr>
          <p:cNvPr id="5" name="Picture 4" descr="Chart, diagram, box and whisker chart&#10;&#10;Description automatically generated">
            <a:extLst>
              <a:ext uri="{FF2B5EF4-FFF2-40B4-BE49-F238E27FC236}">
                <a16:creationId xmlns:a16="http://schemas.microsoft.com/office/drawing/2014/main" id="{D8972961-E0F8-4903-994F-1FF4C1CE62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0187" y="441658"/>
            <a:ext cx="9386888" cy="5974681"/>
          </a:xfrm>
          <a:prstGeom prst="rect">
            <a:avLst/>
          </a:prstGeom>
        </p:spPr>
      </p:pic>
    </p:spTree>
    <p:extLst>
      <p:ext uri="{BB962C8B-B14F-4D97-AF65-F5344CB8AC3E}">
        <p14:creationId xmlns:p14="http://schemas.microsoft.com/office/powerpoint/2010/main" val="2334914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745724" y="365125"/>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Activity Diagram</a:t>
            </a:r>
          </a:p>
        </p:txBody>
      </p:sp>
      <p:pic>
        <p:nvPicPr>
          <p:cNvPr id="4" name="Picture 3">
            <a:extLst>
              <a:ext uri="{FF2B5EF4-FFF2-40B4-BE49-F238E27FC236}">
                <a16:creationId xmlns:a16="http://schemas.microsoft.com/office/drawing/2014/main" id="{838D4DCA-8788-4B7C-B118-D351AB12A0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1812" y="280987"/>
            <a:ext cx="6048375" cy="6296025"/>
          </a:xfrm>
          <a:prstGeom prst="rect">
            <a:avLst/>
          </a:prstGeom>
        </p:spPr>
      </p:pic>
    </p:spTree>
    <p:extLst>
      <p:ext uri="{BB962C8B-B14F-4D97-AF65-F5344CB8AC3E}">
        <p14:creationId xmlns:p14="http://schemas.microsoft.com/office/powerpoint/2010/main" val="4215903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3B09D-0EB0-46D9-A1DD-2F77EE03AC64}"/>
              </a:ext>
            </a:extLst>
          </p:cNvPr>
          <p:cNvSpPr>
            <a:spLocks noGrp="1"/>
          </p:cNvSpPr>
          <p:nvPr>
            <p:ph type="title"/>
          </p:nvPr>
        </p:nvSpPr>
        <p:spPr>
          <a:xfrm>
            <a:off x="945204" y="2339840"/>
            <a:ext cx="10515600" cy="2170016"/>
          </a:xfrm>
        </p:spPr>
        <p:txBody>
          <a:bodyPr>
            <a:normAutofit/>
          </a:bodyPr>
          <a:lstStyle/>
          <a:p>
            <a:pPr algn="ctr"/>
            <a:r>
              <a:rPr lang="de-DE" sz="4800" dirty="0">
                <a:latin typeface="Adobe Heiti Std R" panose="020B0400000000000000" pitchFamily="34" charset="-128"/>
                <a:ea typeface="Adobe Heiti Std R" panose="020B0400000000000000" pitchFamily="34" charset="-128"/>
              </a:rPr>
              <a:t>Class Diagram</a:t>
            </a:r>
            <a:br>
              <a:rPr lang="de-DE" sz="4800" dirty="0">
                <a:latin typeface="Adobe Heiti Std R" panose="020B0400000000000000" pitchFamily="34" charset="-128"/>
                <a:ea typeface="Adobe Heiti Std R" panose="020B0400000000000000" pitchFamily="34" charset="-128"/>
              </a:rPr>
            </a:br>
            <a:r>
              <a:rPr lang="de-DE" sz="4800" dirty="0">
                <a:latin typeface="Adobe Heiti Std R" panose="020B0400000000000000" pitchFamily="34" charset="-128"/>
                <a:ea typeface="Adobe Heiti Std R" panose="020B0400000000000000" pitchFamily="34" charset="-128"/>
              </a:rPr>
              <a:t>For</a:t>
            </a:r>
            <a:br>
              <a:rPr lang="de-DE" sz="4800" dirty="0">
                <a:latin typeface="Adobe Heiti Std R" panose="020B0400000000000000" pitchFamily="34" charset="-128"/>
                <a:ea typeface="Adobe Heiti Std R" panose="020B0400000000000000" pitchFamily="34" charset="-128"/>
              </a:rPr>
            </a:br>
            <a:r>
              <a:rPr lang="de-DE" sz="4800" dirty="0">
                <a:latin typeface="Adobe Heiti Std R" panose="020B0400000000000000" pitchFamily="34" charset="-128"/>
                <a:ea typeface="Adobe Heiti Std R" panose="020B0400000000000000" pitchFamily="34" charset="-128"/>
              </a:rPr>
              <a:t>Smart Home System</a:t>
            </a:r>
            <a:endParaRPr lang="en-CA" sz="4800" dirty="0">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2527919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9A5C8991-908A-450A-930B-974BB2F92F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5262" y="0"/>
            <a:ext cx="9581476" cy="6858000"/>
          </a:xfrm>
          <a:prstGeom prst="rect">
            <a:avLst/>
          </a:prstGeom>
        </p:spPr>
      </p:pic>
    </p:spTree>
    <p:extLst>
      <p:ext uri="{BB962C8B-B14F-4D97-AF65-F5344CB8AC3E}">
        <p14:creationId xmlns:p14="http://schemas.microsoft.com/office/powerpoint/2010/main" val="1568999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3B09D-0EB0-46D9-A1DD-2F77EE03AC64}"/>
              </a:ext>
            </a:extLst>
          </p:cNvPr>
          <p:cNvSpPr>
            <a:spLocks noGrp="1"/>
          </p:cNvSpPr>
          <p:nvPr>
            <p:ph type="title"/>
          </p:nvPr>
        </p:nvSpPr>
        <p:spPr>
          <a:xfrm>
            <a:off x="945204" y="2339840"/>
            <a:ext cx="10515600" cy="2170016"/>
          </a:xfrm>
        </p:spPr>
        <p:txBody>
          <a:bodyPr>
            <a:normAutofit/>
          </a:bodyPr>
          <a:lstStyle/>
          <a:p>
            <a:pPr algn="ctr"/>
            <a:r>
              <a:rPr lang="de-DE" sz="4800" dirty="0">
                <a:latin typeface="Adobe Heiti Std R" panose="020B0400000000000000" pitchFamily="34" charset="-128"/>
                <a:ea typeface="Adobe Heiti Std R" panose="020B0400000000000000" pitchFamily="34" charset="-128"/>
              </a:rPr>
              <a:t>Use-Case Diagram</a:t>
            </a:r>
            <a:br>
              <a:rPr lang="de-DE" sz="4800" dirty="0">
                <a:latin typeface="Adobe Heiti Std R" panose="020B0400000000000000" pitchFamily="34" charset="-128"/>
                <a:ea typeface="Adobe Heiti Std R" panose="020B0400000000000000" pitchFamily="34" charset="-128"/>
              </a:rPr>
            </a:br>
            <a:r>
              <a:rPr lang="de-DE" sz="4800" dirty="0">
                <a:latin typeface="Adobe Heiti Std R" panose="020B0400000000000000" pitchFamily="34" charset="-128"/>
                <a:ea typeface="Adobe Heiti Std R" panose="020B0400000000000000" pitchFamily="34" charset="-128"/>
              </a:rPr>
              <a:t>For</a:t>
            </a:r>
            <a:br>
              <a:rPr lang="de-DE" sz="4800" dirty="0">
                <a:latin typeface="Adobe Heiti Std R" panose="020B0400000000000000" pitchFamily="34" charset="-128"/>
                <a:ea typeface="Adobe Heiti Std R" panose="020B0400000000000000" pitchFamily="34" charset="-128"/>
              </a:rPr>
            </a:br>
            <a:r>
              <a:rPr lang="de-DE" sz="4800" dirty="0">
                <a:latin typeface="Adobe Heiti Std R" panose="020B0400000000000000" pitchFamily="34" charset="-128"/>
                <a:ea typeface="Adobe Heiti Std R" panose="020B0400000000000000" pitchFamily="34" charset="-128"/>
              </a:rPr>
              <a:t>Smart Home System</a:t>
            </a:r>
            <a:endParaRPr lang="en-CA" sz="4800" dirty="0">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42661664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 schematic&#10;&#10;Description automatically generated">
            <a:extLst>
              <a:ext uri="{FF2B5EF4-FFF2-40B4-BE49-F238E27FC236}">
                <a16:creationId xmlns:a16="http://schemas.microsoft.com/office/drawing/2014/main" id="{90D1599D-0396-48C9-8211-97837DDA76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775" y="47625"/>
            <a:ext cx="6648450" cy="6762750"/>
          </a:xfrm>
          <a:prstGeom prst="rect">
            <a:avLst/>
          </a:prstGeom>
        </p:spPr>
      </p:pic>
    </p:spTree>
    <p:extLst>
      <p:ext uri="{BB962C8B-B14F-4D97-AF65-F5344CB8AC3E}">
        <p14:creationId xmlns:p14="http://schemas.microsoft.com/office/powerpoint/2010/main" val="69780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6E7-74C9-4EB6-9EF1-B4B538DCF0A3}"/>
              </a:ext>
            </a:extLst>
          </p:cNvPr>
          <p:cNvSpPr>
            <a:spLocks noGrp="1"/>
          </p:cNvSpPr>
          <p:nvPr>
            <p:ph type="ctrTitle"/>
          </p:nvPr>
        </p:nvSpPr>
        <p:spPr>
          <a:xfrm>
            <a:off x="1230217" y="1284936"/>
            <a:ext cx="4865783" cy="673386"/>
          </a:xfrm>
        </p:spPr>
        <p:txBody>
          <a:bodyPr>
            <a:normAutofit/>
          </a:bodyPr>
          <a:lstStyle/>
          <a:p>
            <a:pPr algn="l"/>
            <a:r>
              <a:rPr lang="de-DE" sz="3200" b="1" i="1" u="sng" dirty="0"/>
              <a:t>Smart Windows:</a:t>
            </a:r>
            <a:endParaRPr lang="en-CA" sz="3200" dirty="0"/>
          </a:p>
        </p:txBody>
      </p:sp>
      <p:sp>
        <p:nvSpPr>
          <p:cNvPr id="3" name="Subtitle 2">
            <a:extLst>
              <a:ext uri="{FF2B5EF4-FFF2-40B4-BE49-F238E27FC236}">
                <a16:creationId xmlns:a16="http://schemas.microsoft.com/office/drawing/2014/main" id="{3FABB114-EE08-46B1-A821-37340EF7E44D}"/>
              </a:ext>
            </a:extLst>
          </p:cNvPr>
          <p:cNvSpPr>
            <a:spLocks noGrp="1"/>
          </p:cNvSpPr>
          <p:nvPr>
            <p:ph type="subTitle" idx="1"/>
          </p:nvPr>
        </p:nvSpPr>
        <p:spPr>
          <a:xfrm>
            <a:off x="1230217" y="2497176"/>
            <a:ext cx="9144000" cy="1655762"/>
          </a:xfrm>
        </p:spPr>
        <p:txBody>
          <a:bodyPr>
            <a:normAutofit fontScale="92500" lnSpcReduction="10000"/>
          </a:bodyPr>
          <a:lstStyle/>
          <a:p>
            <a:pPr algn="l"/>
            <a:r>
              <a:rPr lang="en-CA" dirty="0"/>
              <a:t>Smart windows will be automatically closed in case of extreme weather or rain. This is can be user-preference based, the user can set a temperature; depending on which the AC or heater will be automatically activated/ deactivated.</a:t>
            </a:r>
          </a:p>
          <a:p>
            <a:pPr algn="l"/>
            <a:r>
              <a:rPr lang="en-CA" dirty="0"/>
              <a:t>Requirements : Windows, Micro-controller, AC, </a:t>
            </a:r>
            <a:r>
              <a:rPr lang="en-CA" dirty="0" err="1"/>
              <a:t>Wifi</a:t>
            </a:r>
            <a:r>
              <a:rPr lang="en-CA" dirty="0"/>
              <a:t>.</a:t>
            </a:r>
          </a:p>
          <a:p>
            <a:pPr algn="l"/>
            <a:endParaRPr lang="en-CA" dirty="0"/>
          </a:p>
        </p:txBody>
      </p:sp>
    </p:spTree>
    <p:extLst>
      <p:ext uri="{BB962C8B-B14F-4D97-AF65-F5344CB8AC3E}">
        <p14:creationId xmlns:p14="http://schemas.microsoft.com/office/powerpoint/2010/main" val="10654106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1517249" y="344580"/>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Sequence Diagram</a:t>
            </a:r>
          </a:p>
        </p:txBody>
      </p:sp>
      <p:pic>
        <p:nvPicPr>
          <p:cNvPr id="5" name="Picture 4">
            <a:extLst>
              <a:ext uri="{FF2B5EF4-FFF2-40B4-BE49-F238E27FC236}">
                <a16:creationId xmlns:a16="http://schemas.microsoft.com/office/drawing/2014/main" id="{395E0240-93AD-485D-B9B7-A5C1791AC2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6101" y="0"/>
            <a:ext cx="5759798" cy="6858000"/>
          </a:xfrm>
          <a:prstGeom prst="rect">
            <a:avLst/>
          </a:prstGeom>
        </p:spPr>
      </p:pic>
    </p:spTree>
    <p:extLst>
      <p:ext uri="{BB962C8B-B14F-4D97-AF65-F5344CB8AC3E}">
        <p14:creationId xmlns:p14="http://schemas.microsoft.com/office/powerpoint/2010/main" val="1296063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1109709" y="365125"/>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Activity Diagram</a:t>
            </a:r>
          </a:p>
        </p:txBody>
      </p:sp>
      <p:pic>
        <p:nvPicPr>
          <p:cNvPr id="4" name="Picture 3" descr="Diagram&#10;&#10;Description automatically generated">
            <a:extLst>
              <a:ext uri="{FF2B5EF4-FFF2-40B4-BE49-F238E27FC236}">
                <a16:creationId xmlns:a16="http://schemas.microsoft.com/office/drawing/2014/main" id="{3158220C-53E9-424E-B81D-758B04861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9121" y="0"/>
            <a:ext cx="9014186" cy="6858000"/>
          </a:xfrm>
          <a:prstGeom prst="rect">
            <a:avLst/>
          </a:prstGeom>
        </p:spPr>
      </p:pic>
    </p:spTree>
    <p:extLst>
      <p:ext uri="{BB962C8B-B14F-4D97-AF65-F5344CB8AC3E}">
        <p14:creationId xmlns:p14="http://schemas.microsoft.com/office/powerpoint/2010/main" val="1112694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0" name="TextBox 1">
            <a:extLst>
              <a:ext uri="{FF2B5EF4-FFF2-40B4-BE49-F238E27FC236}">
                <a16:creationId xmlns:a16="http://schemas.microsoft.com/office/drawing/2014/main" id="{8357B84D-A17F-488A-8083-B27726EF1018}"/>
              </a:ext>
            </a:extLst>
          </p:cNvPr>
          <p:cNvSpPr txBox="1"/>
          <p:nvPr/>
        </p:nvSpPr>
        <p:spPr>
          <a:xfrm>
            <a:off x="6657715" y="467271"/>
            <a:ext cx="4195674" cy="2052522"/>
          </a:xfrm>
          <a:prstGeom prst="rect">
            <a:avLst/>
          </a:prstGeom>
        </p:spPr>
        <p:txBody>
          <a:bodyPr vert="horz" lIns="91440" tIns="45720" rIns="91440" bIns="45720" rtlCol="0" anchor="b">
            <a:normAutofit/>
          </a:bodyPr>
          <a:lstStyle/>
          <a:p>
            <a:pPr marL="0" marR="0" lvl="0" indent="-228600" algn="l" defTabSz="914400" rtl="0" eaLnBrk="1" fontAlgn="auto" latinLnBrk="0" hangingPunct="1">
              <a:lnSpc>
                <a:spcPct val="90000"/>
              </a:lnSpc>
              <a:spcBef>
                <a:spcPct val="0"/>
              </a:spcBef>
              <a:spcAft>
                <a:spcPts val="60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Algerian" panose="04020705040A02060702" pitchFamily="82" charset="0"/>
                <a:ea typeface="+mn-ea"/>
                <a:cs typeface="+mn-cs"/>
              </a:rPr>
              <a:t>What Does Smart Home Mean?</a:t>
            </a:r>
          </a:p>
        </p:txBody>
      </p:sp>
      <p:sp>
        <p:nvSpPr>
          <p:cNvPr id="57" name="Oval 56">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64" name="Group 58">
            <a:extLst>
              <a:ext uri="{FF2B5EF4-FFF2-40B4-BE49-F238E27FC236}">
                <a16:creationId xmlns:a16="http://schemas.microsoft.com/office/drawing/2014/main" id="{5614C7C0-FA1D-4105-8345-1DF76F987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6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6" name="Graphic 5" descr="House">
            <a:extLst>
              <a:ext uri="{FF2B5EF4-FFF2-40B4-BE49-F238E27FC236}">
                <a16:creationId xmlns:a16="http://schemas.microsoft.com/office/drawing/2014/main" id="{2BA4AF41-2C28-4E75-AA0E-A47F29EDE5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7770" y="1448957"/>
            <a:ext cx="3952579" cy="3952579"/>
          </a:xfrm>
          <a:prstGeom prst="rect">
            <a:avLst/>
          </a:prstGeom>
        </p:spPr>
      </p:pic>
      <p:sp>
        <p:nvSpPr>
          <p:cNvPr id="44" name="TextBox 43">
            <a:extLst>
              <a:ext uri="{FF2B5EF4-FFF2-40B4-BE49-F238E27FC236}">
                <a16:creationId xmlns:a16="http://schemas.microsoft.com/office/drawing/2014/main" id="{87A896B0-2DD1-4349-8657-F43C1FA82393}"/>
              </a:ext>
            </a:extLst>
          </p:cNvPr>
          <p:cNvSpPr txBox="1"/>
          <p:nvPr/>
        </p:nvSpPr>
        <p:spPr>
          <a:xfrm>
            <a:off x="6695359" y="2990818"/>
            <a:ext cx="4890794" cy="2913872"/>
          </a:xfrm>
          <a:prstGeom prst="rect">
            <a:avLst/>
          </a:prstGeom>
        </p:spPr>
        <p:txBody>
          <a:bodyPr vert="horz" lIns="91440" tIns="45720" rIns="91440" bIns="45720" rtlCol="0" anchor="t">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Smart Home System or Artificial Intelligent Homes means automation and control of the electrical appliance with Artificial Intelligent. It can also be remotely controlled by electronic devices[1].</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endParaRPr>
          </a:p>
        </p:txBody>
      </p:sp>
      <p:sp>
        <p:nvSpPr>
          <p:cNvPr id="6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65" name="Straight Connector 6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0071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814064" y="365125"/>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Class  Diagram</a:t>
            </a:r>
          </a:p>
        </p:txBody>
      </p:sp>
      <p:pic>
        <p:nvPicPr>
          <p:cNvPr id="5" name="Picture 4" descr="Diagram&#10;&#10;Description automatically generated">
            <a:extLst>
              <a:ext uri="{FF2B5EF4-FFF2-40B4-BE49-F238E27FC236}">
                <a16:creationId xmlns:a16="http://schemas.microsoft.com/office/drawing/2014/main" id="{FAEF4D68-BAD3-4174-9430-2DA2761C42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8483" y="203200"/>
            <a:ext cx="9808204" cy="6033809"/>
          </a:xfrm>
          <a:prstGeom prst="rect">
            <a:avLst/>
          </a:prstGeom>
        </p:spPr>
      </p:pic>
    </p:spTree>
    <p:extLst>
      <p:ext uri="{BB962C8B-B14F-4D97-AF65-F5344CB8AC3E}">
        <p14:creationId xmlns:p14="http://schemas.microsoft.com/office/powerpoint/2010/main" val="3856250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1213560" y="365125"/>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State-Machine  Diagram</a:t>
            </a:r>
          </a:p>
        </p:txBody>
      </p:sp>
      <p:pic>
        <p:nvPicPr>
          <p:cNvPr id="4" name="Picture 3" descr="Diagram&#10;&#10;Description automatically generated">
            <a:extLst>
              <a:ext uri="{FF2B5EF4-FFF2-40B4-BE49-F238E27FC236}">
                <a16:creationId xmlns:a16="http://schemas.microsoft.com/office/drawing/2014/main" id="{8DFC0A56-E829-4584-9E7D-364E6AA62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131777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83A949-9A9C-441F-899A-B69D89CAE7D4}"/>
              </a:ext>
            </a:extLst>
          </p:cNvPr>
          <p:cNvSpPr/>
          <p:nvPr/>
        </p:nvSpPr>
        <p:spPr>
          <a:xfrm>
            <a:off x="1845733" y="1951672"/>
            <a:ext cx="7467600" cy="3046988"/>
          </a:xfrm>
          <a:prstGeom prst="rect">
            <a:avLst/>
          </a:prstGeom>
        </p:spPr>
        <p:txBody>
          <a:bodyPr wrap="square">
            <a:spAutoFit/>
          </a:bodyPr>
          <a:lstStyle/>
          <a:p>
            <a:r>
              <a:rPr lang="en-CA" sz="2400" dirty="0"/>
              <a:t>Electricity shortage is a big problem in our Country. But by installing this Smart Lighting System can save a lot of electricity. It will always check for the motion so if anyone forgets to turn off the lights it can automatically detect that and will take action automatically.</a:t>
            </a:r>
          </a:p>
          <a:p>
            <a:endParaRPr lang="en-CA" sz="2400" dirty="0"/>
          </a:p>
          <a:p>
            <a:r>
              <a:rPr lang="en-CA" sz="2400" dirty="0"/>
              <a:t>Requirements: Motion sensor, Light intensity sensor, </a:t>
            </a:r>
            <a:r>
              <a:rPr lang="en-CA" sz="2400" dirty="0" err="1"/>
              <a:t>Smarthub</a:t>
            </a:r>
            <a:r>
              <a:rPr lang="en-CA" sz="2400" dirty="0"/>
              <a:t>(Micro-controller).</a:t>
            </a:r>
          </a:p>
        </p:txBody>
      </p:sp>
      <p:sp>
        <p:nvSpPr>
          <p:cNvPr id="3" name="TextBox 2">
            <a:extLst>
              <a:ext uri="{FF2B5EF4-FFF2-40B4-BE49-F238E27FC236}">
                <a16:creationId xmlns:a16="http://schemas.microsoft.com/office/drawing/2014/main" id="{CFA8545E-8AAB-40E7-901B-81CEFDEDB64A}"/>
              </a:ext>
            </a:extLst>
          </p:cNvPr>
          <p:cNvSpPr txBox="1"/>
          <p:nvPr/>
        </p:nvSpPr>
        <p:spPr>
          <a:xfrm>
            <a:off x="1845733" y="778933"/>
            <a:ext cx="6096000" cy="584775"/>
          </a:xfrm>
          <a:prstGeom prst="rect">
            <a:avLst/>
          </a:prstGeom>
          <a:noFill/>
        </p:spPr>
        <p:txBody>
          <a:bodyPr wrap="square" rtlCol="0">
            <a:spAutoFit/>
          </a:bodyPr>
          <a:lstStyle/>
          <a:p>
            <a:r>
              <a:rPr lang="de-DE" sz="3200" i="1" u="sng" dirty="0"/>
              <a:t>Smart </a:t>
            </a:r>
            <a:r>
              <a:rPr lang="de-DE" sz="3200" i="1" u="sng" dirty="0" err="1"/>
              <a:t>Lighting</a:t>
            </a:r>
            <a:r>
              <a:rPr lang="de-DE" sz="3200" i="1" u="sng" dirty="0"/>
              <a:t> System</a:t>
            </a:r>
            <a:endParaRPr lang="en-CA" sz="3200" i="1" u="sng" dirty="0"/>
          </a:p>
        </p:txBody>
      </p:sp>
    </p:spTree>
    <p:extLst>
      <p:ext uri="{BB962C8B-B14F-4D97-AF65-F5344CB8AC3E}">
        <p14:creationId xmlns:p14="http://schemas.microsoft.com/office/powerpoint/2010/main" val="4192420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5F6327-7947-4F2C-8C28-54129A96B8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3012" y="119062"/>
            <a:ext cx="9705975" cy="6619875"/>
          </a:xfrm>
          <a:prstGeom prst="rect">
            <a:avLst/>
          </a:prstGeom>
        </p:spPr>
      </p:pic>
      <p:sp>
        <p:nvSpPr>
          <p:cNvPr id="2" name="TextBox 1">
            <a:extLst>
              <a:ext uri="{FF2B5EF4-FFF2-40B4-BE49-F238E27FC236}">
                <a16:creationId xmlns:a16="http://schemas.microsoft.com/office/drawing/2014/main" id="{A7B46474-C4B1-4B83-9DD7-C7708C4F7CA0}"/>
              </a:ext>
            </a:extLst>
          </p:cNvPr>
          <p:cNvSpPr txBox="1"/>
          <p:nvPr/>
        </p:nvSpPr>
        <p:spPr>
          <a:xfrm rot="16200000">
            <a:off x="-848601" y="3077453"/>
            <a:ext cx="2489137" cy="369332"/>
          </a:xfrm>
          <a:prstGeom prst="rect">
            <a:avLst/>
          </a:prstGeom>
          <a:noFill/>
        </p:spPr>
        <p:txBody>
          <a:bodyPr wrap="square" rtlCol="0">
            <a:spAutoFit/>
          </a:bodyPr>
          <a:lstStyle/>
          <a:p>
            <a:r>
              <a:rPr lang="de-DE" dirty="0" err="1"/>
              <a:t>Sequence</a:t>
            </a:r>
            <a:r>
              <a:rPr lang="de-DE" dirty="0"/>
              <a:t> </a:t>
            </a:r>
            <a:r>
              <a:rPr lang="de-DE" dirty="0" err="1"/>
              <a:t>Diagram</a:t>
            </a:r>
            <a:endParaRPr lang="en-CA" dirty="0"/>
          </a:p>
        </p:txBody>
      </p:sp>
    </p:spTree>
    <p:extLst>
      <p:ext uri="{BB962C8B-B14F-4D97-AF65-F5344CB8AC3E}">
        <p14:creationId xmlns:p14="http://schemas.microsoft.com/office/powerpoint/2010/main" val="3560193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CA078C-1DF5-42FF-A73E-53E028F121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0476"/>
            <a:ext cx="12192000" cy="5677047"/>
          </a:xfrm>
          <a:prstGeom prst="rect">
            <a:avLst/>
          </a:prstGeom>
        </p:spPr>
      </p:pic>
      <p:sp>
        <p:nvSpPr>
          <p:cNvPr id="2" name="TextBox 1">
            <a:extLst>
              <a:ext uri="{FF2B5EF4-FFF2-40B4-BE49-F238E27FC236}">
                <a16:creationId xmlns:a16="http://schemas.microsoft.com/office/drawing/2014/main" id="{0686459A-C525-4EE3-9005-66F6A6CE7E00}"/>
              </a:ext>
            </a:extLst>
          </p:cNvPr>
          <p:cNvSpPr txBox="1"/>
          <p:nvPr/>
        </p:nvSpPr>
        <p:spPr>
          <a:xfrm>
            <a:off x="5112203" y="105427"/>
            <a:ext cx="1967593" cy="369332"/>
          </a:xfrm>
          <a:prstGeom prst="rect">
            <a:avLst/>
          </a:prstGeom>
          <a:noFill/>
        </p:spPr>
        <p:txBody>
          <a:bodyPr wrap="square" rtlCol="0">
            <a:spAutoFit/>
          </a:bodyPr>
          <a:lstStyle/>
          <a:p>
            <a:r>
              <a:rPr lang="de-DE" dirty="0" err="1"/>
              <a:t>Activity</a:t>
            </a:r>
            <a:r>
              <a:rPr lang="de-DE" dirty="0"/>
              <a:t> </a:t>
            </a:r>
            <a:r>
              <a:rPr lang="de-DE" dirty="0" err="1"/>
              <a:t>Diagram</a:t>
            </a:r>
            <a:endParaRPr lang="en-CA" dirty="0"/>
          </a:p>
        </p:txBody>
      </p:sp>
    </p:spTree>
    <p:extLst>
      <p:ext uri="{BB962C8B-B14F-4D97-AF65-F5344CB8AC3E}">
        <p14:creationId xmlns:p14="http://schemas.microsoft.com/office/powerpoint/2010/main" val="15485232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06360F-28E7-490F-A109-D4E4643C98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76976"/>
            <a:ext cx="8213302" cy="6504047"/>
          </a:xfrm>
          <a:prstGeom prst="rect">
            <a:avLst/>
          </a:prstGeom>
        </p:spPr>
      </p:pic>
      <p:sp>
        <p:nvSpPr>
          <p:cNvPr id="2" name="TextBox 1">
            <a:extLst>
              <a:ext uri="{FF2B5EF4-FFF2-40B4-BE49-F238E27FC236}">
                <a16:creationId xmlns:a16="http://schemas.microsoft.com/office/drawing/2014/main" id="{99C9A583-66E8-410C-8A80-A237147A1330}"/>
              </a:ext>
            </a:extLst>
          </p:cNvPr>
          <p:cNvSpPr txBox="1"/>
          <p:nvPr/>
        </p:nvSpPr>
        <p:spPr>
          <a:xfrm rot="16200000">
            <a:off x="-979715" y="2873828"/>
            <a:ext cx="2898322" cy="369332"/>
          </a:xfrm>
          <a:prstGeom prst="rect">
            <a:avLst/>
          </a:prstGeom>
          <a:noFill/>
        </p:spPr>
        <p:txBody>
          <a:bodyPr wrap="square" rtlCol="0">
            <a:spAutoFit/>
          </a:bodyPr>
          <a:lstStyle/>
          <a:p>
            <a:r>
              <a:rPr lang="de-DE" dirty="0"/>
              <a:t>Class </a:t>
            </a:r>
            <a:r>
              <a:rPr lang="de-DE" dirty="0" err="1"/>
              <a:t>Diagram</a:t>
            </a:r>
            <a:endParaRPr lang="en-CA" dirty="0"/>
          </a:p>
        </p:txBody>
      </p:sp>
    </p:spTree>
    <p:extLst>
      <p:ext uri="{BB962C8B-B14F-4D97-AF65-F5344CB8AC3E}">
        <p14:creationId xmlns:p14="http://schemas.microsoft.com/office/powerpoint/2010/main" val="37556273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0745EE-671B-49F4-8BBB-E4FEBCC249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70" y="914400"/>
            <a:ext cx="10918101" cy="5029199"/>
          </a:xfrm>
          <a:prstGeom prst="rect">
            <a:avLst/>
          </a:prstGeom>
        </p:spPr>
      </p:pic>
      <p:sp>
        <p:nvSpPr>
          <p:cNvPr id="2" name="TextBox 1">
            <a:extLst>
              <a:ext uri="{FF2B5EF4-FFF2-40B4-BE49-F238E27FC236}">
                <a16:creationId xmlns:a16="http://schemas.microsoft.com/office/drawing/2014/main" id="{F8338F8A-D3FD-4185-A5F0-6C60CC5889DB}"/>
              </a:ext>
            </a:extLst>
          </p:cNvPr>
          <p:cNvSpPr txBox="1"/>
          <p:nvPr/>
        </p:nvSpPr>
        <p:spPr>
          <a:xfrm>
            <a:off x="4514850" y="220436"/>
            <a:ext cx="3200400" cy="369332"/>
          </a:xfrm>
          <a:prstGeom prst="rect">
            <a:avLst/>
          </a:prstGeom>
          <a:noFill/>
        </p:spPr>
        <p:txBody>
          <a:bodyPr wrap="square" rtlCol="0">
            <a:spAutoFit/>
          </a:bodyPr>
          <a:lstStyle/>
          <a:p>
            <a:r>
              <a:rPr lang="de-DE" dirty="0"/>
              <a:t>State </a:t>
            </a:r>
            <a:r>
              <a:rPr lang="de-DE" dirty="0" err="1"/>
              <a:t>Machine</a:t>
            </a:r>
            <a:r>
              <a:rPr lang="de-DE" dirty="0"/>
              <a:t> </a:t>
            </a:r>
            <a:r>
              <a:rPr lang="de-DE" dirty="0" err="1"/>
              <a:t>Diagram</a:t>
            </a:r>
            <a:endParaRPr lang="en-CA" dirty="0"/>
          </a:p>
        </p:txBody>
      </p:sp>
    </p:spTree>
    <p:extLst>
      <p:ext uri="{BB962C8B-B14F-4D97-AF65-F5344CB8AC3E}">
        <p14:creationId xmlns:p14="http://schemas.microsoft.com/office/powerpoint/2010/main" val="24137804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F80EC-8706-4D2F-9071-88B538145B98}"/>
              </a:ext>
            </a:extLst>
          </p:cNvPr>
          <p:cNvSpPr>
            <a:spLocks noGrp="1"/>
          </p:cNvSpPr>
          <p:nvPr>
            <p:ph type="title"/>
          </p:nvPr>
        </p:nvSpPr>
        <p:spPr>
          <a:xfrm>
            <a:off x="760379" y="2592759"/>
            <a:ext cx="10515600" cy="1325563"/>
          </a:xfrm>
        </p:spPr>
        <p:txBody>
          <a:bodyPr/>
          <a:lstStyle/>
          <a:p>
            <a:pPr algn="ctr"/>
            <a:r>
              <a:rPr lang="de-DE" dirty="0" err="1">
                <a:latin typeface="Adobe Heiti Std R" panose="020B0400000000000000" pitchFamily="34" charset="-128"/>
                <a:ea typeface="Adobe Heiti Std R" panose="020B0400000000000000" pitchFamily="34" charset="-128"/>
              </a:rPr>
              <a:t>Thank</a:t>
            </a:r>
            <a:r>
              <a:rPr lang="de-DE" dirty="0">
                <a:latin typeface="Adobe Heiti Std R" panose="020B0400000000000000" pitchFamily="34" charset="-128"/>
                <a:ea typeface="Adobe Heiti Std R" panose="020B0400000000000000" pitchFamily="34" charset="-128"/>
              </a:rPr>
              <a:t> </a:t>
            </a:r>
            <a:r>
              <a:rPr lang="de-DE" dirty="0" err="1">
                <a:latin typeface="Adobe Heiti Std R" panose="020B0400000000000000" pitchFamily="34" charset="-128"/>
                <a:ea typeface="Adobe Heiti Std R" panose="020B0400000000000000" pitchFamily="34" charset="-128"/>
              </a:rPr>
              <a:t>you</a:t>
            </a:r>
            <a:r>
              <a:rPr lang="de-DE" dirty="0">
                <a:latin typeface="Adobe Heiti Std R" panose="020B0400000000000000" pitchFamily="34" charset="-128"/>
                <a:ea typeface="Adobe Heiti Std R" panose="020B0400000000000000" pitchFamily="34" charset="-128"/>
              </a:rPr>
              <a:t>!</a:t>
            </a:r>
            <a:endParaRPr lang="en-CA" dirty="0">
              <a:latin typeface="Adobe Heiti Std R" panose="020B0400000000000000" pitchFamily="34" charset="-128"/>
              <a:ea typeface="Adobe Heiti Std R" panose="020B0400000000000000" pitchFamily="34" charset="-128"/>
            </a:endParaRPr>
          </a:p>
        </p:txBody>
      </p:sp>
      <p:sp>
        <p:nvSpPr>
          <p:cNvPr id="4" name="TextBox 3">
            <a:extLst>
              <a:ext uri="{FF2B5EF4-FFF2-40B4-BE49-F238E27FC236}">
                <a16:creationId xmlns:a16="http://schemas.microsoft.com/office/drawing/2014/main" id="{D78F9EC6-AD68-4E1D-8F81-0CF726F69A0B}"/>
              </a:ext>
            </a:extLst>
          </p:cNvPr>
          <p:cNvSpPr txBox="1"/>
          <p:nvPr/>
        </p:nvSpPr>
        <p:spPr>
          <a:xfrm>
            <a:off x="1890793" y="3804834"/>
            <a:ext cx="8276095" cy="769441"/>
          </a:xfrm>
          <a:prstGeom prst="rect">
            <a:avLst/>
          </a:prstGeom>
          <a:noFill/>
        </p:spPr>
        <p:txBody>
          <a:bodyPr wrap="square" rtlCol="0">
            <a:spAutoFit/>
          </a:bodyPr>
          <a:lstStyle/>
          <a:p>
            <a:pPr algn="ctr"/>
            <a:r>
              <a:rPr lang="de-DE" sz="4400" b="1" dirty="0" err="1"/>
              <a:t>Have</a:t>
            </a:r>
            <a:r>
              <a:rPr lang="de-DE" sz="4400" b="1" dirty="0"/>
              <a:t> </a:t>
            </a:r>
            <a:r>
              <a:rPr lang="de-DE" sz="4400" b="1" dirty="0" err="1"/>
              <a:t>any</a:t>
            </a:r>
            <a:r>
              <a:rPr lang="de-DE" sz="4400" b="1" dirty="0"/>
              <a:t> </a:t>
            </a:r>
            <a:r>
              <a:rPr lang="de-DE" sz="4400" b="1" dirty="0" err="1"/>
              <a:t>questions</a:t>
            </a:r>
            <a:r>
              <a:rPr lang="de-DE" sz="4400" b="1" dirty="0"/>
              <a:t>?</a:t>
            </a:r>
            <a:endParaRPr lang="en-CA" sz="4400" b="1" dirty="0"/>
          </a:p>
        </p:txBody>
      </p:sp>
    </p:spTree>
    <p:extLst>
      <p:ext uri="{BB962C8B-B14F-4D97-AF65-F5344CB8AC3E}">
        <p14:creationId xmlns:p14="http://schemas.microsoft.com/office/powerpoint/2010/main" val="3223362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35430B-2B1C-41C6-8612-D20F63D7F387}"/>
              </a:ext>
            </a:extLst>
          </p:cNvPr>
          <p:cNvPicPr>
            <a:picLocks noChangeAspect="1"/>
          </p:cNvPicPr>
          <p:nvPr/>
        </p:nvPicPr>
        <p:blipFill>
          <a:blip r:embed="rId2"/>
          <a:stretch>
            <a:fillRect/>
          </a:stretch>
        </p:blipFill>
        <p:spPr>
          <a:xfrm>
            <a:off x="643467" y="1771045"/>
            <a:ext cx="7047923" cy="3311674"/>
          </a:xfrm>
          <a:prstGeom prst="rect">
            <a:avLst/>
          </a:prstGeom>
        </p:spPr>
      </p:pic>
      <p:sp>
        <p:nvSpPr>
          <p:cNvPr id="3" name="TextBox 2">
            <a:extLst>
              <a:ext uri="{FF2B5EF4-FFF2-40B4-BE49-F238E27FC236}">
                <a16:creationId xmlns:a16="http://schemas.microsoft.com/office/drawing/2014/main" id="{1B87CA7B-67B9-44DB-990B-6F93D94EF565}"/>
              </a:ext>
            </a:extLst>
          </p:cNvPr>
          <p:cNvSpPr txBox="1"/>
          <p:nvPr/>
        </p:nvSpPr>
        <p:spPr>
          <a:xfrm>
            <a:off x="539931" y="516191"/>
            <a:ext cx="11234057" cy="461665"/>
          </a:xfrm>
          <a:prstGeom prst="rect">
            <a:avLst/>
          </a:prstGeom>
          <a:noFill/>
        </p:spPr>
        <p:txBody>
          <a:bodyPr wrap="square" rtlCol="0">
            <a:spAutoFit/>
          </a:bodyPr>
          <a:lstStyle/>
          <a:p>
            <a:r>
              <a:rPr lang="en-US" sz="2400" b="1" dirty="0"/>
              <a:t>References</a:t>
            </a:r>
          </a:p>
        </p:txBody>
      </p:sp>
    </p:spTree>
    <p:extLst>
      <p:ext uri="{BB962C8B-B14F-4D97-AF65-F5344CB8AC3E}">
        <p14:creationId xmlns:p14="http://schemas.microsoft.com/office/powerpoint/2010/main" val="3118312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841045-0EA0-49CB-AEE8-0C76B3116119}"/>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a:latin typeface="+mj-lt"/>
                <a:ea typeface="+mj-ea"/>
                <a:cs typeface="+mj-cs"/>
              </a:rPr>
              <a:t>Architectural Overview</a:t>
            </a:r>
          </a:p>
        </p:txBody>
      </p:sp>
      <p:pic>
        <p:nvPicPr>
          <p:cNvPr id="3" name="Picture 2" descr="Diagram&#10;&#10;Description automatically generated">
            <a:extLst>
              <a:ext uri="{FF2B5EF4-FFF2-40B4-BE49-F238E27FC236}">
                <a16:creationId xmlns:a16="http://schemas.microsoft.com/office/drawing/2014/main" id="{F356132A-BB37-4778-9683-D5E270BA4C37}"/>
              </a:ext>
            </a:extLst>
          </p:cNvPr>
          <p:cNvPicPr>
            <a:picLocks noChangeAspect="1"/>
          </p:cNvPicPr>
          <p:nvPr/>
        </p:nvPicPr>
        <p:blipFill rotWithShape="1">
          <a:blip r:embed="rId2">
            <a:extLst>
              <a:ext uri="{28A0092B-C50C-407E-A947-70E740481C1C}">
                <a14:useLocalDpi xmlns:a14="http://schemas.microsoft.com/office/drawing/2010/main" val="0"/>
              </a:ext>
            </a:extLst>
          </a:blip>
          <a:srcRect t="335" r="-2" b="-2"/>
          <a:stretch/>
        </p:blipFill>
        <p:spPr>
          <a:xfrm>
            <a:off x="4868487" y="10"/>
            <a:ext cx="7323513" cy="6857990"/>
          </a:xfrm>
          <a:prstGeom prst="rect">
            <a:avLst/>
          </a:prstGeom>
        </p:spPr>
      </p:pic>
      <p:sp>
        <p:nvSpPr>
          <p:cNvPr id="5" name="TextBox 4">
            <a:extLst>
              <a:ext uri="{FF2B5EF4-FFF2-40B4-BE49-F238E27FC236}">
                <a16:creationId xmlns:a16="http://schemas.microsoft.com/office/drawing/2014/main" id="{24A6FF7C-9996-414E-94FB-618E1F84E00E}"/>
              </a:ext>
            </a:extLst>
          </p:cNvPr>
          <p:cNvSpPr txBox="1"/>
          <p:nvPr/>
        </p:nvSpPr>
        <p:spPr>
          <a:xfrm>
            <a:off x="235131" y="5277394"/>
            <a:ext cx="3901440" cy="600164"/>
          </a:xfrm>
          <a:prstGeom prst="rect">
            <a:avLst/>
          </a:prstGeom>
          <a:noFill/>
        </p:spPr>
        <p:txBody>
          <a:bodyPr wrap="square" rtlCol="0">
            <a:spAutoFit/>
          </a:bodyPr>
          <a:lstStyle/>
          <a:p>
            <a:r>
              <a:rPr lang="en-US" sz="1100" dirty="0"/>
              <a:t>Al-</a:t>
            </a:r>
            <a:r>
              <a:rPr lang="en-US" sz="1100" dirty="0" err="1"/>
              <a:t>Qutayri</a:t>
            </a:r>
            <a:r>
              <a:rPr lang="en-US" sz="1100" dirty="0"/>
              <a:t>, Mahmoud &amp; </a:t>
            </a:r>
            <a:r>
              <a:rPr lang="en-US" sz="1100" dirty="0" err="1"/>
              <a:t>Jeedella</a:t>
            </a:r>
            <a:r>
              <a:rPr lang="en-US" sz="1100" dirty="0"/>
              <a:t>, </a:t>
            </a:r>
            <a:r>
              <a:rPr lang="en-US" sz="1100" dirty="0" err="1"/>
              <a:t>Jeedella</a:t>
            </a:r>
            <a:r>
              <a:rPr lang="en-US" sz="1100" dirty="0"/>
              <a:t>. (2010). Integrated Wireless Technologies for Smart Homes Applications. 10.5772/8412. </a:t>
            </a:r>
          </a:p>
        </p:txBody>
      </p:sp>
    </p:spTree>
    <p:extLst>
      <p:ext uri="{BB962C8B-B14F-4D97-AF65-F5344CB8AC3E}">
        <p14:creationId xmlns:p14="http://schemas.microsoft.com/office/powerpoint/2010/main" val="3046739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D87E08E-88C0-4050-BA9D-212D1EF1F3D9}"/>
              </a:ext>
            </a:extLst>
          </p:cNvPr>
          <p:cNvSpPr txBox="1"/>
          <p:nvPr/>
        </p:nvSpPr>
        <p:spPr>
          <a:xfrm>
            <a:off x="-827598" y="151522"/>
            <a:ext cx="5608864" cy="523220"/>
          </a:xfrm>
          <a:prstGeom prst="rect">
            <a:avLst/>
          </a:prstGeom>
          <a:noFill/>
        </p:spPr>
        <p:txBody>
          <a:bodyPr wrap="square" rtlCol="0">
            <a:spAutoFit/>
          </a:bodyPr>
          <a:lstStyle/>
          <a:p>
            <a:pPr algn="ctr"/>
            <a:r>
              <a:rPr lang="de-DE" sz="2800" dirty="0" err="1">
                <a:latin typeface="Adobe Heiti Std R" panose="020B0400000000000000" pitchFamily="34" charset="-128"/>
                <a:ea typeface="Adobe Heiti Std R" panose="020B0400000000000000" pitchFamily="34" charset="-128"/>
              </a:rPr>
              <a:t>Disadvantages</a:t>
            </a:r>
            <a:endParaRPr lang="de-DE" sz="2800" dirty="0">
              <a:latin typeface="Adobe Heiti Std R" panose="020B0400000000000000" pitchFamily="34" charset="-128"/>
              <a:ea typeface="Adobe Heiti Std R" panose="020B0400000000000000" pitchFamily="34" charset="-128"/>
            </a:endParaRPr>
          </a:p>
        </p:txBody>
      </p:sp>
      <p:sp>
        <p:nvSpPr>
          <p:cNvPr id="12" name="TextBox 11">
            <a:extLst>
              <a:ext uri="{FF2B5EF4-FFF2-40B4-BE49-F238E27FC236}">
                <a16:creationId xmlns:a16="http://schemas.microsoft.com/office/drawing/2014/main" id="{E327506D-7F3D-4137-9E1C-E134CD95DE6A}"/>
              </a:ext>
            </a:extLst>
          </p:cNvPr>
          <p:cNvSpPr txBox="1"/>
          <p:nvPr/>
        </p:nvSpPr>
        <p:spPr>
          <a:xfrm>
            <a:off x="653557" y="1104945"/>
            <a:ext cx="4833257" cy="5078313"/>
          </a:xfrm>
          <a:prstGeom prst="rect">
            <a:avLst/>
          </a:prstGeom>
          <a:noFill/>
        </p:spPr>
        <p:txBody>
          <a:bodyPr wrap="square" rtlCol="0">
            <a:spAutoFit/>
          </a:bodyPr>
          <a:lstStyle/>
          <a:p>
            <a:pPr marL="285750" indent="-285750">
              <a:buFont typeface="Arial" panose="020B0604020202020204" pitchFamily="34" charset="0"/>
              <a:buChar char="•"/>
            </a:pPr>
            <a:r>
              <a:rPr lang="en-CA" dirty="0"/>
              <a:t>Significant installation costs</a:t>
            </a:r>
          </a:p>
          <a:p>
            <a:endParaRPr lang="de-DE" dirty="0"/>
          </a:p>
          <a:p>
            <a:pPr marL="285750" indent="-285750">
              <a:buFont typeface="Arial" panose="020B0604020202020204" pitchFamily="34" charset="0"/>
              <a:buChar char="•"/>
            </a:pPr>
            <a:r>
              <a:rPr lang="en-CA" dirty="0"/>
              <a:t>Unreliable internet connection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en-CA" dirty="0"/>
              <a:t>Cyber Threat</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en-CA" dirty="0"/>
              <a:t>Technological problems in connected homes</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en-CA" dirty="0"/>
              <a:t>You may lock yourself out of your own house</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en-CA" dirty="0"/>
              <a:t>Helplessness if technology fails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Some people may not like smart technologies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Compatibility problems between devices</a:t>
            </a:r>
            <a:br>
              <a:rPr lang="en-CA" dirty="0"/>
            </a:br>
            <a:endParaRPr lang="en-CA" dirty="0"/>
          </a:p>
          <a:p>
            <a:pPr marL="285750" indent="-285750">
              <a:buFont typeface="Arial" panose="020B0604020202020204" pitchFamily="34" charset="0"/>
              <a:buChar char="•"/>
            </a:pPr>
            <a:endParaRPr lang="en-CA" dirty="0"/>
          </a:p>
          <a:p>
            <a:endParaRPr lang="de-DE" dirty="0"/>
          </a:p>
        </p:txBody>
      </p:sp>
    </p:spTree>
    <p:extLst>
      <p:ext uri="{BB962C8B-B14F-4D97-AF65-F5344CB8AC3E}">
        <p14:creationId xmlns:p14="http://schemas.microsoft.com/office/powerpoint/2010/main" val="357887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F80074-72C1-4789-9470-F0ADC94EA3D8}"/>
              </a:ext>
            </a:extLst>
          </p:cNvPr>
          <p:cNvSpPr txBox="1"/>
          <p:nvPr/>
        </p:nvSpPr>
        <p:spPr>
          <a:xfrm>
            <a:off x="538841" y="1444491"/>
            <a:ext cx="7519309" cy="4247317"/>
          </a:xfrm>
          <a:prstGeom prst="rect">
            <a:avLst/>
          </a:prstGeom>
          <a:noFill/>
        </p:spPr>
        <p:txBody>
          <a:bodyPr wrap="square" rtlCol="0" anchor="ctr">
            <a:spAutoFit/>
          </a:bodyPr>
          <a:lstStyle/>
          <a:p>
            <a:pPr marL="285750" indent="-285750">
              <a:buFont typeface="Arial" panose="020B0604020202020204" pitchFamily="34" charset="0"/>
              <a:buChar char="•"/>
            </a:pPr>
            <a:r>
              <a:rPr lang="en-CA" dirty="0">
                <a:latin typeface="Helvetica Neue"/>
              </a:rPr>
              <a:t>Managing all of your home devices from one place</a:t>
            </a:r>
          </a:p>
          <a:p>
            <a:pPr marL="285750" indent="-285750">
              <a:buFont typeface="Arial" panose="020B0604020202020204" pitchFamily="34" charset="0"/>
              <a:buChar char="•"/>
            </a:pPr>
            <a:endParaRPr lang="de-DE" dirty="0">
              <a:latin typeface="Helvetica Neue"/>
            </a:endParaRPr>
          </a:p>
          <a:p>
            <a:pPr marL="285750" indent="-285750">
              <a:buFont typeface="Arial" panose="020B0604020202020204" pitchFamily="34" charset="0"/>
              <a:buChar char="•"/>
            </a:pPr>
            <a:r>
              <a:rPr lang="en-CA" dirty="0">
                <a:latin typeface="Helvetica Neue"/>
              </a:rPr>
              <a:t>Flexibility for new devices and appliances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latin typeface="Helvetica Neue"/>
              </a:rPr>
              <a:t>Maximizing home security</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latin typeface="Helvetica Neue"/>
              </a:rPr>
              <a:t>Remote control of home functions with smartphone or other devices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latin typeface="Helvetica Neue"/>
              </a:rPr>
              <a:t>Increased energy efficiency</a:t>
            </a:r>
          </a:p>
          <a:p>
            <a:pPr marL="285750" indent="-285750">
              <a:buFont typeface="Arial" panose="020B0604020202020204" pitchFamily="34" charset="0"/>
              <a:buChar char="•"/>
            </a:pPr>
            <a:endParaRPr lang="en-CA" dirty="0">
              <a:latin typeface="Helvetica Neue"/>
            </a:endParaRPr>
          </a:p>
          <a:p>
            <a:pPr marL="285750" indent="-285750">
              <a:buFont typeface="Arial" panose="020B0604020202020204" pitchFamily="34" charset="0"/>
              <a:buChar char="•"/>
            </a:pPr>
            <a:r>
              <a:rPr lang="en-CA" dirty="0">
                <a:latin typeface="Helvetica Neue"/>
              </a:rPr>
              <a:t>Improved appliance functionality</a:t>
            </a:r>
          </a:p>
          <a:p>
            <a:endParaRPr lang="de-DE" dirty="0">
              <a:latin typeface="Helvetica Neue"/>
            </a:endParaRPr>
          </a:p>
          <a:p>
            <a:pPr marL="285750" indent="-285750">
              <a:buFont typeface="Arial" panose="020B0604020202020204" pitchFamily="34" charset="0"/>
              <a:buChar char="•"/>
            </a:pPr>
            <a:r>
              <a:rPr lang="en-CA" dirty="0">
                <a:latin typeface="Helvetica Neue"/>
              </a:rPr>
              <a:t>Home management insights</a:t>
            </a: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p:txBody>
      </p:sp>
      <p:sp>
        <p:nvSpPr>
          <p:cNvPr id="14" name="TextBox 13">
            <a:extLst>
              <a:ext uri="{FF2B5EF4-FFF2-40B4-BE49-F238E27FC236}">
                <a16:creationId xmlns:a16="http://schemas.microsoft.com/office/drawing/2014/main" id="{43418555-AECE-466C-911D-2C007DF4E0E5}"/>
              </a:ext>
            </a:extLst>
          </p:cNvPr>
          <p:cNvSpPr txBox="1"/>
          <p:nvPr/>
        </p:nvSpPr>
        <p:spPr>
          <a:xfrm>
            <a:off x="701574" y="365973"/>
            <a:ext cx="4147458" cy="800219"/>
          </a:xfrm>
          <a:prstGeom prst="rect">
            <a:avLst/>
          </a:prstGeom>
          <a:noFill/>
        </p:spPr>
        <p:txBody>
          <a:bodyPr wrap="square" rtlCol="0">
            <a:spAutoFit/>
          </a:bodyPr>
          <a:lstStyle/>
          <a:p>
            <a:r>
              <a:rPr lang="de-DE" sz="2800" dirty="0">
                <a:latin typeface="Adobe Heiti Std R" panose="020B0400000000000000" pitchFamily="34" charset="-128"/>
                <a:ea typeface="Adobe Heiti Std R" panose="020B0400000000000000" pitchFamily="34" charset="-128"/>
              </a:rPr>
              <a:t>Advantages</a:t>
            </a:r>
          </a:p>
          <a:p>
            <a:endParaRPr lang="en-CA" dirty="0"/>
          </a:p>
        </p:txBody>
      </p:sp>
    </p:spTree>
    <p:extLst>
      <p:ext uri="{BB962C8B-B14F-4D97-AF65-F5344CB8AC3E}">
        <p14:creationId xmlns:p14="http://schemas.microsoft.com/office/powerpoint/2010/main" val="902517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3B09D-0EB0-46D9-A1DD-2F77EE03AC64}"/>
              </a:ext>
            </a:extLst>
          </p:cNvPr>
          <p:cNvSpPr>
            <a:spLocks noGrp="1"/>
          </p:cNvSpPr>
          <p:nvPr>
            <p:ph type="title"/>
          </p:nvPr>
        </p:nvSpPr>
        <p:spPr>
          <a:xfrm>
            <a:off x="945204" y="2339840"/>
            <a:ext cx="10515600" cy="1325563"/>
          </a:xfrm>
        </p:spPr>
        <p:txBody>
          <a:bodyPr>
            <a:normAutofit/>
          </a:bodyPr>
          <a:lstStyle/>
          <a:p>
            <a:pPr algn="ctr"/>
            <a:r>
              <a:rPr lang="de-DE" sz="4800" dirty="0">
                <a:latin typeface="Adobe Heiti Std R" panose="020B0400000000000000" pitchFamily="34" charset="-128"/>
                <a:ea typeface="Adobe Heiti Std R" panose="020B0400000000000000" pitchFamily="34" charset="-128"/>
              </a:rPr>
              <a:t>Ideas &amp; Scenarios</a:t>
            </a:r>
            <a:endParaRPr lang="en-CA" sz="4800" dirty="0">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3527878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6E7-74C9-4EB6-9EF1-B4B538DCF0A3}"/>
              </a:ext>
            </a:extLst>
          </p:cNvPr>
          <p:cNvSpPr>
            <a:spLocks noGrp="1"/>
          </p:cNvSpPr>
          <p:nvPr>
            <p:ph type="ctrTitle"/>
          </p:nvPr>
        </p:nvSpPr>
        <p:spPr>
          <a:xfrm>
            <a:off x="1230217" y="1284936"/>
            <a:ext cx="4865783" cy="673386"/>
          </a:xfrm>
        </p:spPr>
        <p:txBody>
          <a:bodyPr>
            <a:noAutofit/>
          </a:bodyPr>
          <a:lstStyle/>
          <a:p>
            <a:pPr algn="l"/>
            <a:r>
              <a:rPr lang="en-CA" sz="3200" b="1" i="1" u="sng" dirty="0"/>
              <a:t>Smart Gardening:</a:t>
            </a:r>
            <a:endParaRPr lang="en-CA" sz="3200" dirty="0"/>
          </a:p>
        </p:txBody>
      </p:sp>
      <p:sp>
        <p:nvSpPr>
          <p:cNvPr id="3" name="Subtitle 2">
            <a:extLst>
              <a:ext uri="{FF2B5EF4-FFF2-40B4-BE49-F238E27FC236}">
                <a16:creationId xmlns:a16="http://schemas.microsoft.com/office/drawing/2014/main" id="{3FABB114-EE08-46B1-A821-37340EF7E44D}"/>
              </a:ext>
            </a:extLst>
          </p:cNvPr>
          <p:cNvSpPr>
            <a:spLocks noGrp="1"/>
          </p:cNvSpPr>
          <p:nvPr>
            <p:ph type="subTitle" idx="1"/>
          </p:nvPr>
        </p:nvSpPr>
        <p:spPr>
          <a:xfrm>
            <a:off x="1230217" y="2497176"/>
            <a:ext cx="9144000" cy="1655762"/>
          </a:xfrm>
        </p:spPr>
        <p:txBody>
          <a:bodyPr>
            <a:normAutofit fontScale="92500"/>
          </a:bodyPr>
          <a:lstStyle/>
          <a:p>
            <a:pPr algn="l"/>
            <a:r>
              <a:rPr lang="en-CA" dirty="0"/>
              <a:t>A separate space for garden in the house for the plant lovers. The smart home will allow devices like </a:t>
            </a:r>
            <a:r>
              <a:rPr lang="en-CA" dirty="0" err="1"/>
              <a:t>GreenSens</a:t>
            </a:r>
            <a:r>
              <a:rPr lang="en-CA" dirty="0"/>
              <a:t> to be compatible with it, keeping the user constantly updated about the health of each of the plants in the garden. </a:t>
            </a:r>
          </a:p>
          <a:p>
            <a:pPr algn="l"/>
            <a:r>
              <a:rPr lang="en-CA" dirty="0"/>
              <a:t>Requirements: </a:t>
            </a:r>
            <a:r>
              <a:rPr lang="en-CA" dirty="0" err="1"/>
              <a:t>GreenSens</a:t>
            </a:r>
            <a:r>
              <a:rPr lang="en-CA" dirty="0"/>
              <a:t>, Space in the house.</a:t>
            </a:r>
          </a:p>
          <a:p>
            <a:pPr algn="l"/>
            <a:endParaRPr lang="en-CA" dirty="0"/>
          </a:p>
        </p:txBody>
      </p:sp>
    </p:spTree>
    <p:extLst>
      <p:ext uri="{BB962C8B-B14F-4D97-AF65-F5344CB8AC3E}">
        <p14:creationId xmlns:p14="http://schemas.microsoft.com/office/powerpoint/2010/main" val="223492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736488" y="187065"/>
            <a:ext cx="10504167" cy="378691"/>
          </a:xfrm>
        </p:spPr>
        <p:txBody>
          <a:bodyPr vert="horz">
            <a:noAutofit/>
          </a:bodyPr>
          <a:lstStyle/>
          <a:p>
            <a:pPr algn="ctr"/>
            <a:r>
              <a:rPr lang="de-DE" sz="3600" dirty="0">
                <a:latin typeface="Adobe Heiti Std R" panose="020B0400000000000000" pitchFamily="34" charset="-128"/>
                <a:ea typeface="Adobe Heiti Std R" panose="020B0400000000000000" pitchFamily="34" charset="-128"/>
              </a:rPr>
              <a:t>Sequence Diagram</a:t>
            </a:r>
          </a:p>
        </p:txBody>
      </p:sp>
      <p:pic>
        <p:nvPicPr>
          <p:cNvPr id="4" name="Picture 3" descr="Diagram, box and whisker chart&#10;&#10;Description automatically generated">
            <a:extLst>
              <a:ext uri="{FF2B5EF4-FFF2-40B4-BE49-F238E27FC236}">
                <a16:creationId xmlns:a16="http://schemas.microsoft.com/office/drawing/2014/main" id="{CE55FB2C-C1D0-4028-B04C-C72E365C4F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5424"/>
            <a:ext cx="12192000" cy="5676165"/>
          </a:xfrm>
          <a:prstGeom prst="rect">
            <a:avLst/>
          </a:prstGeom>
        </p:spPr>
      </p:pic>
    </p:spTree>
    <p:extLst>
      <p:ext uri="{BB962C8B-B14F-4D97-AF65-F5344CB8AC3E}">
        <p14:creationId xmlns:p14="http://schemas.microsoft.com/office/powerpoint/2010/main" val="21082470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761</Words>
  <Application>Microsoft Office PowerPoint</Application>
  <PresentationFormat>Widescreen</PresentationFormat>
  <Paragraphs>88</Paragraphs>
  <Slides>38</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38</vt:i4>
      </vt:variant>
    </vt:vector>
  </HeadingPairs>
  <TitlesOfParts>
    <vt:vector size="48" baseType="lpstr">
      <vt:lpstr>Adobe Heiti Std R</vt:lpstr>
      <vt:lpstr>Algerian</vt:lpstr>
      <vt:lpstr>Arial</vt:lpstr>
      <vt:lpstr>Calibri</vt:lpstr>
      <vt:lpstr>Calibri Light</vt:lpstr>
      <vt:lpstr>Forte</vt:lpstr>
      <vt:lpstr>Helvetica Neue</vt:lpstr>
      <vt:lpstr>Office Theme</vt:lpstr>
      <vt:lpstr>1_Office Theme</vt:lpstr>
      <vt:lpstr>2_Office Theme</vt:lpstr>
      <vt:lpstr>PowerPoint Presentation</vt:lpstr>
      <vt:lpstr>Topics to discuss:</vt:lpstr>
      <vt:lpstr>PowerPoint Presentation</vt:lpstr>
      <vt:lpstr>PowerPoint Presentation</vt:lpstr>
      <vt:lpstr>PowerPoint Presentation</vt:lpstr>
      <vt:lpstr>PowerPoint Presentation</vt:lpstr>
      <vt:lpstr>Ideas &amp; Scenarios</vt:lpstr>
      <vt:lpstr>Smart Gardening:</vt:lpstr>
      <vt:lpstr>Sequence Diagram</vt:lpstr>
      <vt:lpstr>Activity Diagram</vt:lpstr>
      <vt:lpstr>Gas Leakage:</vt:lpstr>
      <vt:lpstr>Sequence Diagram</vt:lpstr>
      <vt:lpstr>Activity Diagram</vt:lpstr>
      <vt:lpstr>Rain water-recycling system:</vt:lpstr>
      <vt:lpstr>Sequence Diagram</vt:lpstr>
      <vt:lpstr>Activity Diagram</vt:lpstr>
      <vt:lpstr>Insect Repellers:</vt:lpstr>
      <vt:lpstr>Sequence Diagram</vt:lpstr>
      <vt:lpstr>Activity Diagram</vt:lpstr>
      <vt:lpstr>Lightning Rods:</vt:lpstr>
      <vt:lpstr>Sequence Diagram</vt:lpstr>
      <vt:lpstr>Activity Diagram</vt:lpstr>
      <vt:lpstr>Class Diagram For Smart Home System</vt:lpstr>
      <vt:lpstr>PowerPoint Presentation</vt:lpstr>
      <vt:lpstr>Use-Case Diagram For Smart Home System</vt:lpstr>
      <vt:lpstr>PowerPoint Presentation</vt:lpstr>
      <vt:lpstr>Smart Windows:</vt:lpstr>
      <vt:lpstr>Sequence Diagram</vt:lpstr>
      <vt:lpstr>Activity Diagram</vt:lpstr>
      <vt:lpstr>Class  Diagram</vt:lpstr>
      <vt:lpstr>State-Machine  Diagram</vt:lpstr>
      <vt:lpstr>PowerPoint Presentation</vt:lpstr>
      <vt:lpstr>PowerPoint Presentation</vt:lpstr>
      <vt:lpstr>PowerPoint Presentation</vt:lpstr>
      <vt:lpstr>PowerPoint Presentation</vt:lpstr>
      <vt:lpstr>PowerPoint Presentation</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ASM Nurussafa</dc:creator>
  <cp:lastModifiedBy>ASUS PC</cp:lastModifiedBy>
  <cp:revision>5</cp:revision>
  <dcterms:created xsi:type="dcterms:W3CDTF">2021-01-27T23:42:18Z</dcterms:created>
  <dcterms:modified xsi:type="dcterms:W3CDTF">2021-01-28T10:06:52Z</dcterms:modified>
</cp:coreProperties>
</file>