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90" r:id="rId3"/>
    <p:sldId id="273" r:id="rId4"/>
    <p:sldId id="274" r:id="rId5"/>
    <p:sldId id="275" r:id="rId6"/>
    <p:sldId id="276" r:id="rId7"/>
    <p:sldId id="277" r:id="rId8"/>
    <p:sldId id="278" r:id="rId9"/>
    <p:sldId id="279" r:id="rId10"/>
    <p:sldId id="280" r:id="rId11"/>
    <p:sldId id="281" r:id="rId12"/>
    <p:sldId id="282" r:id="rId13"/>
    <p:sldId id="283" r:id="rId14"/>
    <p:sldId id="285" r:id="rId15"/>
    <p:sldId id="286" r:id="rId16"/>
    <p:sldId id="287" r:id="rId17"/>
    <p:sldId id="288" r:id="rId18"/>
    <p:sldId id="289" r:id="rId19"/>
    <p:sldId id="272" r:id="rId20"/>
    <p:sldId id="291" r:id="rId21"/>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70" r:id="rId35"/>
    <p:sldId id="269" r:id="rId36"/>
    <p:sldId id="27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98" d="100"/>
          <a:sy n="98" d="100"/>
        </p:scale>
        <p:origin x="132"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493CF-631D-44B4-BE30-E7723345B5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03BBBAA-4672-4603-9D99-4F76ED3AB8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8FF4E92-ABE8-4BB9-9B51-2642919CF81F}"/>
              </a:ext>
            </a:extLst>
          </p:cNvPr>
          <p:cNvSpPr>
            <a:spLocks noGrp="1"/>
          </p:cNvSpPr>
          <p:nvPr>
            <p:ph type="dt" sz="half" idx="10"/>
          </p:nvPr>
        </p:nvSpPr>
        <p:spPr/>
        <p:txBody>
          <a:bodyPr/>
          <a:lstStyle/>
          <a:p>
            <a:fld id="{0856A0E9-F3B5-448C-A8A7-EF4701EE8F21}" type="datetimeFigureOut">
              <a:rPr lang="en-CA" smtClean="0"/>
              <a:t>2020-11-26</a:t>
            </a:fld>
            <a:endParaRPr lang="en-CA"/>
          </a:p>
        </p:txBody>
      </p:sp>
      <p:sp>
        <p:nvSpPr>
          <p:cNvPr id="5" name="Footer Placeholder 4">
            <a:extLst>
              <a:ext uri="{FF2B5EF4-FFF2-40B4-BE49-F238E27FC236}">
                <a16:creationId xmlns:a16="http://schemas.microsoft.com/office/drawing/2014/main" id="{DD7F74F6-E099-4891-93B0-4A672935E0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6175276-2603-4D1F-9D2A-6651B182F183}"/>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208524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9579-6C1A-4984-B08A-BFA465E8D81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EF5380B-63D7-4EA7-A37C-A5BC8C67815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C35761D-F4CB-46DD-93C3-F19E21DCD4CE}"/>
              </a:ext>
            </a:extLst>
          </p:cNvPr>
          <p:cNvSpPr>
            <a:spLocks noGrp="1"/>
          </p:cNvSpPr>
          <p:nvPr>
            <p:ph type="dt" sz="half" idx="10"/>
          </p:nvPr>
        </p:nvSpPr>
        <p:spPr/>
        <p:txBody>
          <a:bodyPr/>
          <a:lstStyle/>
          <a:p>
            <a:fld id="{0856A0E9-F3B5-448C-A8A7-EF4701EE8F21}" type="datetimeFigureOut">
              <a:rPr lang="en-CA" smtClean="0"/>
              <a:t>2020-11-26</a:t>
            </a:fld>
            <a:endParaRPr lang="en-CA"/>
          </a:p>
        </p:txBody>
      </p:sp>
      <p:sp>
        <p:nvSpPr>
          <p:cNvPr id="5" name="Footer Placeholder 4">
            <a:extLst>
              <a:ext uri="{FF2B5EF4-FFF2-40B4-BE49-F238E27FC236}">
                <a16:creationId xmlns:a16="http://schemas.microsoft.com/office/drawing/2014/main" id="{723C2FD2-2730-4917-85FF-0BE3CACEF34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3BBDD55-B0F7-42AF-95ED-CB497B2F5F71}"/>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997433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719604-D316-4F61-888B-CC4969DC2F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DB12F2-CF2C-40DD-9954-2DD86A6CFE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0BA51DA-1154-4116-88FB-5F74E3841086}"/>
              </a:ext>
            </a:extLst>
          </p:cNvPr>
          <p:cNvSpPr>
            <a:spLocks noGrp="1"/>
          </p:cNvSpPr>
          <p:nvPr>
            <p:ph type="dt" sz="half" idx="10"/>
          </p:nvPr>
        </p:nvSpPr>
        <p:spPr/>
        <p:txBody>
          <a:bodyPr/>
          <a:lstStyle/>
          <a:p>
            <a:fld id="{0856A0E9-F3B5-448C-A8A7-EF4701EE8F21}" type="datetimeFigureOut">
              <a:rPr lang="en-CA" smtClean="0"/>
              <a:t>2020-11-26</a:t>
            </a:fld>
            <a:endParaRPr lang="en-CA"/>
          </a:p>
        </p:txBody>
      </p:sp>
      <p:sp>
        <p:nvSpPr>
          <p:cNvPr id="5" name="Footer Placeholder 4">
            <a:extLst>
              <a:ext uri="{FF2B5EF4-FFF2-40B4-BE49-F238E27FC236}">
                <a16:creationId xmlns:a16="http://schemas.microsoft.com/office/drawing/2014/main" id="{3E80AC22-E1BB-43D5-8A98-D86AFFD271A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246C2F8-35EB-496A-A7E3-519E0F52E4EB}"/>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419100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810EE-3330-4552-BEEC-F1FBB86DE5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CDE204-7FD2-4B19-90D4-9FEE2DD05B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DB6F6E-3551-4B7F-AE48-E626C6D56FBC}"/>
              </a:ext>
            </a:extLst>
          </p:cNvPr>
          <p:cNvSpPr>
            <a:spLocks noGrp="1"/>
          </p:cNvSpPr>
          <p:nvPr>
            <p:ph type="dt" sz="half" idx="10"/>
          </p:nvPr>
        </p:nvSpPr>
        <p:spPr/>
        <p:txBody>
          <a:bodyPr/>
          <a:lstStyle/>
          <a:p>
            <a:fld id="{CA64DACF-0490-4513-965E-569F8E1539D0}" type="datetimeFigureOut">
              <a:rPr lang="en-US" smtClean="0"/>
              <a:t>11/26/2020</a:t>
            </a:fld>
            <a:endParaRPr lang="en-US"/>
          </a:p>
        </p:txBody>
      </p:sp>
      <p:sp>
        <p:nvSpPr>
          <p:cNvPr id="5" name="Footer Placeholder 4">
            <a:extLst>
              <a:ext uri="{FF2B5EF4-FFF2-40B4-BE49-F238E27FC236}">
                <a16:creationId xmlns:a16="http://schemas.microsoft.com/office/drawing/2014/main" id="{17323381-8FBF-4BBC-AD83-6B0252901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16215-D957-4CCE-B5EF-1A540AD419DC}"/>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1109488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80DF3-F2FB-436A-A688-F0CC46EFE4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9B1533-6A5B-422E-804C-CF7C39B5B0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F72E64-DE2D-4CD5-8821-57D0355FE97A}"/>
              </a:ext>
            </a:extLst>
          </p:cNvPr>
          <p:cNvSpPr>
            <a:spLocks noGrp="1"/>
          </p:cNvSpPr>
          <p:nvPr>
            <p:ph type="dt" sz="half" idx="10"/>
          </p:nvPr>
        </p:nvSpPr>
        <p:spPr/>
        <p:txBody>
          <a:bodyPr/>
          <a:lstStyle/>
          <a:p>
            <a:fld id="{CA64DACF-0490-4513-965E-569F8E1539D0}" type="datetimeFigureOut">
              <a:rPr lang="en-US" smtClean="0"/>
              <a:t>11/26/2020</a:t>
            </a:fld>
            <a:endParaRPr lang="en-US"/>
          </a:p>
        </p:txBody>
      </p:sp>
      <p:sp>
        <p:nvSpPr>
          <p:cNvPr id="5" name="Footer Placeholder 4">
            <a:extLst>
              <a:ext uri="{FF2B5EF4-FFF2-40B4-BE49-F238E27FC236}">
                <a16:creationId xmlns:a16="http://schemas.microsoft.com/office/drawing/2014/main" id="{3F9CF93E-8BFC-43EE-A99E-DD4903345C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23E640-73D4-4263-8BA7-9807F3C1FE93}"/>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923877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698E-6C1F-4333-A59B-2544FC51D4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F4CA12-67DD-452E-B2DA-CCE5287E00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8AB78C-C140-4612-8B51-D50617C977B9}"/>
              </a:ext>
            </a:extLst>
          </p:cNvPr>
          <p:cNvSpPr>
            <a:spLocks noGrp="1"/>
          </p:cNvSpPr>
          <p:nvPr>
            <p:ph type="dt" sz="half" idx="10"/>
          </p:nvPr>
        </p:nvSpPr>
        <p:spPr/>
        <p:txBody>
          <a:bodyPr/>
          <a:lstStyle/>
          <a:p>
            <a:fld id="{CA64DACF-0490-4513-965E-569F8E1539D0}" type="datetimeFigureOut">
              <a:rPr lang="en-US" smtClean="0"/>
              <a:t>11/26/2020</a:t>
            </a:fld>
            <a:endParaRPr lang="en-US"/>
          </a:p>
        </p:txBody>
      </p:sp>
      <p:sp>
        <p:nvSpPr>
          <p:cNvPr id="5" name="Footer Placeholder 4">
            <a:extLst>
              <a:ext uri="{FF2B5EF4-FFF2-40B4-BE49-F238E27FC236}">
                <a16:creationId xmlns:a16="http://schemas.microsoft.com/office/drawing/2014/main" id="{AE123459-2AEE-4F03-880A-C73C00D4F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F8E8CC-5847-4937-826C-87471F1A2DFC}"/>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282158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7A621-7A5E-4FD1-931C-92814A47CB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D97139-339A-460A-A441-F82C08A7AF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4DD43B-133B-4C8C-BBAC-911E8C1C88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27D1E6-0D37-4CD4-8E36-6C0734BFC728}"/>
              </a:ext>
            </a:extLst>
          </p:cNvPr>
          <p:cNvSpPr>
            <a:spLocks noGrp="1"/>
          </p:cNvSpPr>
          <p:nvPr>
            <p:ph type="dt" sz="half" idx="10"/>
          </p:nvPr>
        </p:nvSpPr>
        <p:spPr/>
        <p:txBody>
          <a:bodyPr/>
          <a:lstStyle/>
          <a:p>
            <a:fld id="{CA64DACF-0490-4513-965E-569F8E1539D0}" type="datetimeFigureOut">
              <a:rPr lang="en-US" smtClean="0"/>
              <a:t>11/26/2020</a:t>
            </a:fld>
            <a:endParaRPr lang="en-US"/>
          </a:p>
        </p:txBody>
      </p:sp>
      <p:sp>
        <p:nvSpPr>
          <p:cNvPr id="6" name="Footer Placeholder 5">
            <a:extLst>
              <a:ext uri="{FF2B5EF4-FFF2-40B4-BE49-F238E27FC236}">
                <a16:creationId xmlns:a16="http://schemas.microsoft.com/office/drawing/2014/main" id="{3CDAFCEC-95FE-420D-8669-A38DF5B8CE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BFB8EF-8601-4C92-8866-79094961021D}"/>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3524287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3145-6AA6-4E96-8731-0164D92749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139A85-92BC-4D55-BEF0-9949E232BB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C415DA-CE22-4412-8309-75715FD09C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80EA30-296A-4965-A657-D469DC733E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F95015-3606-4590-862A-1E822E0643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0B097E-9296-43B1-9038-F30498EA9776}"/>
              </a:ext>
            </a:extLst>
          </p:cNvPr>
          <p:cNvSpPr>
            <a:spLocks noGrp="1"/>
          </p:cNvSpPr>
          <p:nvPr>
            <p:ph type="dt" sz="half" idx="10"/>
          </p:nvPr>
        </p:nvSpPr>
        <p:spPr/>
        <p:txBody>
          <a:bodyPr/>
          <a:lstStyle/>
          <a:p>
            <a:fld id="{CA64DACF-0490-4513-965E-569F8E1539D0}" type="datetimeFigureOut">
              <a:rPr lang="en-US" smtClean="0"/>
              <a:t>11/26/2020</a:t>
            </a:fld>
            <a:endParaRPr lang="en-US"/>
          </a:p>
        </p:txBody>
      </p:sp>
      <p:sp>
        <p:nvSpPr>
          <p:cNvPr id="8" name="Footer Placeholder 7">
            <a:extLst>
              <a:ext uri="{FF2B5EF4-FFF2-40B4-BE49-F238E27FC236}">
                <a16:creationId xmlns:a16="http://schemas.microsoft.com/office/drawing/2014/main" id="{21AF83F5-D8A2-46E9-9425-7842E308FC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13775E-B2F4-459D-9481-975B69C34794}"/>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3197853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E4C7B-8DAA-45E2-9C85-38642BB9CA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7FA18C-12D6-4D7A-A283-8DAACD903E11}"/>
              </a:ext>
            </a:extLst>
          </p:cNvPr>
          <p:cNvSpPr>
            <a:spLocks noGrp="1"/>
          </p:cNvSpPr>
          <p:nvPr>
            <p:ph type="dt" sz="half" idx="10"/>
          </p:nvPr>
        </p:nvSpPr>
        <p:spPr/>
        <p:txBody>
          <a:bodyPr/>
          <a:lstStyle/>
          <a:p>
            <a:fld id="{CA64DACF-0490-4513-965E-569F8E1539D0}" type="datetimeFigureOut">
              <a:rPr lang="en-US" smtClean="0"/>
              <a:t>11/26/2020</a:t>
            </a:fld>
            <a:endParaRPr lang="en-US"/>
          </a:p>
        </p:txBody>
      </p:sp>
      <p:sp>
        <p:nvSpPr>
          <p:cNvPr id="4" name="Footer Placeholder 3">
            <a:extLst>
              <a:ext uri="{FF2B5EF4-FFF2-40B4-BE49-F238E27FC236}">
                <a16:creationId xmlns:a16="http://schemas.microsoft.com/office/drawing/2014/main" id="{F3FE735E-ECD9-42E3-AD20-560150C60C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6A3A3A-0CE7-40A6-B79D-EECC8E3C1EDE}"/>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10868297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30C10F-0D22-4CCC-90E8-FBBA554F4D70}"/>
              </a:ext>
            </a:extLst>
          </p:cNvPr>
          <p:cNvSpPr>
            <a:spLocks noGrp="1"/>
          </p:cNvSpPr>
          <p:nvPr>
            <p:ph type="dt" sz="half" idx="10"/>
          </p:nvPr>
        </p:nvSpPr>
        <p:spPr/>
        <p:txBody>
          <a:bodyPr/>
          <a:lstStyle/>
          <a:p>
            <a:fld id="{CA64DACF-0490-4513-965E-569F8E1539D0}" type="datetimeFigureOut">
              <a:rPr lang="en-US" smtClean="0"/>
              <a:t>11/26/2020</a:t>
            </a:fld>
            <a:endParaRPr lang="en-US"/>
          </a:p>
        </p:txBody>
      </p:sp>
      <p:sp>
        <p:nvSpPr>
          <p:cNvPr id="3" name="Footer Placeholder 2">
            <a:extLst>
              <a:ext uri="{FF2B5EF4-FFF2-40B4-BE49-F238E27FC236}">
                <a16:creationId xmlns:a16="http://schemas.microsoft.com/office/drawing/2014/main" id="{C15FA7A0-446C-4C7E-BEC1-2D2522CA2C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DC77EF-414C-4FFC-BC73-8CB4E51C3D28}"/>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37840571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BAAE-E7BD-4596-8688-C3632B2BA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25B6D4-2360-4ED9-99E8-37358B3903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FD51B7-409D-4B80-A6AF-FB2F0FA6E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9FF76C-9AFD-4657-9142-49AEAD66203D}"/>
              </a:ext>
            </a:extLst>
          </p:cNvPr>
          <p:cNvSpPr>
            <a:spLocks noGrp="1"/>
          </p:cNvSpPr>
          <p:nvPr>
            <p:ph type="dt" sz="half" idx="10"/>
          </p:nvPr>
        </p:nvSpPr>
        <p:spPr/>
        <p:txBody>
          <a:bodyPr/>
          <a:lstStyle/>
          <a:p>
            <a:fld id="{CA64DACF-0490-4513-965E-569F8E1539D0}" type="datetimeFigureOut">
              <a:rPr lang="en-US" smtClean="0"/>
              <a:t>11/26/2020</a:t>
            </a:fld>
            <a:endParaRPr lang="en-US"/>
          </a:p>
        </p:txBody>
      </p:sp>
      <p:sp>
        <p:nvSpPr>
          <p:cNvPr id="6" name="Footer Placeholder 5">
            <a:extLst>
              <a:ext uri="{FF2B5EF4-FFF2-40B4-BE49-F238E27FC236}">
                <a16:creationId xmlns:a16="http://schemas.microsoft.com/office/drawing/2014/main" id="{83730151-C7DE-433D-85F8-30F6B42F66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78C00F-1DFF-4E0B-84A0-E2777C76963B}"/>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665803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104E8-6ED9-47A9-9954-1F41DB72195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881E7FA-9700-41F6-8E1D-5AEC62FE430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C28AEE2-34AE-48E4-813C-B41068145159}"/>
              </a:ext>
            </a:extLst>
          </p:cNvPr>
          <p:cNvSpPr>
            <a:spLocks noGrp="1"/>
          </p:cNvSpPr>
          <p:nvPr>
            <p:ph type="dt" sz="half" idx="10"/>
          </p:nvPr>
        </p:nvSpPr>
        <p:spPr/>
        <p:txBody>
          <a:bodyPr/>
          <a:lstStyle/>
          <a:p>
            <a:fld id="{0856A0E9-F3B5-448C-A8A7-EF4701EE8F21}" type="datetimeFigureOut">
              <a:rPr lang="en-CA" smtClean="0"/>
              <a:t>2020-11-26</a:t>
            </a:fld>
            <a:endParaRPr lang="en-CA"/>
          </a:p>
        </p:txBody>
      </p:sp>
      <p:sp>
        <p:nvSpPr>
          <p:cNvPr id="5" name="Footer Placeholder 4">
            <a:extLst>
              <a:ext uri="{FF2B5EF4-FFF2-40B4-BE49-F238E27FC236}">
                <a16:creationId xmlns:a16="http://schemas.microsoft.com/office/drawing/2014/main" id="{A594DE02-B743-4244-B988-79EC14EF196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BE9C075-FB85-4281-B6EE-270880008F85}"/>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3749413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A90FC-D77D-421F-B6B5-A1DC5B572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9FC590-6323-446E-B3DC-80A7EE1D7B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F0A4B7-7CC7-40E5-A77A-566CFDDB15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E050C3-B7C6-4A59-8E87-1BB2A8ECCB35}"/>
              </a:ext>
            </a:extLst>
          </p:cNvPr>
          <p:cNvSpPr>
            <a:spLocks noGrp="1"/>
          </p:cNvSpPr>
          <p:nvPr>
            <p:ph type="dt" sz="half" idx="10"/>
          </p:nvPr>
        </p:nvSpPr>
        <p:spPr/>
        <p:txBody>
          <a:bodyPr/>
          <a:lstStyle/>
          <a:p>
            <a:fld id="{CA64DACF-0490-4513-965E-569F8E1539D0}" type="datetimeFigureOut">
              <a:rPr lang="en-US" smtClean="0"/>
              <a:t>11/26/2020</a:t>
            </a:fld>
            <a:endParaRPr lang="en-US"/>
          </a:p>
        </p:txBody>
      </p:sp>
      <p:sp>
        <p:nvSpPr>
          <p:cNvPr id="6" name="Footer Placeholder 5">
            <a:extLst>
              <a:ext uri="{FF2B5EF4-FFF2-40B4-BE49-F238E27FC236}">
                <a16:creationId xmlns:a16="http://schemas.microsoft.com/office/drawing/2014/main" id="{C784A5B4-73F2-455D-91E3-140E9D7CE1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E96241-8BEE-4500-9731-CB993DD380AA}"/>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39048890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FDEA0-8132-4DCE-8E71-6B4DB8FA18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4EBA34-8363-4337-B8B1-550DFA0616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AF9DA3-A1E5-4352-958E-CFFF65F2D286}"/>
              </a:ext>
            </a:extLst>
          </p:cNvPr>
          <p:cNvSpPr>
            <a:spLocks noGrp="1"/>
          </p:cNvSpPr>
          <p:nvPr>
            <p:ph type="dt" sz="half" idx="10"/>
          </p:nvPr>
        </p:nvSpPr>
        <p:spPr/>
        <p:txBody>
          <a:bodyPr/>
          <a:lstStyle/>
          <a:p>
            <a:fld id="{CA64DACF-0490-4513-965E-569F8E1539D0}" type="datetimeFigureOut">
              <a:rPr lang="en-US" smtClean="0"/>
              <a:t>11/26/2020</a:t>
            </a:fld>
            <a:endParaRPr lang="en-US"/>
          </a:p>
        </p:txBody>
      </p:sp>
      <p:sp>
        <p:nvSpPr>
          <p:cNvPr id="5" name="Footer Placeholder 4">
            <a:extLst>
              <a:ext uri="{FF2B5EF4-FFF2-40B4-BE49-F238E27FC236}">
                <a16:creationId xmlns:a16="http://schemas.microsoft.com/office/drawing/2014/main" id="{DCB521FC-4E01-448E-AF00-A11BB5AFDF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8C3E96-9D4B-432A-8296-D6EB5D279A9B}"/>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29686578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F81137-5C3D-4D8E-B556-AFC72509EF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1C4720-160B-491C-ACCB-CC8BD3BE75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40065C-7AC5-4A96-9C9E-377DCBD38B84}"/>
              </a:ext>
            </a:extLst>
          </p:cNvPr>
          <p:cNvSpPr>
            <a:spLocks noGrp="1"/>
          </p:cNvSpPr>
          <p:nvPr>
            <p:ph type="dt" sz="half" idx="10"/>
          </p:nvPr>
        </p:nvSpPr>
        <p:spPr/>
        <p:txBody>
          <a:bodyPr/>
          <a:lstStyle/>
          <a:p>
            <a:fld id="{CA64DACF-0490-4513-965E-569F8E1539D0}" type="datetimeFigureOut">
              <a:rPr lang="en-US" smtClean="0"/>
              <a:t>11/26/2020</a:t>
            </a:fld>
            <a:endParaRPr lang="en-US"/>
          </a:p>
        </p:txBody>
      </p:sp>
      <p:sp>
        <p:nvSpPr>
          <p:cNvPr id="5" name="Footer Placeholder 4">
            <a:extLst>
              <a:ext uri="{FF2B5EF4-FFF2-40B4-BE49-F238E27FC236}">
                <a16:creationId xmlns:a16="http://schemas.microsoft.com/office/drawing/2014/main" id="{D87C98C2-7787-4BEE-9E7B-0883B9BD1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08933-31AC-4E34-BCC8-D59117F3F45E}"/>
              </a:ext>
            </a:extLst>
          </p:cNvPr>
          <p:cNvSpPr>
            <a:spLocks noGrp="1"/>
          </p:cNvSpPr>
          <p:nvPr>
            <p:ph type="sldNum" sz="quarter" idx="12"/>
          </p:nvPr>
        </p:nvSpPr>
        <p:spPr/>
        <p:txBody>
          <a:bodyPr/>
          <a:lstStyle/>
          <a:p>
            <a:fld id="{3D6DF9B0-986F-4795-A48B-B8EE7F1E3507}" type="slidenum">
              <a:rPr lang="en-US" smtClean="0"/>
              <a:t>‹#›</a:t>
            </a:fld>
            <a:endParaRPr lang="en-US"/>
          </a:p>
        </p:txBody>
      </p:sp>
    </p:spTree>
    <p:extLst>
      <p:ext uri="{BB962C8B-B14F-4D97-AF65-F5344CB8AC3E}">
        <p14:creationId xmlns:p14="http://schemas.microsoft.com/office/powerpoint/2010/main" val="1627842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5FCF1-DB5B-4598-A4B2-7D463D7C43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EED242D-B3F8-429C-B031-1ACC606434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37AA143-9127-440B-9F65-414D01BDEB1F}"/>
              </a:ext>
            </a:extLst>
          </p:cNvPr>
          <p:cNvSpPr>
            <a:spLocks noGrp="1"/>
          </p:cNvSpPr>
          <p:nvPr>
            <p:ph type="dt" sz="half" idx="10"/>
          </p:nvPr>
        </p:nvSpPr>
        <p:spPr/>
        <p:txBody>
          <a:bodyPr/>
          <a:lstStyle/>
          <a:p>
            <a:fld id="{0856A0E9-F3B5-448C-A8A7-EF4701EE8F21}" type="datetimeFigureOut">
              <a:rPr lang="en-CA" smtClean="0"/>
              <a:t>2020-11-26</a:t>
            </a:fld>
            <a:endParaRPr lang="en-CA"/>
          </a:p>
        </p:txBody>
      </p:sp>
      <p:sp>
        <p:nvSpPr>
          <p:cNvPr id="5" name="Footer Placeholder 4">
            <a:extLst>
              <a:ext uri="{FF2B5EF4-FFF2-40B4-BE49-F238E27FC236}">
                <a16:creationId xmlns:a16="http://schemas.microsoft.com/office/drawing/2014/main" id="{1B9A11A3-B73A-41B5-8543-0EC1C461FFB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3E3DD86-322A-42BD-81A2-C8C4A19D43AA}"/>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3667140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A9CE-3F40-47D7-85D7-E41FB1BF57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47CDA42-9007-46D3-B702-0CFAD46A71C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DD9D912-B700-4E56-B948-E9C348779E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6AB91BC-B18E-455C-B93B-DEB015D50A61}"/>
              </a:ext>
            </a:extLst>
          </p:cNvPr>
          <p:cNvSpPr>
            <a:spLocks noGrp="1"/>
          </p:cNvSpPr>
          <p:nvPr>
            <p:ph type="dt" sz="half" idx="10"/>
          </p:nvPr>
        </p:nvSpPr>
        <p:spPr/>
        <p:txBody>
          <a:bodyPr/>
          <a:lstStyle/>
          <a:p>
            <a:fld id="{0856A0E9-F3B5-448C-A8A7-EF4701EE8F21}" type="datetimeFigureOut">
              <a:rPr lang="en-CA" smtClean="0"/>
              <a:t>2020-11-26</a:t>
            </a:fld>
            <a:endParaRPr lang="en-CA"/>
          </a:p>
        </p:txBody>
      </p:sp>
      <p:sp>
        <p:nvSpPr>
          <p:cNvPr id="6" name="Footer Placeholder 5">
            <a:extLst>
              <a:ext uri="{FF2B5EF4-FFF2-40B4-BE49-F238E27FC236}">
                <a16:creationId xmlns:a16="http://schemas.microsoft.com/office/drawing/2014/main" id="{658E0337-2CF7-4FD0-A375-76C039CD939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6892DD2-133B-4ADE-BAC9-F37C45EABE38}"/>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528471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4ADB-6B0D-4E7F-A77A-E481531137F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CC8CD24-B29A-4F90-A339-3A9AE2900A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6D2D79-B101-4FBE-A217-D59ECA5BEA3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54DFC0A-DD4D-4F01-8905-AF26F73AAC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5806D6E-36FE-4B79-8264-5368301E2F6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CC80FC7-6FF4-4750-A739-75582E315046}"/>
              </a:ext>
            </a:extLst>
          </p:cNvPr>
          <p:cNvSpPr>
            <a:spLocks noGrp="1"/>
          </p:cNvSpPr>
          <p:nvPr>
            <p:ph type="dt" sz="half" idx="10"/>
          </p:nvPr>
        </p:nvSpPr>
        <p:spPr/>
        <p:txBody>
          <a:bodyPr/>
          <a:lstStyle/>
          <a:p>
            <a:fld id="{0856A0E9-F3B5-448C-A8A7-EF4701EE8F21}" type="datetimeFigureOut">
              <a:rPr lang="en-CA" smtClean="0"/>
              <a:t>2020-11-26</a:t>
            </a:fld>
            <a:endParaRPr lang="en-CA"/>
          </a:p>
        </p:txBody>
      </p:sp>
      <p:sp>
        <p:nvSpPr>
          <p:cNvPr id="8" name="Footer Placeholder 7">
            <a:extLst>
              <a:ext uri="{FF2B5EF4-FFF2-40B4-BE49-F238E27FC236}">
                <a16:creationId xmlns:a16="http://schemas.microsoft.com/office/drawing/2014/main" id="{669F70DA-585E-4177-BD1B-42B1A9F449F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1317D94-41B9-42FE-81DE-EE07E3C6A4DF}"/>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411286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01979-6046-4E79-BC17-F4E15CC0DB5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6D01FF1-1679-40E2-B438-A1683399D3C4}"/>
              </a:ext>
            </a:extLst>
          </p:cNvPr>
          <p:cNvSpPr>
            <a:spLocks noGrp="1"/>
          </p:cNvSpPr>
          <p:nvPr>
            <p:ph type="dt" sz="half" idx="10"/>
          </p:nvPr>
        </p:nvSpPr>
        <p:spPr/>
        <p:txBody>
          <a:bodyPr/>
          <a:lstStyle/>
          <a:p>
            <a:fld id="{0856A0E9-F3B5-448C-A8A7-EF4701EE8F21}" type="datetimeFigureOut">
              <a:rPr lang="en-CA" smtClean="0"/>
              <a:t>2020-11-26</a:t>
            </a:fld>
            <a:endParaRPr lang="en-CA"/>
          </a:p>
        </p:txBody>
      </p:sp>
      <p:sp>
        <p:nvSpPr>
          <p:cNvPr id="4" name="Footer Placeholder 3">
            <a:extLst>
              <a:ext uri="{FF2B5EF4-FFF2-40B4-BE49-F238E27FC236}">
                <a16:creationId xmlns:a16="http://schemas.microsoft.com/office/drawing/2014/main" id="{51F2BAA1-8A42-4370-B6E6-C6660DE9B32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B56E0F0-33FA-4EE5-9389-CF2F8C1683CB}"/>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333051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590267-36A7-4D95-B90D-AD6CEA1A355C}"/>
              </a:ext>
            </a:extLst>
          </p:cNvPr>
          <p:cNvSpPr>
            <a:spLocks noGrp="1"/>
          </p:cNvSpPr>
          <p:nvPr>
            <p:ph type="dt" sz="half" idx="10"/>
          </p:nvPr>
        </p:nvSpPr>
        <p:spPr/>
        <p:txBody>
          <a:bodyPr/>
          <a:lstStyle/>
          <a:p>
            <a:fld id="{0856A0E9-F3B5-448C-A8A7-EF4701EE8F21}" type="datetimeFigureOut">
              <a:rPr lang="en-CA" smtClean="0"/>
              <a:t>2020-11-26</a:t>
            </a:fld>
            <a:endParaRPr lang="en-CA"/>
          </a:p>
        </p:txBody>
      </p:sp>
      <p:sp>
        <p:nvSpPr>
          <p:cNvPr id="3" name="Footer Placeholder 2">
            <a:extLst>
              <a:ext uri="{FF2B5EF4-FFF2-40B4-BE49-F238E27FC236}">
                <a16:creationId xmlns:a16="http://schemas.microsoft.com/office/drawing/2014/main" id="{D1BA94B6-428A-49B7-97ED-577728B8190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9636600-AC93-47B8-AF48-73C096474C57}"/>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3164116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7E39-52FD-4590-9E15-80DF51502B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1F644BD-5965-4721-9289-AC88CA56AF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DFB17E6-A414-48CF-9F55-59D9E2381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A79C2F-12BB-49F4-A1A3-450E71C5F484}"/>
              </a:ext>
            </a:extLst>
          </p:cNvPr>
          <p:cNvSpPr>
            <a:spLocks noGrp="1"/>
          </p:cNvSpPr>
          <p:nvPr>
            <p:ph type="dt" sz="half" idx="10"/>
          </p:nvPr>
        </p:nvSpPr>
        <p:spPr/>
        <p:txBody>
          <a:bodyPr/>
          <a:lstStyle/>
          <a:p>
            <a:fld id="{0856A0E9-F3B5-448C-A8A7-EF4701EE8F21}" type="datetimeFigureOut">
              <a:rPr lang="en-CA" smtClean="0"/>
              <a:t>2020-11-26</a:t>
            </a:fld>
            <a:endParaRPr lang="en-CA"/>
          </a:p>
        </p:txBody>
      </p:sp>
      <p:sp>
        <p:nvSpPr>
          <p:cNvPr id="6" name="Footer Placeholder 5">
            <a:extLst>
              <a:ext uri="{FF2B5EF4-FFF2-40B4-BE49-F238E27FC236}">
                <a16:creationId xmlns:a16="http://schemas.microsoft.com/office/drawing/2014/main" id="{37FD4CF4-E481-4B24-AEF7-D2447FDFAAD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9CD9832-BB92-4B53-9245-CE23CA1624F5}"/>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2196181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48DF-ADEE-48CA-AE21-085C8F69C6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2CF1B2C-C21F-49ED-B3F9-A564AE1DB6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59AF1F1-5218-4BCB-A167-75C4E6802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CCF6AE-C57B-497D-B7D5-1614E9F437E7}"/>
              </a:ext>
            </a:extLst>
          </p:cNvPr>
          <p:cNvSpPr>
            <a:spLocks noGrp="1"/>
          </p:cNvSpPr>
          <p:nvPr>
            <p:ph type="dt" sz="half" idx="10"/>
          </p:nvPr>
        </p:nvSpPr>
        <p:spPr/>
        <p:txBody>
          <a:bodyPr/>
          <a:lstStyle/>
          <a:p>
            <a:fld id="{0856A0E9-F3B5-448C-A8A7-EF4701EE8F21}" type="datetimeFigureOut">
              <a:rPr lang="en-CA" smtClean="0"/>
              <a:t>2020-11-26</a:t>
            </a:fld>
            <a:endParaRPr lang="en-CA"/>
          </a:p>
        </p:txBody>
      </p:sp>
      <p:sp>
        <p:nvSpPr>
          <p:cNvPr id="6" name="Footer Placeholder 5">
            <a:extLst>
              <a:ext uri="{FF2B5EF4-FFF2-40B4-BE49-F238E27FC236}">
                <a16:creationId xmlns:a16="http://schemas.microsoft.com/office/drawing/2014/main" id="{FFAD5A57-2183-4A2D-B9E8-CFD5DF80660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626F338-1B90-4CAC-81A8-CF235D4DC568}"/>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924932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E9AD6C-BC11-48E4-BC71-924C305A3B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A55838B-A187-4E31-A1A0-5BEDF069D5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C020E7A-81AC-4DC9-BA83-FEB5521287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6A0E9-F3B5-448C-A8A7-EF4701EE8F21}" type="datetimeFigureOut">
              <a:rPr lang="en-CA" smtClean="0"/>
              <a:t>2020-11-26</a:t>
            </a:fld>
            <a:endParaRPr lang="en-CA"/>
          </a:p>
        </p:txBody>
      </p:sp>
      <p:sp>
        <p:nvSpPr>
          <p:cNvPr id="5" name="Footer Placeholder 4">
            <a:extLst>
              <a:ext uri="{FF2B5EF4-FFF2-40B4-BE49-F238E27FC236}">
                <a16:creationId xmlns:a16="http://schemas.microsoft.com/office/drawing/2014/main" id="{9B95C1BF-04A4-4385-B03C-605D73835C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E85093E-41BE-456F-A7A1-E1AC5478C1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06C20C-1C59-49EA-AEA7-F95FAC3B69CB}" type="slidenum">
              <a:rPr lang="en-CA" smtClean="0"/>
              <a:t>‹#›</a:t>
            </a:fld>
            <a:endParaRPr lang="en-CA"/>
          </a:p>
        </p:txBody>
      </p:sp>
    </p:spTree>
    <p:extLst>
      <p:ext uri="{BB962C8B-B14F-4D97-AF65-F5344CB8AC3E}">
        <p14:creationId xmlns:p14="http://schemas.microsoft.com/office/powerpoint/2010/main" val="3331124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39F9C0-2E94-40AF-847C-F3790B7842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FAA326-C8A8-4441-B8DB-47880A4035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77FC2-9D0C-4E24-929A-9E26AEEA33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4DACF-0490-4513-965E-569F8E1539D0}" type="datetimeFigureOut">
              <a:rPr lang="en-US" smtClean="0"/>
              <a:t>11/26/2020</a:t>
            </a:fld>
            <a:endParaRPr lang="en-US"/>
          </a:p>
        </p:txBody>
      </p:sp>
      <p:sp>
        <p:nvSpPr>
          <p:cNvPr id="5" name="Footer Placeholder 4">
            <a:extLst>
              <a:ext uri="{FF2B5EF4-FFF2-40B4-BE49-F238E27FC236}">
                <a16:creationId xmlns:a16="http://schemas.microsoft.com/office/drawing/2014/main" id="{112BB21C-C92D-44C0-B756-96753E9B3F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1D180D-E38F-465E-A390-518981BB8E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DF9B0-986F-4795-A48B-B8EE7F1E3507}" type="slidenum">
              <a:rPr lang="en-US" smtClean="0"/>
              <a:t>‹#›</a:t>
            </a:fld>
            <a:endParaRPr lang="en-US"/>
          </a:p>
        </p:txBody>
      </p:sp>
    </p:spTree>
    <p:extLst>
      <p:ext uri="{BB962C8B-B14F-4D97-AF65-F5344CB8AC3E}">
        <p14:creationId xmlns:p14="http://schemas.microsoft.com/office/powerpoint/2010/main" val="29755268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 Id="rId9" Type="http://schemas.openxmlformats.org/officeDocument/2006/relationships/image" Target="../media/image10.jp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g"/><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9.jp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 Id="rId9" Type="http://schemas.openxmlformats.org/officeDocument/2006/relationships/image" Target="../media/image1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7" Type="http://schemas.openxmlformats.org/officeDocument/2006/relationships/image" Target="../media/image10.jpg"/><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1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g"/><Relationship Id="rId7" Type="http://schemas.openxmlformats.org/officeDocument/2006/relationships/image" Target="../media/image6.png"/><Relationship Id="rId2"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image" Target="../media/image8.png"/><Relationship Id="rId7"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jpg"/><Relationship Id="rId10" Type="http://schemas.openxmlformats.org/officeDocument/2006/relationships/image" Target="../media/image23.png"/><Relationship Id="rId4" Type="http://schemas.openxmlformats.org/officeDocument/2006/relationships/image" Target="../media/image9.jpg"/><Relationship Id="rId9" Type="http://schemas.openxmlformats.org/officeDocument/2006/relationships/image" Target="../media/image2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g"/><Relationship Id="rId7" Type="http://schemas.openxmlformats.org/officeDocument/2006/relationships/image" Target="../media/image6.png"/><Relationship Id="rId2" Type="http://schemas.openxmlformats.org/officeDocument/2006/relationships/image" Target="../media/image24.jp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9.jpg"/><Relationship Id="rId7" Type="http://schemas.openxmlformats.org/officeDocument/2006/relationships/image" Target="../media/image27.jp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6.jpg"/><Relationship Id="rId5" Type="http://schemas.openxmlformats.org/officeDocument/2006/relationships/image" Target="../media/image6.png"/><Relationship Id="rId4" Type="http://schemas.openxmlformats.org/officeDocument/2006/relationships/image" Target="../media/image10.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2">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Graphical user interface&#10;&#10;Description automatically generated">
            <a:extLst>
              <a:ext uri="{FF2B5EF4-FFF2-40B4-BE49-F238E27FC236}">
                <a16:creationId xmlns:a16="http://schemas.microsoft.com/office/drawing/2014/main" id="{6EDCF291-C9A9-4ED2-81F6-109BD6DF27AB}"/>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20316" b="23434"/>
          <a:stretch/>
        </p:blipFill>
        <p:spPr>
          <a:xfrm>
            <a:off x="20" y="1"/>
            <a:ext cx="12191980" cy="6857999"/>
          </a:xfrm>
          <a:prstGeom prst="rect">
            <a:avLst/>
          </a:prstGeom>
        </p:spPr>
      </p:pic>
      <p:sp>
        <p:nvSpPr>
          <p:cNvPr id="4" name="TextBox 3">
            <a:extLst>
              <a:ext uri="{FF2B5EF4-FFF2-40B4-BE49-F238E27FC236}">
                <a16:creationId xmlns:a16="http://schemas.microsoft.com/office/drawing/2014/main" id="{FB5DFF9B-658B-456F-996D-5F5211B84792}"/>
              </a:ext>
            </a:extLst>
          </p:cNvPr>
          <p:cNvSpPr txBox="1"/>
          <p:nvPr/>
        </p:nvSpPr>
        <p:spPr>
          <a:xfrm>
            <a:off x="838201" y="1065862"/>
            <a:ext cx="3313164" cy="4726276"/>
          </a:xfrm>
          <a:prstGeom prst="rect">
            <a:avLst/>
          </a:prstGeom>
        </p:spPr>
        <p:txBody>
          <a:bodyPr vert="horz" lIns="91440" tIns="45720" rIns="91440" bIns="45720" rtlCol="0" anchor="ctr">
            <a:normAutofit/>
          </a:bodyPr>
          <a:lstStyle/>
          <a:p>
            <a:pPr marL="0" marR="0" lvl="0" indent="0" algn="r" defTabSz="914400" rtl="0" eaLnBrk="1" fontAlgn="auto" latinLnBrk="0" hangingPunct="1">
              <a:lnSpc>
                <a:spcPct val="90000"/>
              </a:lnSpc>
              <a:spcBef>
                <a:spcPct val="0"/>
              </a:spcBef>
              <a:spcAft>
                <a:spcPts val="600"/>
              </a:spcAft>
              <a:buClrTx/>
              <a:buSzTx/>
              <a:buFontTx/>
              <a:buNone/>
              <a:tabLst/>
              <a:defRPr/>
            </a:pPr>
            <a:r>
              <a:rPr kumimoji="0" lang="en-US" sz="4000" b="1" i="0" u="none" strike="noStrike" kern="1200" cap="none" spc="0" normalizeH="0" baseline="0" noProof="0" dirty="0">
                <a:ln>
                  <a:noFill/>
                </a:ln>
                <a:solidFill>
                  <a:srgbClr val="FFFFFF"/>
                </a:solidFill>
                <a:effectLst/>
                <a:uLnTx/>
                <a:uFillTx/>
                <a:latin typeface="Calibri Light" panose="020F0302020204030204"/>
                <a:ea typeface="+mn-ea"/>
                <a:cs typeface="+mn-cs"/>
              </a:rPr>
              <a:t>Smart Home</a:t>
            </a:r>
          </a:p>
          <a:p>
            <a:pPr marL="0" marR="0" lvl="0" indent="0" algn="r" defTabSz="914400" rtl="0" eaLnBrk="1" fontAlgn="auto" latinLnBrk="0" hangingPunct="1">
              <a:lnSpc>
                <a:spcPct val="90000"/>
              </a:lnSpc>
              <a:spcBef>
                <a:spcPct val="0"/>
              </a:spcBef>
              <a:spcAft>
                <a:spcPts val="600"/>
              </a:spcAft>
              <a:buClrTx/>
              <a:buSzTx/>
              <a:buFontTx/>
              <a:buNone/>
              <a:tabLst/>
              <a:defRPr/>
            </a:pPr>
            <a:r>
              <a:rPr lang="en-US" b="1" dirty="0">
                <a:solidFill>
                  <a:srgbClr val="FFFFFF"/>
                </a:solidFill>
                <a:latin typeface="Calibri Light" panose="020F0302020204030204"/>
              </a:rPr>
              <a:t>By</a:t>
            </a:r>
          </a:p>
          <a:p>
            <a:pPr marL="0" marR="0" lvl="0" indent="0" algn="r" defTabSz="914400" rtl="0" eaLnBrk="1" fontAlgn="auto" latinLnBrk="0" hangingPunct="1">
              <a:lnSpc>
                <a:spcPct val="90000"/>
              </a:lnSpc>
              <a:spcBef>
                <a:spcPct val="0"/>
              </a:spcBef>
              <a:spcAft>
                <a:spcPts val="600"/>
              </a:spcAft>
              <a:buClrTx/>
              <a:buSzTx/>
              <a:buFontTx/>
              <a:buNone/>
              <a:tabLst/>
              <a:defRPr/>
            </a:pPr>
            <a:r>
              <a:rPr lang="en-US" b="1" dirty="0">
                <a:solidFill>
                  <a:srgbClr val="FFFFFF"/>
                </a:solidFill>
                <a:latin typeface="Calibri Light" panose="020F0302020204030204"/>
              </a:rPr>
              <a:t>Team exemplary</a:t>
            </a:r>
            <a:endParaRPr kumimoji="0" lang="en-US" b="1" i="0" u="none" strike="noStrike" kern="1200" cap="none" spc="0" normalizeH="0" baseline="0" noProof="0" dirty="0">
              <a:ln>
                <a:noFill/>
              </a:ln>
              <a:solidFill>
                <a:srgbClr val="FFFFFF"/>
              </a:solidFill>
              <a:effectLst/>
              <a:uLnTx/>
              <a:uFillTx/>
              <a:latin typeface="Calibri Light" panose="020F0302020204030204"/>
              <a:ea typeface="+mn-ea"/>
              <a:cs typeface="+mn-cs"/>
            </a:endParaRPr>
          </a:p>
        </p:txBody>
      </p:sp>
      <p:cxnSp>
        <p:nvCxnSpPr>
          <p:cNvPr id="25" name="Straight Connector 24">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78543FB-FB1C-461E-B8ED-6A137734A08F}"/>
              </a:ext>
            </a:extLst>
          </p:cNvPr>
          <p:cNvSpPr txBox="1"/>
          <p:nvPr/>
        </p:nvSpPr>
        <p:spPr>
          <a:xfrm>
            <a:off x="5155379" y="1065862"/>
            <a:ext cx="5744685" cy="4726276"/>
          </a:xfrm>
          <a:prstGeom prst="rect">
            <a:avLst/>
          </a:prstGeom>
        </p:spPr>
        <p:txBody>
          <a:bodyPr vert="horz" lIns="91440" tIns="45720" rIns="91440" bIns="45720" rtlCol="0" anchor="ctr">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FFFFFF"/>
                </a:solidFill>
                <a:effectLst/>
                <a:uLnTx/>
                <a:uFillTx/>
                <a:latin typeface="Calibri" panose="020F0502020204030204"/>
                <a:ea typeface="+mn-ea"/>
                <a:cs typeface="+mn-cs"/>
              </a:rPr>
              <a:t>Neaz Mahmud</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1" i="0" u="none" strike="noStrike" kern="1200" cap="none" spc="0" normalizeH="0" baseline="0" noProof="0" dirty="0">
              <a:ln>
                <a:noFill/>
              </a:ln>
              <a:solidFill>
                <a:srgbClr val="FFFFFF"/>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1" i="0" u="none" strike="noStrike" kern="1200" cap="none" spc="0" normalizeH="0" baseline="0" noProof="0" dirty="0" err="1">
                <a:ln>
                  <a:noFill/>
                </a:ln>
                <a:solidFill>
                  <a:srgbClr val="FFFFFF"/>
                </a:solidFill>
                <a:effectLst/>
                <a:uLnTx/>
                <a:uFillTx/>
                <a:latin typeface="Calibri" panose="020F0502020204030204"/>
                <a:ea typeface="+mn-ea"/>
                <a:cs typeface="+mn-cs"/>
              </a:rPr>
              <a:t>Asm</a:t>
            </a:r>
            <a:r>
              <a:rPr kumimoji="0" lang="en-US" sz="2000" b="1" i="0" u="none" strike="noStrike" kern="1200" cap="none" spc="0" normalizeH="0" baseline="0" noProof="0" dirty="0">
                <a:ln>
                  <a:noFill/>
                </a:ln>
                <a:solidFill>
                  <a:srgbClr val="FFFFFF"/>
                </a:solidFill>
                <a:effectLst/>
                <a:uLnTx/>
                <a:uFillTx/>
                <a:latin typeface="Calibri" panose="020F0502020204030204"/>
                <a:ea typeface="+mn-ea"/>
                <a:cs typeface="+mn-cs"/>
              </a:rPr>
              <a:t> </a:t>
            </a:r>
            <a:r>
              <a:rPr kumimoji="0" lang="en-US" sz="2000" b="1" i="0" u="none" strike="noStrike" kern="1200" cap="none" spc="0" normalizeH="0" baseline="0" noProof="0" dirty="0" err="1">
                <a:ln>
                  <a:noFill/>
                </a:ln>
                <a:solidFill>
                  <a:srgbClr val="FFFFFF"/>
                </a:solidFill>
                <a:effectLst/>
                <a:uLnTx/>
                <a:uFillTx/>
                <a:latin typeface="Calibri" panose="020F0502020204030204"/>
                <a:ea typeface="+mn-ea"/>
                <a:cs typeface="+mn-cs"/>
              </a:rPr>
              <a:t>Nurussafa</a:t>
            </a:r>
            <a:endParaRPr kumimoji="0" lang="en-US" sz="2000" b="1" i="0" u="none" strike="noStrike" kern="1200" cap="none" spc="0" normalizeH="0" baseline="0" noProof="0" dirty="0">
              <a:ln>
                <a:noFill/>
              </a:ln>
              <a:solidFill>
                <a:srgbClr val="FFFFFF"/>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1" i="0" u="none" strike="noStrike" kern="1200" cap="none" spc="0" normalizeH="0" baseline="0" noProof="0" dirty="0">
              <a:ln>
                <a:noFill/>
              </a:ln>
              <a:solidFill>
                <a:srgbClr val="FFFFFF"/>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1" i="0" u="none" strike="noStrike" kern="1200" cap="none" spc="0" normalizeH="0" baseline="0" noProof="0" dirty="0" err="1">
                <a:ln>
                  <a:noFill/>
                </a:ln>
                <a:solidFill>
                  <a:srgbClr val="FFFFFF"/>
                </a:solidFill>
                <a:effectLst/>
                <a:uLnTx/>
                <a:uFillTx/>
                <a:latin typeface="Calibri" panose="020F0502020204030204"/>
                <a:ea typeface="+mn-ea"/>
                <a:cs typeface="+mn-cs"/>
              </a:rPr>
              <a:t>Tasawar</a:t>
            </a:r>
            <a:r>
              <a:rPr kumimoji="0" lang="en-US" sz="2000" b="1" i="0" u="none" strike="noStrike" kern="1200" cap="none" spc="0" normalizeH="0" baseline="0" noProof="0" dirty="0">
                <a:ln>
                  <a:noFill/>
                </a:ln>
                <a:solidFill>
                  <a:srgbClr val="FFFFFF"/>
                </a:solidFill>
                <a:effectLst/>
                <a:uLnTx/>
                <a:uFillTx/>
                <a:latin typeface="Calibri" panose="020F0502020204030204"/>
                <a:ea typeface="+mn-ea"/>
                <a:cs typeface="+mn-cs"/>
              </a:rPr>
              <a:t> </a:t>
            </a:r>
            <a:r>
              <a:rPr kumimoji="0" lang="en-US" sz="2000" b="1" i="0" u="none" strike="noStrike" kern="1200" cap="none" spc="0" normalizeH="0" baseline="0" noProof="0" dirty="0" err="1">
                <a:ln>
                  <a:noFill/>
                </a:ln>
                <a:solidFill>
                  <a:srgbClr val="FFFFFF"/>
                </a:solidFill>
                <a:effectLst/>
                <a:uLnTx/>
                <a:uFillTx/>
                <a:latin typeface="Calibri" panose="020F0502020204030204"/>
                <a:ea typeface="+mn-ea"/>
                <a:cs typeface="+mn-cs"/>
              </a:rPr>
              <a:t>Siddiquy</a:t>
            </a:r>
            <a:endParaRPr kumimoji="0" lang="en-US" sz="20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7A904D7A-5AE5-4687-B292-6ACD2B69FE45}"/>
              </a:ext>
            </a:extLst>
          </p:cNvPr>
          <p:cNvSpPr txBox="1"/>
          <p:nvPr/>
        </p:nvSpPr>
        <p:spPr>
          <a:xfrm>
            <a:off x="8342812" y="6211669"/>
            <a:ext cx="503355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Credit: Andrey Suslov/shutterstock.com</a:t>
            </a:r>
          </a:p>
        </p:txBody>
      </p:sp>
    </p:spTree>
    <p:extLst>
      <p:ext uri="{BB962C8B-B14F-4D97-AF65-F5344CB8AC3E}">
        <p14:creationId xmlns:p14="http://schemas.microsoft.com/office/powerpoint/2010/main" val="409968789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7467-0DF3-4DCA-BAC0-17A3DA6B17FD}"/>
              </a:ext>
            </a:extLst>
          </p:cNvPr>
          <p:cNvSpPr>
            <a:spLocks noGrp="1"/>
          </p:cNvSpPr>
          <p:nvPr>
            <p:ph type="title"/>
          </p:nvPr>
        </p:nvSpPr>
        <p:spPr>
          <a:xfrm>
            <a:off x="680936" y="365125"/>
            <a:ext cx="10672864" cy="6025947"/>
          </a:xfrm>
        </p:spPr>
        <p:txBody>
          <a:bodyPr>
            <a:noAutofit/>
          </a:bodyPr>
          <a:lstStyle/>
          <a:p>
            <a:pPr fontAlgn="base"/>
            <a:r>
              <a:rPr lang="en-CA" sz="4000" dirty="0">
                <a:solidFill>
                  <a:schemeClr val="accent6"/>
                </a:solidFill>
              </a:rPr>
              <a:t>Some people may not like smart technologies</a:t>
            </a:r>
            <a:br>
              <a:rPr lang="en-CA" sz="4000" dirty="0">
                <a:solidFill>
                  <a:schemeClr val="accent6"/>
                </a:solidFill>
              </a:rPr>
            </a:br>
            <a:br>
              <a:rPr lang="en-CA" sz="2400" dirty="0"/>
            </a:br>
            <a:r>
              <a:rPr lang="en-CA" sz="2400" dirty="0"/>
              <a:t>Many people also just don’t like the idea of a smart home. Especially the older generation is often quite skeptic about it. Since we often hear about weaknesses of those systems which make it easy for burglars to get into our home, many people may refrain from those smart home technologies and rather rely on their old-school locks, even if those locks are also quite unsafe.</a:t>
            </a:r>
          </a:p>
        </p:txBody>
      </p:sp>
    </p:spTree>
    <p:extLst>
      <p:ext uri="{BB962C8B-B14F-4D97-AF65-F5344CB8AC3E}">
        <p14:creationId xmlns:p14="http://schemas.microsoft.com/office/powerpoint/2010/main" val="3778223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7467-0DF3-4DCA-BAC0-17A3DA6B17FD}"/>
              </a:ext>
            </a:extLst>
          </p:cNvPr>
          <p:cNvSpPr>
            <a:spLocks noGrp="1"/>
          </p:cNvSpPr>
          <p:nvPr>
            <p:ph type="title"/>
          </p:nvPr>
        </p:nvSpPr>
        <p:spPr>
          <a:xfrm>
            <a:off x="680936" y="365125"/>
            <a:ext cx="10672864" cy="6025947"/>
          </a:xfrm>
        </p:spPr>
        <p:txBody>
          <a:bodyPr>
            <a:noAutofit/>
          </a:bodyPr>
          <a:lstStyle/>
          <a:p>
            <a:pPr fontAlgn="base"/>
            <a:r>
              <a:rPr lang="en-CA" dirty="0">
                <a:solidFill>
                  <a:schemeClr val="accent6"/>
                </a:solidFill>
              </a:rPr>
              <a:t>Maintenance and repair issues</a:t>
            </a:r>
            <a:br>
              <a:rPr lang="en-CA" dirty="0">
                <a:solidFill>
                  <a:schemeClr val="accent6"/>
                </a:solidFill>
              </a:rPr>
            </a:br>
            <a:br>
              <a:rPr lang="en-CA" sz="2400" dirty="0"/>
            </a:br>
            <a:r>
              <a:rPr lang="en-CA" sz="2400" dirty="0"/>
              <a:t>Smart homes may also imply some problems when it comes to maintenance or repairs. Especially if you live in remote rural areas, you might have a quite hard time to find someone who has the expertise to fix issues with smart homes.</a:t>
            </a:r>
            <a:br>
              <a:rPr lang="en-CA" sz="2400" dirty="0"/>
            </a:br>
            <a:r>
              <a:rPr lang="en-CA" sz="2400" dirty="0"/>
              <a:t>Many handymen are not skilled enough in this field yet and finding an export to fix those smart home technologies might not be easy.</a:t>
            </a:r>
            <a:br>
              <a:rPr lang="en-CA" sz="2400" dirty="0"/>
            </a:br>
            <a:r>
              <a:rPr lang="en-CA" sz="2400" dirty="0"/>
              <a:t>In the worst case, you might have to fix those issues by yourself, which would imply that you have to spend long hours learning all the technological stuff yourself.</a:t>
            </a:r>
            <a:br>
              <a:rPr lang="en-CA" sz="2400" dirty="0"/>
            </a:br>
            <a:r>
              <a:rPr lang="en-CA" sz="2400" dirty="0"/>
              <a:t> </a:t>
            </a:r>
          </a:p>
        </p:txBody>
      </p:sp>
    </p:spTree>
    <p:extLst>
      <p:ext uri="{BB962C8B-B14F-4D97-AF65-F5344CB8AC3E}">
        <p14:creationId xmlns:p14="http://schemas.microsoft.com/office/powerpoint/2010/main" val="1412921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7467-0DF3-4DCA-BAC0-17A3DA6B17FD}"/>
              </a:ext>
            </a:extLst>
          </p:cNvPr>
          <p:cNvSpPr>
            <a:spLocks noGrp="1"/>
          </p:cNvSpPr>
          <p:nvPr>
            <p:ph type="title"/>
          </p:nvPr>
        </p:nvSpPr>
        <p:spPr>
          <a:xfrm>
            <a:off x="680936" y="365125"/>
            <a:ext cx="10672864" cy="6025947"/>
          </a:xfrm>
        </p:spPr>
        <p:txBody>
          <a:bodyPr>
            <a:noAutofit/>
          </a:bodyPr>
          <a:lstStyle/>
          <a:p>
            <a:pPr fontAlgn="base"/>
            <a:r>
              <a:rPr lang="en-CA" sz="4000" dirty="0">
                <a:solidFill>
                  <a:schemeClr val="accent6"/>
                </a:solidFill>
              </a:rPr>
              <a:t>Some initial learning efforts necessary</a:t>
            </a:r>
            <a:br>
              <a:rPr lang="en-CA" sz="4000" dirty="0">
                <a:solidFill>
                  <a:schemeClr val="accent6"/>
                </a:solidFill>
              </a:rPr>
            </a:br>
            <a:br>
              <a:rPr lang="en-CA" sz="2400" dirty="0"/>
            </a:br>
            <a:r>
              <a:rPr lang="en-CA" sz="2400" dirty="0"/>
              <a:t>Even if the smart home system works properly, there is still some learning required from your side in order to manage your home from just one single device. In the first days, you might feel a little bit overwhelmed.</a:t>
            </a:r>
            <a:br>
              <a:rPr lang="en-CA" sz="2400" dirty="0"/>
            </a:br>
            <a:r>
              <a:rPr lang="en-CA" sz="2400" dirty="0"/>
              <a:t>However, you will quickly get used to the new functions that are available to you and over time, controlling your household devices with your smartphone will be no big deal anymore.</a:t>
            </a:r>
            <a:br>
              <a:rPr lang="en-CA" sz="2400" dirty="0"/>
            </a:br>
            <a:br>
              <a:rPr lang="en-CA" sz="2400" dirty="0"/>
            </a:br>
            <a:r>
              <a:rPr lang="en-CA" sz="2400" dirty="0"/>
              <a:t> </a:t>
            </a:r>
          </a:p>
        </p:txBody>
      </p:sp>
    </p:spTree>
    <p:extLst>
      <p:ext uri="{BB962C8B-B14F-4D97-AF65-F5344CB8AC3E}">
        <p14:creationId xmlns:p14="http://schemas.microsoft.com/office/powerpoint/2010/main" val="1769816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7467-0DF3-4DCA-BAC0-17A3DA6B17FD}"/>
              </a:ext>
            </a:extLst>
          </p:cNvPr>
          <p:cNvSpPr>
            <a:spLocks noGrp="1"/>
          </p:cNvSpPr>
          <p:nvPr>
            <p:ph type="title"/>
          </p:nvPr>
        </p:nvSpPr>
        <p:spPr>
          <a:xfrm>
            <a:off x="680936" y="365125"/>
            <a:ext cx="10672864" cy="6025947"/>
          </a:xfrm>
        </p:spPr>
        <p:txBody>
          <a:bodyPr>
            <a:noAutofit/>
          </a:bodyPr>
          <a:lstStyle/>
          <a:p>
            <a:pPr fontAlgn="base"/>
            <a:r>
              <a:rPr lang="en-CA" sz="4000" dirty="0">
                <a:solidFill>
                  <a:schemeClr val="accent6"/>
                </a:solidFill>
              </a:rPr>
              <a:t>Compatibility problems between devices</a:t>
            </a:r>
            <a:br>
              <a:rPr lang="en-CA" sz="4000" dirty="0">
                <a:solidFill>
                  <a:schemeClr val="accent6"/>
                </a:solidFill>
              </a:rPr>
            </a:br>
            <a:br>
              <a:rPr lang="en-CA" sz="2400" dirty="0"/>
            </a:br>
            <a:r>
              <a:rPr lang="en-CA" sz="2400" dirty="0"/>
              <a:t>Even though the idea behind smart homes is to have one single program that allows us to connect to all of our smart devices, there are some compatibility issues in real life. For instance, some household devices may require app A while others may require app B.</a:t>
            </a:r>
            <a:br>
              <a:rPr lang="en-CA" sz="2400" dirty="0"/>
            </a:br>
            <a:r>
              <a:rPr lang="en-CA" sz="2400" dirty="0"/>
              <a:t>Thus, you might need to use a variety of apps to control all of your devices, which may be rather inconvenient and exhausting in the long run.</a:t>
            </a:r>
            <a:br>
              <a:rPr lang="en-CA" sz="2400" dirty="0"/>
            </a:br>
            <a:r>
              <a:rPr lang="en-CA" sz="2400" dirty="0"/>
              <a:t> </a:t>
            </a:r>
          </a:p>
        </p:txBody>
      </p:sp>
    </p:spTree>
    <p:extLst>
      <p:ext uri="{BB962C8B-B14F-4D97-AF65-F5344CB8AC3E}">
        <p14:creationId xmlns:p14="http://schemas.microsoft.com/office/powerpoint/2010/main" val="2666116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7467-0DF3-4DCA-BAC0-17A3DA6B17FD}"/>
              </a:ext>
            </a:extLst>
          </p:cNvPr>
          <p:cNvSpPr>
            <a:spLocks noGrp="1"/>
          </p:cNvSpPr>
          <p:nvPr>
            <p:ph type="title"/>
          </p:nvPr>
        </p:nvSpPr>
        <p:spPr>
          <a:xfrm>
            <a:off x="680936" y="365125"/>
            <a:ext cx="10672864" cy="6025947"/>
          </a:xfrm>
        </p:spPr>
        <p:txBody>
          <a:bodyPr>
            <a:noAutofit/>
          </a:bodyPr>
          <a:lstStyle/>
          <a:p>
            <a:pPr fontAlgn="base"/>
            <a:r>
              <a:rPr lang="en-CA" sz="4000" dirty="0">
                <a:solidFill>
                  <a:schemeClr val="accent6"/>
                </a:solidFill>
              </a:rPr>
              <a:t>Surges are possible</a:t>
            </a:r>
            <a:br>
              <a:rPr lang="en-CA" sz="4000" dirty="0">
                <a:solidFill>
                  <a:schemeClr val="accent6"/>
                </a:solidFill>
              </a:rPr>
            </a:br>
            <a:br>
              <a:rPr lang="en-CA" sz="2400" dirty="0"/>
            </a:br>
            <a:r>
              <a:rPr lang="en-CA" sz="2400" dirty="0"/>
              <a:t>Due to the interconnectedness of those household devices, also the probability of surges increases. If your home is not protected properly, this may increase the chance for fires and in the worst case, your house may burn down due to the use of too many smart household devices at the same time.</a:t>
            </a:r>
          </a:p>
        </p:txBody>
      </p:sp>
    </p:spTree>
    <p:extLst>
      <p:ext uri="{BB962C8B-B14F-4D97-AF65-F5344CB8AC3E}">
        <p14:creationId xmlns:p14="http://schemas.microsoft.com/office/powerpoint/2010/main" val="1160036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7467-0DF3-4DCA-BAC0-17A3DA6B17FD}"/>
              </a:ext>
            </a:extLst>
          </p:cNvPr>
          <p:cNvSpPr>
            <a:spLocks noGrp="1"/>
          </p:cNvSpPr>
          <p:nvPr>
            <p:ph type="title"/>
          </p:nvPr>
        </p:nvSpPr>
        <p:spPr>
          <a:xfrm>
            <a:off x="680936" y="365125"/>
            <a:ext cx="10672864" cy="6025947"/>
          </a:xfrm>
        </p:spPr>
        <p:txBody>
          <a:bodyPr>
            <a:noAutofit/>
          </a:bodyPr>
          <a:lstStyle/>
          <a:p>
            <a:pPr fontAlgn="base"/>
            <a:r>
              <a:rPr lang="en-CA" sz="4000" dirty="0">
                <a:solidFill>
                  <a:schemeClr val="accent6"/>
                </a:solidFill>
              </a:rPr>
              <a:t>Smart home technology not suitable for all houses</a:t>
            </a:r>
            <a:br>
              <a:rPr lang="en-CA" sz="4000" dirty="0">
                <a:solidFill>
                  <a:schemeClr val="accent6"/>
                </a:solidFill>
              </a:rPr>
            </a:br>
            <a:br>
              <a:rPr lang="en-CA" sz="2400" dirty="0"/>
            </a:br>
            <a:r>
              <a:rPr lang="en-CA" sz="2400" dirty="0"/>
              <a:t>Depending on how old your house is, it may not even be suitable for smart home technologies since those technologies often require a certain wiring and many old buildings do not have proper wiring in this regard.</a:t>
            </a:r>
            <a:br>
              <a:rPr lang="en-CA" sz="2400" dirty="0"/>
            </a:br>
            <a:r>
              <a:rPr lang="en-CA" sz="2400" dirty="0"/>
              <a:t>Thus, before you decide to install smart home devices, make sure that your home is actually suitable for it.</a:t>
            </a:r>
          </a:p>
        </p:txBody>
      </p:sp>
    </p:spTree>
    <p:extLst>
      <p:ext uri="{BB962C8B-B14F-4D97-AF65-F5344CB8AC3E}">
        <p14:creationId xmlns:p14="http://schemas.microsoft.com/office/powerpoint/2010/main" val="394557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7467-0DF3-4DCA-BAC0-17A3DA6B17FD}"/>
              </a:ext>
            </a:extLst>
          </p:cNvPr>
          <p:cNvSpPr>
            <a:spLocks noGrp="1"/>
          </p:cNvSpPr>
          <p:nvPr>
            <p:ph type="title"/>
          </p:nvPr>
        </p:nvSpPr>
        <p:spPr>
          <a:xfrm>
            <a:off x="680936" y="365125"/>
            <a:ext cx="10672864" cy="6025947"/>
          </a:xfrm>
        </p:spPr>
        <p:txBody>
          <a:bodyPr>
            <a:noAutofit/>
          </a:bodyPr>
          <a:lstStyle/>
          <a:p>
            <a:pPr fontAlgn="base"/>
            <a:r>
              <a:rPr lang="en-CA" sz="4000" dirty="0">
                <a:solidFill>
                  <a:schemeClr val="accent6"/>
                </a:solidFill>
              </a:rPr>
              <a:t>Technology may become outdated soon</a:t>
            </a:r>
            <a:br>
              <a:rPr lang="en-CA" sz="4000" dirty="0">
                <a:solidFill>
                  <a:schemeClr val="accent6"/>
                </a:solidFill>
              </a:rPr>
            </a:br>
            <a:br>
              <a:rPr lang="en-CA" sz="2400" dirty="0"/>
            </a:br>
            <a:r>
              <a:rPr lang="en-CA" sz="2400" dirty="0"/>
              <a:t>Another disadvantage of smart homes is that the technology that is used may become outdated soon. Our technological progress is astounding and things that seemed to be impossible may become possible in just a few years due to artificial intelligence and machine learning.</a:t>
            </a:r>
            <a:br>
              <a:rPr lang="en-CA" sz="2400" dirty="0"/>
            </a:br>
            <a:r>
              <a:rPr lang="en-CA" sz="2400" dirty="0"/>
              <a:t>Therefore, if you install a smart home right now, chances are that you will not be up to date a few years from now and that you may have to make plenty of adjustments over time.</a:t>
            </a:r>
          </a:p>
        </p:txBody>
      </p:sp>
    </p:spTree>
    <p:extLst>
      <p:ext uri="{BB962C8B-B14F-4D97-AF65-F5344CB8AC3E}">
        <p14:creationId xmlns:p14="http://schemas.microsoft.com/office/powerpoint/2010/main" val="3435764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7467-0DF3-4DCA-BAC0-17A3DA6B17FD}"/>
              </a:ext>
            </a:extLst>
          </p:cNvPr>
          <p:cNvSpPr>
            <a:spLocks noGrp="1"/>
          </p:cNvSpPr>
          <p:nvPr>
            <p:ph type="title"/>
          </p:nvPr>
        </p:nvSpPr>
        <p:spPr>
          <a:xfrm>
            <a:off x="680936" y="365125"/>
            <a:ext cx="10672864" cy="6025947"/>
          </a:xfrm>
        </p:spPr>
        <p:txBody>
          <a:bodyPr>
            <a:noAutofit/>
          </a:bodyPr>
          <a:lstStyle/>
          <a:p>
            <a:pPr fontAlgn="base"/>
            <a:r>
              <a:rPr lang="en-CA" sz="4000" dirty="0">
                <a:solidFill>
                  <a:schemeClr val="accent6"/>
                </a:solidFill>
              </a:rPr>
              <a:t>Privacy concerns</a:t>
            </a:r>
            <a:br>
              <a:rPr lang="en-CA" sz="4000" dirty="0">
                <a:solidFill>
                  <a:schemeClr val="accent6"/>
                </a:solidFill>
              </a:rPr>
            </a:br>
            <a:br>
              <a:rPr lang="en-CA" sz="2400" dirty="0"/>
            </a:br>
            <a:r>
              <a:rPr lang="en-CA" sz="2400" dirty="0"/>
              <a:t>Critics of smart homes also often claim that there might also be significant privacy issues related to the use of smart home technologies.</a:t>
            </a:r>
            <a:br>
              <a:rPr lang="en-CA" sz="2400" dirty="0"/>
            </a:br>
            <a:r>
              <a:rPr lang="en-CA" sz="2400" dirty="0"/>
              <a:t>For instance, if you use a smart voice recognition system, your data may be gathered by those companies and you may not know what happens with this data and for what purposes it may be used.</a:t>
            </a:r>
            <a:br>
              <a:rPr lang="en-CA" sz="2400" dirty="0"/>
            </a:br>
            <a:r>
              <a:rPr lang="en-CA" sz="2400" dirty="0"/>
              <a:t>Therefore, there are also some privacy concerns related to smart homes and you should evaluate yourself if you want to risk giving away your data to third parties.</a:t>
            </a:r>
          </a:p>
        </p:txBody>
      </p:sp>
    </p:spTree>
    <p:extLst>
      <p:ext uri="{BB962C8B-B14F-4D97-AF65-F5344CB8AC3E}">
        <p14:creationId xmlns:p14="http://schemas.microsoft.com/office/powerpoint/2010/main" val="3546605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B09D-0EB0-46D9-A1DD-2F77EE03AC64}"/>
              </a:ext>
            </a:extLst>
          </p:cNvPr>
          <p:cNvSpPr>
            <a:spLocks noGrp="1"/>
          </p:cNvSpPr>
          <p:nvPr>
            <p:ph type="title"/>
          </p:nvPr>
        </p:nvSpPr>
        <p:spPr>
          <a:xfrm>
            <a:off x="-1360251" y="-36546"/>
            <a:ext cx="10515600" cy="1325563"/>
          </a:xfrm>
        </p:spPr>
        <p:txBody>
          <a:bodyPr>
            <a:normAutofit/>
          </a:bodyPr>
          <a:lstStyle/>
          <a:p>
            <a:pPr algn="ctr"/>
            <a:r>
              <a:rPr lang="de-DE" sz="4800" u="sng" dirty="0" err="1">
                <a:latin typeface="Adobe Heiti Std R" panose="020B0400000000000000" pitchFamily="34" charset="-128"/>
                <a:ea typeface="Adobe Heiti Std R" panose="020B0400000000000000" pitchFamily="34" charset="-128"/>
              </a:rPr>
              <a:t>Architectural</a:t>
            </a:r>
            <a:r>
              <a:rPr lang="de-DE" sz="4800" u="sng" dirty="0">
                <a:latin typeface="Adobe Heiti Std R" panose="020B0400000000000000" pitchFamily="34" charset="-128"/>
                <a:ea typeface="Adobe Heiti Std R" panose="020B0400000000000000" pitchFamily="34" charset="-128"/>
              </a:rPr>
              <a:t> </a:t>
            </a:r>
            <a:r>
              <a:rPr lang="de-DE" sz="4800" u="sng" dirty="0" err="1">
                <a:latin typeface="Adobe Heiti Std R" panose="020B0400000000000000" pitchFamily="34" charset="-128"/>
                <a:ea typeface="Adobe Heiti Std R" panose="020B0400000000000000" pitchFamily="34" charset="-128"/>
              </a:rPr>
              <a:t>Overview</a:t>
            </a:r>
            <a:endParaRPr lang="en-CA" sz="4800" u="sng" dirty="0">
              <a:latin typeface="Adobe Heiti Std R" panose="020B0400000000000000" pitchFamily="34" charset="-128"/>
              <a:ea typeface="Adobe Heiti Std R" panose="020B0400000000000000" pitchFamily="34" charset="-128"/>
            </a:endParaRPr>
          </a:p>
        </p:txBody>
      </p:sp>
      <p:graphicFrame>
        <p:nvGraphicFramePr>
          <p:cNvPr id="4" name="Object 3">
            <a:extLst>
              <a:ext uri="{FF2B5EF4-FFF2-40B4-BE49-F238E27FC236}">
                <a16:creationId xmlns:a16="http://schemas.microsoft.com/office/drawing/2014/main" id="{95D7055F-3832-41CC-9570-E5DAFC535418}"/>
              </a:ext>
            </a:extLst>
          </p:cNvPr>
          <p:cNvGraphicFramePr>
            <a:graphicFrameLocks noChangeAspect="1"/>
          </p:cNvGraphicFramePr>
          <p:nvPr>
            <p:extLst>
              <p:ext uri="{D42A27DB-BD31-4B8C-83A1-F6EECF244321}">
                <p14:modId xmlns:p14="http://schemas.microsoft.com/office/powerpoint/2010/main" val="792136112"/>
              </p:ext>
            </p:extLst>
          </p:nvPr>
        </p:nvGraphicFramePr>
        <p:xfrm>
          <a:off x="2453921" y="1289017"/>
          <a:ext cx="7809452" cy="5340045"/>
        </p:xfrm>
        <a:graphic>
          <a:graphicData uri="http://schemas.openxmlformats.org/presentationml/2006/ole">
            <mc:AlternateContent xmlns:mc="http://schemas.openxmlformats.org/markup-compatibility/2006">
              <mc:Choice xmlns:v="urn:schemas-microsoft-com:vml" Requires="v">
                <p:oleObj spid="_x0000_s1027" name="PDF" r:id="rId3" imgW="0" imgH="360" progId="FoxitPhantomPDF.Document">
                  <p:embed/>
                </p:oleObj>
              </mc:Choice>
              <mc:Fallback>
                <p:oleObj name="PDF" r:id="rId3" imgW="0" imgH="360" progId="FoxitPhantomPDF.Document">
                  <p:embed/>
                  <p:pic>
                    <p:nvPicPr>
                      <p:cNvPr id="0" name=""/>
                      <p:cNvPicPr/>
                      <p:nvPr/>
                    </p:nvPicPr>
                    <p:blipFill>
                      <a:blip r:embed="rId4"/>
                      <a:stretch>
                        <a:fillRect/>
                      </a:stretch>
                    </p:blipFill>
                    <p:spPr>
                      <a:xfrm>
                        <a:off x="2453921" y="1289017"/>
                        <a:ext cx="7809452" cy="5340045"/>
                      </a:xfrm>
                      <a:prstGeom prst="rect">
                        <a:avLst/>
                      </a:prstGeom>
                    </p:spPr>
                  </p:pic>
                </p:oleObj>
              </mc:Fallback>
            </mc:AlternateContent>
          </a:graphicData>
        </a:graphic>
      </p:graphicFrame>
    </p:spTree>
    <p:extLst>
      <p:ext uri="{BB962C8B-B14F-4D97-AF65-F5344CB8AC3E}">
        <p14:creationId xmlns:p14="http://schemas.microsoft.com/office/powerpoint/2010/main" val="3352224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B09D-0EB0-46D9-A1DD-2F77EE03AC64}"/>
              </a:ext>
            </a:extLst>
          </p:cNvPr>
          <p:cNvSpPr>
            <a:spLocks noGrp="1"/>
          </p:cNvSpPr>
          <p:nvPr>
            <p:ph type="title"/>
          </p:nvPr>
        </p:nvSpPr>
        <p:spPr>
          <a:xfrm>
            <a:off x="945204" y="2339840"/>
            <a:ext cx="10515600" cy="1325563"/>
          </a:xfrm>
        </p:spPr>
        <p:txBody>
          <a:bodyPr>
            <a:normAutofit/>
          </a:bodyPr>
          <a:lstStyle/>
          <a:p>
            <a:pPr algn="ctr"/>
            <a:r>
              <a:rPr lang="de-DE" sz="4800" dirty="0" err="1">
                <a:latin typeface="Adobe Heiti Std R" panose="020B0400000000000000" pitchFamily="34" charset="-128"/>
                <a:ea typeface="Adobe Heiti Std R" panose="020B0400000000000000" pitchFamily="34" charset="-128"/>
              </a:rPr>
              <a:t>Ideas</a:t>
            </a:r>
            <a:r>
              <a:rPr lang="de-DE" sz="4800" dirty="0">
                <a:latin typeface="Adobe Heiti Std R" panose="020B0400000000000000" pitchFamily="34" charset="-128"/>
                <a:ea typeface="Adobe Heiti Std R" panose="020B0400000000000000" pitchFamily="34" charset="-128"/>
              </a:rPr>
              <a:t> and </a:t>
            </a:r>
            <a:r>
              <a:rPr lang="de-DE" sz="4800" dirty="0" err="1">
                <a:latin typeface="Adobe Heiti Std R" panose="020B0400000000000000" pitchFamily="34" charset="-128"/>
                <a:ea typeface="Adobe Heiti Std R" panose="020B0400000000000000" pitchFamily="34" charset="-128"/>
              </a:rPr>
              <a:t>sketches</a:t>
            </a:r>
            <a:endParaRPr lang="en-CA" sz="4800"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3527878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FA70D1E-7DF6-4DF3-83BA-615B5E723732}"/>
              </a:ext>
            </a:extLst>
          </p:cNvPr>
          <p:cNvSpPr txBox="1">
            <a:spLocks/>
          </p:cNvSpPr>
          <p:nvPr/>
        </p:nvSpPr>
        <p:spPr>
          <a:xfrm>
            <a:off x="945204" y="2339840"/>
            <a:ext cx="10515600" cy="1325563"/>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de-DE" sz="4800" dirty="0" err="1">
                <a:latin typeface="Adobe Heiti Std R" panose="020B0400000000000000" pitchFamily="34" charset="-128"/>
                <a:ea typeface="Adobe Heiti Std R" panose="020B0400000000000000" pitchFamily="34" charset="-128"/>
              </a:rPr>
              <a:t>Disadvantages</a:t>
            </a:r>
            <a:endParaRPr lang="de-DE" sz="4800" dirty="0">
              <a:latin typeface="Adobe Heiti Std R" panose="020B0400000000000000" pitchFamily="34" charset="-128"/>
              <a:ea typeface="Adobe Heiti Std R" panose="020B0400000000000000" pitchFamily="34" charset="-128"/>
            </a:endParaRPr>
          </a:p>
          <a:p>
            <a:pPr algn="ctr"/>
            <a:endParaRPr lang="de-DE" sz="4800" dirty="0">
              <a:latin typeface="Adobe Heiti Std R" panose="020B0400000000000000" pitchFamily="34" charset="-128"/>
              <a:ea typeface="Adobe Heiti Std R" panose="020B0400000000000000" pitchFamily="34" charset="-128"/>
            </a:endParaRPr>
          </a:p>
          <a:p>
            <a:pPr algn="ctr"/>
            <a:r>
              <a:rPr lang="de-DE" sz="4800" dirty="0" err="1">
                <a:latin typeface="Adobe Heiti Std R" panose="020B0400000000000000" pitchFamily="34" charset="-128"/>
                <a:ea typeface="Adobe Heiti Std R" panose="020B0400000000000000" pitchFamily="34" charset="-128"/>
              </a:rPr>
              <a:t>Of</a:t>
            </a:r>
            <a:r>
              <a:rPr lang="de-DE" sz="4800" dirty="0">
                <a:latin typeface="Adobe Heiti Std R" panose="020B0400000000000000" pitchFamily="34" charset="-128"/>
                <a:ea typeface="Adobe Heiti Std R" panose="020B0400000000000000" pitchFamily="34" charset="-128"/>
              </a:rPr>
              <a:t> </a:t>
            </a:r>
            <a:r>
              <a:rPr lang="de-DE" sz="4800" dirty="0" err="1">
                <a:latin typeface="Adobe Heiti Std R" panose="020B0400000000000000" pitchFamily="34" charset="-128"/>
                <a:ea typeface="Adobe Heiti Std R" panose="020B0400000000000000" pitchFamily="34" charset="-128"/>
              </a:rPr>
              <a:t>Current</a:t>
            </a:r>
            <a:r>
              <a:rPr lang="de-DE" sz="4800" dirty="0">
                <a:latin typeface="Adobe Heiti Std R" panose="020B0400000000000000" pitchFamily="34" charset="-128"/>
                <a:ea typeface="Adobe Heiti Std R" panose="020B0400000000000000" pitchFamily="34" charset="-128"/>
              </a:rPr>
              <a:t> Smart Homes</a:t>
            </a:r>
            <a:endParaRPr lang="en-CA" sz="4800"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3762173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rmAutofit/>
          </a:bodyPr>
          <a:lstStyle/>
          <a:p>
            <a:pPr algn="l"/>
            <a:r>
              <a:rPr lang="de-DE" sz="3200" b="1" i="1" u="sng" dirty="0"/>
              <a:t>Smart Windows:</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497176"/>
            <a:ext cx="9144000" cy="1655762"/>
          </a:xfrm>
        </p:spPr>
        <p:txBody>
          <a:bodyPr>
            <a:normAutofit fontScale="92500" lnSpcReduction="10000"/>
          </a:bodyPr>
          <a:lstStyle/>
          <a:p>
            <a:pPr algn="l"/>
            <a:r>
              <a:rPr lang="en-CA" dirty="0"/>
              <a:t>Smart windows will be automatically closed in case of extreme weather or rain. This is can be user-preference based, the user can set a temperature; depending on which the AC or heater will be automatically activated/ deactivated.</a:t>
            </a:r>
          </a:p>
          <a:p>
            <a:pPr algn="l"/>
            <a:r>
              <a:rPr lang="en-CA" dirty="0"/>
              <a:t>Requirements : Windows, Micro-controller, AC, </a:t>
            </a:r>
            <a:r>
              <a:rPr lang="en-CA" dirty="0" err="1"/>
              <a:t>Wifi</a:t>
            </a:r>
            <a:r>
              <a:rPr lang="en-CA" dirty="0"/>
              <a:t>.</a:t>
            </a:r>
          </a:p>
          <a:p>
            <a:pPr algn="l"/>
            <a:endParaRPr lang="en-CA" dirty="0"/>
          </a:p>
        </p:txBody>
      </p:sp>
    </p:spTree>
    <p:extLst>
      <p:ext uri="{BB962C8B-B14F-4D97-AF65-F5344CB8AC3E}">
        <p14:creationId xmlns:p14="http://schemas.microsoft.com/office/powerpoint/2010/main" val="1065410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A86FD2A0-7AB2-49F7-B77F-58D0A01EEFEE}"/>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B0711E4E-5618-41A9-AC65-8220500DD947}"/>
              </a:ext>
            </a:extLst>
          </p:cNvPr>
          <p:cNvPicPr>
            <a:picLocks noChangeAspect="1"/>
          </p:cNvPicPr>
          <p:nvPr/>
        </p:nvPicPr>
        <p:blipFill rotWithShape="1">
          <a:blip r:embed="rId2">
            <a:extLst>
              <a:ext uri="{28A0092B-C50C-407E-A947-70E740481C1C}">
                <a14:useLocalDpi xmlns:a14="http://schemas.microsoft.com/office/drawing/2010/main" val="0"/>
              </a:ext>
            </a:extLst>
          </a:blip>
          <a:srcRect l="13940" t="6433" r="14367" b="6675"/>
          <a:stretch/>
        </p:blipFill>
        <p:spPr>
          <a:xfrm>
            <a:off x="1540475" y="1307756"/>
            <a:ext cx="4423720" cy="3793274"/>
          </a:xfrm>
          <a:prstGeom prst="rect">
            <a:avLst/>
          </a:prstGeom>
        </p:spPr>
      </p:pic>
      <p:pic>
        <p:nvPicPr>
          <p:cNvPr id="9" name="Picture 8">
            <a:extLst>
              <a:ext uri="{FF2B5EF4-FFF2-40B4-BE49-F238E27FC236}">
                <a16:creationId xmlns:a16="http://schemas.microsoft.com/office/drawing/2014/main" id="{B292D750-6B03-4A06-A91B-EDEF224AFF49}"/>
              </a:ext>
            </a:extLst>
          </p:cNvPr>
          <p:cNvPicPr>
            <a:picLocks noChangeAspect="1"/>
          </p:cNvPicPr>
          <p:nvPr/>
        </p:nvPicPr>
        <p:blipFill rotWithShape="1">
          <a:blip r:embed="rId3">
            <a:extLst>
              <a:ext uri="{28A0092B-C50C-407E-A947-70E740481C1C}">
                <a14:useLocalDpi xmlns:a14="http://schemas.microsoft.com/office/drawing/2010/main" val="0"/>
              </a:ext>
            </a:extLst>
          </a:blip>
          <a:srcRect l="22944" t="24511" r="21954" b="28635"/>
          <a:stretch/>
        </p:blipFill>
        <p:spPr>
          <a:xfrm>
            <a:off x="3138617" y="1878227"/>
            <a:ext cx="1375719" cy="1169773"/>
          </a:xfrm>
          <a:prstGeom prst="rect">
            <a:avLst/>
          </a:prstGeom>
        </p:spPr>
      </p:pic>
      <p:pic>
        <p:nvPicPr>
          <p:cNvPr id="11" name="Picture 10">
            <a:extLst>
              <a:ext uri="{FF2B5EF4-FFF2-40B4-BE49-F238E27FC236}">
                <a16:creationId xmlns:a16="http://schemas.microsoft.com/office/drawing/2014/main" id="{EDC64A39-C504-4268-B4F2-BACA45E057F5}"/>
              </a:ext>
            </a:extLst>
          </p:cNvPr>
          <p:cNvPicPr>
            <a:picLocks noChangeAspect="1"/>
          </p:cNvPicPr>
          <p:nvPr/>
        </p:nvPicPr>
        <p:blipFill rotWithShape="1">
          <a:blip r:embed="rId4">
            <a:extLst>
              <a:ext uri="{28A0092B-C50C-407E-A947-70E740481C1C}">
                <a14:useLocalDpi xmlns:a14="http://schemas.microsoft.com/office/drawing/2010/main" val="0"/>
              </a:ext>
            </a:extLst>
          </a:blip>
          <a:srcRect l="23311" t="34375" r="22635" b="46706"/>
          <a:stretch/>
        </p:blipFill>
        <p:spPr>
          <a:xfrm>
            <a:off x="2155372" y="137983"/>
            <a:ext cx="3342208" cy="1169773"/>
          </a:xfrm>
          <a:prstGeom prst="rect">
            <a:avLst/>
          </a:prstGeom>
        </p:spPr>
      </p:pic>
      <p:pic>
        <p:nvPicPr>
          <p:cNvPr id="13" name="Picture 12">
            <a:extLst>
              <a:ext uri="{FF2B5EF4-FFF2-40B4-BE49-F238E27FC236}">
                <a16:creationId xmlns:a16="http://schemas.microsoft.com/office/drawing/2014/main" id="{89281763-5A9B-46B2-824E-ED370C96325C}"/>
              </a:ext>
            </a:extLst>
          </p:cNvPr>
          <p:cNvPicPr>
            <a:picLocks noChangeAspect="1"/>
          </p:cNvPicPr>
          <p:nvPr/>
        </p:nvPicPr>
        <p:blipFill rotWithShape="1">
          <a:blip r:embed="rId5">
            <a:extLst>
              <a:ext uri="{28A0092B-C50C-407E-A947-70E740481C1C}">
                <a14:useLocalDpi xmlns:a14="http://schemas.microsoft.com/office/drawing/2010/main" val="0"/>
              </a:ext>
            </a:extLst>
          </a:blip>
          <a:srcRect l="-1" t="1" r="68950" b="-1006"/>
          <a:stretch/>
        </p:blipFill>
        <p:spPr>
          <a:xfrm>
            <a:off x="7835443" y="1539577"/>
            <a:ext cx="1743650" cy="3329632"/>
          </a:xfrm>
          <a:prstGeom prst="rect">
            <a:avLst/>
          </a:prstGeom>
        </p:spPr>
      </p:pic>
      <p:pic>
        <p:nvPicPr>
          <p:cNvPr id="7" name="Picture 6">
            <a:extLst>
              <a:ext uri="{FF2B5EF4-FFF2-40B4-BE49-F238E27FC236}">
                <a16:creationId xmlns:a16="http://schemas.microsoft.com/office/drawing/2014/main" id="{8B10F03D-40CA-4512-83E7-14668B546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76286" y="1895670"/>
            <a:ext cx="1443919" cy="2561000"/>
          </a:xfrm>
          <a:prstGeom prst="rect">
            <a:avLst/>
          </a:prstGeom>
        </p:spPr>
      </p:pic>
      <p:pic>
        <p:nvPicPr>
          <p:cNvPr id="15" name="Picture 14">
            <a:extLst>
              <a:ext uri="{FF2B5EF4-FFF2-40B4-BE49-F238E27FC236}">
                <a16:creationId xmlns:a16="http://schemas.microsoft.com/office/drawing/2014/main" id="{1349B912-24ED-448A-B3DA-C05451363C69}"/>
              </a:ext>
            </a:extLst>
          </p:cNvPr>
          <p:cNvPicPr>
            <a:picLocks noChangeAspect="1"/>
          </p:cNvPicPr>
          <p:nvPr/>
        </p:nvPicPr>
        <p:blipFill rotWithShape="1">
          <a:blip r:embed="rId7">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cxnSp>
        <p:nvCxnSpPr>
          <p:cNvPr id="23" name="Straight Arrow Connector 22">
            <a:extLst>
              <a:ext uri="{FF2B5EF4-FFF2-40B4-BE49-F238E27FC236}">
                <a16:creationId xmlns:a16="http://schemas.microsoft.com/office/drawing/2014/main" id="{F4C62A0B-EEB2-4F02-9FCA-36BEBE083515}"/>
              </a:ext>
            </a:extLst>
          </p:cNvPr>
          <p:cNvCxnSpPr>
            <a:stCxn id="11" idx="3"/>
            <a:endCxn id="16" idx="2"/>
          </p:cNvCxnSpPr>
          <p:nvPr/>
        </p:nvCxnSpPr>
        <p:spPr>
          <a:xfrm flipV="1">
            <a:off x="5497580" y="628135"/>
            <a:ext cx="4700863" cy="947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A6ADDDD-6C9E-4519-A760-B8FB6C22B76F}"/>
              </a:ext>
            </a:extLst>
          </p:cNvPr>
          <p:cNvCxnSpPr>
            <a:cxnSpLocks/>
            <a:endCxn id="16" idx="2"/>
          </p:cNvCxnSpPr>
          <p:nvPr/>
        </p:nvCxnSpPr>
        <p:spPr>
          <a:xfrm flipV="1">
            <a:off x="5098161" y="628135"/>
            <a:ext cx="5100282" cy="19774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D2D67D4-2073-4FE0-9EA5-CD4DA4A0DCB2}"/>
              </a:ext>
            </a:extLst>
          </p:cNvPr>
          <p:cNvCxnSpPr>
            <a:cxnSpLocks/>
          </p:cNvCxnSpPr>
          <p:nvPr/>
        </p:nvCxnSpPr>
        <p:spPr>
          <a:xfrm flipV="1">
            <a:off x="9388370" y="1057212"/>
            <a:ext cx="1263155" cy="18788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B03E1636-3643-497B-A733-61696BACEF6B}"/>
              </a:ext>
            </a:extLst>
          </p:cNvPr>
          <p:cNvPicPr>
            <a:picLocks noChangeAspect="1"/>
          </p:cNvPicPr>
          <p:nvPr/>
        </p:nvPicPr>
        <p:blipFill rotWithShape="1">
          <a:blip r:embed="rId8">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sp>
        <p:nvSpPr>
          <p:cNvPr id="33" name="TextBox 32">
            <a:extLst>
              <a:ext uri="{FF2B5EF4-FFF2-40B4-BE49-F238E27FC236}">
                <a16:creationId xmlns:a16="http://schemas.microsoft.com/office/drawing/2014/main" id="{D817ADF3-6846-450E-BFBB-91BE1779842D}"/>
              </a:ext>
            </a:extLst>
          </p:cNvPr>
          <p:cNvSpPr txBox="1"/>
          <p:nvPr/>
        </p:nvSpPr>
        <p:spPr>
          <a:xfrm>
            <a:off x="587165" y="413948"/>
            <a:ext cx="1630077" cy="369332"/>
          </a:xfrm>
          <a:prstGeom prst="rect">
            <a:avLst/>
          </a:prstGeom>
          <a:noFill/>
        </p:spPr>
        <p:txBody>
          <a:bodyPr wrap="square" rtlCol="0">
            <a:spAutoFit/>
          </a:bodyPr>
          <a:lstStyle/>
          <a:p>
            <a:r>
              <a:rPr lang="de-DE" dirty="0"/>
              <a:t>AC </a:t>
            </a:r>
            <a:r>
              <a:rPr lang="de-DE" dirty="0" err="1"/>
              <a:t>Turned</a:t>
            </a:r>
            <a:r>
              <a:rPr lang="de-DE" dirty="0"/>
              <a:t> off</a:t>
            </a:r>
            <a:endParaRPr lang="en-CA" dirty="0"/>
          </a:p>
        </p:txBody>
      </p:sp>
      <p:sp>
        <p:nvSpPr>
          <p:cNvPr id="34" name="TextBox 33">
            <a:extLst>
              <a:ext uri="{FF2B5EF4-FFF2-40B4-BE49-F238E27FC236}">
                <a16:creationId xmlns:a16="http://schemas.microsoft.com/office/drawing/2014/main" id="{60F4776E-FD62-4559-9F7C-DE93E3491387}"/>
              </a:ext>
            </a:extLst>
          </p:cNvPr>
          <p:cNvSpPr txBox="1"/>
          <p:nvPr/>
        </p:nvSpPr>
        <p:spPr>
          <a:xfrm>
            <a:off x="3073353" y="5133949"/>
            <a:ext cx="1506246" cy="369332"/>
          </a:xfrm>
          <a:prstGeom prst="rect">
            <a:avLst/>
          </a:prstGeom>
          <a:noFill/>
        </p:spPr>
        <p:txBody>
          <a:bodyPr wrap="none" rtlCol="0">
            <a:spAutoFit/>
          </a:bodyPr>
          <a:lstStyle/>
          <a:p>
            <a:r>
              <a:rPr lang="de-DE" dirty="0" err="1"/>
              <a:t>Window</a:t>
            </a:r>
            <a:r>
              <a:rPr lang="de-DE" dirty="0"/>
              <a:t> open</a:t>
            </a:r>
            <a:endParaRPr lang="en-CA" dirty="0"/>
          </a:p>
        </p:txBody>
      </p:sp>
      <p:sp>
        <p:nvSpPr>
          <p:cNvPr id="35" name="TextBox 34">
            <a:extLst>
              <a:ext uri="{FF2B5EF4-FFF2-40B4-BE49-F238E27FC236}">
                <a16:creationId xmlns:a16="http://schemas.microsoft.com/office/drawing/2014/main" id="{DF2738E9-4CFC-4D03-AAEB-FD0E8DBC09B2}"/>
              </a:ext>
            </a:extLst>
          </p:cNvPr>
          <p:cNvSpPr txBox="1"/>
          <p:nvPr/>
        </p:nvSpPr>
        <p:spPr>
          <a:xfrm>
            <a:off x="7764324" y="4902136"/>
            <a:ext cx="2054409" cy="646331"/>
          </a:xfrm>
          <a:prstGeom prst="rect">
            <a:avLst/>
          </a:prstGeom>
          <a:noFill/>
        </p:spPr>
        <p:txBody>
          <a:bodyPr wrap="none" rtlCol="0">
            <a:spAutoFit/>
          </a:bodyPr>
          <a:lstStyle/>
          <a:p>
            <a:r>
              <a:rPr lang="de-DE" dirty="0"/>
              <a:t>Smart </a:t>
            </a:r>
            <a:r>
              <a:rPr lang="de-DE" dirty="0" err="1"/>
              <a:t>app</a:t>
            </a:r>
            <a:r>
              <a:rPr lang="de-DE" dirty="0"/>
              <a:t> </a:t>
            </a:r>
            <a:r>
              <a:rPr lang="de-DE" dirty="0" err="1"/>
              <a:t>showing</a:t>
            </a:r>
            <a:r>
              <a:rPr lang="de-DE" dirty="0"/>
              <a:t> </a:t>
            </a:r>
          </a:p>
          <a:p>
            <a:r>
              <a:rPr lang="de-DE" dirty="0" err="1"/>
              <a:t>the</a:t>
            </a:r>
            <a:r>
              <a:rPr lang="de-DE" dirty="0"/>
              <a:t> </a:t>
            </a:r>
            <a:r>
              <a:rPr lang="de-DE" dirty="0" err="1"/>
              <a:t>weather</a:t>
            </a:r>
            <a:r>
              <a:rPr lang="de-DE" dirty="0"/>
              <a:t> </a:t>
            </a:r>
            <a:r>
              <a:rPr lang="de-DE" dirty="0" err="1"/>
              <a:t>is</a:t>
            </a:r>
            <a:r>
              <a:rPr lang="de-DE" dirty="0"/>
              <a:t> </a:t>
            </a:r>
            <a:r>
              <a:rPr lang="de-DE" dirty="0" err="1"/>
              <a:t>good</a:t>
            </a:r>
            <a:endParaRPr lang="en-CA" dirty="0"/>
          </a:p>
        </p:txBody>
      </p:sp>
      <p:pic>
        <p:nvPicPr>
          <p:cNvPr id="37" name="Picture 36">
            <a:extLst>
              <a:ext uri="{FF2B5EF4-FFF2-40B4-BE49-F238E27FC236}">
                <a16:creationId xmlns:a16="http://schemas.microsoft.com/office/drawing/2014/main" id="{C4710BC0-52AF-4CE1-AA2C-CA0C5842C6FA}"/>
              </a:ext>
            </a:extLst>
          </p:cNvPr>
          <p:cNvPicPr>
            <a:picLocks noChangeAspect="1"/>
          </p:cNvPicPr>
          <p:nvPr/>
        </p:nvPicPr>
        <p:blipFill rotWithShape="1">
          <a:blip r:embed="rId9">
            <a:extLst>
              <a:ext uri="{28A0092B-C50C-407E-A947-70E740481C1C}">
                <a14:useLocalDpi xmlns:a14="http://schemas.microsoft.com/office/drawing/2010/main" val="0"/>
              </a:ext>
            </a:extLst>
          </a:blip>
          <a:srcRect l="31135" t="19069" r="28741" b="21135"/>
          <a:stretch/>
        </p:blipFill>
        <p:spPr>
          <a:xfrm>
            <a:off x="10651525" y="2605607"/>
            <a:ext cx="1257009" cy="1977472"/>
          </a:xfrm>
          <a:prstGeom prst="rect">
            <a:avLst/>
          </a:prstGeom>
        </p:spPr>
      </p:pic>
      <p:cxnSp>
        <p:nvCxnSpPr>
          <p:cNvPr id="39" name="Straight Arrow Connector 38">
            <a:extLst>
              <a:ext uri="{FF2B5EF4-FFF2-40B4-BE49-F238E27FC236}">
                <a16:creationId xmlns:a16="http://schemas.microsoft.com/office/drawing/2014/main" id="{1E81420E-26CB-4EBC-8154-15290574A4F5}"/>
              </a:ext>
            </a:extLst>
          </p:cNvPr>
          <p:cNvCxnSpPr/>
          <p:nvPr/>
        </p:nvCxnSpPr>
        <p:spPr>
          <a:xfrm>
            <a:off x="9561048" y="3531140"/>
            <a:ext cx="109047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242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41DF92-719A-4340-95C8-507CCB9B89BF}"/>
              </a:ext>
            </a:extLst>
          </p:cNvPr>
          <p:cNvPicPr>
            <a:picLocks noChangeAspect="1"/>
          </p:cNvPicPr>
          <p:nvPr/>
        </p:nvPicPr>
        <p:blipFill rotWithShape="1">
          <a:blip r:embed="rId2">
            <a:extLst>
              <a:ext uri="{28A0092B-C50C-407E-A947-70E740481C1C}">
                <a14:useLocalDpi xmlns:a14="http://schemas.microsoft.com/office/drawing/2010/main" val="0"/>
              </a:ext>
            </a:extLst>
          </a:blip>
          <a:srcRect l="12411" t="12799" r="12696" b="17985"/>
          <a:stretch/>
        </p:blipFill>
        <p:spPr>
          <a:xfrm>
            <a:off x="2395157" y="1391054"/>
            <a:ext cx="3424136" cy="3375498"/>
          </a:xfrm>
          <a:prstGeom prst="rect">
            <a:avLst/>
          </a:prstGeom>
        </p:spPr>
      </p:pic>
      <p:pic>
        <p:nvPicPr>
          <p:cNvPr id="14" name="Picture 13">
            <a:extLst>
              <a:ext uri="{FF2B5EF4-FFF2-40B4-BE49-F238E27FC236}">
                <a16:creationId xmlns:a16="http://schemas.microsoft.com/office/drawing/2014/main" id="{01D4534B-3C93-4681-9711-4347D4023A5F}"/>
              </a:ext>
            </a:extLst>
          </p:cNvPr>
          <p:cNvPicPr>
            <a:picLocks noChangeAspect="1"/>
          </p:cNvPicPr>
          <p:nvPr/>
        </p:nvPicPr>
        <p:blipFill rotWithShape="1">
          <a:blip r:embed="rId3">
            <a:extLst>
              <a:ext uri="{28A0092B-C50C-407E-A947-70E740481C1C}">
                <a14:useLocalDpi xmlns:a14="http://schemas.microsoft.com/office/drawing/2010/main" val="0"/>
              </a:ext>
            </a:extLst>
          </a:blip>
          <a:srcRect l="-1" t="1" r="68950" b="-1006"/>
          <a:stretch/>
        </p:blipFill>
        <p:spPr>
          <a:xfrm>
            <a:off x="7592252" y="1436920"/>
            <a:ext cx="1743650" cy="3329632"/>
          </a:xfrm>
          <a:prstGeom prst="rect">
            <a:avLst/>
          </a:prstGeom>
        </p:spPr>
      </p:pic>
      <p:sp>
        <p:nvSpPr>
          <p:cNvPr id="15" name="Oval 14">
            <a:extLst>
              <a:ext uri="{FF2B5EF4-FFF2-40B4-BE49-F238E27FC236}">
                <a16:creationId xmlns:a16="http://schemas.microsoft.com/office/drawing/2014/main" id="{C4073FE2-C837-4FC8-9AAD-29FF92ACF691}"/>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6" name="Picture 15">
            <a:extLst>
              <a:ext uri="{FF2B5EF4-FFF2-40B4-BE49-F238E27FC236}">
                <a16:creationId xmlns:a16="http://schemas.microsoft.com/office/drawing/2014/main" id="{E08E9AB1-FDE8-475B-BCCD-716C71616690}"/>
              </a:ext>
            </a:extLst>
          </p:cNvPr>
          <p:cNvPicPr>
            <a:picLocks noChangeAspect="1"/>
          </p:cNvPicPr>
          <p:nvPr/>
        </p:nvPicPr>
        <p:blipFill rotWithShape="1">
          <a:blip r:embed="rId4">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17" name="Picture 16">
            <a:extLst>
              <a:ext uri="{FF2B5EF4-FFF2-40B4-BE49-F238E27FC236}">
                <a16:creationId xmlns:a16="http://schemas.microsoft.com/office/drawing/2014/main" id="{79F839CB-ACA0-44DC-9667-E84BBAD22840}"/>
              </a:ext>
            </a:extLst>
          </p:cNvPr>
          <p:cNvPicPr>
            <a:picLocks noChangeAspect="1"/>
          </p:cNvPicPr>
          <p:nvPr/>
        </p:nvPicPr>
        <p:blipFill rotWithShape="1">
          <a:blip r:embed="rId5">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pic>
        <p:nvPicPr>
          <p:cNvPr id="19" name="Picture 18">
            <a:extLst>
              <a:ext uri="{FF2B5EF4-FFF2-40B4-BE49-F238E27FC236}">
                <a16:creationId xmlns:a16="http://schemas.microsoft.com/office/drawing/2014/main" id="{9D94C34A-2617-48C8-B090-70CFCB2093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4034" y="1815613"/>
            <a:ext cx="1473487" cy="2572246"/>
          </a:xfrm>
          <a:prstGeom prst="rect">
            <a:avLst/>
          </a:prstGeom>
        </p:spPr>
      </p:pic>
      <p:sp>
        <p:nvSpPr>
          <p:cNvPr id="20" name="TextBox 19">
            <a:extLst>
              <a:ext uri="{FF2B5EF4-FFF2-40B4-BE49-F238E27FC236}">
                <a16:creationId xmlns:a16="http://schemas.microsoft.com/office/drawing/2014/main" id="{594CF896-E621-48BB-9A69-F5B3A5424911}"/>
              </a:ext>
            </a:extLst>
          </p:cNvPr>
          <p:cNvSpPr txBox="1"/>
          <p:nvPr/>
        </p:nvSpPr>
        <p:spPr>
          <a:xfrm>
            <a:off x="2587863" y="5936664"/>
            <a:ext cx="6462859" cy="369332"/>
          </a:xfrm>
          <a:prstGeom prst="rect">
            <a:avLst/>
          </a:prstGeom>
          <a:noFill/>
        </p:spPr>
        <p:txBody>
          <a:bodyPr wrap="none" rtlCol="0">
            <a:spAutoFit/>
          </a:bodyPr>
          <a:lstStyle/>
          <a:p>
            <a:r>
              <a:rPr lang="de-DE" dirty="0" err="1"/>
              <a:t>Window</a:t>
            </a:r>
            <a:r>
              <a:rPr lang="de-DE" dirty="0"/>
              <a:t> </a:t>
            </a:r>
            <a:r>
              <a:rPr lang="de-DE" dirty="0" err="1"/>
              <a:t>automatically</a:t>
            </a:r>
            <a:r>
              <a:rPr lang="de-DE" dirty="0"/>
              <a:t> </a:t>
            </a:r>
            <a:r>
              <a:rPr lang="de-DE" dirty="0" err="1"/>
              <a:t>closes</a:t>
            </a:r>
            <a:r>
              <a:rPr lang="de-DE" dirty="0"/>
              <a:t> </a:t>
            </a:r>
            <a:r>
              <a:rPr lang="de-DE" dirty="0" err="1"/>
              <a:t>when</a:t>
            </a:r>
            <a:r>
              <a:rPr lang="de-DE" dirty="0"/>
              <a:t> </a:t>
            </a:r>
            <a:r>
              <a:rPr lang="de-DE" dirty="0" err="1"/>
              <a:t>the</a:t>
            </a:r>
            <a:r>
              <a:rPr lang="de-DE" dirty="0"/>
              <a:t> </a:t>
            </a:r>
            <a:r>
              <a:rPr lang="de-DE" dirty="0" err="1"/>
              <a:t>it</a:t>
            </a:r>
            <a:r>
              <a:rPr lang="de-DE" dirty="0"/>
              <a:t> </a:t>
            </a:r>
            <a:r>
              <a:rPr lang="de-DE" dirty="0" err="1"/>
              <a:t>detects</a:t>
            </a:r>
            <a:r>
              <a:rPr lang="de-DE" dirty="0"/>
              <a:t> a </a:t>
            </a:r>
            <a:r>
              <a:rPr lang="de-DE" dirty="0" err="1"/>
              <a:t>forecast</a:t>
            </a:r>
            <a:r>
              <a:rPr lang="de-DE" dirty="0"/>
              <a:t> </a:t>
            </a:r>
            <a:r>
              <a:rPr lang="de-DE" dirty="0" err="1"/>
              <a:t>of</a:t>
            </a:r>
            <a:r>
              <a:rPr lang="de-DE" dirty="0"/>
              <a:t> rain. </a:t>
            </a:r>
            <a:endParaRPr lang="en-CA" dirty="0"/>
          </a:p>
        </p:txBody>
      </p:sp>
      <p:cxnSp>
        <p:nvCxnSpPr>
          <p:cNvPr id="22" name="Straight Arrow Connector 21">
            <a:extLst>
              <a:ext uri="{FF2B5EF4-FFF2-40B4-BE49-F238E27FC236}">
                <a16:creationId xmlns:a16="http://schemas.microsoft.com/office/drawing/2014/main" id="{59064290-57C5-44AC-98F2-01DC2A4C53EB}"/>
              </a:ext>
            </a:extLst>
          </p:cNvPr>
          <p:cNvCxnSpPr>
            <a:endCxn id="15" idx="2"/>
          </p:cNvCxnSpPr>
          <p:nvPr/>
        </p:nvCxnSpPr>
        <p:spPr>
          <a:xfrm flipV="1">
            <a:off x="5223753" y="628135"/>
            <a:ext cx="4974690" cy="7629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8D8DEEE-DA6A-44F1-9530-1F4750F58065}"/>
              </a:ext>
            </a:extLst>
          </p:cNvPr>
          <p:cNvCxnSpPr>
            <a:endCxn id="15" idx="3"/>
          </p:cNvCxnSpPr>
          <p:nvPr/>
        </p:nvCxnSpPr>
        <p:spPr>
          <a:xfrm flipV="1">
            <a:off x="9187521" y="1041712"/>
            <a:ext cx="1290808" cy="12637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F3E67F4-8D9E-48ED-997E-144A1096395C}"/>
              </a:ext>
            </a:extLst>
          </p:cNvPr>
          <p:cNvSpPr txBox="1"/>
          <p:nvPr/>
        </p:nvSpPr>
        <p:spPr>
          <a:xfrm>
            <a:off x="7517288" y="4733229"/>
            <a:ext cx="2279555" cy="646331"/>
          </a:xfrm>
          <a:prstGeom prst="rect">
            <a:avLst/>
          </a:prstGeom>
          <a:noFill/>
        </p:spPr>
        <p:txBody>
          <a:bodyPr wrap="square" rtlCol="0">
            <a:spAutoFit/>
          </a:bodyPr>
          <a:lstStyle/>
          <a:p>
            <a:r>
              <a:rPr lang="de-DE" dirty="0"/>
              <a:t>Smart </a:t>
            </a:r>
            <a:r>
              <a:rPr lang="de-DE" dirty="0" err="1"/>
              <a:t>app</a:t>
            </a:r>
            <a:r>
              <a:rPr lang="de-DE" dirty="0"/>
              <a:t> </a:t>
            </a:r>
            <a:r>
              <a:rPr lang="de-DE" dirty="0" err="1"/>
              <a:t>showing</a:t>
            </a:r>
            <a:r>
              <a:rPr lang="de-DE" dirty="0"/>
              <a:t> </a:t>
            </a:r>
          </a:p>
          <a:p>
            <a:r>
              <a:rPr lang="de-DE" dirty="0" err="1"/>
              <a:t>the</a:t>
            </a:r>
            <a:r>
              <a:rPr lang="de-DE" dirty="0"/>
              <a:t> </a:t>
            </a:r>
            <a:r>
              <a:rPr lang="de-DE" dirty="0" err="1"/>
              <a:t>weather</a:t>
            </a:r>
            <a:r>
              <a:rPr lang="de-DE" dirty="0"/>
              <a:t> </a:t>
            </a:r>
            <a:r>
              <a:rPr lang="de-DE" dirty="0" err="1"/>
              <a:t>is</a:t>
            </a:r>
            <a:r>
              <a:rPr lang="de-DE" dirty="0"/>
              <a:t> </a:t>
            </a:r>
            <a:r>
              <a:rPr lang="de-DE" dirty="0" err="1"/>
              <a:t>rainy</a:t>
            </a:r>
            <a:endParaRPr lang="en-CA" dirty="0"/>
          </a:p>
        </p:txBody>
      </p:sp>
      <p:pic>
        <p:nvPicPr>
          <p:cNvPr id="26" name="Picture 25">
            <a:extLst>
              <a:ext uri="{FF2B5EF4-FFF2-40B4-BE49-F238E27FC236}">
                <a16:creationId xmlns:a16="http://schemas.microsoft.com/office/drawing/2014/main" id="{3A656D61-59A4-4D59-8EB6-40259EE6456A}"/>
              </a:ext>
            </a:extLst>
          </p:cNvPr>
          <p:cNvPicPr>
            <a:picLocks noChangeAspect="1"/>
          </p:cNvPicPr>
          <p:nvPr/>
        </p:nvPicPr>
        <p:blipFill rotWithShape="1">
          <a:blip r:embed="rId7">
            <a:extLst>
              <a:ext uri="{28A0092B-C50C-407E-A947-70E740481C1C}">
                <a14:useLocalDpi xmlns:a14="http://schemas.microsoft.com/office/drawing/2010/main" val="0"/>
              </a:ext>
            </a:extLst>
          </a:blip>
          <a:srcRect l="31135" t="19069" r="28741" b="21135"/>
          <a:stretch/>
        </p:blipFill>
        <p:spPr>
          <a:xfrm>
            <a:off x="10651525" y="2605607"/>
            <a:ext cx="1257009" cy="1977472"/>
          </a:xfrm>
          <a:prstGeom prst="rect">
            <a:avLst/>
          </a:prstGeom>
        </p:spPr>
      </p:pic>
      <p:cxnSp>
        <p:nvCxnSpPr>
          <p:cNvPr id="27" name="Straight Arrow Connector 26">
            <a:extLst>
              <a:ext uri="{FF2B5EF4-FFF2-40B4-BE49-F238E27FC236}">
                <a16:creationId xmlns:a16="http://schemas.microsoft.com/office/drawing/2014/main" id="{98366E87-9E4C-4E43-AE27-9FEAB66C1D58}"/>
              </a:ext>
            </a:extLst>
          </p:cNvPr>
          <p:cNvCxnSpPr/>
          <p:nvPr/>
        </p:nvCxnSpPr>
        <p:spPr>
          <a:xfrm>
            <a:off x="9561048" y="3531140"/>
            <a:ext cx="109047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069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Smart Gardening:</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497176"/>
            <a:ext cx="9144000" cy="1655762"/>
          </a:xfrm>
        </p:spPr>
        <p:txBody>
          <a:bodyPr>
            <a:normAutofit fontScale="92500"/>
          </a:bodyPr>
          <a:lstStyle/>
          <a:p>
            <a:pPr algn="l"/>
            <a:r>
              <a:rPr lang="en-CA" dirty="0"/>
              <a:t>A separate space for garden in the house for the plant lovers. The smart home will allow devices like </a:t>
            </a:r>
            <a:r>
              <a:rPr lang="en-CA" dirty="0" err="1"/>
              <a:t>GreenSens</a:t>
            </a:r>
            <a:r>
              <a:rPr lang="en-CA" dirty="0"/>
              <a:t> to be compatible with it, keeping the user constantly updated about the health of each of the plants in the garden. </a:t>
            </a:r>
          </a:p>
          <a:p>
            <a:pPr algn="l"/>
            <a:r>
              <a:rPr lang="en-CA" dirty="0"/>
              <a:t>Requirements: </a:t>
            </a:r>
            <a:r>
              <a:rPr lang="en-CA" dirty="0" err="1"/>
              <a:t>GreenSens</a:t>
            </a:r>
            <a:r>
              <a:rPr lang="en-CA" dirty="0"/>
              <a:t>, Space in the house.</a:t>
            </a:r>
          </a:p>
          <a:p>
            <a:pPr algn="l"/>
            <a:endParaRPr lang="en-CA" dirty="0"/>
          </a:p>
        </p:txBody>
      </p:sp>
    </p:spTree>
    <p:extLst>
      <p:ext uri="{BB962C8B-B14F-4D97-AF65-F5344CB8AC3E}">
        <p14:creationId xmlns:p14="http://schemas.microsoft.com/office/powerpoint/2010/main" val="223492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2608CC-C925-4A5D-8825-12162D55C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5438" y="1244751"/>
            <a:ext cx="4922938" cy="3307599"/>
          </a:xfrm>
          <a:prstGeom prst="rect">
            <a:avLst/>
          </a:prstGeom>
        </p:spPr>
      </p:pic>
      <p:pic>
        <p:nvPicPr>
          <p:cNvPr id="12" name="Picture 11">
            <a:extLst>
              <a:ext uri="{FF2B5EF4-FFF2-40B4-BE49-F238E27FC236}">
                <a16:creationId xmlns:a16="http://schemas.microsoft.com/office/drawing/2014/main" id="{1D50CDC9-42A8-4F50-931B-4E01CFDF633C}"/>
              </a:ext>
            </a:extLst>
          </p:cNvPr>
          <p:cNvPicPr>
            <a:picLocks noChangeAspect="1"/>
          </p:cNvPicPr>
          <p:nvPr/>
        </p:nvPicPr>
        <p:blipFill rotWithShape="1">
          <a:blip r:embed="rId3">
            <a:extLst>
              <a:ext uri="{28A0092B-C50C-407E-A947-70E740481C1C}">
                <a14:useLocalDpi xmlns:a14="http://schemas.microsoft.com/office/drawing/2010/main" val="0"/>
              </a:ext>
            </a:extLst>
          </a:blip>
          <a:srcRect l="-1" t="1" r="68950" b="-1006"/>
          <a:stretch/>
        </p:blipFill>
        <p:spPr>
          <a:xfrm>
            <a:off x="7864626" y="1472062"/>
            <a:ext cx="1743650" cy="3329632"/>
          </a:xfrm>
          <a:prstGeom prst="rect">
            <a:avLst/>
          </a:prstGeom>
        </p:spPr>
      </p:pic>
      <p:pic>
        <p:nvPicPr>
          <p:cNvPr id="11" name="Picture 10">
            <a:extLst>
              <a:ext uri="{FF2B5EF4-FFF2-40B4-BE49-F238E27FC236}">
                <a16:creationId xmlns:a16="http://schemas.microsoft.com/office/drawing/2014/main" id="{D380C84D-C620-43E0-8DCB-C54C75D389B2}"/>
              </a:ext>
            </a:extLst>
          </p:cNvPr>
          <p:cNvPicPr>
            <a:picLocks noChangeAspect="1"/>
          </p:cNvPicPr>
          <p:nvPr/>
        </p:nvPicPr>
        <p:blipFill rotWithShape="1">
          <a:blip r:embed="rId4">
            <a:extLst>
              <a:ext uri="{28A0092B-C50C-407E-A947-70E740481C1C}">
                <a14:useLocalDpi xmlns:a14="http://schemas.microsoft.com/office/drawing/2010/main" val="0"/>
              </a:ext>
            </a:extLst>
          </a:blip>
          <a:srcRect l="62091" t="14474" r="16620" b="20414"/>
          <a:stretch/>
        </p:blipFill>
        <p:spPr>
          <a:xfrm>
            <a:off x="7998326" y="1808955"/>
            <a:ext cx="1476250" cy="2655846"/>
          </a:xfrm>
          <a:prstGeom prst="rect">
            <a:avLst/>
          </a:prstGeom>
        </p:spPr>
      </p:pic>
      <p:sp>
        <p:nvSpPr>
          <p:cNvPr id="13" name="TextBox 12">
            <a:extLst>
              <a:ext uri="{FF2B5EF4-FFF2-40B4-BE49-F238E27FC236}">
                <a16:creationId xmlns:a16="http://schemas.microsoft.com/office/drawing/2014/main" id="{F1A8E140-DE6D-464B-B725-8285DEABFB3A}"/>
              </a:ext>
            </a:extLst>
          </p:cNvPr>
          <p:cNvSpPr txBox="1"/>
          <p:nvPr/>
        </p:nvSpPr>
        <p:spPr>
          <a:xfrm>
            <a:off x="2355424" y="4499595"/>
            <a:ext cx="3102965" cy="369332"/>
          </a:xfrm>
          <a:prstGeom prst="rect">
            <a:avLst/>
          </a:prstGeom>
          <a:noFill/>
        </p:spPr>
        <p:txBody>
          <a:bodyPr wrap="none" rtlCol="0">
            <a:spAutoFit/>
          </a:bodyPr>
          <a:lstStyle/>
          <a:p>
            <a:r>
              <a:rPr lang="de-DE" dirty="0"/>
              <a:t>Garden in </a:t>
            </a:r>
            <a:r>
              <a:rPr lang="de-DE" dirty="0" err="1"/>
              <a:t>the</a:t>
            </a:r>
            <a:r>
              <a:rPr lang="de-DE" dirty="0"/>
              <a:t> </a:t>
            </a:r>
            <a:r>
              <a:rPr lang="de-DE" dirty="0" err="1"/>
              <a:t>terrace</a:t>
            </a:r>
            <a:r>
              <a:rPr lang="de-DE" dirty="0"/>
              <a:t> and </a:t>
            </a:r>
            <a:r>
              <a:rPr lang="de-DE" dirty="0" err="1"/>
              <a:t>lawn</a:t>
            </a:r>
            <a:endParaRPr lang="en-CA" dirty="0"/>
          </a:p>
        </p:txBody>
      </p:sp>
      <p:pic>
        <p:nvPicPr>
          <p:cNvPr id="15" name="Picture 14">
            <a:extLst>
              <a:ext uri="{FF2B5EF4-FFF2-40B4-BE49-F238E27FC236}">
                <a16:creationId xmlns:a16="http://schemas.microsoft.com/office/drawing/2014/main" id="{2DB90327-C89A-4FF7-A055-800C3A24F6B7}"/>
              </a:ext>
            </a:extLst>
          </p:cNvPr>
          <p:cNvPicPr>
            <a:picLocks noChangeAspect="1"/>
          </p:cNvPicPr>
          <p:nvPr/>
        </p:nvPicPr>
        <p:blipFill rotWithShape="1">
          <a:blip r:embed="rId5">
            <a:extLst>
              <a:ext uri="{28A0092B-C50C-407E-A947-70E740481C1C}">
                <a14:useLocalDpi xmlns:a14="http://schemas.microsoft.com/office/drawing/2010/main" val="0"/>
              </a:ext>
            </a:extLst>
          </a:blip>
          <a:srcRect l="20544" t="18634" r="24210" b="5432"/>
          <a:stretch/>
        </p:blipFill>
        <p:spPr>
          <a:xfrm>
            <a:off x="555478" y="6048806"/>
            <a:ext cx="889960" cy="623848"/>
          </a:xfrm>
          <a:prstGeom prst="rect">
            <a:avLst/>
          </a:prstGeom>
        </p:spPr>
      </p:pic>
      <p:pic>
        <p:nvPicPr>
          <p:cNvPr id="17" name="Picture 16">
            <a:extLst>
              <a:ext uri="{FF2B5EF4-FFF2-40B4-BE49-F238E27FC236}">
                <a16:creationId xmlns:a16="http://schemas.microsoft.com/office/drawing/2014/main" id="{9DADCBE6-704E-4D7C-964C-0734EB491207}"/>
              </a:ext>
            </a:extLst>
          </p:cNvPr>
          <p:cNvPicPr>
            <a:picLocks noChangeAspect="1"/>
          </p:cNvPicPr>
          <p:nvPr/>
        </p:nvPicPr>
        <p:blipFill rotWithShape="1">
          <a:blip r:embed="rId6">
            <a:extLst>
              <a:ext uri="{28A0092B-C50C-407E-A947-70E740481C1C}">
                <a14:useLocalDpi xmlns:a14="http://schemas.microsoft.com/office/drawing/2010/main" val="0"/>
              </a:ext>
            </a:extLst>
          </a:blip>
          <a:srcRect l="79335" t="51682" r="1615" b="8139"/>
          <a:stretch/>
        </p:blipFill>
        <p:spPr>
          <a:xfrm>
            <a:off x="1746301" y="5388165"/>
            <a:ext cx="814289" cy="1321283"/>
          </a:xfrm>
          <a:prstGeom prst="rect">
            <a:avLst/>
          </a:prstGeom>
        </p:spPr>
      </p:pic>
      <p:sp>
        <p:nvSpPr>
          <p:cNvPr id="18" name="Arrow: Bent 17">
            <a:extLst>
              <a:ext uri="{FF2B5EF4-FFF2-40B4-BE49-F238E27FC236}">
                <a16:creationId xmlns:a16="http://schemas.microsoft.com/office/drawing/2014/main" id="{FFFBAA4F-4C36-443E-A493-BA232C7B58CC}"/>
              </a:ext>
            </a:extLst>
          </p:cNvPr>
          <p:cNvSpPr/>
          <p:nvPr/>
        </p:nvSpPr>
        <p:spPr>
          <a:xfrm>
            <a:off x="1264233" y="2879386"/>
            <a:ext cx="165370" cy="316941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3" name="Arrow: Bent 22">
            <a:extLst>
              <a:ext uri="{FF2B5EF4-FFF2-40B4-BE49-F238E27FC236}">
                <a16:creationId xmlns:a16="http://schemas.microsoft.com/office/drawing/2014/main" id="{D647F938-3D8E-4D8D-B3B4-CC71EF64FC35}"/>
              </a:ext>
            </a:extLst>
          </p:cNvPr>
          <p:cNvSpPr/>
          <p:nvPr/>
        </p:nvSpPr>
        <p:spPr>
          <a:xfrm rot="11932429">
            <a:off x="1264233" y="6595353"/>
            <a:ext cx="652116" cy="11409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4" name="Oval 23">
            <a:extLst>
              <a:ext uri="{FF2B5EF4-FFF2-40B4-BE49-F238E27FC236}">
                <a16:creationId xmlns:a16="http://schemas.microsoft.com/office/drawing/2014/main" id="{E76E4CC7-5E9F-4913-B5E4-5EBCBC961F68}"/>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5" name="Picture 24">
            <a:extLst>
              <a:ext uri="{FF2B5EF4-FFF2-40B4-BE49-F238E27FC236}">
                <a16:creationId xmlns:a16="http://schemas.microsoft.com/office/drawing/2014/main" id="{03AFD61C-329A-4ABA-A14A-672FDAEA217C}"/>
              </a:ext>
            </a:extLst>
          </p:cNvPr>
          <p:cNvPicPr>
            <a:picLocks noChangeAspect="1"/>
          </p:cNvPicPr>
          <p:nvPr/>
        </p:nvPicPr>
        <p:blipFill rotWithShape="1">
          <a:blip r:embed="rId7">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26" name="Picture 25">
            <a:extLst>
              <a:ext uri="{FF2B5EF4-FFF2-40B4-BE49-F238E27FC236}">
                <a16:creationId xmlns:a16="http://schemas.microsoft.com/office/drawing/2014/main" id="{6DC55A25-C36D-4C23-9462-E1D570FBDC45}"/>
              </a:ext>
            </a:extLst>
          </p:cNvPr>
          <p:cNvPicPr>
            <a:picLocks noChangeAspect="1"/>
          </p:cNvPicPr>
          <p:nvPr/>
        </p:nvPicPr>
        <p:blipFill rotWithShape="1">
          <a:blip r:embed="rId8">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cxnSp>
        <p:nvCxnSpPr>
          <p:cNvPr id="28" name="Straight Arrow Connector 27">
            <a:extLst>
              <a:ext uri="{FF2B5EF4-FFF2-40B4-BE49-F238E27FC236}">
                <a16:creationId xmlns:a16="http://schemas.microsoft.com/office/drawing/2014/main" id="{484B622E-1137-4319-9C39-4E1DD65DA139}"/>
              </a:ext>
            </a:extLst>
          </p:cNvPr>
          <p:cNvCxnSpPr>
            <a:cxnSpLocks/>
          </p:cNvCxnSpPr>
          <p:nvPr/>
        </p:nvCxnSpPr>
        <p:spPr>
          <a:xfrm flipV="1">
            <a:off x="9474576" y="1092200"/>
            <a:ext cx="1164832" cy="10381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367A22BB-8429-425A-AEDC-44D2CC676E43}"/>
              </a:ext>
            </a:extLst>
          </p:cNvPr>
          <p:cNvCxnSpPr>
            <a:cxnSpLocks/>
            <a:endCxn id="24" idx="2"/>
          </p:cNvCxnSpPr>
          <p:nvPr/>
        </p:nvCxnSpPr>
        <p:spPr>
          <a:xfrm flipV="1">
            <a:off x="768485" y="628135"/>
            <a:ext cx="9429958" cy="5529474"/>
          </a:xfrm>
          <a:prstGeom prst="curvedConnector3">
            <a:avLst>
              <a:gd name="adj1" fmla="val -818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D4CF7FE-3B5A-4AC7-9A9E-850A83EF2481}"/>
              </a:ext>
            </a:extLst>
          </p:cNvPr>
          <p:cNvSpPr txBox="1"/>
          <p:nvPr/>
        </p:nvSpPr>
        <p:spPr>
          <a:xfrm>
            <a:off x="7686897" y="4833320"/>
            <a:ext cx="2519464" cy="646331"/>
          </a:xfrm>
          <a:prstGeom prst="rect">
            <a:avLst/>
          </a:prstGeom>
          <a:noFill/>
        </p:spPr>
        <p:txBody>
          <a:bodyPr wrap="square" rtlCol="0">
            <a:spAutoFit/>
          </a:bodyPr>
          <a:lstStyle/>
          <a:p>
            <a:r>
              <a:rPr lang="de-DE" dirty="0"/>
              <a:t>Smart </a:t>
            </a:r>
            <a:r>
              <a:rPr lang="de-DE" dirty="0" err="1"/>
              <a:t>app</a:t>
            </a:r>
            <a:r>
              <a:rPr lang="de-DE" dirty="0"/>
              <a:t> </a:t>
            </a:r>
            <a:r>
              <a:rPr lang="de-DE" dirty="0" err="1"/>
              <a:t>showing</a:t>
            </a:r>
            <a:r>
              <a:rPr lang="de-DE" dirty="0"/>
              <a:t> </a:t>
            </a:r>
            <a:r>
              <a:rPr lang="de-DE" dirty="0" err="1"/>
              <a:t>overall</a:t>
            </a:r>
            <a:r>
              <a:rPr lang="de-DE" dirty="0"/>
              <a:t> </a:t>
            </a:r>
            <a:r>
              <a:rPr lang="de-DE" dirty="0" err="1"/>
              <a:t>health</a:t>
            </a:r>
            <a:r>
              <a:rPr lang="de-DE" dirty="0"/>
              <a:t> </a:t>
            </a:r>
            <a:r>
              <a:rPr lang="de-DE" dirty="0" err="1"/>
              <a:t>of</a:t>
            </a:r>
            <a:r>
              <a:rPr lang="de-DE" dirty="0"/>
              <a:t> plants</a:t>
            </a:r>
            <a:endParaRPr lang="en-CA" dirty="0"/>
          </a:p>
        </p:txBody>
      </p:sp>
      <p:sp>
        <p:nvSpPr>
          <p:cNvPr id="47" name="TextBox 46">
            <a:extLst>
              <a:ext uri="{FF2B5EF4-FFF2-40B4-BE49-F238E27FC236}">
                <a16:creationId xmlns:a16="http://schemas.microsoft.com/office/drawing/2014/main" id="{5E3BF7D9-8CC2-4DEE-A830-A42FF965D75A}"/>
              </a:ext>
            </a:extLst>
          </p:cNvPr>
          <p:cNvSpPr txBox="1"/>
          <p:nvPr/>
        </p:nvSpPr>
        <p:spPr>
          <a:xfrm>
            <a:off x="2720503" y="5557444"/>
            <a:ext cx="3375497" cy="1200329"/>
          </a:xfrm>
          <a:prstGeom prst="rect">
            <a:avLst/>
          </a:prstGeom>
          <a:noFill/>
        </p:spPr>
        <p:txBody>
          <a:bodyPr wrap="square" rtlCol="0">
            <a:spAutoFit/>
          </a:bodyPr>
          <a:lstStyle/>
          <a:p>
            <a:r>
              <a:rPr lang="de-DE" dirty="0" err="1"/>
              <a:t>When</a:t>
            </a:r>
            <a:r>
              <a:rPr lang="de-DE" dirty="0"/>
              <a:t> </a:t>
            </a:r>
            <a:r>
              <a:rPr lang="de-DE" dirty="0" err="1"/>
              <a:t>the</a:t>
            </a:r>
            <a:r>
              <a:rPr lang="de-DE" dirty="0"/>
              <a:t> </a:t>
            </a:r>
            <a:r>
              <a:rPr lang="de-DE" dirty="0" err="1"/>
              <a:t>water</a:t>
            </a:r>
            <a:r>
              <a:rPr lang="de-DE" dirty="0"/>
              <a:t> </a:t>
            </a:r>
            <a:r>
              <a:rPr lang="de-DE" dirty="0" err="1"/>
              <a:t>level</a:t>
            </a:r>
            <a:r>
              <a:rPr lang="de-DE" dirty="0"/>
              <a:t> </a:t>
            </a:r>
            <a:r>
              <a:rPr lang="de-DE" dirty="0" err="1"/>
              <a:t>of</a:t>
            </a:r>
            <a:r>
              <a:rPr lang="de-DE" dirty="0"/>
              <a:t> plants </a:t>
            </a:r>
            <a:r>
              <a:rPr lang="de-DE" dirty="0" err="1"/>
              <a:t>is</a:t>
            </a:r>
            <a:r>
              <a:rPr lang="de-DE" dirty="0"/>
              <a:t> </a:t>
            </a:r>
            <a:r>
              <a:rPr lang="de-DE" dirty="0" err="1"/>
              <a:t>low</a:t>
            </a:r>
            <a:r>
              <a:rPr lang="de-DE" dirty="0"/>
              <a:t>, </a:t>
            </a:r>
            <a:r>
              <a:rPr lang="de-DE" dirty="0" err="1"/>
              <a:t>the</a:t>
            </a:r>
            <a:r>
              <a:rPr lang="de-DE" dirty="0"/>
              <a:t> smart </a:t>
            </a:r>
            <a:r>
              <a:rPr lang="de-DE" dirty="0" err="1"/>
              <a:t>system</a:t>
            </a:r>
            <a:r>
              <a:rPr lang="de-DE" dirty="0"/>
              <a:t> </a:t>
            </a:r>
            <a:r>
              <a:rPr lang="de-DE" dirty="0" err="1"/>
              <a:t>automatically</a:t>
            </a:r>
            <a:r>
              <a:rPr lang="de-DE" dirty="0"/>
              <a:t> </a:t>
            </a:r>
            <a:r>
              <a:rPr lang="de-DE" dirty="0" err="1"/>
              <a:t>pumps</a:t>
            </a:r>
            <a:r>
              <a:rPr lang="de-DE" dirty="0"/>
              <a:t> </a:t>
            </a:r>
            <a:r>
              <a:rPr lang="de-DE" dirty="0" err="1"/>
              <a:t>water</a:t>
            </a:r>
            <a:r>
              <a:rPr lang="de-DE" dirty="0"/>
              <a:t> </a:t>
            </a:r>
            <a:r>
              <a:rPr lang="de-DE" dirty="0" err="1"/>
              <a:t>to</a:t>
            </a:r>
            <a:r>
              <a:rPr lang="de-DE" dirty="0"/>
              <a:t> </a:t>
            </a:r>
            <a:r>
              <a:rPr lang="de-DE" dirty="0" err="1"/>
              <a:t>the</a:t>
            </a:r>
            <a:r>
              <a:rPr lang="de-DE" dirty="0"/>
              <a:t> </a:t>
            </a:r>
            <a:r>
              <a:rPr lang="de-DE" dirty="0" err="1"/>
              <a:t>garden</a:t>
            </a:r>
            <a:r>
              <a:rPr lang="de-DE" dirty="0"/>
              <a:t>.</a:t>
            </a:r>
            <a:endParaRPr lang="en-CA" dirty="0"/>
          </a:p>
        </p:txBody>
      </p:sp>
      <p:pic>
        <p:nvPicPr>
          <p:cNvPr id="48" name="Picture 47">
            <a:extLst>
              <a:ext uri="{FF2B5EF4-FFF2-40B4-BE49-F238E27FC236}">
                <a16:creationId xmlns:a16="http://schemas.microsoft.com/office/drawing/2014/main" id="{2DF9DED2-1144-45FB-9294-48405B5C5B51}"/>
              </a:ext>
            </a:extLst>
          </p:cNvPr>
          <p:cNvPicPr>
            <a:picLocks noChangeAspect="1"/>
          </p:cNvPicPr>
          <p:nvPr/>
        </p:nvPicPr>
        <p:blipFill rotWithShape="1">
          <a:blip r:embed="rId9">
            <a:extLst>
              <a:ext uri="{28A0092B-C50C-407E-A947-70E740481C1C}">
                <a14:useLocalDpi xmlns:a14="http://schemas.microsoft.com/office/drawing/2010/main" val="0"/>
              </a:ext>
            </a:extLst>
          </a:blip>
          <a:srcRect l="31135" t="19069" r="28741" b="21135"/>
          <a:stretch/>
        </p:blipFill>
        <p:spPr>
          <a:xfrm>
            <a:off x="10651525" y="2605607"/>
            <a:ext cx="1257009" cy="1977472"/>
          </a:xfrm>
          <a:prstGeom prst="rect">
            <a:avLst/>
          </a:prstGeom>
        </p:spPr>
      </p:pic>
      <p:cxnSp>
        <p:nvCxnSpPr>
          <p:cNvPr id="49" name="Straight Arrow Connector 48">
            <a:extLst>
              <a:ext uri="{FF2B5EF4-FFF2-40B4-BE49-F238E27FC236}">
                <a16:creationId xmlns:a16="http://schemas.microsoft.com/office/drawing/2014/main" id="{66F350E2-F104-4B80-9382-9E61B947EE45}"/>
              </a:ext>
            </a:extLst>
          </p:cNvPr>
          <p:cNvCxnSpPr/>
          <p:nvPr/>
        </p:nvCxnSpPr>
        <p:spPr>
          <a:xfrm>
            <a:off x="9561048" y="3531140"/>
            <a:ext cx="109047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513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Gas Leakage:</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Generally in our region, we are highly dependent on gas-controlled stoves. This is, indeed, very dangerous. To make a safer environment in the house, our smart home will include a gas leakage system. This system will generally keep track of gas level in the kitchen vicinity. Once the gas level in the kitchen is more than usual, or out of control, the system will take precautionary measures, such as an alarm system will go off, shutting off the gas flow and on user preference, the windows might open.</a:t>
            </a:r>
          </a:p>
          <a:p>
            <a:pPr algn="l"/>
            <a:r>
              <a:rPr lang="en-CA" dirty="0"/>
              <a:t>Requirements: Gas sensor, alarm system, Micro-controller.</a:t>
            </a:r>
          </a:p>
        </p:txBody>
      </p:sp>
    </p:spTree>
    <p:extLst>
      <p:ext uri="{BB962C8B-B14F-4D97-AF65-F5344CB8AC3E}">
        <p14:creationId xmlns:p14="http://schemas.microsoft.com/office/powerpoint/2010/main" val="3920897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B21FB73-86D6-4131-9DEA-850E6DDF85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022" y="1478283"/>
            <a:ext cx="7097631" cy="3560645"/>
          </a:xfrm>
        </p:spPr>
      </p:pic>
      <p:cxnSp>
        <p:nvCxnSpPr>
          <p:cNvPr id="8" name="Straight Arrow Connector 7">
            <a:extLst>
              <a:ext uri="{FF2B5EF4-FFF2-40B4-BE49-F238E27FC236}">
                <a16:creationId xmlns:a16="http://schemas.microsoft.com/office/drawing/2014/main" id="{3A1C85B7-6A89-4BCD-9AFC-0232F9A7D04F}"/>
              </a:ext>
            </a:extLst>
          </p:cNvPr>
          <p:cNvCxnSpPr/>
          <p:nvPr/>
        </p:nvCxnSpPr>
        <p:spPr>
          <a:xfrm flipV="1">
            <a:off x="1536970" y="982494"/>
            <a:ext cx="768485" cy="573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8C41BB7-04FA-4D2F-B0F7-09304C27D59E}"/>
              </a:ext>
            </a:extLst>
          </p:cNvPr>
          <p:cNvSpPr txBox="1"/>
          <p:nvPr/>
        </p:nvSpPr>
        <p:spPr>
          <a:xfrm>
            <a:off x="1661272" y="676391"/>
            <a:ext cx="1288366" cy="369332"/>
          </a:xfrm>
          <a:prstGeom prst="rect">
            <a:avLst/>
          </a:prstGeom>
          <a:noFill/>
        </p:spPr>
        <p:txBody>
          <a:bodyPr wrap="none" rtlCol="0">
            <a:spAutoFit/>
          </a:bodyPr>
          <a:lstStyle/>
          <a:p>
            <a:r>
              <a:rPr lang="de-DE" dirty="0"/>
              <a:t>Gas </a:t>
            </a:r>
            <a:r>
              <a:rPr lang="de-DE" dirty="0" err="1"/>
              <a:t>sensors</a:t>
            </a:r>
            <a:endParaRPr lang="en-CA" dirty="0"/>
          </a:p>
        </p:txBody>
      </p:sp>
      <p:pic>
        <p:nvPicPr>
          <p:cNvPr id="11" name="Picture 10">
            <a:extLst>
              <a:ext uri="{FF2B5EF4-FFF2-40B4-BE49-F238E27FC236}">
                <a16:creationId xmlns:a16="http://schemas.microsoft.com/office/drawing/2014/main" id="{DB97789E-5BB6-4040-9386-EA855A8E175E}"/>
              </a:ext>
            </a:extLst>
          </p:cNvPr>
          <p:cNvPicPr>
            <a:picLocks noChangeAspect="1"/>
          </p:cNvPicPr>
          <p:nvPr/>
        </p:nvPicPr>
        <p:blipFill rotWithShape="1">
          <a:blip r:embed="rId3">
            <a:extLst>
              <a:ext uri="{28A0092B-C50C-407E-A947-70E740481C1C}">
                <a14:useLocalDpi xmlns:a14="http://schemas.microsoft.com/office/drawing/2010/main" val="0"/>
              </a:ext>
            </a:extLst>
          </a:blip>
          <a:srcRect l="20312" t="19712" r="56485" b="26525"/>
          <a:stretch/>
        </p:blipFill>
        <p:spPr>
          <a:xfrm>
            <a:off x="8647889" y="2222690"/>
            <a:ext cx="1222119" cy="2412619"/>
          </a:xfrm>
          <a:prstGeom prst="rect">
            <a:avLst/>
          </a:prstGeom>
        </p:spPr>
      </p:pic>
      <p:pic>
        <p:nvPicPr>
          <p:cNvPr id="13" name="Picture 12">
            <a:extLst>
              <a:ext uri="{FF2B5EF4-FFF2-40B4-BE49-F238E27FC236}">
                <a16:creationId xmlns:a16="http://schemas.microsoft.com/office/drawing/2014/main" id="{58F5CD71-9FE8-47AE-AD15-4C26DAC05DE7}"/>
              </a:ext>
            </a:extLst>
          </p:cNvPr>
          <p:cNvPicPr>
            <a:picLocks noChangeAspect="1"/>
          </p:cNvPicPr>
          <p:nvPr/>
        </p:nvPicPr>
        <p:blipFill rotWithShape="1">
          <a:blip r:embed="rId4">
            <a:extLst>
              <a:ext uri="{28A0092B-C50C-407E-A947-70E740481C1C}">
                <a14:useLocalDpi xmlns:a14="http://schemas.microsoft.com/office/drawing/2010/main" val="0"/>
              </a:ext>
            </a:extLst>
          </a:blip>
          <a:srcRect l="27635" t="23251" r="28450" b="20931"/>
          <a:stretch/>
        </p:blipFill>
        <p:spPr>
          <a:xfrm>
            <a:off x="3735914" y="384243"/>
            <a:ext cx="922232" cy="1172183"/>
          </a:xfrm>
          <a:prstGeom prst="rect">
            <a:avLst/>
          </a:prstGeom>
        </p:spPr>
      </p:pic>
      <p:sp>
        <p:nvSpPr>
          <p:cNvPr id="14" name="Oval 13">
            <a:extLst>
              <a:ext uri="{FF2B5EF4-FFF2-40B4-BE49-F238E27FC236}">
                <a16:creationId xmlns:a16="http://schemas.microsoft.com/office/drawing/2014/main" id="{50C5ACC7-4671-40A8-88BC-A9AD96FAADFB}"/>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Picture 14">
            <a:extLst>
              <a:ext uri="{FF2B5EF4-FFF2-40B4-BE49-F238E27FC236}">
                <a16:creationId xmlns:a16="http://schemas.microsoft.com/office/drawing/2014/main" id="{B0FDD659-45A9-44F6-B57C-686BCC052B7F}"/>
              </a:ext>
            </a:extLst>
          </p:cNvPr>
          <p:cNvPicPr>
            <a:picLocks noChangeAspect="1"/>
          </p:cNvPicPr>
          <p:nvPr/>
        </p:nvPicPr>
        <p:blipFill rotWithShape="1">
          <a:blip r:embed="rId5">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16" name="Picture 15">
            <a:extLst>
              <a:ext uri="{FF2B5EF4-FFF2-40B4-BE49-F238E27FC236}">
                <a16:creationId xmlns:a16="http://schemas.microsoft.com/office/drawing/2014/main" id="{D05BC2BB-2A6D-4F68-8267-C9FC2667D022}"/>
              </a:ext>
            </a:extLst>
          </p:cNvPr>
          <p:cNvPicPr>
            <a:picLocks noChangeAspect="1"/>
          </p:cNvPicPr>
          <p:nvPr/>
        </p:nvPicPr>
        <p:blipFill rotWithShape="1">
          <a:blip r:embed="rId6">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pic>
        <p:nvPicPr>
          <p:cNvPr id="17" name="Picture 16">
            <a:extLst>
              <a:ext uri="{FF2B5EF4-FFF2-40B4-BE49-F238E27FC236}">
                <a16:creationId xmlns:a16="http://schemas.microsoft.com/office/drawing/2014/main" id="{B56BBBBC-B1ED-4028-A80F-6025E439C316}"/>
              </a:ext>
            </a:extLst>
          </p:cNvPr>
          <p:cNvPicPr>
            <a:picLocks noChangeAspect="1"/>
          </p:cNvPicPr>
          <p:nvPr/>
        </p:nvPicPr>
        <p:blipFill rotWithShape="1">
          <a:blip r:embed="rId7">
            <a:extLst>
              <a:ext uri="{28A0092B-C50C-407E-A947-70E740481C1C}">
                <a14:useLocalDpi xmlns:a14="http://schemas.microsoft.com/office/drawing/2010/main" val="0"/>
              </a:ext>
            </a:extLst>
          </a:blip>
          <a:srcRect l="31135" t="19069" r="28741" b="21135"/>
          <a:stretch/>
        </p:blipFill>
        <p:spPr>
          <a:xfrm>
            <a:off x="10651525" y="2605607"/>
            <a:ext cx="1257009" cy="1977472"/>
          </a:xfrm>
          <a:prstGeom prst="rect">
            <a:avLst/>
          </a:prstGeom>
        </p:spPr>
      </p:pic>
      <p:cxnSp>
        <p:nvCxnSpPr>
          <p:cNvPr id="18" name="Straight Arrow Connector 17">
            <a:extLst>
              <a:ext uri="{FF2B5EF4-FFF2-40B4-BE49-F238E27FC236}">
                <a16:creationId xmlns:a16="http://schemas.microsoft.com/office/drawing/2014/main" id="{91EAF2E9-E09F-4726-AD42-6B0685598850}"/>
              </a:ext>
            </a:extLst>
          </p:cNvPr>
          <p:cNvCxnSpPr>
            <a:cxnSpLocks/>
          </p:cNvCxnSpPr>
          <p:nvPr/>
        </p:nvCxnSpPr>
        <p:spPr>
          <a:xfrm>
            <a:off x="9998096" y="3594343"/>
            <a:ext cx="65342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D6531E9-B20E-4E88-A316-0A180F0EAD29}"/>
              </a:ext>
            </a:extLst>
          </p:cNvPr>
          <p:cNvCxnSpPr/>
          <p:nvPr/>
        </p:nvCxnSpPr>
        <p:spPr>
          <a:xfrm flipV="1">
            <a:off x="1536970" y="165529"/>
            <a:ext cx="0" cy="13910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C74E63A-02AA-4772-85C3-6E8A312B5EC7}"/>
              </a:ext>
            </a:extLst>
          </p:cNvPr>
          <p:cNvCxnSpPr>
            <a:cxnSpLocks/>
            <a:endCxn id="14" idx="2"/>
          </p:cNvCxnSpPr>
          <p:nvPr/>
        </p:nvCxnSpPr>
        <p:spPr>
          <a:xfrm>
            <a:off x="1536970" y="223865"/>
            <a:ext cx="8661473" cy="4042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0108916-2FBF-4757-AD3A-F722817DADBB}"/>
              </a:ext>
            </a:extLst>
          </p:cNvPr>
          <p:cNvCxnSpPr>
            <a:stCxn id="11" idx="0"/>
            <a:endCxn id="14" idx="3"/>
          </p:cNvCxnSpPr>
          <p:nvPr/>
        </p:nvCxnSpPr>
        <p:spPr>
          <a:xfrm flipV="1">
            <a:off x="9258949" y="1041712"/>
            <a:ext cx="1219380" cy="11809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E137D4E-06BD-445E-97E1-00150381968D}"/>
              </a:ext>
            </a:extLst>
          </p:cNvPr>
          <p:cNvSpPr txBox="1"/>
          <p:nvPr/>
        </p:nvSpPr>
        <p:spPr>
          <a:xfrm>
            <a:off x="1367229" y="5175115"/>
            <a:ext cx="4737370" cy="646331"/>
          </a:xfrm>
          <a:prstGeom prst="rect">
            <a:avLst/>
          </a:prstGeom>
          <a:noFill/>
        </p:spPr>
        <p:txBody>
          <a:bodyPr wrap="square" rtlCol="0">
            <a:spAutoFit/>
          </a:bodyPr>
          <a:lstStyle/>
          <a:p>
            <a:pPr algn="ctr"/>
            <a:r>
              <a:rPr lang="de-DE" dirty="0"/>
              <a:t>Gas </a:t>
            </a:r>
            <a:r>
              <a:rPr lang="de-DE" dirty="0" err="1"/>
              <a:t>level</a:t>
            </a:r>
            <a:r>
              <a:rPr lang="de-DE" dirty="0"/>
              <a:t> in </a:t>
            </a:r>
            <a:r>
              <a:rPr lang="de-DE" dirty="0" err="1"/>
              <a:t>the</a:t>
            </a:r>
            <a:r>
              <a:rPr lang="de-DE" dirty="0"/>
              <a:t> </a:t>
            </a:r>
            <a:r>
              <a:rPr lang="de-DE" dirty="0" err="1"/>
              <a:t>kitchen</a:t>
            </a:r>
            <a:r>
              <a:rPr lang="de-DE" dirty="0"/>
              <a:t> </a:t>
            </a:r>
            <a:r>
              <a:rPr lang="de-DE" dirty="0" err="1"/>
              <a:t>is</a:t>
            </a:r>
            <a:r>
              <a:rPr lang="de-DE" dirty="0"/>
              <a:t> </a:t>
            </a:r>
            <a:r>
              <a:rPr lang="de-DE" dirty="0" err="1"/>
              <a:t>too</a:t>
            </a:r>
            <a:r>
              <a:rPr lang="de-DE" dirty="0"/>
              <a:t> high, </a:t>
            </a:r>
            <a:r>
              <a:rPr lang="de-DE" dirty="0" err="1"/>
              <a:t>sending</a:t>
            </a:r>
            <a:r>
              <a:rPr lang="de-DE" dirty="0"/>
              <a:t> off an </a:t>
            </a:r>
            <a:r>
              <a:rPr lang="de-DE" dirty="0" err="1"/>
              <a:t>alarm</a:t>
            </a:r>
            <a:r>
              <a:rPr lang="de-DE" dirty="0"/>
              <a:t> and </a:t>
            </a:r>
            <a:r>
              <a:rPr lang="de-DE" dirty="0" err="1"/>
              <a:t>notifications</a:t>
            </a:r>
            <a:r>
              <a:rPr lang="de-DE" dirty="0"/>
              <a:t> in </a:t>
            </a:r>
            <a:r>
              <a:rPr lang="de-DE" dirty="0" err="1"/>
              <a:t>the</a:t>
            </a:r>
            <a:r>
              <a:rPr lang="de-DE" dirty="0"/>
              <a:t> </a:t>
            </a:r>
            <a:r>
              <a:rPr lang="de-DE" dirty="0" err="1"/>
              <a:t>app</a:t>
            </a:r>
            <a:r>
              <a:rPr lang="de-DE" dirty="0"/>
              <a:t>.</a:t>
            </a:r>
            <a:endParaRPr lang="en-CA" dirty="0"/>
          </a:p>
        </p:txBody>
      </p:sp>
      <p:sp>
        <p:nvSpPr>
          <p:cNvPr id="30" name="TextBox 29">
            <a:extLst>
              <a:ext uri="{FF2B5EF4-FFF2-40B4-BE49-F238E27FC236}">
                <a16:creationId xmlns:a16="http://schemas.microsoft.com/office/drawing/2014/main" id="{8A3BA10A-3169-4A84-9DAD-2222F8861C3F}"/>
              </a:ext>
            </a:extLst>
          </p:cNvPr>
          <p:cNvSpPr txBox="1"/>
          <p:nvPr/>
        </p:nvSpPr>
        <p:spPr>
          <a:xfrm>
            <a:off x="3632530" y="1409939"/>
            <a:ext cx="1128999" cy="369332"/>
          </a:xfrm>
          <a:prstGeom prst="rect">
            <a:avLst/>
          </a:prstGeom>
          <a:noFill/>
        </p:spPr>
        <p:txBody>
          <a:bodyPr wrap="square" rtlCol="0">
            <a:spAutoFit/>
          </a:bodyPr>
          <a:lstStyle/>
          <a:p>
            <a:r>
              <a:rPr lang="de-DE" dirty="0" err="1"/>
              <a:t>Fire</a:t>
            </a:r>
            <a:r>
              <a:rPr lang="de-DE" dirty="0"/>
              <a:t> </a:t>
            </a:r>
            <a:r>
              <a:rPr lang="de-DE" dirty="0" err="1"/>
              <a:t>alarm</a:t>
            </a:r>
            <a:endParaRPr lang="en-CA" dirty="0"/>
          </a:p>
        </p:txBody>
      </p:sp>
    </p:spTree>
    <p:extLst>
      <p:ext uri="{BB962C8B-B14F-4D97-AF65-F5344CB8AC3E}">
        <p14:creationId xmlns:p14="http://schemas.microsoft.com/office/powerpoint/2010/main" val="3779850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Rain water-recycling system:</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Luckily, our region has rainy seasons. While this is a real problem, but can also be used to our benefits. Our smart home can store the excess rain water by strategical planning throughout the house, and recycle them; e.g. by </a:t>
            </a:r>
            <a:r>
              <a:rPr lang="en-CA" dirty="0" err="1"/>
              <a:t>purifiying</a:t>
            </a:r>
            <a:r>
              <a:rPr lang="en-CA" dirty="0"/>
              <a:t> the water or use them in the smart gardening system.</a:t>
            </a:r>
          </a:p>
          <a:p>
            <a:pPr algn="l"/>
            <a:r>
              <a:rPr lang="en-CA" dirty="0"/>
              <a:t> </a:t>
            </a:r>
          </a:p>
          <a:p>
            <a:pPr algn="l"/>
            <a:r>
              <a:rPr lang="en-CA" dirty="0"/>
              <a:t>Requirements: Water reservoirs, filter system, </a:t>
            </a:r>
            <a:r>
              <a:rPr lang="en-CA" dirty="0" err="1"/>
              <a:t>waterpumps</a:t>
            </a:r>
            <a:r>
              <a:rPr lang="en-CA" dirty="0"/>
              <a:t>.</a:t>
            </a:r>
          </a:p>
        </p:txBody>
      </p:sp>
    </p:spTree>
    <p:extLst>
      <p:ext uri="{BB962C8B-B14F-4D97-AF65-F5344CB8AC3E}">
        <p14:creationId xmlns:p14="http://schemas.microsoft.com/office/powerpoint/2010/main" val="1703114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A7A7ED-2606-44D2-8B0E-8A501E67A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72" y="1124243"/>
            <a:ext cx="5644753" cy="4342697"/>
          </a:xfrm>
          <a:prstGeom prst="rect">
            <a:avLst/>
          </a:prstGeom>
        </p:spPr>
      </p:pic>
      <p:pic>
        <p:nvPicPr>
          <p:cNvPr id="7" name="Picture 6">
            <a:extLst>
              <a:ext uri="{FF2B5EF4-FFF2-40B4-BE49-F238E27FC236}">
                <a16:creationId xmlns:a16="http://schemas.microsoft.com/office/drawing/2014/main" id="{91AA3E40-0B0A-4E63-8219-031EC737B81D}"/>
              </a:ext>
            </a:extLst>
          </p:cNvPr>
          <p:cNvPicPr>
            <a:picLocks noChangeAspect="1"/>
          </p:cNvPicPr>
          <p:nvPr/>
        </p:nvPicPr>
        <p:blipFill rotWithShape="1">
          <a:blip r:embed="rId3">
            <a:extLst>
              <a:ext uri="{28A0092B-C50C-407E-A947-70E740481C1C}">
                <a14:useLocalDpi xmlns:a14="http://schemas.microsoft.com/office/drawing/2010/main" val="0"/>
              </a:ext>
            </a:extLst>
          </a:blip>
          <a:srcRect l="21112" t="18433" r="24987" b="5639"/>
          <a:stretch/>
        </p:blipFill>
        <p:spPr>
          <a:xfrm>
            <a:off x="6552994" y="3953212"/>
            <a:ext cx="1442046" cy="1035996"/>
          </a:xfrm>
          <a:prstGeom prst="rect">
            <a:avLst/>
          </a:prstGeom>
        </p:spPr>
      </p:pic>
      <p:sp>
        <p:nvSpPr>
          <p:cNvPr id="10" name="Arrow: Right 9">
            <a:extLst>
              <a:ext uri="{FF2B5EF4-FFF2-40B4-BE49-F238E27FC236}">
                <a16:creationId xmlns:a16="http://schemas.microsoft.com/office/drawing/2014/main" id="{CBE71A99-6CF4-4E60-9A33-3540560122B3}"/>
              </a:ext>
            </a:extLst>
          </p:cNvPr>
          <p:cNvSpPr/>
          <p:nvPr/>
        </p:nvSpPr>
        <p:spPr>
          <a:xfrm>
            <a:off x="5969334" y="4471210"/>
            <a:ext cx="583660" cy="223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a:extLst>
              <a:ext uri="{FF2B5EF4-FFF2-40B4-BE49-F238E27FC236}">
                <a16:creationId xmlns:a16="http://schemas.microsoft.com/office/drawing/2014/main" id="{8C1D96BC-1190-40A5-8338-31E82C840CDE}"/>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2" name="Picture 11">
            <a:extLst>
              <a:ext uri="{FF2B5EF4-FFF2-40B4-BE49-F238E27FC236}">
                <a16:creationId xmlns:a16="http://schemas.microsoft.com/office/drawing/2014/main" id="{32A40086-3E63-48EE-8A9C-D3C14805C7F1}"/>
              </a:ext>
            </a:extLst>
          </p:cNvPr>
          <p:cNvPicPr>
            <a:picLocks noChangeAspect="1"/>
          </p:cNvPicPr>
          <p:nvPr/>
        </p:nvPicPr>
        <p:blipFill rotWithShape="1">
          <a:blip r:embed="rId4">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13" name="Picture 12">
            <a:extLst>
              <a:ext uri="{FF2B5EF4-FFF2-40B4-BE49-F238E27FC236}">
                <a16:creationId xmlns:a16="http://schemas.microsoft.com/office/drawing/2014/main" id="{5A112ECB-BE1F-49CB-8EC6-9A4AB8D16299}"/>
              </a:ext>
            </a:extLst>
          </p:cNvPr>
          <p:cNvPicPr>
            <a:picLocks noChangeAspect="1"/>
          </p:cNvPicPr>
          <p:nvPr/>
        </p:nvPicPr>
        <p:blipFill rotWithShape="1">
          <a:blip r:embed="rId5">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pic>
        <p:nvPicPr>
          <p:cNvPr id="14" name="Picture 13">
            <a:extLst>
              <a:ext uri="{FF2B5EF4-FFF2-40B4-BE49-F238E27FC236}">
                <a16:creationId xmlns:a16="http://schemas.microsoft.com/office/drawing/2014/main" id="{E5358668-CF81-442B-9337-2586732F29FF}"/>
              </a:ext>
            </a:extLst>
          </p:cNvPr>
          <p:cNvPicPr>
            <a:picLocks noChangeAspect="1"/>
          </p:cNvPicPr>
          <p:nvPr/>
        </p:nvPicPr>
        <p:blipFill rotWithShape="1">
          <a:blip r:embed="rId6">
            <a:extLst>
              <a:ext uri="{28A0092B-C50C-407E-A947-70E740481C1C}">
                <a14:useLocalDpi xmlns:a14="http://schemas.microsoft.com/office/drawing/2010/main" val="0"/>
              </a:ext>
            </a:extLst>
          </a:blip>
          <a:srcRect l="31135" t="19069" r="28741" b="21135"/>
          <a:stretch/>
        </p:blipFill>
        <p:spPr>
          <a:xfrm>
            <a:off x="11293551" y="2844113"/>
            <a:ext cx="743583" cy="1169773"/>
          </a:xfrm>
          <a:prstGeom prst="rect">
            <a:avLst/>
          </a:prstGeom>
        </p:spPr>
      </p:pic>
      <p:sp>
        <p:nvSpPr>
          <p:cNvPr id="21" name="Arrow: Up 20">
            <a:extLst>
              <a:ext uri="{FF2B5EF4-FFF2-40B4-BE49-F238E27FC236}">
                <a16:creationId xmlns:a16="http://schemas.microsoft.com/office/drawing/2014/main" id="{43986D29-4E06-4C96-A1DC-403A1E6D8F05}"/>
              </a:ext>
            </a:extLst>
          </p:cNvPr>
          <p:cNvSpPr/>
          <p:nvPr/>
        </p:nvSpPr>
        <p:spPr>
          <a:xfrm>
            <a:off x="7170103" y="3356043"/>
            <a:ext cx="115914" cy="43774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Arrow: Up 21">
            <a:extLst>
              <a:ext uri="{FF2B5EF4-FFF2-40B4-BE49-F238E27FC236}">
                <a16:creationId xmlns:a16="http://schemas.microsoft.com/office/drawing/2014/main" id="{8E1A5A90-678E-4392-A624-728FC02AE3F7}"/>
              </a:ext>
            </a:extLst>
          </p:cNvPr>
          <p:cNvSpPr/>
          <p:nvPr/>
        </p:nvSpPr>
        <p:spPr>
          <a:xfrm rot="10800000">
            <a:off x="7170100" y="4996233"/>
            <a:ext cx="115916" cy="4707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Rectangle 22">
            <a:extLst>
              <a:ext uri="{FF2B5EF4-FFF2-40B4-BE49-F238E27FC236}">
                <a16:creationId xmlns:a16="http://schemas.microsoft.com/office/drawing/2014/main" id="{127C5A69-4484-47FD-8F88-17AD68BF9B6C}"/>
              </a:ext>
            </a:extLst>
          </p:cNvPr>
          <p:cNvSpPr/>
          <p:nvPr/>
        </p:nvSpPr>
        <p:spPr>
          <a:xfrm>
            <a:off x="6410528" y="2519464"/>
            <a:ext cx="1799617" cy="836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0B606427-9173-45EC-9B51-F6BD1E4A89CE}"/>
              </a:ext>
            </a:extLst>
          </p:cNvPr>
          <p:cNvSpPr/>
          <p:nvPr/>
        </p:nvSpPr>
        <p:spPr>
          <a:xfrm>
            <a:off x="6328248" y="5507206"/>
            <a:ext cx="1799617" cy="836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TextBox 24">
            <a:extLst>
              <a:ext uri="{FF2B5EF4-FFF2-40B4-BE49-F238E27FC236}">
                <a16:creationId xmlns:a16="http://schemas.microsoft.com/office/drawing/2014/main" id="{0EB50CFF-A83F-43AF-B022-2F52815C1A79}"/>
              </a:ext>
            </a:extLst>
          </p:cNvPr>
          <p:cNvSpPr txBox="1"/>
          <p:nvPr/>
        </p:nvSpPr>
        <p:spPr>
          <a:xfrm>
            <a:off x="6847402" y="2749083"/>
            <a:ext cx="877228" cy="369332"/>
          </a:xfrm>
          <a:prstGeom prst="rect">
            <a:avLst/>
          </a:prstGeom>
          <a:noFill/>
        </p:spPr>
        <p:txBody>
          <a:bodyPr wrap="none" rtlCol="0">
            <a:spAutoFit/>
          </a:bodyPr>
          <a:lstStyle/>
          <a:p>
            <a:r>
              <a:rPr lang="de-DE" dirty="0"/>
              <a:t>Garden</a:t>
            </a:r>
            <a:endParaRPr lang="en-CA" dirty="0"/>
          </a:p>
        </p:txBody>
      </p:sp>
      <p:sp>
        <p:nvSpPr>
          <p:cNvPr id="26" name="TextBox 25">
            <a:extLst>
              <a:ext uri="{FF2B5EF4-FFF2-40B4-BE49-F238E27FC236}">
                <a16:creationId xmlns:a16="http://schemas.microsoft.com/office/drawing/2014/main" id="{3CC5C8E7-BD9A-4DB5-B70F-46D425572027}"/>
              </a:ext>
            </a:extLst>
          </p:cNvPr>
          <p:cNvSpPr txBox="1"/>
          <p:nvPr/>
        </p:nvSpPr>
        <p:spPr>
          <a:xfrm>
            <a:off x="6328248" y="5655872"/>
            <a:ext cx="1806648" cy="369332"/>
          </a:xfrm>
          <a:prstGeom prst="rect">
            <a:avLst/>
          </a:prstGeom>
          <a:noFill/>
        </p:spPr>
        <p:txBody>
          <a:bodyPr wrap="none" rtlCol="0">
            <a:spAutoFit/>
          </a:bodyPr>
          <a:lstStyle/>
          <a:p>
            <a:r>
              <a:rPr lang="de-DE" dirty="0"/>
              <a:t>Primary </a:t>
            </a:r>
            <a:r>
              <a:rPr lang="de-DE" dirty="0" err="1"/>
              <a:t>reservoir</a:t>
            </a:r>
            <a:endParaRPr lang="en-CA" dirty="0"/>
          </a:p>
        </p:txBody>
      </p:sp>
      <p:pic>
        <p:nvPicPr>
          <p:cNvPr id="28" name="Picture 27">
            <a:extLst>
              <a:ext uri="{FF2B5EF4-FFF2-40B4-BE49-F238E27FC236}">
                <a16:creationId xmlns:a16="http://schemas.microsoft.com/office/drawing/2014/main" id="{7C0707A2-59AB-4D21-ACCD-868C2AC8BEAF}"/>
              </a:ext>
            </a:extLst>
          </p:cNvPr>
          <p:cNvPicPr>
            <a:picLocks noChangeAspect="1"/>
          </p:cNvPicPr>
          <p:nvPr/>
        </p:nvPicPr>
        <p:blipFill rotWithShape="1">
          <a:blip r:embed="rId7">
            <a:extLst>
              <a:ext uri="{28A0092B-C50C-407E-A947-70E740481C1C}">
                <a14:useLocalDpi xmlns:a14="http://schemas.microsoft.com/office/drawing/2010/main" val="0"/>
              </a:ext>
            </a:extLst>
          </a:blip>
          <a:srcRect r="69403" b="-4330"/>
          <a:stretch/>
        </p:blipFill>
        <p:spPr>
          <a:xfrm>
            <a:off x="9413595" y="2118935"/>
            <a:ext cx="1555035" cy="3112652"/>
          </a:xfrm>
          <a:prstGeom prst="rect">
            <a:avLst/>
          </a:prstGeom>
        </p:spPr>
      </p:pic>
      <p:sp>
        <p:nvSpPr>
          <p:cNvPr id="29" name="TextBox 28">
            <a:extLst>
              <a:ext uri="{FF2B5EF4-FFF2-40B4-BE49-F238E27FC236}">
                <a16:creationId xmlns:a16="http://schemas.microsoft.com/office/drawing/2014/main" id="{44B29032-0B38-4057-88E5-C43DE0A1530B}"/>
              </a:ext>
            </a:extLst>
          </p:cNvPr>
          <p:cNvSpPr txBox="1"/>
          <p:nvPr/>
        </p:nvSpPr>
        <p:spPr>
          <a:xfrm>
            <a:off x="9672559" y="2873205"/>
            <a:ext cx="1037105" cy="1468877"/>
          </a:xfrm>
          <a:prstGeom prst="rect">
            <a:avLst/>
          </a:prstGeom>
          <a:noFill/>
        </p:spPr>
        <p:txBody>
          <a:bodyPr wrap="square" rtlCol="0">
            <a:spAutoFit/>
          </a:bodyPr>
          <a:lstStyle/>
          <a:p>
            <a:pPr algn="ctr"/>
            <a:r>
              <a:rPr lang="de-DE" dirty="0"/>
              <a:t>Primary </a:t>
            </a:r>
            <a:r>
              <a:rPr lang="de-DE" dirty="0" err="1"/>
              <a:t>reservoir</a:t>
            </a:r>
            <a:r>
              <a:rPr lang="de-DE" dirty="0"/>
              <a:t> </a:t>
            </a:r>
            <a:r>
              <a:rPr lang="de-DE" dirty="0" err="1"/>
              <a:t>water</a:t>
            </a:r>
            <a:r>
              <a:rPr lang="de-DE" dirty="0"/>
              <a:t> </a:t>
            </a:r>
            <a:r>
              <a:rPr lang="de-DE" dirty="0" err="1"/>
              <a:t>level</a:t>
            </a:r>
            <a:r>
              <a:rPr lang="de-DE" dirty="0"/>
              <a:t> </a:t>
            </a:r>
            <a:r>
              <a:rPr lang="de-DE" dirty="0" err="1"/>
              <a:t>is</a:t>
            </a:r>
            <a:r>
              <a:rPr lang="de-DE" dirty="0"/>
              <a:t> </a:t>
            </a:r>
            <a:r>
              <a:rPr lang="de-DE" dirty="0" err="1"/>
              <a:t>low</a:t>
            </a:r>
            <a:endParaRPr lang="en-CA" dirty="0"/>
          </a:p>
        </p:txBody>
      </p:sp>
      <p:cxnSp>
        <p:nvCxnSpPr>
          <p:cNvPr id="31" name="Straight Arrow Connector 30">
            <a:extLst>
              <a:ext uri="{FF2B5EF4-FFF2-40B4-BE49-F238E27FC236}">
                <a16:creationId xmlns:a16="http://schemas.microsoft.com/office/drawing/2014/main" id="{B5DC4D50-D000-4C50-BB45-D1E7785087C2}"/>
              </a:ext>
            </a:extLst>
          </p:cNvPr>
          <p:cNvCxnSpPr>
            <a:cxnSpLocks/>
          </p:cNvCxnSpPr>
          <p:nvPr/>
        </p:nvCxnSpPr>
        <p:spPr>
          <a:xfrm>
            <a:off x="10968630" y="3543937"/>
            <a:ext cx="4808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C5AD09B3-844B-4CEE-8AA0-D1305F5B0AFF}"/>
              </a:ext>
            </a:extLst>
          </p:cNvPr>
          <p:cNvCxnSpPr>
            <a:stCxn id="7" idx="3"/>
            <a:endCxn id="11" idx="2"/>
          </p:cNvCxnSpPr>
          <p:nvPr/>
        </p:nvCxnSpPr>
        <p:spPr>
          <a:xfrm flipV="1">
            <a:off x="7995040" y="628135"/>
            <a:ext cx="2203403" cy="3843075"/>
          </a:xfrm>
          <a:prstGeom prst="bentConnector3">
            <a:avLst>
              <a:gd name="adj1" fmla="val 239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C3564B8-E5E1-4DE4-9AC7-D900C565B2B7}"/>
              </a:ext>
            </a:extLst>
          </p:cNvPr>
          <p:cNvCxnSpPr>
            <a:stCxn id="28" idx="0"/>
          </p:cNvCxnSpPr>
          <p:nvPr/>
        </p:nvCxnSpPr>
        <p:spPr>
          <a:xfrm flipH="1" flipV="1">
            <a:off x="10191111" y="727121"/>
            <a:ext cx="2" cy="139181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441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Voltage stabilizers:</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Power outage is a real problem in our region, and hence the supply of stable voltages. Since the smart home is electricity-dependent, this is a huge problem. To tackle this, we can integrate stabilizers in our smart home systems to ensure a stable supply of voltages to our electrical appliances. When the stabilizer is not able to handle high voltages, it will send a notification to the user.</a:t>
            </a:r>
            <a:br>
              <a:rPr lang="en-CA" dirty="0"/>
            </a:br>
            <a:br>
              <a:rPr lang="en-CA" dirty="0"/>
            </a:br>
            <a:r>
              <a:rPr lang="en-CA" dirty="0"/>
              <a:t>Requirements: Stabilizers.</a:t>
            </a:r>
          </a:p>
        </p:txBody>
      </p:sp>
    </p:spTree>
    <p:extLst>
      <p:ext uri="{BB962C8B-B14F-4D97-AF65-F5344CB8AC3E}">
        <p14:creationId xmlns:p14="http://schemas.microsoft.com/office/powerpoint/2010/main" val="1686789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7467-0DF3-4DCA-BAC0-17A3DA6B17FD}"/>
              </a:ext>
            </a:extLst>
          </p:cNvPr>
          <p:cNvSpPr>
            <a:spLocks noGrp="1"/>
          </p:cNvSpPr>
          <p:nvPr>
            <p:ph type="title"/>
          </p:nvPr>
        </p:nvSpPr>
        <p:spPr>
          <a:xfrm>
            <a:off x="838200" y="365125"/>
            <a:ext cx="10515600" cy="6025947"/>
          </a:xfrm>
        </p:spPr>
        <p:txBody>
          <a:bodyPr>
            <a:noAutofit/>
          </a:bodyPr>
          <a:lstStyle/>
          <a:p>
            <a:pPr fontAlgn="base"/>
            <a:r>
              <a:rPr lang="en-CA" sz="4000" dirty="0">
                <a:solidFill>
                  <a:schemeClr val="accent6"/>
                </a:solidFill>
              </a:rPr>
              <a:t>Significant installation costs</a:t>
            </a:r>
            <a:br>
              <a:rPr lang="en-CA" sz="2400" dirty="0"/>
            </a:br>
            <a:r>
              <a:rPr lang="en-CA" sz="2400" dirty="0"/>
              <a:t> </a:t>
            </a:r>
            <a:br>
              <a:rPr lang="en-CA" sz="2400" dirty="0"/>
            </a:br>
            <a:r>
              <a:rPr lang="en-CA" sz="2400" dirty="0"/>
              <a:t>As we can see from the previous analysis, smart homes can be a great way to facilitate our daily life. However, there are also some problems related to smart homes. One disadvantage of smart homes is that they can be quite costly.</a:t>
            </a:r>
            <a:br>
              <a:rPr lang="en-CA" sz="2400" dirty="0"/>
            </a:br>
            <a:r>
              <a:rPr lang="en-CA" sz="2400" dirty="0"/>
              <a:t>There might be significant installation costs which may amount to many thousands of dollars. Depending on the quality of the system, there might be even no limit and many people might not be willing to spend this kind of money on their smart home.</a:t>
            </a:r>
            <a:br>
              <a:rPr lang="en-CA" sz="2400" dirty="0"/>
            </a:br>
            <a:r>
              <a:rPr lang="en-CA" sz="2400" dirty="0"/>
              <a:t>However, smart homes can also save you money in the long run due to energy savings. Thus, if you consider engaging in smart home devices, you should also take into account the long-term benefits, not only the high initial costs of this technology.</a:t>
            </a:r>
          </a:p>
        </p:txBody>
      </p:sp>
    </p:spTree>
    <p:extLst>
      <p:ext uri="{BB962C8B-B14F-4D97-AF65-F5344CB8AC3E}">
        <p14:creationId xmlns:p14="http://schemas.microsoft.com/office/powerpoint/2010/main" val="1214458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55A19C-FD07-447B-8A6B-5B7C0057B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093" y="2439948"/>
            <a:ext cx="1650460" cy="1650460"/>
          </a:xfrm>
          <a:prstGeom prst="rect">
            <a:avLst/>
          </a:prstGeom>
        </p:spPr>
      </p:pic>
      <p:sp>
        <p:nvSpPr>
          <p:cNvPr id="6" name="Oval 5">
            <a:extLst>
              <a:ext uri="{FF2B5EF4-FFF2-40B4-BE49-F238E27FC236}">
                <a16:creationId xmlns:a16="http://schemas.microsoft.com/office/drawing/2014/main" id="{7BB37705-1064-4FFC-829F-A29EF713D93F}"/>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56A6BBFF-B2D1-47CB-A1B3-98553B401647}"/>
              </a:ext>
            </a:extLst>
          </p:cNvPr>
          <p:cNvPicPr>
            <a:picLocks noChangeAspect="1"/>
          </p:cNvPicPr>
          <p:nvPr/>
        </p:nvPicPr>
        <p:blipFill rotWithShape="1">
          <a:blip r:embed="rId3">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8" name="Picture 7">
            <a:extLst>
              <a:ext uri="{FF2B5EF4-FFF2-40B4-BE49-F238E27FC236}">
                <a16:creationId xmlns:a16="http://schemas.microsoft.com/office/drawing/2014/main" id="{053ECEFF-87E4-425E-A16A-0B12A84C14EC}"/>
              </a:ext>
            </a:extLst>
          </p:cNvPr>
          <p:cNvPicPr>
            <a:picLocks noChangeAspect="1"/>
          </p:cNvPicPr>
          <p:nvPr/>
        </p:nvPicPr>
        <p:blipFill rotWithShape="1">
          <a:blip r:embed="rId4">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pic>
        <p:nvPicPr>
          <p:cNvPr id="9" name="Picture 8">
            <a:extLst>
              <a:ext uri="{FF2B5EF4-FFF2-40B4-BE49-F238E27FC236}">
                <a16:creationId xmlns:a16="http://schemas.microsoft.com/office/drawing/2014/main" id="{080F005C-F8E2-4244-9255-041E1FC19E26}"/>
              </a:ext>
            </a:extLst>
          </p:cNvPr>
          <p:cNvPicPr>
            <a:picLocks noChangeAspect="1"/>
          </p:cNvPicPr>
          <p:nvPr/>
        </p:nvPicPr>
        <p:blipFill rotWithShape="1">
          <a:blip r:embed="rId5">
            <a:extLst>
              <a:ext uri="{28A0092B-C50C-407E-A947-70E740481C1C}">
                <a14:useLocalDpi xmlns:a14="http://schemas.microsoft.com/office/drawing/2010/main" val="0"/>
              </a:ext>
            </a:extLst>
          </a:blip>
          <a:srcRect l="31135" t="19069" r="28741" b="21135"/>
          <a:stretch/>
        </p:blipFill>
        <p:spPr>
          <a:xfrm>
            <a:off x="11293551" y="2844113"/>
            <a:ext cx="743583" cy="1169773"/>
          </a:xfrm>
          <a:prstGeom prst="rect">
            <a:avLst/>
          </a:prstGeom>
        </p:spPr>
      </p:pic>
      <p:pic>
        <p:nvPicPr>
          <p:cNvPr id="10" name="Picture 9">
            <a:extLst>
              <a:ext uri="{FF2B5EF4-FFF2-40B4-BE49-F238E27FC236}">
                <a16:creationId xmlns:a16="http://schemas.microsoft.com/office/drawing/2014/main" id="{C04F72D4-CFEE-4ADE-8786-F27CD46A628D}"/>
              </a:ext>
            </a:extLst>
          </p:cNvPr>
          <p:cNvPicPr>
            <a:picLocks noChangeAspect="1"/>
          </p:cNvPicPr>
          <p:nvPr/>
        </p:nvPicPr>
        <p:blipFill rotWithShape="1">
          <a:blip r:embed="rId6">
            <a:extLst>
              <a:ext uri="{28A0092B-C50C-407E-A947-70E740481C1C}">
                <a14:useLocalDpi xmlns:a14="http://schemas.microsoft.com/office/drawing/2010/main" val="0"/>
              </a:ext>
            </a:extLst>
          </a:blip>
          <a:srcRect r="69403" b="-4330"/>
          <a:stretch/>
        </p:blipFill>
        <p:spPr>
          <a:xfrm>
            <a:off x="9413595" y="2118935"/>
            <a:ext cx="1555035" cy="3112652"/>
          </a:xfrm>
          <a:prstGeom prst="rect">
            <a:avLst/>
          </a:prstGeom>
        </p:spPr>
      </p:pic>
      <p:cxnSp>
        <p:nvCxnSpPr>
          <p:cNvPr id="11" name="Straight Arrow Connector 10">
            <a:extLst>
              <a:ext uri="{FF2B5EF4-FFF2-40B4-BE49-F238E27FC236}">
                <a16:creationId xmlns:a16="http://schemas.microsoft.com/office/drawing/2014/main" id="{3DEBEBC6-A733-40AB-BE39-F9495548CCBF}"/>
              </a:ext>
            </a:extLst>
          </p:cNvPr>
          <p:cNvCxnSpPr>
            <a:cxnSpLocks/>
          </p:cNvCxnSpPr>
          <p:nvPr/>
        </p:nvCxnSpPr>
        <p:spPr>
          <a:xfrm>
            <a:off x="10968630" y="3543937"/>
            <a:ext cx="4808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6B5F268B-4FAE-4594-90AA-6F826819D947}"/>
              </a:ext>
            </a:extLst>
          </p:cNvPr>
          <p:cNvPicPr>
            <a:picLocks noChangeAspect="1"/>
          </p:cNvPicPr>
          <p:nvPr/>
        </p:nvPicPr>
        <p:blipFill rotWithShape="1">
          <a:blip r:embed="rId7">
            <a:extLst>
              <a:ext uri="{28A0092B-C50C-407E-A947-70E740481C1C}">
                <a14:useLocalDpi xmlns:a14="http://schemas.microsoft.com/office/drawing/2010/main" val="0"/>
              </a:ext>
            </a:extLst>
          </a:blip>
          <a:srcRect l="4910" t="5030" r="5482" b="8640"/>
          <a:stretch/>
        </p:blipFill>
        <p:spPr>
          <a:xfrm>
            <a:off x="908213" y="727121"/>
            <a:ext cx="1976135" cy="1553838"/>
          </a:xfrm>
          <a:prstGeom prst="rect">
            <a:avLst/>
          </a:prstGeom>
        </p:spPr>
      </p:pic>
      <p:pic>
        <p:nvPicPr>
          <p:cNvPr id="15" name="Picture 14">
            <a:extLst>
              <a:ext uri="{FF2B5EF4-FFF2-40B4-BE49-F238E27FC236}">
                <a16:creationId xmlns:a16="http://schemas.microsoft.com/office/drawing/2014/main" id="{0E8942F0-E204-43DB-82B9-C40534C0C974}"/>
              </a:ext>
            </a:extLst>
          </p:cNvPr>
          <p:cNvPicPr>
            <a:picLocks noChangeAspect="1"/>
          </p:cNvPicPr>
          <p:nvPr/>
        </p:nvPicPr>
        <p:blipFill rotWithShape="1">
          <a:blip r:embed="rId8">
            <a:extLst>
              <a:ext uri="{28A0092B-C50C-407E-A947-70E740481C1C}">
                <a14:useLocalDpi xmlns:a14="http://schemas.microsoft.com/office/drawing/2010/main" val="0"/>
              </a:ext>
            </a:extLst>
          </a:blip>
          <a:srcRect l="21410" t="33445" r="19946" b="45286"/>
          <a:stretch/>
        </p:blipFill>
        <p:spPr>
          <a:xfrm>
            <a:off x="4584128" y="1053829"/>
            <a:ext cx="2936681" cy="1065106"/>
          </a:xfrm>
          <a:prstGeom prst="rect">
            <a:avLst/>
          </a:prstGeom>
        </p:spPr>
      </p:pic>
      <p:pic>
        <p:nvPicPr>
          <p:cNvPr id="17" name="Picture 16">
            <a:extLst>
              <a:ext uri="{FF2B5EF4-FFF2-40B4-BE49-F238E27FC236}">
                <a16:creationId xmlns:a16="http://schemas.microsoft.com/office/drawing/2014/main" id="{2EB2EED4-EBEF-42A6-B133-2FCDE33FA970}"/>
              </a:ext>
            </a:extLst>
          </p:cNvPr>
          <p:cNvPicPr>
            <a:picLocks noChangeAspect="1"/>
          </p:cNvPicPr>
          <p:nvPr/>
        </p:nvPicPr>
        <p:blipFill rotWithShape="1">
          <a:blip r:embed="rId9">
            <a:extLst>
              <a:ext uri="{28A0092B-C50C-407E-A947-70E740481C1C}">
                <a14:useLocalDpi xmlns:a14="http://schemas.microsoft.com/office/drawing/2010/main" val="0"/>
              </a:ext>
            </a:extLst>
          </a:blip>
          <a:srcRect l="20922" t="6561" r="20922" b="3689"/>
          <a:stretch/>
        </p:blipFill>
        <p:spPr>
          <a:xfrm>
            <a:off x="1205161" y="3954952"/>
            <a:ext cx="1586011" cy="2175927"/>
          </a:xfrm>
          <a:prstGeom prst="rect">
            <a:avLst/>
          </a:prstGeom>
        </p:spPr>
      </p:pic>
      <p:pic>
        <p:nvPicPr>
          <p:cNvPr id="19" name="Picture 18">
            <a:extLst>
              <a:ext uri="{FF2B5EF4-FFF2-40B4-BE49-F238E27FC236}">
                <a16:creationId xmlns:a16="http://schemas.microsoft.com/office/drawing/2014/main" id="{A47339C7-6BBA-427C-98C3-F3687896F9CF}"/>
              </a:ext>
            </a:extLst>
          </p:cNvPr>
          <p:cNvPicPr>
            <a:picLocks noChangeAspect="1"/>
          </p:cNvPicPr>
          <p:nvPr/>
        </p:nvPicPr>
        <p:blipFill rotWithShape="1">
          <a:blip r:embed="rId10">
            <a:extLst>
              <a:ext uri="{28A0092B-C50C-407E-A947-70E740481C1C}">
                <a14:useLocalDpi xmlns:a14="http://schemas.microsoft.com/office/drawing/2010/main" val="0"/>
              </a:ext>
            </a:extLst>
          </a:blip>
          <a:srcRect l="33275" r="34308"/>
          <a:stretch/>
        </p:blipFill>
        <p:spPr>
          <a:xfrm>
            <a:off x="5562801" y="3728857"/>
            <a:ext cx="1369237" cy="2375908"/>
          </a:xfrm>
          <a:prstGeom prst="rect">
            <a:avLst/>
          </a:prstGeom>
        </p:spPr>
      </p:pic>
      <p:cxnSp>
        <p:nvCxnSpPr>
          <p:cNvPr id="21" name="Straight Arrow Connector 20">
            <a:extLst>
              <a:ext uri="{FF2B5EF4-FFF2-40B4-BE49-F238E27FC236}">
                <a16:creationId xmlns:a16="http://schemas.microsoft.com/office/drawing/2014/main" id="{034993FF-8DE1-48F7-A002-D067F216ECD6}"/>
              </a:ext>
            </a:extLst>
          </p:cNvPr>
          <p:cNvCxnSpPr/>
          <p:nvPr/>
        </p:nvCxnSpPr>
        <p:spPr>
          <a:xfrm flipH="1" flipV="1">
            <a:off x="2607013" y="2280959"/>
            <a:ext cx="509080" cy="563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6A069EC-040A-422F-9E80-20D210A57131}"/>
              </a:ext>
            </a:extLst>
          </p:cNvPr>
          <p:cNvCxnSpPr/>
          <p:nvPr/>
        </p:nvCxnSpPr>
        <p:spPr>
          <a:xfrm flipV="1">
            <a:off x="4584128" y="2118935"/>
            <a:ext cx="552076" cy="595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BAE7B8F-25D8-4675-876B-3B340E195CD1}"/>
              </a:ext>
            </a:extLst>
          </p:cNvPr>
          <p:cNvCxnSpPr/>
          <p:nvPr/>
        </p:nvCxnSpPr>
        <p:spPr>
          <a:xfrm flipH="1">
            <a:off x="2691342" y="3728857"/>
            <a:ext cx="424751" cy="361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ABAAE24-57B5-4679-9C37-7D9C3C3EC645}"/>
              </a:ext>
            </a:extLst>
          </p:cNvPr>
          <p:cNvCxnSpPr/>
          <p:nvPr/>
        </p:nvCxnSpPr>
        <p:spPr>
          <a:xfrm>
            <a:off x="4683958" y="3675261"/>
            <a:ext cx="878843" cy="338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A0278AE9-B154-4948-B7E4-3F53699769AE}"/>
              </a:ext>
            </a:extLst>
          </p:cNvPr>
          <p:cNvCxnSpPr>
            <a:endCxn id="6" idx="2"/>
          </p:cNvCxnSpPr>
          <p:nvPr/>
        </p:nvCxnSpPr>
        <p:spPr>
          <a:xfrm flipV="1">
            <a:off x="4584128" y="628135"/>
            <a:ext cx="5614315" cy="25528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EDA8497-D0A6-4A28-BB8A-6256E4F1E233}"/>
              </a:ext>
            </a:extLst>
          </p:cNvPr>
          <p:cNvCxnSpPr>
            <a:cxnSpLocks/>
          </p:cNvCxnSpPr>
          <p:nvPr/>
        </p:nvCxnSpPr>
        <p:spPr>
          <a:xfrm flipV="1">
            <a:off x="7239775" y="704956"/>
            <a:ext cx="2951337" cy="895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E272260-719C-4B58-A85A-537D3343DA81}"/>
              </a:ext>
            </a:extLst>
          </p:cNvPr>
          <p:cNvCxnSpPr/>
          <p:nvPr/>
        </p:nvCxnSpPr>
        <p:spPr>
          <a:xfrm>
            <a:off x="2861553" y="885217"/>
            <a:ext cx="7440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FAC68B8-8B7B-46B6-BC47-6B0F71918DA7}"/>
              </a:ext>
            </a:extLst>
          </p:cNvPr>
          <p:cNvCxnSpPr>
            <a:cxnSpLocks/>
          </p:cNvCxnSpPr>
          <p:nvPr/>
        </p:nvCxnSpPr>
        <p:spPr>
          <a:xfrm>
            <a:off x="7850221" y="1213021"/>
            <a:ext cx="3118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795F59F-69A8-40D3-926A-104D1A017ACF}"/>
              </a:ext>
            </a:extLst>
          </p:cNvPr>
          <p:cNvCxnSpPr/>
          <p:nvPr/>
        </p:nvCxnSpPr>
        <p:spPr>
          <a:xfrm flipH="1">
            <a:off x="7743217" y="1213021"/>
            <a:ext cx="77821" cy="3703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0B7E36C-763D-40C4-8D5B-E9EE2CF51E6E}"/>
              </a:ext>
            </a:extLst>
          </p:cNvPr>
          <p:cNvCxnSpPr>
            <a:endCxn id="19" idx="3"/>
          </p:cNvCxnSpPr>
          <p:nvPr/>
        </p:nvCxnSpPr>
        <p:spPr>
          <a:xfrm flipH="1">
            <a:off x="6932038" y="4916811"/>
            <a:ext cx="7962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E0179E0-910B-49D9-8D56-45E704047D84}"/>
              </a:ext>
            </a:extLst>
          </p:cNvPr>
          <p:cNvCxnSpPr>
            <a:stCxn id="17" idx="2"/>
          </p:cNvCxnSpPr>
          <p:nvPr/>
        </p:nvCxnSpPr>
        <p:spPr>
          <a:xfrm flipH="1">
            <a:off x="1993558" y="6130879"/>
            <a:ext cx="4609" cy="367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94CA531-6F8B-4F52-9C3C-10E8EF52B9E1}"/>
              </a:ext>
            </a:extLst>
          </p:cNvPr>
          <p:cNvCxnSpPr/>
          <p:nvPr/>
        </p:nvCxnSpPr>
        <p:spPr>
          <a:xfrm flipV="1">
            <a:off x="1998166" y="6356974"/>
            <a:ext cx="6348166" cy="150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32BC125-97EF-4BCA-82A3-B58A19791600}"/>
              </a:ext>
            </a:extLst>
          </p:cNvPr>
          <p:cNvCxnSpPr/>
          <p:nvPr/>
        </p:nvCxnSpPr>
        <p:spPr>
          <a:xfrm flipV="1">
            <a:off x="8336604" y="1510967"/>
            <a:ext cx="0" cy="4846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D126FB1-204D-4362-A4C0-ACA0396F6513}"/>
              </a:ext>
            </a:extLst>
          </p:cNvPr>
          <p:cNvCxnSpPr/>
          <p:nvPr/>
        </p:nvCxnSpPr>
        <p:spPr>
          <a:xfrm flipV="1">
            <a:off x="8346332" y="1213021"/>
            <a:ext cx="2622298" cy="291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D1A10FD-1EA0-4808-9DCA-3CCFDB5F1A0E}"/>
              </a:ext>
            </a:extLst>
          </p:cNvPr>
          <p:cNvCxnSpPr/>
          <p:nvPr/>
        </p:nvCxnSpPr>
        <p:spPr>
          <a:xfrm flipV="1">
            <a:off x="10603149" y="1152815"/>
            <a:ext cx="0" cy="9661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BE77DB2-4D4E-4304-B0E3-14FAE391C8C1}"/>
              </a:ext>
            </a:extLst>
          </p:cNvPr>
          <p:cNvSpPr txBox="1"/>
          <p:nvPr/>
        </p:nvSpPr>
        <p:spPr>
          <a:xfrm>
            <a:off x="9539051" y="3257766"/>
            <a:ext cx="1374862" cy="646331"/>
          </a:xfrm>
          <a:prstGeom prst="rect">
            <a:avLst/>
          </a:prstGeom>
          <a:noFill/>
        </p:spPr>
        <p:txBody>
          <a:bodyPr wrap="square" rtlCol="0">
            <a:spAutoFit/>
          </a:bodyPr>
          <a:lstStyle/>
          <a:p>
            <a:r>
              <a:rPr lang="de-DE" dirty="0" err="1"/>
              <a:t>Stabilizer</a:t>
            </a:r>
            <a:r>
              <a:rPr lang="de-DE" dirty="0"/>
              <a:t> </a:t>
            </a:r>
            <a:r>
              <a:rPr lang="de-DE" dirty="0" err="1"/>
              <a:t>is</a:t>
            </a:r>
            <a:r>
              <a:rPr lang="de-DE" dirty="0"/>
              <a:t> </a:t>
            </a:r>
            <a:r>
              <a:rPr lang="de-DE" dirty="0" err="1"/>
              <a:t>functioning</a:t>
            </a:r>
            <a:endParaRPr lang="en-CA" dirty="0"/>
          </a:p>
        </p:txBody>
      </p:sp>
    </p:spTree>
    <p:extLst>
      <p:ext uri="{BB962C8B-B14F-4D97-AF65-F5344CB8AC3E}">
        <p14:creationId xmlns:p14="http://schemas.microsoft.com/office/powerpoint/2010/main" val="992997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Insect </a:t>
            </a:r>
            <a:r>
              <a:rPr lang="en-CA" sz="3200" b="1" i="1" u="sng" dirty="0" err="1"/>
              <a:t>Repellers</a:t>
            </a:r>
            <a:r>
              <a:rPr lang="en-CA" sz="3200" b="1" i="1" u="sng" dirty="0"/>
              <a:t>:</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Our region is also very prone to insects, especially mosquitoes. Our smart home will include a central system to kill insects, or drive them away. This can be controlled by activating some insect-repelling devices and closing the windows at specific times of a day to keep the insects at bay.</a:t>
            </a:r>
          </a:p>
          <a:p>
            <a:pPr algn="l"/>
            <a:r>
              <a:rPr lang="en-CA" dirty="0"/>
              <a:t>Requirements: Ultrasonic pest repellent.</a:t>
            </a:r>
          </a:p>
        </p:txBody>
      </p:sp>
    </p:spTree>
    <p:extLst>
      <p:ext uri="{BB962C8B-B14F-4D97-AF65-F5344CB8AC3E}">
        <p14:creationId xmlns:p14="http://schemas.microsoft.com/office/powerpoint/2010/main" val="2141997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D75E6CC-F49C-4A11-AB19-3F2C6FAE3C73}"/>
              </a:ext>
            </a:extLst>
          </p:cNvPr>
          <p:cNvPicPr>
            <a:picLocks noChangeAspect="1"/>
          </p:cNvPicPr>
          <p:nvPr/>
        </p:nvPicPr>
        <p:blipFill rotWithShape="1">
          <a:blip r:embed="rId2">
            <a:extLst>
              <a:ext uri="{28A0092B-C50C-407E-A947-70E740481C1C}">
                <a14:useLocalDpi xmlns:a14="http://schemas.microsoft.com/office/drawing/2010/main" val="0"/>
              </a:ext>
            </a:extLst>
          </a:blip>
          <a:srcRect l="7938" t="51773" r="61663" b="12057"/>
          <a:stretch/>
        </p:blipFill>
        <p:spPr>
          <a:xfrm>
            <a:off x="2451369" y="2062264"/>
            <a:ext cx="2577831" cy="2480553"/>
          </a:xfrm>
          <a:prstGeom prst="rect">
            <a:avLst/>
          </a:prstGeom>
        </p:spPr>
      </p:pic>
      <p:pic>
        <p:nvPicPr>
          <p:cNvPr id="13" name="Picture 12">
            <a:extLst>
              <a:ext uri="{FF2B5EF4-FFF2-40B4-BE49-F238E27FC236}">
                <a16:creationId xmlns:a16="http://schemas.microsoft.com/office/drawing/2014/main" id="{EE39C163-14E9-4A61-A68F-BB6FA50B3214}"/>
              </a:ext>
            </a:extLst>
          </p:cNvPr>
          <p:cNvPicPr>
            <a:picLocks noChangeAspect="1"/>
          </p:cNvPicPr>
          <p:nvPr/>
        </p:nvPicPr>
        <p:blipFill rotWithShape="1">
          <a:blip r:embed="rId3">
            <a:extLst>
              <a:ext uri="{28A0092B-C50C-407E-A947-70E740481C1C}">
                <a14:useLocalDpi xmlns:a14="http://schemas.microsoft.com/office/drawing/2010/main" val="0"/>
              </a:ext>
            </a:extLst>
          </a:blip>
          <a:srcRect l="27294" t="27528" r="30281" b="23703"/>
          <a:stretch/>
        </p:blipFill>
        <p:spPr>
          <a:xfrm>
            <a:off x="1634246" y="4202348"/>
            <a:ext cx="518047" cy="340469"/>
          </a:xfrm>
          <a:prstGeom prst="rect">
            <a:avLst/>
          </a:prstGeom>
        </p:spPr>
      </p:pic>
      <p:pic>
        <p:nvPicPr>
          <p:cNvPr id="14" name="Picture 13">
            <a:extLst>
              <a:ext uri="{FF2B5EF4-FFF2-40B4-BE49-F238E27FC236}">
                <a16:creationId xmlns:a16="http://schemas.microsoft.com/office/drawing/2014/main" id="{9287652A-C009-434C-BE00-35E81D6A225B}"/>
              </a:ext>
            </a:extLst>
          </p:cNvPr>
          <p:cNvPicPr>
            <a:picLocks noChangeAspect="1"/>
          </p:cNvPicPr>
          <p:nvPr/>
        </p:nvPicPr>
        <p:blipFill rotWithShape="1">
          <a:blip r:embed="rId3">
            <a:extLst>
              <a:ext uri="{28A0092B-C50C-407E-A947-70E740481C1C}">
                <a14:useLocalDpi xmlns:a14="http://schemas.microsoft.com/office/drawing/2010/main" val="0"/>
              </a:ext>
            </a:extLst>
          </a:blip>
          <a:srcRect l="27294" t="27528" r="30281" b="23703"/>
          <a:stretch/>
        </p:blipFill>
        <p:spPr>
          <a:xfrm>
            <a:off x="1225685" y="4045082"/>
            <a:ext cx="518047" cy="340469"/>
          </a:xfrm>
          <a:prstGeom prst="rect">
            <a:avLst/>
          </a:prstGeom>
        </p:spPr>
      </p:pic>
      <p:pic>
        <p:nvPicPr>
          <p:cNvPr id="15" name="Picture 14">
            <a:extLst>
              <a:ext uri="{FF2B5EF4-FFF2-40B4-BE49-F238E27FC236}">
                <a16:creationId xmlns:a16="http://schemas.microsoft.com/office/drawing/2014/main" id="{4B025E30-229E-4EB5-A2F1-01E27A97B201}"/>
              </a:ext>
            </a:extLst>
          </p:cNvPr>
          <p:cNvPicPr>
            <a:picLocks noChangeAspect="1"/>
          </p:cNvPicPr>
          <p:nvPr/>
        </p:nvPicPr>
        <p:blipFill rotWithShape="1">
          <a:blip r:embed="rId3">
            <a:extLst>
              <a:ext uri="{28A0092B-C50C-407E-A947-70E740481C1C}">
                <a14:useLocalDpi xmlns:a14="http://schemas.microsoft.com/office/drawing/2010/main" val="0"/>
              </a:ext>
            </a:extLst>
          </a:blip>
          <a:srcRect l="27294" t="27528" r="30281" b="23703"/>
          <a:stretch/>
        </p:blipFill>
        <p:spPr>
          <a:xfrm>
            <a:off x="5477813" y="4229907"/>
            <a:ext cx="518047" cy="340469"/>
          </a:xfrm>
          <a:prstGeom prst="rect">
            <a:avLst/>
          </a:prstGeom>
        </p:spPr>
      </p:pic>
      <p:pic>
        <p:nvPicPr>
          <p:cNvPr id="16" name="Picture 15">
            <a:extLst>
              <a:ext uri="{FF2B5EF4-FFF2-40B4-BE49-F238E27FC236}">
                <a16:creationId xmlns:a16="http://schemas.microsoft.com/office/drawing/2014/main" id="{F04D8CEB-CF0D-4C4A-95BF-08D1604829A0}"/>
              </a:ext>
            </a:extLst>
          </p:cNvPr>
          <p:cNvPicPr>
            <a:picLocks noChangeAspect="1"/>
          </p:cNvPicPr>
          <p:nvPr/>
        </p:nvPicPr>
        <p:blipFill rotWithShape="1">
          <a:blip r:embed="rId3">
            <a:extLst>
              <a:ext uri="{28A0092B-C50C-407E-A947-70E740481C1C}">
                <a14:useLocalDpi xmlns:a14="http://schemas.microsoft.com/office/drawing/2010/main" val="0"/>
              </a:ext>
            </a:extLst>
          </a:blip>
          <a:srcRect l="27294" t="27528" r="30281" b="23703"/>
          <a:stretch/>
        </p:blipFill>
        <p:spPr>
          <a:xfrm>
            <a:off x="5736837" y="4024004"/>
            <a:ext cx="518047" cy="340469"/>
          </a:xfrm>
          <a:prstGeom prst="rect">
            <a:avLst/>
          </a:prstGeom>
        </p:spPr>
      </p:pic>
      <p:pic>
        <p:nvPicPr>
          <p:cNvPr id="17" name="Picture 16">
            <a:extLst>
              <a:ext uri="{FF2B5EF4-FFF2-40B4-BE49-F238E27FC236}">
                <a16:creationId xmlns:a16="http://schemas.microsoft.com/office/drawing/2014/main" id="{4EB60421-A392-4836-A04C-09CA448699B1}"/>
              </a:ext>
            </a:extLst>
          </p:cNvPr>
          <p:cNvPicPr>
            <a:picLocks noChangeAspect="1"/>
          </p:cNvPicPr>
          <p:nvPr/>
        </p:nvPicPr>
        <p:blipFill rotWithShape="1">
          <a:blip r:embed="rId3">
            <a:extLst>
              <a:ext uri="{28A0092B-C50C-407E-A947-70E740481C1C}">
                <a14:useLocalDpi xmlns:a14="http://schemas.microsoft.com/office/drawing/2010/main" val="0"/>
              </a:ext>
            </a:extLst>
          </a:blip>
          <a:srcRect l="27294" t="27528" r="30281" b="23703"/>
          <a:stretch/>
        </p:blipFill>
        <p:spPr>
          <a:xfrm>
            <a:off x="5128957" y="4059673"/>
            <a:ext cx="518047" cy="340469"/>
          </a:xfrm>
          <a:prstGeom prst="rect">
            <a:avLst/>
          </a:prstGeom>
        </p:spPr>
      </p:pic>
      <p:sp>
        <p:nvSpPr>
          <p:cNvPr id="18" name="Oval 17">
            <a:extLst>
              <a:ext uri="{FF2B5EF4-FFF2-40B4-BE49-F238E27FC236}">
                <a16:creationId xmlns:a16="http://schemas.microsoft.com/office/drawing/2014/main" id="{D91775F3-2B2E-483C-9C4D-A9C33718A815}"/>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9" name="Picture 18">
            <a:extLst>
              <a:ext uri="{FF2B5EF4-FFF2-40B4-BE49-F238E27FC236}">
                <a16:creationId xmlns:a16="http://schemas.microsoft.com/office/drawing/2014/main" id="{7967C571-66E5-46CA-B91B-E7B516155F1A}"/>
              </a:ext>
            </a:extLst>
          </p:cNvPr>
          <p:cNvPicPr>
            <a:picLocks noChangeAspect="1"/>
          </p:cNvPicPr>
          <p:nvPr/>
        </p:nvPicPr>
        <p:blipFill rotWithShape="1">
          <a:blip r:embed="rId4">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20" name="Picture 19">
            <a:extLst>
              <a:ext uri="{FF2B5EF4-FFF2-40B4-BE49-F238E27FC236}">
                <a16:creationId xmlns:a16="http://schemas.microsoft.com/office/drawing/2014/main" id="{0CD3AD89-548F-442B-B2BD-09764903D5DD}"/>
              </a:ext>
            </a:extLst>
          </p:cNvPr>
          <p:cNvPicPr>
            <a:picLocks noChangeAspect="1"/>
          </p:cNvPicPr>
          <p:nvPr/>
        </p:nvPicPr>
        <p:blipFill rotWithShape="1">
          <a:blip r:embed="rId5">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pic>
        <p:nvPicPr>
          <p:cNvPr id="21" name="Picture 20">
            <a:extLst>
              <a:ext uri="{FF2B5EF4-FFF2-40B4-BE49-F238E27FC236}">
                <a16:creationId xmlns:a16="http://schemas.microsoft.com/office/drawing/2014/main" id="{BE5F0D2D-5564-4BB1-972E-64963C8057F7}"/>
              </a:ext>
            </a:extLst>
          </p:cNvPr>
          <p:cNvPicPr>
            <a:picLocks noChangeAspect="1"/>
          </p:cNvPicPr>
          <p:nvPr/>
        </p:nvPicPr>
        <p:blipFill rotWithShape="1">
          <a:blip r:embed="rId6">
            <a:extLst>
              <a:ext uri="{28A0092B-C50C-407E-A947-70E740481C1C}">
                <a14:useLocalDpi xmlns:a14="http://schemas.microsoft.com/office/drawing/2010/main" val="0"/>
              </a:ext>
            </a:extLst>
          </a:blip>
          <a:srcRect l="31135" t="19069" r="28741" b="21135"/>
          <a:stretch/>
        </p:blipFill>
        <p:spPr>
          <a:xfrm>
            <a:off x="11293551" y="2844113"/>
            <a:ext cx="743583" cy="1169773"/>
          </a:xfrm>
          <a:prstGeom prst="rect">
            <a:avLst/>
          </a:prstGeom>
        </p:spPr>
      </p:pic>
      <p:pic>
        <p:nvPicPr>
          <p:cNvPr id="22" name="Picture 21">
            <a:extLst>
              <a:ext uri="{FF2B5EF4-FFF2-40B4-BE49-F238E27FC236}">
                <a16:creationId xmlns:a16="http://schemas.microsoft.com/office/drawing/2014/main" id="{4926A30C-A5C0-4B33-8923-2D910DCC1AE2}"/>
              </a:ext>
            </a:extLst>
          </p:cNvPr>
          <p:cNvPicPr>
            <a:picLocks noChangeAspect="1"/>
          </p:cNvPicPr>
          <p:nvPr/>
        </p:nvPicPr>
        <p:blipFill rotWithShape="1">
          <a:blip r:embed="rId7">
            <a:extLst>
              <a:ext uri="{28A0092B-C50C-407E-A947-70E740481C1C}">
                <a14:useLocalDpi xmlns:a14="http://schemas.microsoft.com/office/drawing/2010/main" val="0"/>
              </a:ext>
            </a:extLst>
          </a:blip>
          <a:srcRect r="69403" b="-4330"/>
          <a:stretch/>
        </p:blipFill>
        <p:spPr>
          <a:xfrm>
            <a:off x="9413595" y="2118935"/>
            <a:ext cx="1555035" cy="3112652"/>
          </a:xfrm>
          <a:prstGeom prst="rect">
            <a:avLst/>
          </a:prstGeom>
        </p:spPr>
      </p:pic>
      <p:cxnSp>
        <p:nvCxnSpPr>
          <p:cNvPr id="23" name="Straight Arrow Connector 22">
            <a:extLst>
              <a:ext uri="{FF2B5EF4-FFF2-40B4-BE49-F238E27FC236}">
                <a16:creationId xmlns:a16="http://schemas.microsoft.com/office/drawing/2014/main" id="{0B52FFD1-F561-46C8-B4BE-519EB62B8857}"/>
              </a:ext>
            </a:extLst>
          </p:cNvPr>
          <p:cNvCxnSpPr>
            <a:cxnSpLocks/>
          </p:cNvCxnSpPr>
          <p:nvPr/>
        </p:nvCxnSpPr>
        <p:spPr>
          <a:xfrm>
            <a:off x="10968630" y="3543937"/>
            <a:ext cx="4808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53BDCB5-6449-41B6-B3AE-91B9972F1518}"/>
              </a:ext>
            </a:extLst>
          </p:cNvPr>
          <p:cNvCxnSpPr>
            <a:endCxn id="18" idx="2"/>
          </p:cNvCxnSpPr>
          <p:nvPr/>
        </p:nvCxnSpPr>
        <p:spPr>
          <a:xfrm flipV="1">
            <a:off x="4893013" y="628135"/>
            <a:ext cx="5305430" cy="1589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CE9822E-6DCB-44DB-B9B0-ABF9B53F1F0C}"/>
              </a:ext>
            </a:extLst>
          </p:cNvPr>
          <p:cNvCxnSpPr/>
          <p:nvPr/>
        </p:nvCxnSpPr>
        <p:spPr>
          <a:xfrm flipV="1">
            <a:off x="10544783" y="1138136"/>
            <a:ext cx="0" cy="9241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9B6512D-7135-4E54-9C10-1FB203B3D23B}"/>
              </a:ext>
            </a:extLst>
          </p:cNvPr>
          <p:cNvSpPr txBox="1"/>
          <p:nvPr/>
        </p:nvSpPr>
        <p:spPr>
          <a:xfrm>
            <a:off x="9531216" y="3091399"/>
            <a:ext cx="1274954" cy="923330"/>
          </a:xfrm>
          <a:prstGeom prst="rect">
            <a:avLst/>
          </a:prstGeom>
          <a:noFill/>
        </p:spPr>
        <p:txBody>
          <a:bodyPr wrap="square" rtlCol="0">
            <a:spAutoFit/>
          </a:bodyPr>
          <a:lstStyle/>
          <a:p>
            <a:pPr algn="ctr"/>
            <a:r>
              <a:rPr lang="de-DE" dirty="0"/>
              <a:t>Pest </a:t>
            </a:r>
            <a:r>
              <a:rPr lang="de-DE" dirty="0" err="1"/>
              <a:t>Repel</a:t>
            </a:r>
            <a:r>
              <a:rPr lang="de-DE" dirty="0"/>
              <a:t> </a:t>
            </a:r>
            <a:r>
              <a:rPr lang="de-DE" dirty="0" err="1"/>
              <a:t>is</a:t>
            </a:r>
            <a:r>
              <a:rPr lang="de-DE" dirty="0"/>
              <a:t> </a:t>
            </a:r>
            <a:r>
              <a:rPr lang="de-DE" dirty="0" err="1"/>
              <a:t>fucntioning</a:t>
            </a:r>
            <a:endParaRPr lang="en-CA" dirty="0"/>
          </a:p>
        </p:txBody>
      </p:sp>
      <p:sp>
        <p:nvSpPr>
          <p:cNvPr id="29" name="TextBox 28">
            <a:extLst>
              <a:ext uri="{FF2B5EF4-FFF2-40B4-BE49-F238E27FC236}">
                <a16:creationId xmlns:a16="http://schemas.microsoft.com/office/drawing/2014/main" id="{2F90841B-7ABE-4A8F-8014-CEC23D1125D5}"/>
              </a:ext>
            </a:extLst>
          </p:cNvPr>
          <p:cNvSpPr txBox="1"/>
          <p:nvPr/>
        </p:nvSpPr>
        <p:spPr>
          <a:xfrm>
            <a:off x="1564214" y="4851181"/>
            <a:ext cx="4431646" cy="369332"/>
          </a:xfrm>
          <a:prstGeom prst="rect">
            <a:avLst/>
          </a:prstGeom>
          <a:noFill/>
        </p:spPr>
        <p:txBody>
          <a:bodyPr wrap="square" rtlCol="0">
            <a:spAutoFit/>
          </a:bodyPr>
          <a:lstStyle/>
          <a:p>
            <a:pPr algn="ctr"/>
            <a:r>
              <a:rPr lang="de-DE" dirty="0"/>
              <a:t>Pest </a:t>
            </a:r>
            <a:r>
              <a:rPr lang="de-DE" dirty="0" err="1"/>
              <a:t>Repel</a:t>
            </a:r>
            <a:r>
              <a:rPr lang="de-DE" dirty="0"/>
              <a:t> </a:t>
            </a:r>
            <a:r>
              <a:rPr lang="de-DE" dirty="0" err="1"/>
              <a:t>controlled</a:t>
            </a:r>
            <a:r>
              <a:rPr lang="de-DE" dirty="0"/>
              <a:t> </a:t>
            </a:r>
            <a:r>
              <a:rPr lang="de-DE" dirty="0" err="1"/>
              <a:t>by</a:t>
            </a:r>
            <a:r>
              <a:rPr lang="de-DE" dirty="0"/>
              <a:t> </a:t>
            </a:r>
            <a:r>
              <a:rPr lang="de-DE" dirty="0" err="1"/>
              <a:t>the</a:t>
            </a:r>
            <a:r>
              <a:rPr lang="de-DE" dirty="0"/>
              <a:t> hub</a:t>
            </a:r>
            <a:endParaRPr lang="en-CA" dirty="0"/>
          </a:p>
        </p:txBody>
      </p:sp>
    </p:spTree>
    <p:extLst>
      <p:ext uri="{BB962C8B-B14F-4D97-AF65-F5344CB8AC3E}">
        <p14:creationId xmlns:p14="http://schemas.microsoft.com/office/powerpoint/2010/main" val="974184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Lightning Rods:</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Lightnings are a common phenomenon in our region. In fact, very few houses have precautions to this. So as a precaution, we can use lightning rods to direct the lightning to the ground. So, the smart system can activate the lightning rod, when it can foresee thunderstorms.</a:t>
            </a:r>
            <a:br>
              <a:rPr lang="en-CA" dirty="0"/>
            </a:br>
            <a:br>
              <a:rPr lang="en-CA" dirty="0"/>
            </a:br>
            <a:r>
              <a:rPr lang="en-CA" dirty="0"/>
              <a:t>Requirements: Smart ESE lightning rod (ESE28)</a:t>
            </a:r>
          </a:p>
        </p:txBody>
      </p:sp>
    </p:spTree>
    <p:extLst>
      <p:ext uri="{BB962C8B-B14F-4D97-AF65-F5344CB8AC3E}">
        <p14:creationId xmlns:p14="http://schemas.microsoft.com/office/powerpoint/2010/main" val="2425279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6BD4E74-1B50-48A4-B324-AE94298EDA1F}"/>
              </a:ext>
            </a:extLst>
          </p:cNvPr>
          <p:cNvSpPr/>
          <p:nvPr/>
        </p:nvSpPr>
        <p:spPr>
          <a:xfrm>
            <a:off x="10198443" y="43248"/>
            <a:ext cx="1911179" cy="11697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21E20F82-05DD-4A34-8B2D-C576FDE1FE7D}"/>
              </a:ext>
            </a:extLst>
          </p:cNvPr>
          <p:cNvPicPr>
            <a:picLocks noChangeAspect="1"/>
          </p:cNvPicPr>
          <p:nvPr/>
        </p:nvPicPr>
        <p:blipFill rotWithShape="1">
          <a:blip r:embed="rId2">
            <a:extLst>
              <a:ext uri="{28A0092B-C50C-407E-A947-70E740481C1C}">
                <a14:useLocalDpi xmlns:a14="http://schemas.microsoft.com/office/drawing/2010/main" val="0"/>
              </a:ext>
            </a:extLst>
          </a:blip>
          <a:srcRect l="5657" t="8776" r="7731" b="17752"/>
          <a:stretch/>
        </p:blipFill>
        <p:spPr>
          <a:xfrm>
            <a:off x="10426160" y="294502"/>
            <a:ext cx="1397902" cy="667266"/>
          </a:xfrm>
          <a:prstGeom prst="rect">
            <a:avLst/>
          </a:prstGeom>
        </p:spPr>
      </p:pic>
      <p:pic>
        <p:nvPicPr>
          <p:cNvPr id="6" name="Picture 5">
            <a:extLst>
              <a:ext uri="{FF2B5EF4-FFF2-40B4-BE49-F238E27FC236}">
                <a16:creationId xmlns:a16="http://schemas.microsoft.com/office/drawing/2014/main" id="{6547CAB7-1E29-4916-B000-97B10885780C}"/>
              </a:ext>
            </a:extLst>
          </p:cNvPr>
          <p:cNvPicPr>
            <a:picLocks noChangeAspect="1"/>
          </p:cNvPicPr>
          <p:nvPr/>
        </p:nvPicPr>
        <p:blipFill rotWithShape="1">
          <a:blip r:embed="rId3">
            <a:extLst>
              <a:ext uri="{28A0092B-C50C-407E-A947-70E740481C1C}">
                <a14:useLocalDpi xmlns:a14="http://schemas.microsoft.com/office/drawing/2010/main" val="0"/>
              </a:ext>
            </a:extLst>
          </a:blip>
          <a:srcRect l="23138" t="31529" r="23748" b="37064"/>
          <a:stretch/>
        </p:blipFill>
        <p:spPr>
          <a:xfrm rot="2821918">
            <a:off x="9488801" y="135808"/>
            <a:ext cx="663646" cy="414496"/>
          </a:xfrm>
          <a:prstGeom prst="rect">
            <a:avLst/>
          </a:prstGeom>
        </p:spPr>
      </p:pic>
      <p:pic>
        <p:nvPicPr>
          <p:cNvPr id="7" name="Picture 6">
            <a:extLst>
              <a:ext uri="{FF2B5EF4-FFF2-40B4-BE49-F238E27FC236}">
                <a16:creationId xmlns:a16="http://schemas.microsoft.com/office/drawing/2014/main" id="{6ECB1412-8AFE-4AC7-BB6B-4229D9E63D4F}"/>
              </a:ext>
            </a:extLst>
          </p:cNvPr>
          <p:cNvPicPr>
            <a:picLocks noChangeAspect="1"/>
          </p:cNvPicPr>
          <p:nvPr/>
        </p:nvPicPr>
        <p:blipFill rotWithShape="1">
          <a:blip r:embed="rId4">
            <a:extLst>
              <a:ext uri="{28A0092B-C50C-407E-A947-70E740481C1C}">
                <a14:useLocalDpi xmlns:a14="http://schemas.microsoft.com/office/drawing/2010/main" val="0"/>
              </a:ext>
            </a:extLst>
          </a:blip>
          <a:srcRect l="31135" t="19069" r="28741" b="21135"/>
          <a:stretch/>
        </p:blipFill>
        <p:spPr>
          <a:xfrm>
            <a:off x="11293551" y="2844113"/>
            <a:ext cx="743583" cy="1169773"/>
          </a:xfrm>
          <a:prstGeom prst="rect">
            <a:avLst/>
          </a:prstGeom>
        </p:spPr>
      </p:pic>
      <p:pic>
        <p:nvPicPr>
          <p:cNvPr id="8" name="Picture 7">
            <a:extLst>
              <a:ext uri="{FF2B5EF4-FFF2-40B4-BE49-F238E27FC236}">
                <a16:creationId xmlns:a16="http://schemas.microsoft.com/office/drawing/2014/main" id="{11A026E7-97E8-469E-B511-509DC2D1D933}"/>
              </a:ext>
            </a:extLst>
          </p:cNvPr>
          <p:cNvPicPr>
            <a:picLocks noChangeAspect="1"/>
          </p:cNvPicPr>
          <p:nvPr/>
        </p:nvPicPr>
        <p:blipFill rotWithShape="1">
          <a:blip r:embed="rId5">
            <a:extLst>
              <a:ext uri="{28A0092B-C50C-407E-A947-70E740481C1C}">
                <a14:useLocalDpi xmlns:a14="http://schemas.microsoft.com/office/drawing/2010/main" val="0"/>
              </a:ext>
            </a:extLst>
          </a:blip>
          <a:srcRect r="69403" b="-4330"/>
          <a:stretch/>
        </p:blipFill>
        <p:spPr>
          <a:xfrm>
            <a:off x="9413595" y="2118935"/>
            <a:ext cx="1555035" cy="3112652"/>
          </a:xfrm>
          <a:prstGeom prst="rect">
            <a:avLst/>
          </a:prstGeom>
        </p:spPr>
      </p:pic>
      <p:cxnSp>
        <p:nvCxnSpPr>
          <p:cNvPr id="9" name="Straight Arrow Connector 8">
            <a:extLst>
              <a:ext uri="{FF2B5EF4-FFF2-40B4-BE49-F238E27FC236}">
                <a16:creationId xmlns:a16="http://schemas.microsoft.com/office/drawing/2014/main" id="{38D7B44A-DD15-42F3-842C-C3D04B27BA29}"/>
              </a:ext>
            </a:extLst>
          </p:cNvPr>
          <p:cNvCxnSpPr>
            <a:cxnSpLocks/>
          </p:cNvCxnSpPr>
          <p:nvPr/>
        </p:nvCxnSpPr>
        <p:spPr>
          <a:xfrm>
            <a:off x="10968630" y="3543937"/>
            <a:ext cx="4808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08C5B76-1DEB-4591-A1CA-F3ACC7A31CEF}"/>
              </a:ext>
            </a:extLst>
          </p:cNvPr>
          <p:cNvPicPr>
            <a:picLocks noChangeAspect="1"/>
          </p:cNvPicPr>
          <p:nvPr/>
        </p:nvPicPr>
        <p:blipFill rotWithShape="1">
          <a:blip r:embed="rId6">
            <a:extLst>
              <a:ext uri="{28A0092B-C50C-407E-A947-70E740481C1C}">
                <a14:useLocalDpi xmlns:a14="http://schemas.microsoft.com/office/drawing/2010/main" val="0"/>
              </a:ext>
            </a:extLst>
          </a:blip>
          <a:srcRect l="6369" t="5708" r="5478" b="19223"/>
          <a:stretch/>
        </p:blipFill>
        <p:spPr>
          <a:xfrm>
            <a:off x="1731523" y="1838726"/>
            <a:ext cx="4873558" cy="3112653"/>
          </a:xfrm>
          <a:prstGeom prst="rect">
            <a:avLst/>
          </a:prstGeom>
        </p:spPr>
      </p:pic>
      <p:pic>
        <p:nvPicPr>
          <p:cNvPr id="15" name="Picture 14">
            <a:extLst>
              <a:ext uri="{FF2B5EF4-FFF2-40B4-BE49-F238E27FC236}">
                <a16:creationId xmlns:a16="http://schemas.microsoft.com/office/drawing/2014/main" id="{C46F5B6E-4AAC-4D1A-82DB-CFACE4F6E1C2}"/>
              </a:ext>
            </a:extLst>
          </p:cNvPr>
          <p:cNvPicPr>
            <a:picLocks noChangeAspect="1"/>
          </p:cNvPicPr>
          <p:nvPr/>
        </p:nvPicPr>
        <p:blipFill rotWithShape="1">
          <a:blip r:embed="rId7">
            <a:extLst>
              <a:ext uri="{28A0092B-C50C-407E-A947-70E740481C1C}">
                <a14:useLocalDpi xmlns:a14="http://schemas.microsoft.com/office/drawing/2010/main" val="0"/>
              </a:ext>
            </a:extLst>
          </a:blip>
          <a:srcRect l="45779" t="14766" r="43600" b="18034"/>
          <a:stretch/>
        </p:blipFill>
        <p:spPr>
          <a:xfrm flipH="1">
            <a:off x="1958666" y="1634247"/>
            <a:ext cx="163480" cy="1034330"/>
          </a:xfrm>
          <a:prstGeom prst="rect">
            <a:avLst/>
          </a:prstGeom>
        </p:spPr>
      </p:pic>
      <p:pic>
        <p:nvPicPr>
          <p:cNvPr id="17" name="Picture 16">
            <a:extLst>
              <a:ext uri="{FF2B5EF4-FFF2-40B4-BE49-F238E27FC236}">
                <a16:creationId xmlns:a16="http://schemas.microsoft.com/office/drawing/2014/main" id="{9F3D8E69-7915-42E8-B29A-AC1F931B79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95161" y="2484469"/>
            <a:ext cx="1191901" cy="2282084"/>
          </a:xfrm>
          <a:prstGeom prst="rect">
            <a:avLst/>
          </a:prstGeom>
        </p:spPr>
      </p:pic>
      <p:cxnSp>
        <p:nvCxnSpPr>
          <p:cNvPr id="19" name="Straight Arrow Connector 18">
            <a:extLst>
              <a:ext uri="{FF2B5EF4-FFF2-40B4-BE49-F238E27FC236}">
                <a16:creationId xmlns:a16="http://schemas.microsoft.com/office/drawing/2014/main" id="{8036DAE6-823D-46D7-8243-989DB2E6C632}"/>
              </a:ext>
            </a:extLst>
          </p:cNvPr>
          <p:cNvCxnSpPr>
            <a:stCxn id="15" idx="0"/>
          </p:cNvCxnSpPr>
          <p:nvPr/>
        </p:nvCxnSpPr>
        <p:spPr>
          <a:xfrm flipV="1">
            <a:off x="2040406" y="727121"/>
            <a:ext cx="8158036" cy="907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7F2916D-7CDE-45FA-B297-0743D2AA7758}"/>
              </a:ext>
            </a:extLst>
          </p:cNvPr>
          <p:cNvCxnSpPr/>
          <p:nvPr/>
        </p:nvCxnSpPr>
        <p:spPr>
          <a:xfrm flipV="1">
            <a:off x="10642060" y="1092655"/>
            <a:ext cx="0" cy="10262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F190855-ABB6-4A87-831D-9728895D09FB}"/>
              </a:ext>
            </a:extLst>
          </p:cNvPr>
          <p:cNvSpPr txBox="1"/>
          <p:nvPr/>
        </p:nvSpPr>
        <p:spPr>
          <a:xfrm>
            <a:off x="86525" y="1934269"/>
            <a:ext cx="1463414" cy="369332"/>
          </a:xfrm>
          <a:prstGeom prst="rect">
            <a:avLst/>
          </a:prstGeom>
          <a:noFill/>
        </p:spPr>
        <p:txBody>
          <a:bodyPr wrap="none" rtlCol="0">
            <a:spAutoFit/>
          </a:bodyPr>
          <a:lstStyle/>
          <a:p>
            <a:r>
              <a:rPr lang="de-DE" dirty="0"/>
              <a:t>Lightning Rod</a:t>
            </a:r>
            <a:endParaRPr lang="en-CA" dirty="0"/>
          </a:p>
        </p:txBody>
      </p:sp>
      <p:cxnSp>
        <p:nvCxnSpPr>
          <p:cNvPr id="24" name="Straight Arrow Connector 23">
            <a:extLst>
              <a:ext uri="{FF2B5EF4-FFF2-40B4-BE49-F238E27FC236}">
                <a16:creationId xmlns:a16="http://schemas.microsoft.com/office/drawing/2014/main" id="{B167DBC9-D50E-4055-8F86-9A555BBB06EE}"/>
              </a:ext>
            </a:extLst>
          </p:cNvPr>
          <p:cNvCxnSpPr>
            <a:stCxn id="22" idx="3"/>
          </p:cNvCxnSpPr>
          <p:nvPr/>
        </p:nvCxnSpPr>
        <p:spPr>
          <a:xfrm flipV="1">
            <a:off x="1549939" y="2033081"/>
            <a:ext cx="408727" cy="85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A8DACDE-90A3-4448-B190-66F3F35AF5AF}"/>
              </a:ext>
            </a:extLst>
          </p:cNvPr>
          <p:cNvSpPr txBox="1"/>
          <p:nvPr/>
        </p:nvSpPr>
        <p:spPr>
          <a:xfrm>
            <a:off x="1493195" y="5223753"/>
            <a:ext cx="5350213" cy="646331"/>
          </a:xfrm>
          <a:prstGeom prst="rect">
            <a:avLst/>
          </a:prstGeom>
          <a:noFill/>
        </p:spPr>
        <p:txBody>
          <a:bodyPr wrap="square" rtlCol="0">
            <a:spAutoFit/>
          </a:bodyPr>
          <a:lstStyle/>
          <a:p>
            <a:r>
              <a:rPr lang="de-DE" dirty="0"/>
              <a:t>Lightning </a:t>
            </a:r>
            <a:r>
              <a:rPr lang="de-DE" dirty="0" err="1"/>
              <a:t>rod</a:t>
            </a:r>
            <a:r>
              <a:rPr lang="de-DE" dirty="0"/>
              <a:t> </a:t>
            </a:r>
            <a:r>
              <a:rPr lang="de-DE" dirty="0" err="1"/>
              <a:t>activated</a:t>
            </a:r>
            <a:r>
              <a:rPr lang="de-DE" dirty="0"/>
              <a:t> </a:t>
            </a:r>
            <a:r>
              <a:rPr lang="de-DE" dirty="0" err="1"/>
              <a:t>when</a:t>
            </a:r>
            <a:r>
              <a:rPr lang="de-DE" dirty="0"/>
              <a:t> </a:t>
            </a:r>
            <a:r>
              <a:rPr lang="de-DE" dirty="0" err="1"/>
              <a:t>it</a:t>
            </a:r>
            <a:r>
              <a:rPr lang="de-DE" dirty="0"/>
              <a:t> </a:t>
            </a:r>
            <a:r>
              <a:rPr lang="de-DE" dirty="0" err="1"/>
              <a:t>foresees</a:t>
            </a:r>
            <a:r>
              <a:rPr lang="de-DE" dirty="0"/>
              <a:t> </a:t>
            </a:r>
            <a:r>
              <a:rPr lang="de-DE" dirty="0" err="1"/>
              <a:t>thunderstorm</a:t>
            </a:r>
            <a:r>
              <a:rPr lang="de-DE" dirty="0"/>
              <a:t>.</a:t>
            </a:r>
          </a:p>
          <a:p>
            <a:endParaRPr lang="en-CA" dirty="0"/>
          </a:p>
        </p:txBody>
      </p:sp>
    </p:spTree>
    <p:extLst>
      <p:ext uri="{BB962C8B-B14F-4D97-AF65-F5344CB8AC3E}">
        <p14:creationId xmlns:p14="http://schemas.microsoft.com/office/powerpoint/2010/main" val="832192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F80EC-8706-4D2F-9071-88B538145B98}"/>
              </a:ext>
            </a:extLst>
          </p:cNvPr>
          <p:cNvSpPr>
            <a:spLocks noGrp="1"/>
          </p:cNvSpPr>
          <p:nvPr>
            <p:ph type="title"/>
          </p:nvPr>
        </p:nvSpPr>
        <p:spPr>
          <a:xfrm>
            <a:off x="760379" y="2592759"/>
            <a:ext cx="10515600" cy="1325563"/>
          </a:xfrm>
        </p:spPr>
        <p:txBody>
          <a:bodyPr/>
          <a:lstStyle/>
          <a:p>
            <a:pPr algn="ctr"/>
            <a:r>
              <a:rPr lang="de-DE" dirty="0" err="1">
                <a:latin typeface="Adobe Heiti Std R" panose="020B0400000000000000" pitchFamily="34" charset="-128"/>
                <a:ea typeface="Adobe Heiti Std R" panose="020B0400000000000000" pitchFamily="34" charset="-128"/>
              </a:rPr>
              <a:t>Thank</a:t>
            </a:r>
            <a:r>
              <a:rPr lang="de-DE" dirty="0">
                <a:latin typeface="Adobe Heiti Std R" panose="020B0400000000000000" pitchFamily="34" charset="-128"/>
                <a:ea typeface="Adobe Heiti Std R" panose="020B0400000000000000" pitchFamily="34" charset="-128"/>
              </a:rPr>
              <a:t> </a:t>
            </a:r>
            <a:r>
              <a:rPr lang="de-DE" dirty="0" err="1">
                <a:latin typeface="Adobe Heiti Std R" panose="020B0400000000000000" pitchFamily="34" charset="-128"/>
                <a:ea typeface="Adobe Heiti Std R" panose="020B0400000000000000" pitchFamily="34" charset="-128"/>
              </a:rPr>
              <a:t>you</a:t>
            </a:r>
            <a:r>
              <a:rPr lang="de-DE" dirty="0">
                <a:latin typeface="Adobe Heiti Std R" panose="020B0400000000000000" pitchFamily="34" charset="-128"/>
                <a:ea typeface="Adobe Heiti Std R" panose="020B0400000000000000" pitchFamily="34" charset="-128"/>
              </a:rPr>
              <a:t>!</a:t>
            </a:r>
            <a:endParaRPr lang="en-CA"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32233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7467-0DF3-4DCA-BAC0-17A3DA6B17FD}"/>
              </a:ext>
            </a:extLst>
          </p:cNvPr>
          <p:cNvSpPr>
            <a:spLocks noGrp="1"/>
          </p:cNvSpPr>
          <p:nvPr>
            <p:ph type="title"/>
          </p:nvPr>
        </p:nvSpPr>
        <p:spPr>
          <a:xfrm>
            <a:off x="838200" y="365125"/>
            <a:ext cx="10515600" cy="6025947"/>
          </a:xfrm>
        </p:spPr>
        <p:txBody>
          <a:bodyPr>
            <a:noAutofit/>
          </a:bodyPr>
          <a:lstStyle/>
          <a:p>
            <a:pPr fontAlgn="base"/>
            <a:r>
              <a:rPr lang="en-CA" sz="4000" dirty="0">
                <a:solidFill>
                  <a:schemeClr val="accent6"/>
                </a:solidFill>
              </a:rPr>
              <a:t>Unreliable internet connection</a:t>
            </a:r>
            <a:br>
              <a:rPr lang="en-CA" sz="4000" dirty="0">
                <a:solidFill>
                  <a:schemeClr val="accent6"/>
                </a:solidFill>
              </a:rPr>
            </a:br>
            <a:br>
              <a:rPr lang="en-CA" sz="2400" dirty="0"/>
            </a:br>
            <a:r>
              <a:rPr lang="en-CA" sz="2400" dirty="0"/>
              <a:t>Another downside of smart homes is that they need a reliable internet connection to work properly. For instance, if you live in an area where the internet connection is rather poor, you might experience serious issues since your smart home devices might not respond the way you want them to.</a:t>
            </a:r>
            <a:br>
              <a:rPr lang="en-CA" sz="2400" dirty="0"/>
            </a:br>
            <a:r>
              <a:rPr lang="en-CA" sz="2400" dirty="0"/>
              <a:t>Moreover, if you want to control your smart home device from your work or from other remote places, you might not be able to do so since you might not be able to connect with your devices in a sufficient manner.</a:t>
            </a:r>
          </a:p>
        </p:txBody>
      </p:sp>
    </p:spTree>
    <p:extLst>
      <p:ext uri="{BB962C8B-B14F-4D97-AF65-F5344CB8AC3E}">
        <p14:creationId xmlns:p14="http://schemas.microsoft.com/office/powerpoint/2010/main" val="3350089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7467-0DF3-4DCA-BAC0-17A3DA6B17FD}"/>
              </a:ext>
            </a:extLst>
          </p:cNvPr>
          <p:cNvSpPr>
            <a:spLocks noGrp="1"/>
          </p:cNvSpPr>
          <p:nvPr>
            <p:ph type="title"/>
          </p:nvPr>
        </p:nvSpPr>
        <p:spPr>
          <a:xfrm>
            <a:off x="838200" y="365125"/>
            <a:ext cx="10515600" cy="6025947"/>
          </a:xfrm>
        </p:spPr>
        <p:txBody>
          <a:bodyPr>
            <a:noAutofit/>
          </a:bodyPr>
          <a:lstStyle/>
          <a:p>
            <a:pPr fontAlgn="base"/>
            <a:r>
              <a:rPr lang="en-CA" sz="4000" dirty="0">
                <a:solidFill>
                  <a:schemeClr val="accent6"/>
                </a:solidFill>
              </a:rPr>
              <a:t>Security issues</a:t>
            </a:r>
            <a:br>
              <a:rPr lang="en-CA" sz="4000" dirty="0">
                <a:solidFill>
                  <a:schemeClr val="accent6"/>
                </a:solidFill>
              </a:rPr>
            </a:br>
            <a:br>
              <a:rPr lang="en-CA" sz="2400" dirty="0"/>
            </a:br>
            <a:r>
              <a:rPr lang="en-CA" sz="2400" dirty="0"/>
              <a:t>There might also be some security issues associated with smart home technologies. For example, burglars could hack into your smart home system and open the lock in order to get access to your home. Moreover, hackers may also steal your data.</a:t>
            </a:r>
            <a:br>
              <a:rPr lang="en-CA" sz="2400" dirty="0"/>
            </a:br>
            <a:r>
              <a:rPr lang="en-CA" sz="2400" dirty="0"/>
              <a:t>Thus, even though smart homes are quite convenient, there are significant security issues related to them and you should be aware of those issues if you plan to invest in smart home devices.</a:t>
            </a:r>
          </a:p>
        </p:txBody>
      </p:sp>
    </p:spTree>
    <p:extLst>
      <p:ext uri="{BB962C8B-B14F-4D97-AF65-F5344CB8AC3E}">
        <p14:creationId xmlns:p14="http://schemas.microsoft.com/office/powerpoint/2010/main" val="1697449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7467-0DF3-4DCA-BAC0-17A3DA6B17FD}"/>
              </a:ext>
            </a:extLst>
          </p:cNvPr>
          <p:cNvSpPr>
            <a:spLocks noGrp="1"/>
          </p:cNvSpPr>
          <p:nvPr>
            <p:ph type="title"/>
          </p:nvPr>
        </p:nvSpPr>
        <p:spPr>
          <a:xfrm>
            <a:off x="680936" y="365125"/>
            <a:ext cx="10672864" cy="6025947"/>
          </a:xfrm>
        </p:spPr>
        <p:txBody>
          <a:bodyPr>
            <a:noAutofit/>
          </a:bodyPr>
          <a:lstStyle/>
          <a:p>
            <a:pPr fontAlgn="base"/>
            <a:r>
              <a:rPr lang="en-CA" sz="4000" dirty="0">
                <a:solidFill>
                  <a:schemeClr val="accent6"/>
                </a:solidFill>
              </a:rPr>
              <a:t>Cyber Threat</a:t>
            </a:r>
            <a:br>
              <a:rPr lang="en-CA" sz="4000" dirty="0">
                <a:solidFill>
                  <a:schemeClr val="accent6"/>
                </a:solidFill>
              </a:rPr>
            </a:br>
            <a:r>
              <a:rPr lang="en-CA" sz="4000" dirty="0">
                <a:solidFill>
                  <a:schemeClr val="accent6"/>
                </a:solidFill>
              </a:rPr>
              <a:t> </a:t>
            </a:r>
            <a:br>
              <a:rPr lang="en-CA" sz="2400" dirty="0"/>
            </a:br>
            <a:r>
              <a:rPr lang="en-CA" sz="2400" dirty="0"/>
              <a:t>It’s impossible to discuss smart home technology without touching on the issue of cybersecurity and all of the various consequences that come with it. It’s a serious topic that deserves serious attention.</a:t>
            </a:r>
            <a:br>
              <a:rPr lang="en-CA" sz="2400" dirty="0"/>
            </a:br>
            <a:r>
              <a:rPr lang="en-CA" sz="2400" dirty="0"/>
              <a:t> </a:t>
            </a:r>
            <a:br>
              <a:rPr lang="en-CA" sz="2400" dirty="0"/>
            </a:br>
            <a:r>
              <a:rPr lang="en-CA" sz="2400" dirty="0"/>
              <a:t>According to Rambus, an estimated 80 percent of IoT devices are vulnerable to a wide range of cyber attacks. Connecting these devices – which most people do within the smart home – only amplifies the risk by creating a web that hackers can use to “enter” into homes and compromise privacy or steal data. Think of it like a line of dominos. Once one device is tripped, the rest can easily be knocked down as well. Device hijacking is one common method. Other common cybersecurity threats within the smart home include man-in-the-middle attacks, distributed denial of service (DDoS), and Permanent Denial of Service (</a:t>
            </a:r>
            <a:r>
              <a:rPr lang="en-CA" sz="2400" dirty="0" err="1"/>
              <a:t>PDoS</a:t>
            </a:r>
            <a:r>
              <a:rPr lang="en-CA" sz="2400" dirty="0"/>
              <a:t>). These attacks can result in data theft, identity theft, and even a loss of physical privacy (when cameras and microphones are involved).</a:t>
            </a:r>
          </a:p>
        </p:txBody>
      </p:sp>
    </p:spTree>
    <p:extLst>
      <p:ext uri="{BB962C8B-B14F-4D97-AF65-F5344CB8AC3E}">
        <p14:creationId xmlns:p14="http://schemas.microsoft.com/office/powerpoint/2010/main" val="273625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7467-0DF3-4DCA-BAC0-17A3DA6B17FD}"/>
              </a:ext>
            </a:extLst>
          </p:cNvPr>
          <p:cNvSpPr>
            <a:spLocks noGrp="1"/>
          </p:cNvSpPr>
          <p:nvPr>
            <p:ph type="title"/>
          </p:nvPr>
        </p:nvSpPr>
        <p:spPr>
          <a:xfrm>
            <a:off x="680936" y="365125"/>
            <a:ext cx="10672864" cy="6025947"/>
          </a:xfrm>
        </p:spPr>
        <p:txBody>
          <a:bodyPr>
            <a:noAutofit/>
          </a:bodyPr>
          <a:lstStyle/>
          <a:p>
            <a:pPr fontAlgn="base"/>
            <a:r>
              <a:rPr lang="en-CA" sz="4000" dirty="0">
                <a:solidFill>
                  <a:schemeClr val="accent6"/>
                </a:solidFill>
              </a:rPr>
              <a:t>Technological problems in connected homes</a:t>
            </a:r>
            <a:br>
              <a:rPr lang="en-CA" sz="4000" dirty="0">
                <a:solidFill>
                  <a:schemeClr val="accent6"/>
                </a:solidFill>
              </a:rPr>
            </a:br>
            <a:br>
              <a:rPr lang="en-CA" sz="2400" dirty="0"/>
            </a:br>
            <a:r>
              <a:rPr lang="en-CA" sz="2400" dirty="0"/>
              <a:t>Another issue with smart homes is that they are rather complex technological systems and therefore quite vulnerable to technical problems.</a:t>
            </a:r>
            <a:br>
              <a:rPr lang="en-CA" sz="2400" dirty="0"/>
            </a:br>
            <a:r>
              <a:rPr lang="en-CA" sz="2400" dirty="0"/>
              <a:t>For instance, if there are connection problems from your smartphone to your household devices, chances are that you will no longer be able to control your smart home device anymore.</a:t>
            </a:r>
            <a:br>
              <a:rPr lang="en-CA" sz="2400" dirty="0"/>
            </a:br>
            <a:r>
              <a:rPr lang="en-CA" sz="2400" dirty="0"/>
              <a:t>Even though technology progresses and becomes better over time, technological issues might still be a problem and nothing works 100% of the time.</a:t>
            </a:r>
          </a:p>
        </p:txBody>
      </p:sp>
    </p:spTree>
    <p:extLst>
      <p:ext uri="{BB962C8B-B14F-4D97-AF65-F5344CB8AC3E}">
        <p14:creationId xmlns:p14="http://schemas.microsoft.com/office/powerpoint/2010/main" val="3693963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7467-0DF3-4DCA-BAC0-17A3DA6B17FD}"/>
              </a:ext>
            </a:extLst>
          </p:cNvPr>
          <p:cNvSpPr>
            <a:spLocks noGrp="1"/>
          </p:cNvSpPr>
          <p:nvPr>
            <p:ph type="title"/>
          </p:nvPr>
        </p:nvSpPr>
        <p:spPr>
          <a:xfrm>
            <a:off x="680936" y="365125"/>
            <a:ext cx="10672864" cy="6025947"/>
          </a:xfrm>
        </p:spPr>
        <p:txBody>
          <a:bodyPr>
            <a:noAutofit/>
          </a:bodyPr>
          <a:lstStyle/>
          <a:p>
            <a:pPr fontAlgn="base"/>
            <a:r>
              <a:rPr lang="en-CA" sz="4000" dirty="0">
                <a:solidFill>
                  <a:schemeClr val="accent6"/>
                </a:solidFill>
              </a:rPr>
              <a:t>You may lock yourself out of your own house</a:t>
            </a:r>
            <a:br>
              <a:rPr lang="en-CA" sz="4000" dirty="0">
                <a:solidFill>
                  <a:schemeClr val="accent6"/>
                </a:solidFill>
              </a:rPr>
            </a:br>
            <a:br>
              <a:rPr lang="en-CA" sz="2400" dirty="0"/>
            </a:br>
            <a:r>
              <a:rPr lang="en-CA" sz="2400" dirty="0"/>
              <a:t>If your smart home system has been set up in a quite poor and incompetent manner, you might even lock yourself out of your own home.</a:t>
            </a:r>
            <a:br>
              <a:rPr lang="en-CA" sz="2400" dirty="0"/>
            </a:br>
            <a:r>
              <a:rPr lang="en-CA" sz="2400" dirty="0"/>
              <a:t>For instance, if the voice system will not be able to recognize your voice anymore, you may not be granted to access your house and you might have to call an expert to open your door instead, which can be quite costly, especially on weekends or at late hours.</a:t>
            </a:r>
          </a:p>
        </p:txBody>
      </p:sp>
    </p:spTree>
    <p:extLst>
      <p:ext uri="{BB962C8B-B14F-4D97-AF65-F5344CB8AC3E}">
        <p14:creationId xmlns:p14="http://schemas.microsoft.com/office/powerpoint/2010/main" val="4119565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7467-0DF3-4DCA-BAC0-17A3DA6B17FD}"/>
              </a:ext>
            </a:extLst>
          </p:cNvPr>
          <p:cNvSpPr>
            <a:spLocks noGrp="1"/>
          </p:cNvSpPr>
          <p:nvPr>
            <p:ph type="title"/>
          </p:nvPr>
        </p:nvSpPr>
        <p:spPr>
          <a:xfrm>
            <a:off x="680936" y="365125"/>
            <a:ext cx="10672864" cy="6025947"/>
          </a:xfrm>
        </p:spPr>
        <p:txBody>
          <a:bodyPr>
            <a:noAutofit/>
          </a:bodyPr>
          <a:lstStyle/>
          <a:p>
            <a:pPr fontAlgn="base"/>
            <a:r>
              <a:rPr lang="en-CA" sz="4000" dirty="0">
                <a:solidFill>
                  <a:schemeClr val="accent6"/>
                </a:solidFill>
              </a:rPr>
              <a:t>Helplessness if technology fails</a:t>
            </a:r>
            <a:br>
              <a:rPr lang="en-CA" sz="4000" dirty="0">
                <a:solidFill>
                  <a:schemeClr val="accent6"/>
                </a:solidFill>
              </a:rPr>
            </a:br>
            <a:br>
              <a:rPr lang="en-CA" sz="2400" dirty="0"/>
            </a:br>
            <a:r>
              <a:rPr lang="en-CA" sz="2400" dirty="0"/>
              <a:t>Our technological progress can be considered to be a good thing since it can improve the quality of life of everyone of us. However, there are also some problems related to technology.</a:t>
            </a:r>
            <a:br>
              <a:rPr lang="en-CA" sz="2400" dirty="0"/>
            </a:br>
            <a:r>
              <a:rPr lang="en-CA" sz="2400" dirty="0"/>
              <a:t>For instance, you might be quite helpless if your smart home technology fails. Since you always relied on this technology to work and adapted your behavior, you might feel lost in case your smart home technology will not work anymore.</a:t>
            </a:r>
            <a:br>
              <a:rPr lang="en-CA" sz="2400" dirty="0"/>
            </a:br>
            <a:r>
              <a:rPr lang="en-CA" sz="2400" dirty="0"/>
              <a:t>Thus, excessive reliance on those technologies might not be a good thing and you should always stay independent enough to handle your life, even if your smart home devices fail.</a:t>
            </a:r>
          </a:p>
        </p:txBody>
      </p:sp>
    </p:spTree>
    <p:extLst>
      <p:ext uri="{BB962C8B-B14F-4D97-AF65-F5344CB8AC3E}">
        <p14:creationId xmlns:p14="http://schemas.microsoft.com/office/powerpoint/2010/main" val="1701691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2198</Words>
  <Application>Microsoft Office PowerPoint</Application>
  <PresentationFormat>Widescreen</PresentationFormat>
  <Paragraphs>71</Paragraphs>
  <Slides>35</Slides>
  <Notes>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35</vt:i4>
      </vt:variant>
    </vt:vector>
  </HeadingPairs>
  <TitlesOfParts>
    <vt:vector size="42" baseType="lpstr">
      <vt:lpstr>Adobe Heiti Std R</vt:lpstr>
      <vt:lpstr>Arial</vt:lpstr>
      <vt:lpstr>Calibri</vt:lpstr>
      <vt:lpstr>Calibri Light</vt:lpstr>
      <vt:lpstr>Office Theme</vt:lpstr>
      <vt:lpstr>1_Office Theme</vt:lpstr>
      <vt:lpstr>Foxit PhantomPDF Document</vt:lpstr>
      <vt:lpstr>PowerPoint Presentation</vt:lpstr>
      <vt:lpstr>PowerPoint Presentation</vt:lpstr>
      <vt:lpstr>Significant installation costs   As we can see from the previous analysis, smart homes can be a great way to facilitate our daily life. However, there are also some problems related to smart homes. One disadvantage of smart homes is that they can be quite costly. There might be significant installation costs which may amount to many thousands of dollars. Depending on the quality of the system, there might be even no limit and many people might not be willing to spend this kind of money on their smart home. However, smart homes can also save you money in the long run due to energy savings. Thus, if you consider engaging in smart home devices, you should also take into account the long-term benefits, not only the high initial costs of this technology.</vt:lpstr>
      <vt:lpstr>Unreliable internet connection  Another downside of smart homes is that they need a reliable internet connection to work properly. For instance, if you live in an area where the internet connection is rather poor, you might experience serious issues since your smart home devices might not respond the way you want them to. Moreover, if you want to control your smart home device from your work or from other remote places, you might not be able to do so since you might not be able to connect with your devices in a sufficient manner.</vt:lpstr>
      <vt:lpstr>Security issues  There might also be some security issues associated with smart home technologies. For example, burglars could hack into your smart home system and open the lock in order to get access to your home. Moreover, hackers may also steal your data. Thus, even though smart homes are quite convenient, there are significant security issues related to them and you should be aware of those issues if you plan to invest in smart home devices.</vt:lpstr>
      <vt:lpstr>Cyber Threat   It’s impossible to discuss smart home technology without touching on the issue of cybersecurity and all of the various consequences that come with it. It’s a serious topic that deserves serious attention.   According to Rambus, an estimated 80 percent of IoT devices are vulnerable to a wide range of cyber attacks. Connecting these devices – which most people do within the smart home – only amplifies the risk by creating a web that hackers can use to “enter” into homes and compromise privacy or steal data. Think of it like a line of dominos. Once one device is tripped, the rest can easily be knocked down as well. Device hijacking is one common method. Other common cybersecurity threats within the smart home include man-in-the-middle attacks, distributed denial of service (DDoS), and Permanent Denial of Service (PDoS). These attacks can result in data theft, identity theft, and even a loss of physical privacy (when cameras and microphones are involved).</vt:lpstr>
      <vt:lpstr>Technological problems in connected homes  Another issue with smart homes is that they are rather complex technological systems and therefore quite vulnerable to technical problems. For instance, if there are connection problems from your smartphone to your household devices, chances are that you will no longer be able to control your smart home device anymore. Even though technology progresses and becomes better over time, technological issues might still be a problem and nothing works 100% of the time.</vt:lpstr>
      <vt:lpstr>You may lock yourself out of your own house  If your smart home system has been set up in a quite poor and incompetent manner, you might even lock yourself out of your own home. For instance, if the voice system will not be able to recognize your voice anymore, you may not be granted to access your house and you might have to call an expert to open your door instead, which can be quite costly, especially on weekends or at late hours.</vt:lpstr>
      <vt:lpstr>Helplessness if technology fails  Our technological progress can be considered to be a good thing since it can improve the quality of life of everyone of us. However, there are also some problems related to technology. For instance, you might be quite helpless if your smart home technology fails. Since you always relied on this technology to work and adapted your behavior, you might feel lost in case your smart home technology will not work anymore. Thus, excessive reliance on those technologies might not be a good thing and you should always stay independent enough to handle your life, even if your smart home devices fail.</vt:lpstr>
      <vt:lpstr>Some people may not like smart technologies  Many people also just don’t like the idea of a smart home. Especially the older generation is often quite skeptic about it. Since we often hear about weaknesses of those systems which make it easy for burglars to get into our home, many people may refrain from those smart home technologies and rather rely on their old-school locks, even if those locks are also quite unsafe.</vt:lpstr>
      <vt:lpstr>Maintenance and repair issues  Smart homes may also imply some problems when it comes to maintenance or repairs. Especially if you live in remote rural areas, you might have a quite hard time to find someone who has the expertise to fix issues with smart homes. Many handymen are not skilled enough in this field yet and finding an export to fix those smart home technologies might not be easy. In the worst case, you might have to fix those issues by yourself, which would imply that you have to spend long hours learning all the technological stuff yourself.  </vt:lpstr>
      <vt:lpstr>Some initial learning efforts necessary  Even if the smart home system works properly, there is still some learning required from your side in order to manage your home from just one single device. In the first days, you might feel a little bit overwhelmed. However, you will quickly get used to the new functions that are available to you and over time, controlling your household devices with your smartphone will be no big deal anymore.   </vt:lpstr>
      <vt:lpstr>Compatibility problems between devices  Even though the idea behind smart homes is to have one single program that allows us to connect to all of our smart devices, there are some compatibility issues in real life. For instance, some household devices may require app A while others may require app B. Thus, you might need to use a variety of apps to control all of your devices, which may be rather inconvenient and exhausting in the long run.  </vt:lpstr>
      <vt:lpstr>Surges are possible  Due to the interconnectedness of those household devices, also the probability of surges increases. If your home is not protected properly, this may increase the chance for fires and in the worst case, your house may burn down due to the use of too many smart household devices at the same time.</vt:lpstr>
      <vt:lpstr>Smart home technology not suitable for all houses  Depending on how old your house is, it may not even be suitable for smart home technologies since those technologies often require a certain wiring and many old buildings do not have proper wiring in this regard. Thus, before you decide to install smart home devices, make sure that your home is actually suitable for it.</vt:lpstr>
      <vt:lpstr>Technology may become outdated soon  Another disadvantage of smart homes is that the technology that is used may become outdated soon. Our technological progress is astounding and things that seemed to be impossible may become possible in just a few years due to artificial intelligence and machine learning. Therefore, if you install a smart home right now, chances are that you will not be up to date a few years from now and that you may have to make plenty of adjustments over time.</vt:lpstr>
      <vt:lpstr>Privacy concerns  Critics of smart homes also often claim that there might also be significant privacy issues related to the use of smart home technologies. For instance, if you use a smart voice recognition system, your data may be gathered by those companies and you may not know what happens with this data and for what purposes it may be used. Therefore, there are also some privacy concerns related to smart homes and you should evaluate yourself if you want to risk giving away your data to third parties.</vt:lpstr>
      <vt:lpstr>Architectural Overview</vt:lpstr>
      <vt:lpstr>Ideas and sketches</vt:lpstr>
      <vt:lpstr>Smart Windows:</vt:lpstr>
      <vt:lpstr>PowerPoint Presentation</vt:lpstr>
      <vt:lpstr>PowerPoint Presentation</vt:lpstr>
      <vt:lpstr>Smart Gardening:</vt:lpstr>
      <vt:lpstr>PowerPoint Presentation</vt:lpstr>
      <vt:lpstr>Gas Leakage:</vt:lpstr>
      <vt:lpstr>PowerPoint Presentation</vt:lpstr>
      <vt:lpstr>Rain water-recycling system:</vt:lpstr>
      <vt:lpstr>PowerPoint Presentation</vt:lpstr>
      <vt:lpstr>Voltage stabilizers:</vt:lpstr>
      <vt:lpstr>PowerPoint Presentation</vt:lpstr>
      <vt:lpstr>Insect Repellers:</vt:lpstr>
      <vt:lpstr>PowerPoint Presentation</vt:lpstr>
      <vt:lpstr>Lightning Rods: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Windows:</dc:title>
  <dc:creator>ASUS PC</dc:creator>
  <cp:lastModifiedBy>ASUS PC</cp:lastModifiedBy>
  <cp:revision>19</cp:revision>
  <dcterms:created xsi:type="dcterms:W3CDTF">2020-11-26T01:18:24Z</dcterms:created>
  <dcterms:modified xsi:type="dcterms:W3CDTF">2020-11-26T04:06:02Z</dcterms:modified>
</cp:coreProperties>
</file>