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96" r:id="rId3"/>
    <p:sldId id="395" r:id="rId4"/>
    <p:sldId id="402" r:id="rId5"/>
    <p:sldId id="403" r:id="rId6"/>
    <p:sldId id="397" r:id="rId7"/>
    <p:sldId id="404" r:id="rId8"/>
    <p:sldId id="405" r:id="rId9"/>
    <p:sldId id="415" r:id="rId10"/>
    <p:sldId id="416" r:id="rId11"/>
    <p:sldId id="260" r:id="rId12"/>
    <p:sldId id="418" r:id="rId13"/>
    <p:sldId id="419" r:id="rId14"/>
    <p:sldId id="407" r:id="rId15"/>
    <p:sldId id="408" r:id="rId16"/>
    <p:sldId id="420" r:id="rId17"/>
    <p:sldId id="422" r:id="rId18"/>
    <p:sldId id="409" r:id="rId19"/>
    <p:sldId id="427" r:id="rId20"/>
    <p:sldId id="429" r:id="rId21"/>
    <p:sldId id="410" r:id="rId22"/>
    <p:sldId id="400" r:id="rId23"/>
    <p:sldId id="40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703B-F6AD-4830-9D99-C8F787C890C4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5719-F868-49C6-B8CF-FF6CFF3BD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98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B95F-9D12-7328-D187-2702A07A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91FB-5382-512B-9DE3-D68B45F6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55CC-240B-EE89-B91A-F10836F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1D34-DBC5-1CD7-A0DD-CBFA7D3C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0115-F0C1-6DC2-2C59-FC15B7F0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94C9-E6A1-A2B4-8024-2BBEA1E3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AEC1-8C1A-2730-B4AC-69D708EA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129F-1735-D66E-2144-706070A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A168-271C-4C4F-17DA-E0F48E49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5349-F117-E6E8-9738-DE8B3E74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A38BD-0A44-7A99-2D19-A9535DDB7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1D40-3078-E60A-B82A-FA3208401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DF97-B1DB-AE86-E06D-D57E3419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6502-4025-0132-0545-A2EACC81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3D0B-F412-0ACC-3DA5-5B57E3FE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37D-FAFB-D7D1-AD31-D120B89C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BD15-E8F0-5F36-1BFD-A1E546C0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D146-6026-0911-77E8-3A935B0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DA85-8705-68E6-CE82-FDFA619D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AD0A-69CB-24E8-850E-01176A67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4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1524-2F45-28CC-A9A5-F8F73565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6869-0530-7761-CCAB-2FC8377C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D6CA-3094-56D0-235C-88EAED54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D02B-886C-E764-C34F-4D4FD951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DABA8-EA61-2CFF-CF6F-62D3E3E7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A50-4C06-74C5-FC0E-983BAF50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2452-54C1-3564-7311-8F2BD00B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CAC92-F8E1-E845-376D-C79515FD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29A1C-A1C8-18CD-519E-8C454118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4440-31A7-D303-84D9-84346B3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B9C5B-A3AC-AD1C-C561-3072C90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D1E-F30D-B1E3-40EF-7005C64E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1585-AA9E-29D0-FE3E-0077DC17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117C-B45A-AD76-3E9A-848A6690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D9621-38DF-F51E-15EA-12D8E8B3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F8FA2-F3C3-FB18-B168-82B61D29D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C6EE5-4865-7F67-4E9D-A75D8B99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B6BB6-E019-4A6F-77EA-928981EB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0B63F-B42E-022E-867B-A5F7833C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E9E5-ABAE-1956-9BAB-D20AC2A5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71A81-56F0-71F0-AC77-A1FAF2A8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B0038-6E79-FEC0-4AF6-99B51098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EA4E6-1A5B-C89C-D76F-9C772E76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2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7B03C-4C7C-0F14-8924-A9226936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2914-AD27-4F97-A03A-B8CF006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5064-4B38-1B39-23CA-72415B4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4DA0-A287-681B-190A-3253291B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145C-ABE7-38CA-7582-4961995B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193A-1176-968C-E878-08977ADB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77E2-5A86-DFB0-E7E9-467153BC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09C8-1CA9-E34B-E4BC-F4C0E222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E9A0-BBBF-B8A7-220A-7D27F605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1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9319-84EE-E2C4-DA79-AAEA9336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55B4A-9A27-17B6-AB09-D4222271F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A5D1A-05DF-3A32-33DE-D31349C4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3256-8E24-814A-CB1A-FD3363F8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2A6C7-0FFE-7A6A-07E4-27BAFF7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49F8-6D43-7681-B635-38EEEC1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1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A434E-639B-B1E7-E882-E8C1F7F7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0AA1-04D6-E5A9-40A7-7CCC61CF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F775-ED7C-E72D-09C4-080B853A9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3718-6AB3-5F2A-30D7-FB4FC274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FA4B-154F-2764-08E2-54ADA78DF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BD58-2E05-4026-A4C0-604373882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935-D57D-CCB2-0D07-CA5271087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Karla" pitchFamily="2" charset="0"/>
              </a:rPr>
              <a:t>Model and Verify CPS</a:t>
            </a:r>
            <a:br>
              <a:rPr lang="de-DE" dirty="0">
                <a:latin typeface="Karla" pitchFamily="2" charset="0"/>
              </a:rPr>
            </a:br>
            <a:r>
              <a:rPr lang="de-DE" dirty="0">
                <a:latin typeface="Karla" pitchFamily="2" charset="0"/>
              </a:rPr>
              <a:t>using</a:t>
            </a:r>
            <a:br>
              <a:rPr lang="de-DE" dirty="0">
                <a:latin typeface="Karla" pitchFamily="2" charset="0"/>
              </a:rPr>
            </a:br>
            <a:r>
              <a:rPr lang="de-DE" dirty="0">
                <a:latin typeface="Karla" pitchFamily="2" charset="0"/>
              </a:rPr>
              <a:t>Probabilistic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68FA-CFC7-490A-D255-B7F1C27D2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Karla" pitchFamily="2" charset="0"/>
              </a:rPr>
              <a:t>By Asm Nurussafa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35DEE-F28B-4D14-5C44-DA8E6CC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7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3. 2. Markov Decision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505B8F-B030-F26E-2B37-94AA388CDF88}"/>
                  </a:ext>
                </a:extLst>
              </p:cNvPr>
              <p:cNvSpPr txBox="1"/>
              <p:nvPr/>
            </p:nvSpPr>
            <p:spPr>
              <a:xfrm>
                <a:off x="406878" y="802257"/>
                <a:ext cx="11557959" cy="48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latin typeface="Karla" pitchFamily="2" charset="0"/>
                  </a:rPr>
                  <a:t>Formally, an MDP </a:t>
                </a:r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M</a:t>
                </a:r>
                <a:r>
                  <a:rPr lang="de-DE" sz="2400" dirty="0">
                    <a:latin typeface="Karla" pitchFamily="2" charset="0"/>
                  </a:rPr>
                  <a:t> is a tuple </a:t>
                </a:r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) </a:t>
                </a:r>
                <a:r>
                  <a:rPr lang="de-DE" sz="2400" dirty="0">
                    <a:latin typeface="Karla" pitchFamily="2" charset="0"/>
                  </a:rPr>
                  <a:t>where: </a:t>
                </a:r>
                <a:br>
                  <a:rPr lang="de-DE" sz="2400" dirty="0">
                    <a:latin typeface="Karla" pitchFamily="2" charset="0"/>
                  </a:rPr>
                </a:b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is a finite set of states („state space“)</a:t>
                </a:r>
              </a:p>
              <a:p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 </a:t>
                </a:r>
                <a:r>
                  <a:rPr lang="de-DE" sz="2400" dirty="0">
                    <a:latin typeface="Karla" pitchFamily="2" charset="0"/>
                  </a:rPr>
                  <a:t>is a initial state</a:t>
                </a:r>
              </a:p>
              <a:p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de-DE" sz="2400" dirty="0">
                    <a:latin typeface="Karla" pitchFamily="2" charset="0"/>
                  </a:rPr>
                  <a:t> is a labelling function</a:t>
                </a:r>
              </a:p>
              <a:p>
                <a:endParaRPr lang="de-DE" sz="2400" dirty="0">
                  <a:latin typeface="Karla" pitchFamily="2" charset="0"/>
                </a:endParaRPr>
              </a:p>
              <a:p>
                <a:r>
                  <a:rPr lang="de-DE" sz="2400" dirty="0">
                    <a:latin typeface="Karla" pitchFamily="2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𝐷𝑖𝑠𝑡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 </a:t>
                </a:r>
                <a:r>
                  <a:rPr lang="de-DE" sz="2400" dirty="0">
                    <a:latin typeface="Karla" pitchFamily="2" charset="0"/>
                  </a:rPr>
                  <a:t>is a (partial) transition probability function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   where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is a set of actions and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𝐷𝑖𝑠𝑡</m:t>
                    </m:r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  </a:t>
                </a:r>
                <a:r>
                  <a:rPr lang="de-DE" sz="2400" dirty="0">
                    <a:latin typeface="Karla" pitchFamily="2" charset="0"/>
                  </a:rPr>
                  <a:t>is the set of discrete probability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 distributions over the set of states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.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     - in state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, action a is available (can be performed) </a:t>
                </a:r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 </a:t>
                </a:r>
                <a:r>
                  <a:rPr lang="de-DE" sz="2400" dirty="0">
                    <a:latin typeface="Karla" pitchFamily="2" charset="0"/>
                  </a:rPr>
                  <a:t>is defined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   - we denote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  <a:latin typeface="Karla" pitchFamily="2" charset="0"/>
                  </a:rPr>
                  <a:t> </a:t>
                </a:r>
                <a:r>
                  <a:rPr lang="de-DE" sz="2400" dirty="0">
                    <a:latin typeface="Karla" pitchFamily="2" charset="0"/>
                  </a:rPr>
                  <a:t>the available actions in state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505B8F-B030-F26E-2B37-94AA388CD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" y="802257"/>
                <a:ext cx="11557959" cy="4894610"/>
              </a:xfrm>
              <a:prstGeom prst="rect">
                <a:avLst/>
              </a:prstGeom>
              <a:blipFill>
                <a:blip r:embed="rId2"/>
                <a:stretch>
                  <a:fillRect l="-844" t="-996" b="-18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3. 3. Markov Decision Process example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11</a:t>
            </a:fld>
            <a:endParaRPr lang="de-DE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13BC9C-4982-3604-2952-8AEED16CA22B}"/>
              </a:ext>
            </a:extLst>
          </p:cNvPr>
          <p:cNvGrpSpPr/>
          <p:nvPr/>
        </p:nvGrpSpPr>
        <p:grpSpPr>
          <a:xfrm>
            <a:off x="2121992" y="825479"/>
            <a:ext cx="6595745" cy="3477097"/>
            <a:chOff x="591772" y="741504"/>
            <a:chExt cx="6595745" cy="3477097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2256925-C946-D1A4-3F4A-AD48D0B85601}"/>
                </a:ext>
              </a:extLst>
            </p:cNvPr>
            <p:cNvCxnSpPr>
              <a:stCxn id="4" idx="4"/>
              <a:endCxn id="7" idx="4"/>
            </p:cNvCxnSpPr>
            <p:nvPr/>
          </p:nvCxnSpPr>
          <p:spPr>
            <a:xfrm rot="16200000" flipH="1">
              <a:off x="4168950" y="2136990"/>
              <a:ext cx="954833" cy="2036626"/>
            </a:xfrm>
            <a:prstGeom prst="bentConnector3">
              <a:avLst>
                <a:gd name="adj1" fmla="val 1239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60D70E-B9AC-9EDF-9CA2-621DC1510490}"/>
                </a:ext>
              </a:extLst>
            </p:cNvPr>
            <p:cNvGrpSpPr/>
            <p:nvPr/>
          </p:nvGrpSpPr>
          <p:grpSpPr>
            <a:xfrm>
              <a:off x="591772" y="741504"/>
              <a:ext cx="6595745" cy="3477097"/>
              <a:chOff x="591772" y="741504"/>
              <a:chExt cx="6595745" cy="34770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843FE9E6-8DDC-F7B6-163D-A4DB7A3D160C}"/>
                      </a:ext>
                    </a:extLst>
                  </p:cNvPr>
                  <p:cNvSpPr/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843FE9E6-8DDC-F7B6-163D-A4DB7A3D16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759C4341-63FA-394A-FF09-472200BB2F36}"/>
                      </a:ext>
                    </a:extLst>
                  </p:cNvPr>
                  <p:cNvSpPr/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759C4341-63FA-394A-FF09-472200BB2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3CC06AF-A965-33AB-C8C8-D71CB9151F6D}"/>
                      </a:ext>
                    </a:extLst>
                  </p:cNvPr>
                  <p:cNvSpPr/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3CC06AF-A965-33AB-C8C8-D71CB9151F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37CD8A0-6529-9B3C-6B5F-FF01DDBAF4FC}"/>
                      </a:ext>
                    </a:extLst>
                  </p:cNvPr>
                  <p:cNvSpPr/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37CD8A0-6529-9B3C-6B5F-FF01DDBAF4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4445B42B-51EE-84CF-5AE3-95835E0B2F7E}"/>
                  </a:ext>
                </a:extLst>
              </p:cNvPr>
              <p:cNvCxnSpPr>
                <a:cxnSpLocks/>
                <a:stCxn id="3" idx="0"/>
                <a:endCxn id="4" idx="0"/>
              </p:cNvCxnSpPr>
              <p:nvPr/>
            </p:nvCxnSpPr>
            <p:spPr>
              <a:xfrm rot="5400000" flipH="1" flipV="1">
                <a:off x="2530151" y="777553"/>
                <a:ext cx="12700" cy="2195804"/>
              </a:xfrm>
              <a:prstGeom prst="bentConnector3">
                <a:avLst>
                  <a:gd name="adj1" fmla="val 400407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329FC44B-800F-C4B9-777E-9D341902BB7C}"/>
                  </a:ext>
                </a:extLst>
              </p:cNvPr>
              <p:cNvCxnSpPr>
                <a:cxnSpLocks/>
                <a:stCxn id="4" idx="3"/>
                <a:endCxn id="3" idx="4"/>
              </p:cNvCxnSpPr>
              <p:nvPr/>
            </p:nvCxnSpPr>
            <p:spPr>
              <a:xfrm rot="5400000">
                <a:off x="2281710" y="1710914"/>
                <a:ext cx="117513" cy="1816433"/>
              </a:xfrm>
              <a:prstGeom prst="bentConnector3">
                <a:avLst>
                  <a:gd name="adj1" fmla="val 294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F423F7F9-F9D0-6E98-9A30-C4DA7C500FFA}"/>
                  </a:ext>
                </a:extLst>
              </p:cNvPr>
              <p:cNvCxnSpPr>
                <a:stCxn id="4" idx="6"/>
                <a:endCxn id="7" idx="0"/>
              </p:cNvCxnSpPr>
              <p:nvPr/>
            </p:nvCxnSpPr>
            <p:spPr>
              <a:xfrm>
                <a:off x="4164563" y="2276671"/>
                <a:ext cx="1500116" cy="5536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4921C70A-6CFE-8E89-83A4-466D55FC0493}"/>
                  </a:ext>
                </a:extLst>
              </p:cNvPr>
              <p:cNvCxnSpPr>
                <a:stCxn id="4" idx="7"/>
                <a:endCxn id="6" idx="0"/>
              </p:cNvCxnSpPr>
              <p:nvPr/>
            </p:nvCxnSpPr>
            <p:spPr>
              <a:xfrm rot="5400000" flipH="1" flipV="1">
                <a:off x="4330980" y="659269"/>
                <a:ext cx="1010142" cy="1657256"/>
              </a:xfrm>
              <a:prstGeom prst="bentConnector3">
                <a:avLst>
                  <a:gd name="adj1" fmla="val 12263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017AC1-5CCE-1D18-F984-08CCA11C633C}"/>
                  </a:ext>
                </a:extLst>
              </p:cNvPr>
              <p:cNvSpPr txBox="1"/>
              <p:nvPr/>
            </p:nvSpPr>
            <p:spPr>
              <a:xfrm>
                <a:off x="591772" y="160059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{home}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2635CE-AAAB-C4E2-DFF2-4464CD6A6671}"/>
                  </a:ext>
                </a:extLst>
              </p:cNvPr>
              <p:cNvSpPr txBox="1"/>
              <p:nvPr/>
            </p:nvSpPr>
            <p:spPr>
              <a:xfrm>
                <a:off x="6239903" y="93928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{work}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C1C46C-DBA1-604F-60D5-59E0A5D9D9B8}"/>
                  </a:ext>
                </a:extLst>
              </p:cNvPr>
              <p:cNvSpPr txBox="1"/>
              <p:nvPr/>
            </p:nvSpPr>
            <p:spPr>
              <a:xfrm>
                <a:off x="6154478" y="2927701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{play}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6D86F5-249F-A7D0-5FF0-07C5AC5FFA0F}"/>
                  </a:ext>
                </a:extLst>
              </p:cNvPr>
              <p:cNvSpPr txBox="1"/>
              <p:nvPr/>
            </p:nvSpPr>
            <p:spPr>
              <a:xfrm>
                <a:off x="3499742" y="158082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{car}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747A06-64B0-9911-CB23-56395FB4EED2}"/>
                  </a:ext>
                </a:extLst>
              </p:cNvPr>
              <p:cNvSpPr txBox="1"/>
              <p:nvPr/>
            </p:nvSpPr>
            <p:spPr>
              <a:xfrm>
                <a:off x="2101755" y="1026437"/>
                <a:ext cx="333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1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E4B5D0D-8D49-9AC0-0874-45335F4C1B34}"/>
                  </a:ext>
                </a:extLst>
              </p:cNvPr>
              <p:cNvSpPr txBox="1"/>
              <p:nvPr/>
            </p:nvSpPr>
            <p:spPr>
              <a:xfrm>
                <a:off x="2157831" y="2862172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0.7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35B703-233E-BC75-4410-FDE9306C3B5C}"/>
                  </a:ext>
                </a:extLst>
              </p:cNvPr>
              <p:cNvSpPr txBox="1"/>
              <p:nvPr/>
            </p:nvSpPr>
            <p:spPr>
              <a:xfrm>
                <a:off x="4418152" y="3849269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0.3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0B9A3C-D1E7-B1E0-BB6C-45E9801BCB24}"/>
                  </a:ext>
                </a:extLst>
              </p:cNvPr>
              <p:cNvSpPr txBox="1"/>
              <p:nvPr/>
            </p:nvSpPr>
            <p:spPr>
              <a:xfrm>
                <a:off x="4594333" y="1982037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62B87F-8829-D1CF-CB1E-8BE47E7DE2B1}"/>
                  </a:ext>
                </a:extLst>
              </p:cNvPr>
              <p:cNvSpPr txBox="1"/>
              <p:nvPr/>
            </p:nvSpPr>
            <p:spPr>
              <a:xfrm>
                <a:off x="4594332" y="741504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CD0235-28D0-C61A-2C33-1512D4ADEAE3}"/>
                  </a:ext>
                </a:extLst>
              </p:cNvPr>
              <p:cNvSpPr/>
              <p:nvPr/>
            </p:nvSpPr>
            <p:spPr>
              <a:xfrm>
                <a:off x="1745637" y="871856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E1ED690-6439-94C6-0877-3890B082D671}"/>
                  </a:ext>
                </a:extLst>
              </p:cNvPr>
              <p:cNvSpPr/>
              <p:nvPr/>
            </p:nvSpPr>
            <p:spPr>
              <a:xfrm>
                <a:off x="3027036" y="3231504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1A78706-E5C1-D4E2-5ABE-8473E9E4E790}"/>
                  </a:ext>
                </a:extLst>
              </p:cNvPr>
              <p:cNvSpPr/>
              <p:nvPr/>
            </p:nvSpPr>
            <p:spPr>
              <a:xfrm>
                <a:off x="4500757" y="1398259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3B45174-CA21-FBD5-9CD9-3A4F7E9C331D}"/>
                  </a:ext>
                </a:extLst>
              </p:cNvPr>
              <p:cNvSpPr/>
              <p:nvPr/>
            </p:nvSpPr>
            <p:spPr>
              <a:xfrm>
                <a:off x="4030824" y="1418253"/>
                <a:ext cx="400636" cy="905069"/>
              </a:xfrm>
              <a:custGeom>
                <a:avLst/>
                <a:gdLst>
                  <a:gd name="connsiteX0" fmla="*/ 0 w 400636"/>
                  <a:gd name="connsiteY0" fmla="*/ 0 h 905069"/>
                  <a:gd name="connsiteX1" fmla="*/ 354564 w 400636"/>
                  <a:gd name="connsiteY1" fmla="*/ 905069 h 90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636" h="905069">
                    <a:moveTo>
                      <a:pt x="0" y="0"/>
                    </a:moveTo>
                    <a:cubicBezTo>
                      <a:pt x="253482" y="233265"/>
                      <a:pt x="506964" y="466530"/>
                      <a:pt x="354564" y="90506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930A2D3-E727-2ED2-D04B-995E47C32E73}"/>
                  </a:ext>
                </a:extLst>
              </p:cNvPr>
              <p:cNvSpPr/>
              <p:nvPr/>
            </p:nvSpPr>
            <p:spPr>
              <a:xfrm>
                <a:off x="2964024" y="2901820"/>
                <a:ext cx="699796" cy="395213"/>
              </a:xfrm>
              <a:custGeom>
                <a:avLst/>
                <a:gdLst>
                  <a:gd name="connsiteX0" fmla="*/ 0 w 699796"/>
                  <a:gd name="connsiteY0" fmla="*/ 0 h 345233"/>
                  <a:gd name="connsiteX1" fmla="*/ 699796 w 699796"/>
                  <a:gd name="connsiteY1" fmla="*/ 345233 h 34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796" h="345233">
                    <a:moveTo>
                      <a:pt x="0" y="0"/>
                    </a:moveTo>
                    <a:cubicBezTo>
                      <a:pt x="287694" y="153177"/>
                      <a:pt x="575388" y="306355"/>
                      <a:pt x="699796" y="345233"/>
                    </a:cubicBezTo>
                  </a:path>
                </a:pathLst>
              </a:cu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3BC724-FE67-9785-B820-C3665237B0CC}"/>
                  </a:ext>
                </a:extLst>
              </p:cNvPr>
              <p:cNvSpPr txBox="1"/>
              <p:nvPr/>
            </p:nvSpPr>
            <p:spPr>
              <a:xfrm>
                <a:off x="317021" y="4155497"/>
                <a:ext cx="678507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dirty="0">
                  <a:latin typeface="Karla" pitchFamily="2" charset="0"/>
                </a:endParaRPr>
              </a:p>
              <a:p>
                <a:pPr/>
                <a:br>
                  <a:rPr lang="de-DE" sz="2400" b="0" dirty="0">
                    <a:latin typeface="Karla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0.7,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0.5,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0.5]</m:t>
                      </m:r>
                    </m:oMath>
                  </m:oMathPara>
                </a14:m>
                <a:br>
                  <a:rPr lang="de-DE" sz="2400" b="0" dirty="0">
                    <a:latin typeface="Karla" pitchFamily="2" charset="0"/>
                  </a:rPr>
                </a:br>
                <a:br>
                  <a:rPr lang="de-DE" sz="2400" b="0" dirty="0">
                    <a:latin typeface="Karla" pitchFamily="2" charset="0"/>
                  </a:rPr>
                </a:br>
                <a:endParaRPr lang="de-DE" sz="2400" b="0" dirty="0">
                  <a:latin typeface="Karla" pitchFamily="2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3BC724-FE67-9785-B820-C3665237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1" y="4155497"/>
                <a:ext cx="6785071" cy="3046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0BB828-57AC-6F90-473B-41D8F4C68A95}"/>
                  </a:ext>
                </a:extLst>
              </p:cNvPr>
              <p:cNvSpPr txBox="1"/>
              <p:nvPr/>
            </p:nvSpPr>
            <p:spPr>
              <a:xfrm>
                <a:off x="6406273" y="4157672"/>
                <a:ext cx="47969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𝑝𝑙𝑎𝑦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h𝑜𝑚𝑒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𝑤𝑜𝑟𝑘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𝑝𝑙𝑎𝑦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2400" b="0" dirty="0">
                  <a:latin typeface="Karla" pitchFamily="2" charset="0"/>
                </a:endParaRPr>
              </a:p>
              <a:p>
                <a:br>
                  <a:rPr lang="de-DE" sz="2400" b="0" dirty="0">
                    <a:latin typeface="Karla" pitchFamily="2" charset="0"/>
                  </a:rPr>
                </a:br>
                <a:br>
                  <a:rPr lang="de-DE" sz="2400" b="0" dirty="0">
                    <a:latin typeface="Karla" pitchFamily="2" charset="0"/>
                  </a:rPr>
                </a:br>
                <a:endParaRPr lang="de-DE" sz="2400" b="0" dirty="0">
                  <a:latin typeface="Karla" pitchFamily="2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0BB828-57AC-6F90-473B-41D8F4C6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73" y="4157672"/>
                <a:ext cx="4796950" cy="3046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3. 4. Paths and Strategies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FFA96A-DED2-A90D-7EDA-4776C7C26D45}"/>
                  </a:ext>
                </a:extLst>
              </p:cNvPr>
              <p:cNvSpPr txBox="1"/>
              <p:nvPr/>
            </p:nvSpPr>
            <p:spPr>
              <a:xfrm>
                <a:off x="406878" y="802257"/>
                <a:ext cx="1155795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𝑃𝑎𝑡h</m:t>
                    </m:r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 </a:t>
                </a: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is the set of all infinite paths of MDP starting from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Karl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To consider the probability of some behavior of the MDP</a:t>
                </a:r>
                <a:b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</a:b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- first, we need to resolve the non-deterministic choices.</a:t>
                </a:r>
                <a:b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</a:b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- results in a DTMC.</a:t>
                </a:r>
                <a:b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</a:b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- for which we can define a probability measure over paths.</a:t>
                </a:r>
                <a:b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</a:br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- known as ‚scheduler‘ ‚policy‘ or ‚adversary‘</a:t>
                </a:r>
                <a:b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</a:br>
                <a:endParaRPr lang="de-DE" sz="2400" dirty="0">
                  <a:solidFill>
                    <a:schemeClr val="tx1"/>
                  </a:solidFill>
                  <a:latin typeface="Karl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Karla" pitchFamily="2" charset="0"/>
                  </a:rPr>
                  <a:t>Formally: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- a strategy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of an MDP is a function mapping every finite path</a:t>
                </a:r>
                <a:br>
                  <a:rPr lang="de-DE" sz="2400" dirty="0">
                    <a:latin typeface="Karla" pitchFamily="2" charset="0"/>
                  </a:rPr>
                </a:b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….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  <a:latin typeface="Karla" pitchFamily="2" charset="0"/>
                  </a:rPr>
                  <a:t> to an available 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  -i.e. resolves non determinism based on execution history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   -given what has happened (history) what action to perform next.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FFA96A-DED2-A90D-7EDA-4776C7C2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" y="802257"/>
                <a:ext cx="11557959" cy="4893647"/>
              </a:xfrm>
              <a:prstGeom prst="rect">
                <a:avLst/>
              </a:prstGeom>
              <a:blipFill>
                <a:blip r:embed="rId2"/>
                <a:stretch>
                  <a:fillRect l="-738" t="-998" b="-19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8F98AA-6DDA-C727-7FB3-7D1672F27B00}"/>
              </a:ext>
            </a:extLst>
          </p:cNvPr>
          <p:cNvCxnSpPr/>
          <p:nvPr/>
        </p:nvCxnSpPr>
        <p:spPr>
          <a:xfrm>
            <a:off x="1688841" y="4870580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3EF49E-4695-7197-6408-A1392E2ECB8F}"/>
              </a:ext>
            </a:extLst>
          </p:cNvPr>
          <p:cNvCxnSpPr/>
          <p:nvPr/>
        </p:nvCxnSpPr>
        <p:spPr>
          <a:xfrm>
            <a:off x="2839617" y="4870580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9A8E48-03F7-7F6C-A18D-124A99E618C1}"/>
              </a:ext>
            </a:extLst>
          </p:cNvPr>
          <p:cNvCxnSpPr/>
          <p:nvPr/>
        </p:nvCxnSpPr>
        <p:spPr>
          <a:xfrm>
            <a:off x="4145902" y="4870580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3. 4. Paths and Strategies (cont‘d)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13</a:t>
            </a:fld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0EB75C-7E82-DEFB-6FFB-ED59D1CD5915}"/>
              </a:ext>
            </a:extLst>
          </p:cNvPr>
          <p:cNvGrpSpPr/>
          <p:nvPr/>
        </p:nvGrpSpPr>
        <p:grpSpPr>
          <a:xfrm>
            <a:off x="255870" y="1690451"/>
            <a:ext cx="6595745" cy="3477097"/>
            <a:chOff x="591772" y="741504"/>
            <a:chExt cx="6595745" cy="3477097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CC6F0B4-9B0B-5703-F7F4-7D8B15ACB7ED}"/>
                </a:ext>
              </a:extLst>
            </p:cNvPr>
            <p:cNvCxnSpPr>
              <a:stCxn id="13" idx="4"/>
              <a:endCxn id="15" idx="4"/>
            </p:cNvCxnSpPr>
            <p:nvPr/>
          </p:nvCxnSpPr>
          <p:spPr>
            <a:xfrm rot="16200000" flipH="1">
              <a:off x="4168950" y="2136990"/>
              <a:ext cx="954833" cy="2036626"/>
            </a:xfrm>
            <a:prstGeom prst="bentConnector3">
              <a:avLst>
                <a:gd name="adj1" fmla="val 123941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BC441E-25FE-105C-72E8-6082A5A0EBF0}"/>
                </a:ext>
              </a:extLst>
            </p:cNvPr>
            <p:cNvGrpSpPr/>
            <p:nvPr/>
          </p:nvGrpSpPr>
          <p:grpSpPr>
            <a:xfrm>
              <a:off x="591772" y="741504"/>
              <a:ext cx="6595745" cy="3477097"/>
              <a:chOff x="591772" y="741504"/>
              <a:chExt cx="6595745" cy="34770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47B6F6E-E6A2-863D-A4BC-10FE2666B9A2}"/>
                      </a:ext>
                    </a:extLst>
                  </p:cNvPr>
                  <p:cNvSpPr/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47B6F6E-E6A2-863D-A4BC-10FE2666B9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AA16E73-60D3-B63E-5954-7748528DB8DD}"/>
                      </a:ext>
                    </a:extLst>
                  </p:cNvPr>
                  <p:cNvSpPr/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AA16E73-60D3-B63E-5954-7748528DB8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513EDA8-74B2-145C-9D85-0C6AC56B922C}"/>
                      </a:ext>
                    </a:extLst>
                  </p:cNvPr>
                  <p:cNvSpPr/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513EDA8-74B2-145C-9D85-0C6AC56B92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36B7D74-E66E-D6A5-B703-54CFA78F7217}"/>
                      </a:ext>
                    </a:extLst>
                  </p:cNvPr>
                  <p:cNvSpPr/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36B7D74-E66E-D6A5-B703-54CFA78F7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75E841E1-4E8B-00E6-1A39-2057E320DF73}"/>
                  </a:ext>
                </a:extLst>
              </p:cNvPr>
              <p:cNvCxnSpPr>
                <a:cxnSpLocks/>
                <a:stCxn id="12" idx="0"/>
                <a:endCxn id="13" idx="0"/>
              </p:cNvCxnSpPr>
              <p:nvPr/>
            </p:nvCxnSpPr>
            <p:spPr>
              <a:xfrm rot="5400000" flipH="1" flipV="1">
                <a:off x="2530151" y="777553"/>
                <a:ext cx="12700" cy="2195804"/>
              </a:xfrm>
              <a:prstGeom prst="bentConnector3">
                <a:avLst>
                  <a:gd name="adj1" fmla="val 400407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F4D4B3D-4892-8615-A6D0-786B68E5E015}"/>
                  </a:ext>
                </a:extLst>
              </p:cNvPr>
              <p:cNvCxnSpPr>
                <a:cxnSpLocks/>
                <a:stCxn id="13" idx="3"/>
                <a:endCxn id="12" idx="4"/>
              </p:cNvCxnSpPr>
              <p:nvPr/>
            </p:nvCxnSpPr>
            <p:spPr>
              <a:xfrm rot="5400000">
                <a:off x="2281710" y="1710914"/>
                <a:ext cx="117513" cy="1816433"/>
              </a:xfrm>
              <a:prstGeom prst="bentConnector3">
                <a:avLst>
                  <a:gd name="adj1" fmla="val 294532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1BE3E5F0-3691-AF3D-69C2-D0E4E05B1B7F}"/>
                  </a:ext>
                </a:extLst>
              </p:cNvPr>
              <p:cNvCxnSpPr>
                <a:stCxn id="13" idx="6"/>
                <a:endCxn id="15" idx="0"/>
              </p:cNvCxnSpPr>
              <p:nvPr/>
            </p:nvCxnSpPr>
            <p:spPr>
              <a:xfrm>
                <a:off x="4164563" y="2276671"/>
                <a:ext cx="1500116" cy="553617"/>
              </a:xfrm>
              <a:prstGeom prst="bentConnector2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DBDC4F36-EBC1-BF2B-B287-4CC836F6ACCF}"/>
                  </a:ext>
                </a:extLst>
              </p:cNvPr>
              <p:cNvCxnSpPr>
                <a:stCxn id="13" idx="7"/>
                <a:endCxn id="14" idx="0"/>
              </p:cNvCxnSpPr>
              <p:nvPr/>
            </p:nvCxnSpPr>
            <p:spPr>
              <a:xfrm rot="5400000" flipH="1" flipV="1">
                <a:off x="4330980" y="659269"/>
                <a:ext cx="1010142" cy="1657256"/>
              </a:xfrm>
              <a:prstGeom prst="bentConnector3">
                <a:avLst>
                  <a:gd name="adj1" fmla="val 122630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3EEC19-E656-F50C-51C7-488349F1B06F}"/>
                  </a:ext>
                </a:extLst>
              </p:cNvPr>
              <p:cNvSpPr txBox="1"/>
              <p:nvPr/>
            </p:nvSpPr>
            <p:spPr>
              <a:xfrm>
                <a:off x="591772" y="160059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{home}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D42BA6-C9E1-D483-2655-0EE503895B81}"/>
                  </a:ext>
                </a:extLst>
              </p:cNvPr>
              <p:cNvSpPr txBox="1"/>
              <p:nvPr/>
            </p:nvSpPr>
            <p:spPr>
              <a:xfrm>
                <a:off x="6239903" y="939282"/>
                <a:ext cx="947614" cy="40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{work}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B3F9D4-0CF8-9DB1-B357-D14F8FD0277D}"/>
                  </a:ext>
                </a:extLst>
              </p:cNvPr>
              <p:cNvSpPr txBox="1"/>
              <p:nvPr/>
            </p:nvSpPr>
            <p:spPr>
              <a:xfrm>
                <a:off x="6154478" y="2927701"/>
                <a:ext cx="947614" cy="40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{play}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ED8148-BB4B-3630-420F-7896A28A1DB7}"/>
                  </a:ext>
                </a:extLst>
              </p:cNvPr>
              <p:cNvSpPr txBox="1"/>
              <p:nvPr/>
            </p:nvSpPr>
            <p:spPr>
              <a:xfrm>
                <a:off x="3499742" y="158082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{car}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54BC4A-2A9A-2FC3-E842-53230B03937B}"/>
                  </a:ext>
                </a:extLst>
              </p:cNvPr>
              <p:cNvSpPr txBox="1"/>
              <p:nvPr/>
            </p:nvSpPr>
            <p:spPr>
              <a:xfrm>
                <a:off x="2101755" y="1026437"/>
                <a:ext cx="333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1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FE982-3309-D2BD-FA95-15FC3494B14B}"/>
                  </a:ext>
                </a:extLst>
              </p:cNvPr>
              <p:cNvSpPr txBox="1"/>
              <p:nvPr/>
            </p:nvSpPr>
            <p:spPr>
              <a:xfrm>
                <a:off x="2157831" y="2862172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0.7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C78E8F-B429-BFB8-2727-59ECD1F738B7}"/>
                  </a:ext>
                </a:extLst>
              </p:cNvPr>
              <p:cNvSpPr txBox="1"/>
              <p:nvPr/>
            </p:nvSpPr>
            <p:spPr>
              <a:xfrm>
                <a:off x="4418152" y="3849269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0.3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96E57-DF00-6189-C128-3BF507F6CF71}"/>
                  </a:ext>
                </a:extLst>
              </p:cNvPr>
              <p:cNvSpPr txBox="1"/>
              <p:nvPr/>
            </p:nvSpPr>
            <p:spPr>
              <a:xfrm>
                <a:off x="4594333" y="1982037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FC4759-976B-3235-AACB-D2D80E3391BE}"/>
                  </a:ext>
                </a:extLst>
              </p:cNvPr>
              <p:cNvSpPr txBox="1"/>
              <p:nvPr/>
            </p:nvSpPr>
            <p:spPr>
              <a:xfrm>
                <a:off x="4594332" y="741504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E19ADA-3FC0-07D8-D7A1-B2C6F179A89C}"/>
                  </a:ext>
                </a:extLst>
              </p:cNvPr>
              <p:cNvSpPr/>
              <p:nvPr/>
            </p:nvSpPr>
            <p:spPr>
              <a:xfrm>
                <a:off x="1745637" y="871856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3ABA593-DE42-04B3-A733-A9B81508FAC3}"/>
                  </a:ext>
                </a:extLst>
              </p:cNvPr>
              <p:cNvSpPr/>
              <p:nvPr/>
            </p:nvSpPr>
            <p:spPr>
              <a:xfrm>
                <a:off x="3027036" y="3231504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301B5B7-D32E-B500-B670-DE1825FD3C23}"/>
                  </a:ext>
                </a:extLst>
              </p:cNvPr>
              <p:cNvSpPr/>
              <p:nvPr/>
            </p:nvSpPr>
            <p:spPr>
              <a:xfrm>
                <a:off x="4500757" y="1398259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3158EA-1C72-6CB2-1CAB-63B5BFFAD434}"/>
                  </a:ext>
                </a:extLst>
              </p:cNvPr>
              <p:cNvSpPr/>
              <p:nvPr/>
            </p:nvSpPr>
            <p:spPr>
              <a:xfrm>
                <a:off x="4030824" y="1418253"/>
                <a:ext cx="400636" cy="905069"/>
              </a:xfrm>
              <a:custGeom>
                <a:avLst/>
                <a:gdLst>
                  <a:gd name="connsiteX0" fmla="*/ 0 w 400636"/>
                  <a:gd name="connsiteY0" fmla="*/ 0 h 905069"/>
                  <a:gd name="connsiteX1" fmla="*/ 354564 w 400636"/>
                  <a:gd name="connsiteY1" fmla="*/ 905069 h 90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636" h="905069">
                    <a:moveTo>
                      <a:pt x="0" y="0"/>
                    </a:moveTo>
                    <a:cubicBezTo>
                      <a:pt x="253482" y="233265"/>
                      <a:pt x="506964" y="466530"/>
                      <a:pt x="354564" y="90506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EA5D16A-BD7F-7A63-D4FD-1BD296642695}"/>
                  </a:ext>
                </a:extLst>
              </p:cNvPr>
              <p:cNvSpPr/>
              <p:nvPr/>
            </p:nvSpPr>
            <p:spPr>
              <a:xfrm>
                <a:off x="2964024" y="2901820"/>
                <a:ext cx="699796" cy="395213"/>
              </a:xfrm>
              <a:custGeom>
                <a:avLst/>
                <a:gdLst>
                  <a:gd name="connsiteX0" fmla="*/ 0 w 699796"/>
                  <a:gd name="connsiteY0" fmla="*/ 0 h 345233"/>
                  <a:gd name="connsiteX1" fmla="*/ 699796 w 699796"/>
                  <a:gd name="connsiteY1" fmla="*/ 345233 h 34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796" h="345233">
                    <a:moveTo>
                      <a:pt x="0" y="0"/>
                    </a:moveTo>
                    <a:cubicBezTo>
                      <a:pt x="287694" y="153177"/>
                      <a:pt x="575388" y="306355"/>
                      <a:pt x="699796" y="345233"/>
                    </a:cubicBezTo>
                  </a:path>
                </a:pathLst>
              </a:cu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21AAF0-1495-5F2C-97FE-25BF29B61A4E}"/>
                  </a:ext>
                </a:extLst>
              </p:cNvPr>
              <p:cNvSpPr txBox="1"/>
              <p:nvPr/>
            </p:nvSpPr>
            <p:spPr>
              <a:xfrm>
                <a:off x="5398074" y="2367200"/>
                <a:ext cx="678507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Karla" pitchFamily="2" charset="0"/>
                  </a:rPr>
                  <a:t>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>
                    <a:latin typeface="Karla" pitchFamily="2" charset="0"/>
                  </a:rPr>
                  <a:t>picks action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c</a:t>
                </a:r>
                <a:r>
                  <a:rPr lang="de-DE" sz="2400" dirty="0">
                    <a:latin typeface="Karla" pitchFamily="2" charset="0"/>
                  </a:rPr>
                  <a:t> the first time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b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Strategy picks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action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b</a:t>
                </a:r>
                <a:r>
                  <a:rPr lang="de-DE" sz="2400" dirty="0">
                    <a:latin typeface="Karla" pitchFamily="2" charset="0"/>
                  </a:rPr>
                  <a:t> first time, then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c</a:t>
                </a:r>
                <a:br>
                  <a:rPr lang="de-DE" sz="2400" dirty="0">
                    <a:latin typeface="Karla" pitchFamily="2" charset="0"/>
                  </a:rPr>
                </a:br>
                <a:r>
                  <a:rPr lang="de-DE" sz="2400" dirty="0">
                    <a:latin typeface="Karla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br>
                  <a:rPr lang="de-DE" sz="2400" b="0" dirty="0">
                    <a:solidFill>
                      <a:schemeClr val="accent1"/>
                    </a:solidFill>
                    <a:latin typeface="Karla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400" dirty="0">
                          <a:latin typeface="Karla" pitchFamily="2" charset="0"/>
                        </a:rPr>
                        <m:t>− 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DE" sz="2400" dirty="0">
                          <a:latin typeface="Karla" pitchFamily="2" charset="0"/>
                        </a:rPr>
                        <m:t>− 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br>
                  <a:rPr lang="de-DE" sz="2400" b="0" dirty="0">
                    <a:solidFill>
                      <a:schemeClr val="accent1"/>
                    </a:solidFill>
                    <a:latin typeface="Karla" pitchFamily="2" charset="0"/>
                  </a:rPr>
                </a:br>
                <a:br>
                  <a:rPr lang="de-DE" sz="2400" b="0" dirty="0">
                    <a:latin typeface="Karla" pitchFamily="2" charset="0"/>
                  </a:rPr>
                </a:br>
                <a:endParaRPr lang="de-DE" sz="2400" b="0" dirty="0">
                  <a:latin typeface="Karla" pitchFamily="2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21AAF0-1495-5F2C-97FE-25BF29B6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74" y="2367200"/>
                <a:ext cx="6785071" cy="3046988"/>
              </a:xfrm>
              <a:prstGeom prst="rect">
                <a:avLst/>
              </a:prstGeom>
              <a:blipFill>
                <a:blip r:embed="rId6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4" y="1077320"/>
            <a:ext cx="11651771" cy="470336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latin typeface="Karla" pitchFamily="2" charset="0"/>
              </a:rPr>
              <a:t>4. Probabilistic Reachability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5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4. Probabilistic reachability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207B3-DEDD-04ED-36F3-CE8205DCFE23}"/>
                  </a:ext>
                </a:extLst>
              </p:cNvPr>
              <p:cNvSpPr txBox="1"/>
              <p:nvPr/>
            </p:nvSpPr>
            <p:spPr>
              <a:xfrm>
                <a:off x="406878" y="802257"/>
                <a:ext cx="11557959" cy="491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Karla" pitchFamily="2" charset="0"/>
                  </a:rPr>
                  <a:t>Probabilistic reachability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fundamental concept in quantitative verification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concerns probability of reaching a target set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T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   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l-GR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probability of reaching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T</a:t>
                </a:r>
                <a:r>
                  <a:rPr lang="de-DE" sz="2400" dirty="0">
                    <a:latin typeface="Karla" pitchFamily="2" charset="0"/>
                  </a:rPr>
                  <a:t> under the strategy </a:t>
                </a:r>
                <a:r>
                  <a:rPr lang="el-GR" sz="2400" dirty="0">
                    <a:solidFill>
                      <a:schemeClr val="accent1"/>
                    </a:solidFill>
                    <a:latin typeface="Karla" pitchFamily="2" charset="0"/>
                  </a:rPr>
                  <a:t>σ</a:t>
                </a:r>
                <a:r>
                  <a:rPr lang="el-GR" sz="2400" dirty="0">
                    <a:latin typeface="Karla" pitchFamily="2" charset="0"/>
                  </a:rPr>
                  <a:t> </a:t>
                </a:r>
                <a:r>
                  <a:rPr lang="de-DE" sz="2400" dirty="0">
                    <a:latin typeface="Karla" pitchFamily="2" charset="0"/>
                  </a:rPr>
                  <a:t>from state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s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   • as for DTMCs</a:t>
                </a:r>
              </a:p>
              <a:p>
                <a:endParaRPr lang="de-DE" sz="2400" dirty="0">
                  <a:latin typeface="Karl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Karla" pitchFamily="2" charset="0"/>
                  </a:rPr>
                  <a:t>MDP provides best-/worst-case analysis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based on lower/upper bounds on probabilities over all strategies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de-DE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de-DE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>
                  <a:latin typeface="Karla" pitchFamily="2" charset="0"/>
                </a:endParaRPr>
              </a:p>
              <a:p>
                <a:r>
                  <a:rPr lang="de-DE" sz="2400" dirty="0">
                    <a:latin typeface="Karla" pitchFamily="2" charset="0"/>
                  </a:rPr>
                  <a:t>      • the minimum probability of reaching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T </a:t>
                </a:r>
                <a:r>
                  <a:rPr lang="de-DE" sz="2400" dirty="0">
                    <a:latin typeface="Karla" pitchFamily="2" charset="0"/>
                  </a:rPr>
                  <a:t>over all strategies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>
                  <a:latin typeface="Karla" pitchFamily="2" charset="0"/>
                </a:endParaRPr>
              </a:p>
              <a:p>
                <a:r>
                  <a:rPr lang="de-DE" sz="2400" dirty="0">
                    <a:latin typeface="Karla" pitchFamily="2" charset="0"/>
                  </a:rPr>
                  <a:t>      • the maximum probability of reaching </a:t>
                </a:r>
                <a:r>
                  <a:rPr lang="de-DE" sz="2400" dirty="0">
                    <a:solidFill>
                      <a:schemeClr val="accent1"/>
                    </a:solidFill>
                    <a:latin typeface="Karla" pitchFamily="2" charset="0"/>
                  </a:rPr>
                  <a:t>T </a:t>
                </a:r>
                <a:r>
                  <a:rPr lang="de-DE" sz="2400" dirty="0">
                    <a:latin typeface="Karla" pitchFamily="2" charset="0"/>
                  </a:rPr>
                  <a:t>over all strategies</a:t>
                </a:r>
              </a:p>
              <a:p>
                <a:r>
                  <a:rPr lang="de-DE" sz="2400" dirty="0">
                    <a:latin typeface="Karla" pitchFamily="2" charset="0"/>
                  </a:rPr>
                  <a:t>   − vectors: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l-G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>
                    <a:latin typeface="Karla" pitchFamily="2" charset="0"/>
                  </a:rPr>
                  <a:t> values for all states of an MDP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207B3-DEDD-04ED-36F3-CE8205DC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" y="802257"/>
                <a:ext cx="11557959" cy="4917500"/>
              </a:xfrm>
              <a:prstGeom prst="rect">
                <a:avLst/>
              </a:prstGeom>
              <a:blipFill>
                <a:blip r:embed="rId2"/>
                <a:stretch>
                  <a:fillRect l="-738" t="-993" b="-1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4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4. 2. Example – target </a:t>
            </a:r>
            <a:r>
              <a:rPr lang="en-US" sz="4200" dirty="0">
                <a:solidFill>
                  <a:schemeClr val="accent1"/>
                </a:solidFill>
                <a:latin typeface="Karla"/>
              </a:rPr>
              <a:t>T</a:t>
            </a:r>
            <a:r>
              <a:rPr lang="en-US" sz="4200" dirty="0">
                <a:latin typeface="Karla"/>
              </a:rPr>
              <a:t> equals </a:t>
            </a:r>
            <a:r>
              <a:rPr lang="en-US" sz="4200" dirty="0">
                <a:solidFill>
                  <a:schemeClr val="accent1"/>
                </a:solidFill>
                <a:latin typeface="Karla"/>
              </a:rPr>
              <a:t>{play} </a:t>
            </a:r>
            <a:endParaRPr lang="de-DE" sz="4200" dirty="0">
              <a:solidFill>
                <a:schemeClr val="accent1"/>
              </a:solidFill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16</a:t>
            </a:fld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FEDB2-9C7C-BD0F-EF20-011C0876150C}"/>
              </a:ext>
            </a:extLst>
          </p:cNvPr>
          <p:cNvGrpSpPr/>
          <p:nvPr/>
        </p:nvGrpSpPr>
        <p:grpSpPr>
          <a:xfrm>
            <a:off x="0" y="1690451"/>
            <a:ext cx="6595745" cy="3477097"/>
            <a:chOff x="591772" y="741504"/>
            <a:chExt cx="6595745" cy="3477097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2C21C52-11C5-E4E0-050C-A1E656C87EDB}"/>
                </a:ext>
              </a:extLst>
            </p:cNvPr>
            <p:cNvCxnSpPr>
              <a:stCxn id="9" idx="4"/>
              <a:endCxn id="12" idx="4"/>
            </p:cNvCxnSpPr>
            <p:nvPr/>
          </p:nvCxnSpPr>
          <p:spPr>
            <a:xfrm rot="16200000" flipH="1">
              <a:off x="4168950" y="2136990"/>
              <a:ext cx="954833" cy="2036626"/>
            </a:xfrm>
            <a:prstGeom prst="bentConnector3">
              <a:avLst>
                <a:gd name="adj1" fmla="val 1239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3FF3A2-BD7B-172B-74D5-BA062D8BC58E}"/>
                </a:ext>
              </a:extLst>
            </p:cNvPr>
            <p:cNvGrpSpPr/>
            <p:nvPr/>
          </p:nvGrpSpPr>
          <p:grpSpPr>
            <a:xfrm>
              <a:off x="591772" y="741504"/>
              <a:ext cx="6595745" cy="3477097"/>
              <a:chOff x="591772" y="741504"/>
              <a:chExt cx="6595745" cy="34770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A255AA2-CE8F-9CE5-45CD-02E0ACA41388}"/>
                      </a:ext>
                    </a:extLst>
                  </p:cNvPr>
                  <p:cNvSpPr/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A255AA2-CE8F-9CE5-45CD-02E0ACA413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738" y="1875455"/>
                    <a:ext cx="1073021" cy="80243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0D4D338-AD6E-D490-4B20-D7E07BE1F7F7}"/>
                      </a:ext>
                    </a:extLst>
                  </p:cNvPr>
                  <p:cNvSpPr/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0D4D338-AD6E-D490-4B20-D7E07BE1F7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542" y="1875455"/>
                    <a:ext cx="1073021" cy="8024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401EA92-A406-89B7-F86F-F2534ED48299}"/>
                      </a:ext>
                    </a:extLst>
                  </p:cNvPr>
                  <p:cNvSpPr/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401EA92-A406-89B7-F86F-F2534ED48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982826"/>
                    <a:ext cx="1073021" cy="8024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A0F3D018-4557-A2F3-44AE-CCCCB2C36CB3}"/>
                      </a:ext>
                    </a:extLst>
                  </p:cNvPr>
                  <p:cNvSpPr/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A0F3D018-4557-A2F3-44AE-CCCCB2C36C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168" y="2830288"/>
                    <a:ext cx="1073021" cy="80243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315C7D03-3339-E32D-6C90-089C8C0B58A1}"/>
                  </a:ext>
                </a:extLst>
              </p:cNvPr>
              <p:cNvCxnSpPr>
                <a:cxnSpLocks/>
                <a:stCxn id="8" idx="0"/>
                <a:endCxn id="9" idx="0"/>
              </p:cNvCxnSpPr>
              <p:nvPr/>
            </p:nvCxnSpPr>
            <p:spPr>
              <a:xfrm rot="5400000" flipH="1" flipV="1">
                <a:off x="2530151" y="777553"/>
                <a:ext cx="12700" cy="2195804"/>
              </a:xfrm>
              <a:prstGeom prst="bentConnector3">
                <a:avLst>
                  <a:gd name="adj1" fmla="val 400407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BA52192-6370-7B21-8BEE-C8513AD45AC9}"/>
                  </a:ext>
                </a:extLst>
              </p:cNvPr>
              <p:cNvCxnSpPr>
                <a:cxnSpLocks/>
                <a:stCxn id="9" idx="3"/>
                <a:endCxn id="8" idx="4"/>
              </p:cNvCxnSpPr>
              <p:nvPr/>
            </p:nvCxnSpPr>
            <p:spPr>
              <a:xfrm rot="5400000">
                <a:off x="2281710" y="1710914"/>
                <a:ext cx="117513" cy="1816433"/>
              </a:xfrm>
              <a:prstGeom prst="bentConnector3">
                <a:avLst>
                  <a:gd name="adj1" fmla="val 294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B620F081-4EA1-1C35-7FD8-5DBAF7E472D2}"/>
                  </a:ext>
                </a:extLst>
              </p:cNvPr>
              <p:cNvCxnSpPr>
                <a:stCxn id="9" idx="6"/>
                <a:endCxn id="12" idx="0"/>
              </p:cNvCxnSpPr>
              <p:nvPr/>
            </p:nvCxnSpPr>
            <p:spPr>
              <a:xfrm>
                <a:off x="4164563" y="2276671"/>
                <a:ext cx="1500116" cy="5536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B60B834F-FBF9-E2C2-1922-E625ED130CE7}"/>
                  </a:ext>
                </a:extLst>
              </p:cNvPr>
              <p:cNvCxnSpPr>
                <a:stCxn id="9" idx="7"/>
                <a:endCxn id="11" idx="0"/>
              </p:cNvCxnSpPr>
              <p:nvPr/>
            </p:nvCxnSpPr>
            <p:spPr>
              <a:xfrm rot="5400000" flipH="1" flipV="1">
                <a:off x="4330980" y="659269"/>
                <a:ext cx="1010142" cy="1657256"/>
              </a:xfrm>
              <a:prstGeom prst="bentConnector3">
                <a:avLst>
                  <a:gd name="adj1" fmla="val 12263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55961-1E79-0858-9B7B-7C24205ABDC7}"/>
                  </a:ext>
                </a:extLst>
              </p:cNvPr>
              <p:cNvSpPr txBox="1"/>
              <p:nvPr/>
            </p:nvSpPr>
            <p:spPr>
              <a:xfrm>
                <a:off x="591772" y="160059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{home}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38D6D8-4246-A8A2-D095-0CEC0AFB7DBD}"/>
                  </a:ext>
                </a:extLst>
              </p:cNvPr>
              <p:cNvSpPr txBox="1"/>
              <p:nvPr/>
            </p:nvSpPr>
            <p:spPr>
              <a:xfrm>
                <a:off x="6239903" y="93928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{work}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827B62-04C2-2253-9458-2CB74DF445F9}"/>
                  </a:ext>
                </a:extLst>
              </p:cNvPr>
              <p:cNvSpPr txBox="1"/>
              <p:nvPr/>
            </p:nvSpPr>
            <p:spPr>
              <a:xfrm>
                <a:off x="6154478" y="2927701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{play}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6A141D-0ABC-1961-14C4-67137A7FA6FB}"/>
                  </a:ext>
                </a:extLst>
              </p:cNvPr>
              <p:cNvSpPr txBox="1"/>
              <p:nvPr/>
            </p:nvSpPr>
            <p:spPr>
              <a:xfrm>
                <a:off x="3499742" y="1580822"/>
                <a:ext cx="9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{car}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93D011-0EE3-F470-8639-FE30AD70B1D7}"/>
                  </a:ext>
                </a:extLst>
              </p:cNvPr>
              <p:cNvSpPr txBox="1"/>
              <p:nvPr/>
            </p:nvSpPr>
            <p:spPr>
              <a:xfrm>
                <a:off x="2101755" y="1026437"/>
                <a:ext cx="333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1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4FDA0F-C577-3CCB-FC28-B0691626C0A2}"/>
                  </a:ext>
                </a:extLst>
              </p:cNvPr>
              <p:cNvSpPr txBox="1"/>
              <p:nvPr/>
            </p:nvSpPr>
            <p:spPr>
              <a:xfrm>
                <a:off x="2157831" y="2862172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0.7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252027-6F0A-8028-D1A1-96314232A869}"/>
                  </a:ext>
                </a:extLst>
              </p:cNvPr>
              <p:cNvSpPr txBox="1"/>
              <p:nvPr/>
            </p:nvSpPr>
            <p:spPr>
              <a:xfrm>
                <a:off x="4418152" y="3849269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0.3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00368-0050-CA2A-9A4E-6E7390F319F7}"/>
                  </a:ext>
                </a:extLst>
              </p:cNvPr>
              <p:cNvSpPr txBox="1"/>
              <p:nvPr/>
            </p:nvSpPr>
            <p:spPr>
              <a:xfrm>
                <a:off x="4594333" y="1982037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F112E5-D7EF-25EA-B911-BBAAAF9D4C19}"/>
                  </a:ext>
                </a:extLst>
              </p:cNvPr>
              <p:cNvSpPr txBox="1"/>
              <p:nvPr/>
            </p:nvSpPr>
            <p:spPr>
              <a:xfrm>
                <a:off x="4594332" y="741504"/>
                <a:ext cx="640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Karla" pitchFamily="2" charset="0"/>
                  </a:rPr>
                  <a:t>0.5</a:t>
                </a:r>
                <a:endParaRPr lang="de-DE" sz="1400" dirty="0">
                  <a:latin typeface="Karla" pitchFamily="2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EB869B2-9145-268B-B125-9A2A2D47B76E}"/>
                  </a:ext>
                </a:extLst>
              </p:cNvPr>
              <p:cNvSpPr/>
              <p:nvPr/>
            </p:nvSpPr>
            <p:spPr>
              <a:xfrm>
                <a:off x="1745637" y="871856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6DC116-BCD8-C243-94DF-B453F2D59D25}"/>
                  </a:ext>
                </a:extLst>
              </p:cNvPr>
              <p:cNvSpPr/>
              <p:nvPr/>
            </p:nvSpPr>
            <p:spPr>
              <a:xfrm>
                <a:off x="3027036" y="3231504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6E50C9-4FF9-3DAD-2D06-238197240E12}"/>
                  </a:ext>
                </a:extLst>
              </p:cNvPr>
              <p:cNvSpPr/>
              <p:nvPr/>
            </p:nvSpPr>
            <p:spPr>
              <a:xfrm>
                <a:off x="4500757" y="1398259"/>
                <a:ext cx="356118" cy="365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0C782FE-013E-F2C1-4096-461DD2D9EE54}"/>
                  </a:ext>
                </a:extLst>
              </p:cNvPr>
              <p:cNvSpPr/>
              <p:nvPr/>
            </p:nvSpPr>
            <p:spPr>
              <a:xfrm>
                <a:off x="4030824" y="1418253"/>
                <a:ext cx="400636" cy="905069"/>
              </a:xfrm>
              <a:custGeom>
                <a:avLst/>
                <a:gdLst>
                  <a:gd name="connsiteX0" fmla="*/ 0 w 400636"/>
                  <a:gd name="connsiteY0" fmla="*/ 0 h 905069"/>
                  <a:gd name="connsiteX1" fmla="*/ 354564 w 400636"/>
                  <a:gd name="connsiteY1" fmla="*/ 905069 h 90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636" h="905069">
                    <a:moveTo>
                      <a:pt x="0" y="0"/>
                    </a:moveTo>
                    <a:cubicBezTo>
                      <a:pt x="253482" y="233265"/>
                      <a:pt x="506964" y="466530"/>
                      <a:pt x="354564" y="90506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CA8163-D975-79FD-8825-505972D98F1C}"/>
                  </a:ext>
                </a:extLst>
              </p:cNvPr>
              <p:cNvSpPr/>
              <p:nvPr/>
            </p:nvSpPr>
            <p:spPr>
              <a:xfrm>
                <a:off x="2964024" y="2901820"/>
                <a:ext cx="699796" cy="395213"/>
              </a:xfrm>
              <a:custGeom>
                <a:avLst/>
                <a:gdLst>
                  <a:gd name="connsiteX0" fmla="*/ 0 w 699796"/>
                  <a:gd name="connsiteY0" fmla="*/ 0 h 345233"/>
                  <a:gd name="connsiteX1" fmla="*/ 699796 w 699796"/>
                  <a:gd name="connsiteY1" fmla="*/ 345233 h 34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796" h="345233">
                    <a:moveTo>
                      <a:pt x="0" y="0"/>
                    </a:moveTo>
                    <a:cubicBezTo>
                      <a:pt x="287694" y="153177"/>
                      <a:pt x="575388" y="306355"/>
                      <a:pt x="699796" y="345233"/>
                    </a:cubicBezTo>
                  </a:path>
                </a:pathLst>
              </a:cu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3CDE71-D5CF-DA4E-0781-A05C55232F5B}"/>
                  </a:ext>
                </a:extLst>
              </p:cNvPr>
              <p:cNvSpPr txBox="1"/>
              <p:nvPr/>
            </p:nvSpPr>
            <p:spPr>
              <a:xfrm>
                <a:off x="6419461" y="2376200"/>
                <a:ext cx="5823766" cy="268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3+0.7 . 0.5=0.65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DE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.3+0.7 . 0.3+0.7 . 0.7 . 0.5=0.755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….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l-G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l-GR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dirty="0">
                          <a:latin typeface="Karla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400" dirty="0">
                          <a:solidFill>
                            <a:schemeClr val="accent1"/>
                          </a:solidFill>
                          <a:latin typeface="Karla" pitchFamily="2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400" b="0" i="0" dirty="0" smtClean="0">
                          <a:solidFill>
                            <a:schemeClr val="accent1"/>
                          </a:solidFill>
                          <a:latin typeface="Karla" pitchFamily="2" charset="0"/>
                        </a:rPr>
                        <m:t> 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l-G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l-GR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dirty="0">
                          <a:latin typeface="Karla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400" dirty="0">
                          <a:solidFill>
                            <a:schemeClr val="accent1"/>
                          </a:solidFill>
                          <a:latin typeface="Karla" pitchFamily="2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sz="2400" b="0" i="0" dirty="0" smtClean="0">
                          <a:solidFill>
                            <a:schemeClr val="accent1"/>
                          </a:solidFill>
                          <a:latin typeface="Karla" pitchFamily="2" charset="0"/>
                        </a:rPr>
                        <m:t>1</m:t>
                      </m:r>
                    </m:oMath>
                  </m:oMathPara>
                </a14:m>
                <a:br>
                  <a:rPr lang="de-DE" sz="2400" b="0" dirty="0">
                    <a:latin typeface="Karla" pitchFamily="2" charset="0"/>
                  </a:rPr>
                </a:br>
                <a:endParaRPr lang="de-DE" sz="2400" b="0" dirty="0">
                  <a:latin typeface="Karla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3CDE71-D5CF-DA4E-0781-A05C5523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2376200"/>
                <a:ext cx="5823766" cy="2688557"/>
              </a:xfrm>
              <a:prstGeom prst="rect">
                <a:avLst/>
              </a:prstGeom>
              <a:blipFill>
                <a:blip r:embed="rId6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B66A29-0DB0-7AFD-6B21-F2B3092D523F}"/>
                  </a:ext>
                </a:extLst>
              </p:cNvPr>
              <p:cNvSpPr txBox="1"/>
              <p:nvPr/>
            </p:nvSpPr>
            <p:spPr>
              <a:xfrm>
                <a:off x="406879" y="839306"/>
                <a:ext cx="117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0" dirty="0">
                    <a:latin typeface="Karla" pitchFamily="2" charset="0"/>
                  </a:rPr>
                  <a:t>Example-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b="0" dirty="0">
                    <a:latin typeface="Karla" pitchFamily="2" charset="0"/>
                  </a:rPr>
                  <a:t>that first selects </a:t>
                </a:r>
                <a:r>
                  <a:rPr lang="de-DE" sz="2400" b="0" dirty="0">
                    <a:solidFill>
                      <a:schemeClr val="accent1"/>
                    </a:solidFill>
                    <a:latin typeface="Karla" pitchFamily="2" charset="0"/>
                  </a:rPr>
                  <a:t>b</a:t>
                </a:r>
                <a:r>
                  <a:rPr lang="de-DE" sz="2400" b="0" dirty="0">
                    <a:latin typeface="Karla" pitchFamily="2" charset="0"/>
                  </a:rPr>
                  <a:t> the first </a:t>
                </a:r>
                <a:r>
                  <a:rPr lang="de-DE" sz="2400" b="0" dirty="0">
                    <a:solidFill>
                      <a:schemeClr val="accent1"/>
                    </a:solidFill>
                    <a:latin typeface="Karla" pitchFamily="2" charset="0"/>
                  </a:rPr>
                  <a:t>i-1</a:t>
                </a:r>
                <a:r>
                  <a:rPr lang="de-DE" sz="2400" b="0" dirty="0">
                    <a:latin typeface="Karla" pitchFamily="2" charset="0"/>
                  </a:rPr>
                  <a:t> times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b="0" dirty="0">
                    <a:latin typeface="Karla" pitchFamily="2" charset="0"/>
                  </a:rPr>
                  <a:t> and then </a:t>
                </a:r>
                <a:r>
                  <a:rPr lang="de-DE" sz="2400" b="0" dirty="0">
                    <a:solidFill>
                      <a:schemeClr val="accent1"/>
                    </a:solidFill>
                    <a:latin typeface="Karla" pitchFamily="2" charset="0"/>
                  </a:rPr>
                  <a:t>c.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B66A29-0DB0-7AFD-6B21-F2B3092D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9" y="839306"/>
                <a:ext cx="11704256" cy="461665"/>
              </a:xfrm>
              <a:prstGeom prst="rect">
                <a:avLst/>
              </a:prstGeom>
              <a:blipFill>
                <a:blip r:embed="rId7"/>
                <a:stretch>
                  <a:fillRect l="-833" t="-10667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4" y="1077320"/>
            <a:ext cx="11651771" cy="470336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latin typeface="Karla" pitchFamily="2" charset="0"/>
              </a:rPr>
              <a:t>5. Computing Reachability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3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5. 1. Computing reachability probabilities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18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0FC5-1E07-EE9E-4617-0CB6D11EFA0B}"/>
              </a:ext>
            </a:extLst>
          </p:cNvPr>
          <p:cNvSpPr txBox="1"/>
          <p:nvPr/>
        </p:nvSpPr>
        <p:spPr>
          <a:xfrm>
            <a:off x="406878" y="802257"/>
            <a:ext cx="11557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Value iteration</a:t>
            </a:r>
          </a:p>
          <a:p>
            <a:r>
              <a:rPr lang="de-DE" sz="2400" dirty="0">
                <a:latin typeface="Karla" pitchFamily="2" charset="0"/>
              </a:rPr>
              <a:t>   − approximate with iterative solution method.</a:t>
            </a:r>
          </a:p>
          <a:p>
            <a:r>
              <a:rPr lang="de-DE" sz="2400" dirty="0">
                <a:latin typeface="Karla" pitchFamily="2" charset="0"/>
              </a:rPr>
              <a:t>   − corresponds to fixed point computation.</a:t>
            </a:r>
          </a:p>
          <a:p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Reduction to a linear programming (LP) problem</a:t>
            </a:r>
          </a:p>
          <a:p>
            <a:r>
              <a:rPr lang="de-DE" sz="2400" dirty="0">
                <a:latin typeface="Karla" pitchFamily="2" charset="0"/>
              </a:rPr>
              <a:t>   − solve with linear optimisation techniques</a:t>
            </a:r>
          </a:p>
          <a:p>
            <a:r>
              <a:rPr lang="de-DE" sz="2400" dirty="0">
                <a:latin typeface="Karla" pitchFamily="2" charset="0"/>
              </a:rPr>
              <a:t>   − exact solution using well-known methods</a:t>
            </a:r>
          </a:p>
          <a:p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Policy iteration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iteration over strategies.</a:t>
            </a:r>
          </a:p>
        </p:txBody>
      </p:sp>
    </p:spTree>
    <p:extLst>
      <p:ext uri="{BB962C8B-B14F-4D97-AF65-F5344CB8AC3E}">
        <p14:creationId xmlns:p14="http://schemas.microsoft.com/office/powerpoint/2010/main" val="3590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5. 2. The dining philosophers problem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19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3E5CF-893B-3FB7-6850-FA1A551A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96" y="910767"/>
            <a:ext cx="4847780" cy="5036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EC989-65E9-1A61-8266-2B6E90533818}"/>
              </a:ext>
            </a:extLst>
          </p:cNvPr>
          <p:cNvSpPr txBox="1"/>
          <p:nvPr/>
        </p:nvSpPr>
        <p:spPr>
          <a:xfrm>
            <a:off x="406878" y="802257"/>
            <a:ext cx="5760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Karla" pitchFamily="2" charset="0"/>
              </a:rPr>
              <a:t>Problem:</a:t>
            </a:r>
          </a:p>
          <a:p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Certain no of philosophers spend their time thinking or eating.</a:t>
            </a:r>
          </a:p>
          <a:p>
            <a:endParaRPr lang="de-DE" sz="2400" dirty="0">
              <a:latin typeface="Karla" pitchFamily="2" charset="0"/>
            </a:endParaRPr>
          </a:p>
          <a:p>
            <a:r>
              <a:rPr lang="de-DE" sz="2400" dirty="0">
                <a:latin typeface="Karla" pitchFamily="2" charset="0"/>
              </a:rPr>
              <a:t>- A philosopher needs both forks in order to eat.</a:t>
            </a:r>
            <a:br>
              <a:rPr lang="de-DE" sz="2400" dirty="0">
                <a:latin typeface="Karla" pitchFamily="2" charset="0"/>
              </a:rPr>
            </a:b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A philosopher may only pick up one fork at a time and when he is done eating, both forks are placed back and returns to thinking.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1AEA-FC09-D20C-9EE9-491B680D65E2}"/>
              </a:ext>
            </a:extLst>
          </p:cNvPr>
          <p:cNvSpPr txBox="1"/>
          <p:nvPr/>
        </p:nvSpPr>
        <p:spPr>
          <a:xfrm>
            <a:off x="233265" y="6484776"/>
            <a:ext cx="106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https://www.prismmodelchecker.org/tutorial/images/dining-phil.png</a:t>
            </a:r>
          </a:p>
        </p:txBody>
      </p:sp>
    </p:spTree>
    <p:extLst>
      <p:ext uri="{BB962C8B-B14F-4D97-AF65-F5344CB8AC3E}">
        <p14:creationId xmlns:p14="http://schemas.microsoft.com/office/powerpoint/2010/main" val="9039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1557958" cy="56834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Karla"/>
              </a:rPr>
              <a:t>Agenda</a:t>
            </a:r>
            <a:r>
              <a:rPr lang="en-US" sz="4000" dirty="0">
                <a:solidFill>
                  <a:srgbClr val="464646"/>
                </a:solidFill>
                <a:latin typeface="Karla"/>
              </a:rPr>
              <a:t> </a:t>
            </a:r>
            <a:endParaRPr lang="de-DE" sz="40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06FD28-83CF-427B-4F02-1A00A7C2851D}"/>
              </a:ext>
            </a:extLst>
          </p:cNvPr>
          <p:cNvSpPr txBox="1"/>
          <p:nvPr/>
        </p:nvSpPr>
        <p:spPr>
          <a:xfrm>
            <a:off x="406878" y="802257"/>
            <a:ext cx="11557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Introduction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Probabilistic models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Markov Decision Process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Probabilistic Reachability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Computing Reachability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2800" dirty="0">
                <a:latin typeface="Karla" pitchFamily="2" charset="0"/>
              </a:rPr>
              <a:t>Summary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80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8" y="78190"/>
            <a:ext cx="11638941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5. 3. The dining philosophers problem- model 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20</a:t>
            </a:fld>
            <a:endParaRPr lang="de-DE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470A916-7363-DDB6-D2AC-9A8B38D9C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2" y="704866"/>
            <a:ext cx="9250636" cy="6074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90F78-5572-EBCB-4AE2-017D7E4A3FA4}"/>
              </a:ext>
            </a:extLst>
          </p:cNvPr>
          <p:cNvSpPr txBox="1"/>
          <p:nvPr/>
        </p:nvSpPr>
        <p:spPr>
          <a:xfrm>
            <a:off x="10610953" y="202474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[8: LR81]</a:t>
            </a:r>
          </a:p>
        </p:txBody>
      </p:sp>
    </p:spTree>
    <p:extLst>
      <p:ext uri="{BB962C8B-B14F-4D97-AF65-F5344CB8AC3E}">
        <p14:creationId xmlns:p14="http://schemas.microsoft.com/office/powerpoint/2010/main" val="375607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4" y="1077320"/>
            <a:ext cx="11651771" cy="470336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latin typeface="Karla" pitchFamily="2" charset="0"/>
              </a:rPr>
              <a:t>6. 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67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935-D57D-CCB2-0D07-CA5271087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Karla" pitchFamily="2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68FA-CFC7-490A-D255-B7F1C27D2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Karla" pitchFamily="2" charset="0"/>
              </a:rPr>
              <a:t>Any 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35DEE-F28B-4D14-5C44-DA8E6CC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8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Karla"/>
              </a:rPr>
              <a:t>Literature</a:t>
            </a:r>
            <a:endParaRPr lang="de-DE" sz="4200" dirty="0">
              <a:latin typeface="Karl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99CC2-6567-C24F-4CA7-75CD79F1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4ABD58-2E05-4026-A4C0-60437388256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3C338-56E9-E9D5-C1FA-F55ADF45CF0F}"/>
              </a:ext>
            </a:extLst>
          </p:cNvPr>
          <p:cNvSpPr txBox="1"/>
          <p:nvPr/>
        </p:nvSpPr>
        <p:spPr>
          <a:xfrm>
            <a:off x="483079" y="940279"/>
            <a:ext cx="112315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TeXGyreTermesX-Regular"/>
              </a:rPr>
              <a:t>[1] Bianco, Andrea; Alfaro, Luca de: Model checking of probabilistic and nondeterministic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systems. In: International Conference on Foundations of Software Technology and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Theoretical Computer Science. Springer, pp. 499–513, 1995.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[2] Baier, Christel; de Alfaro, Luca; Forejt, Vojtěch; Kwiatkowska, Marta: Model checking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probabilistic systems. In: Handbook of Model Checking, pp. 963–999. Springer, 2018.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[3] Baier, Christel; Größer, Marcus; Ciesinski, Frank: Quantitative analysis under fairness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constraints. In: International Symposium on Automated Technology for Verification and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Analysis. Springer, pp. 135–150, 2009.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[4] Billingsley, P: Probability and Measure. 3rd Wiley. New York, 1995.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[5] Baier, Christel; </a:t>
            </a:r>
            <a:r>
              <a:rPr lang="en-US" sz="2000" b="0" i="0" u="none" strike="noStrike" baseline="0" dirty="0" err="1">
                <a:latin typeface="TeXGyreTermesX-Regular"/>
              </a:rPr>
              <a:t>Katoen</a:t>
            </a:r>
            <a:r>
              <a:rPr lang="en-US" sz="2000" b="0" i="0" u="none" strike="noStrike" baseline="0" dirty="0">
                <a:latin typeface="TeXGyreTermesX-Regular"/>
              </a:rPr>
              <a:t>, Joost-Pieter: Principles of model checking. MIT press, 2008.</a:t>
            </a:r>
            <a:br>
              <a:rPr lang="en-US" sz="2000" b="0" i="0" u="none" strike="noStrike" baseline="0" dirty="0">
                <a:latin typeface="TeXGyreTermesX-Regular"/>
              </a:rPr>
            </a:br>
            <a:r>
              <a:rPr lang="de-DE" sz="2000" b="0" i="0" u="none" strike="noStrike" baseline="0" dirty="0">
                <a:latin typeface="TeXGyreTermesX-Regular"/>
              </a:rPr>
              <a:t>[6] Clarke, Edmund M; Emerson, E Allen: Design and synthesis of synchronization skeletons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using branching time temporal logic. In: Workshop on logic of programs. Springer, pp.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52–71, 1981.</a:t>
            </a:r>
          </a:p>
          <a:p>
            <a:pPr algn="l"/>
            <a:r>
              <a:rPr lang="en-US" sz="2000" b="0" i="0" u="none" strike="noStrike" baseline="0" dirty="0">
                <a:latin typeface="TeXGyreTermesX-Regular"/>
              </a:rPr>
              <a:t>[7] De Alfaro, Luca: From fairness to chance. Electronic Notes in Theoretical Computer</a:t>
            </a:r>
          </a:p>
          <a:p>
            <a:pPr algn="l"/>
            <a:r>
              <a:rPr lang="de-DE" sz="2000" b="0" i="0" u="none" strike="noStrike" baseline="0" dirty="0">
                <a:latin typeface="TeXGyreTermesX-Regular"/>
              </a:rPr>
              <a:t>Science, 22:55–87, 1999.</a:t>
            </a:r>
            <a:br>
              <a:rPr lang="de-DE" sz="2000" b="0" i="0" u="none" strike="noStrike" baseline="0" dirty="0">
                <a:latin typeface="TeXGyreTermesX-Regular"/>
              </a:rPr>
            </a:br>
            <a:r>
              <a:rPr lang="de-DE" sz="2000" b="0" i="0" u="none" strike="noStrike" baseline="0" dirty="0">
                <a:latin typeface="TeXGyreTermesX-Regular"/>
              </a:rPr>
              <a:t>[8]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eXGyreTermesX-Regular"/>
              </a:rPr>
              <a:t>Lehmann, D., &amp; Rabin, M. O. (1981, January). On the advantages of free choice: A symmetric and fully distributed solution to the dining philosophers problem. In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eXGyreTermesX-Regular"/>
              </a:rPr>
              <a:t>Proceedings of the 8th ACM SIGPLAN-SIGACT symposium on Principles of programming languages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eXGyreTermesX-Regular"/>
              </a:rPr>
              <a:t> (pp. 133-138).</a:t>
            </a:r>
            <a:endParaRPr lang="en-US" sz="2000" b="0" i="0" u="none" strike="noStrike" baseline="0" dirty="0">
              <a:latin typeface="TeXGyreTermesX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7055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1. 1. Verification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3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B0DDD-C5B0-902A-80DF-1797DCC7451D}"/>
              </a:ext>
            </a:extLst>
          </p:cNvPr>
          <p:cNvSpPr txBox="1"/>
          <p:nvPr/>
        </p:nvSpPr>
        <p:spPr>
          <a:xfrm>
            <a:off x="406878" y="802257"/>
            <a:ext cx="115579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Formal verification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is the application of rigorous, mathematics-based techniques to establish the correctness of computerised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Quantitative verification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applies formal verification techniques to the modelling and analysing of non-functional aspects of system behaviour (e.g. probability, time, cost,..)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Probabilistic model checking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is an automated quantitative verification technique for systems that exhibit probabilistic behavior</a:t>
            </a:r>
          </a:p>
        </p:txBody>
      </p:sp>
    </p:spTree>
    <p:extLst>
      <p:ext uri="{BB962C8B-B14F-4D97-AF65-F5344CB8AC3E}">
        <p14:creationId xmlns:p14="http://schemas.microsoft.com/office/powerpoint/2010/main" val="25496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1. 2. Probabilistic Model Checking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4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B0DDD-C5B0-902A-80DF-1797DCC7451D}"/>
              </a:ext>
            </a:extLst>
          </p:cNvPr>
          <p:cNvSpPr txBox="1"/>
          <p:nvPr/>
        </p:nvSpPr>
        <p:spPr>
          <a:xfrm>
            <a:off x="406878" y="802257"/>
            <a:ext cx="11557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Why probability ?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unrealiability (e.g. component failures)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uncertainty (e.g. message losses/delays over wireless)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-randomisation (e.g. in protocols such as Bluetooth, ZigBee)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-stochasticity (e.g. bilogical/chemical reaction rates)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Quantitative properties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reliability, performance, quality of service..</a:t>
            </a:r>
          </a:p>
        </p:txBody>
      </p:sp>
    </p:spTree>
    <p:extLst>
      <p:ext uri="{BB962C8B-B14F-4D97-AF65-F5344CB8AC3E}">
        <p14:creationId xmlns:p14="http://schemas.microsoft.com/office/powerpoint/2010/main" val="42737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1. 2. Probabilistic Model Checking (cont.)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5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B0DDD-C5B0-902A-80DF-1797DCC7451D}"/>
              </a:ext>
            </a:extLst>
          </p:cNvPr>
          <p:cNvSpPr txBox="1"/>
          <p:nvPr/>
        </p:nvSpPr>
        <p:spPr>
          <a:xfrm>
            <a:off x="406878" y="802257"/>
            <a:ext cx="11557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Construction and analysis of finite probabilistic models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e.g. Markov chains, Markov decision processes, ..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specified in high-level modelling formalisms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-exhaustive model exploration (all possible states/executions)</a:t>
            </a:r>
          </a:p>
          <a:p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Karla" pitchFamily="2" charset="0"/>
              </a:rPr>
              <a:t>Automated analysis of wide range of quantitative properties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properties specified using temporal logic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 exact results obtained via numerical computation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-linear equation systems, iterative methods, uniformisation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-efficient techniques for verification +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0033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4" y="1077320"/>
            <a:ext cx="11651771" cy="470336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latin typeface="Karla" pitchFamily="2" charset="0"/>
              </a:rPr>
              <a:t>2. Probabilistic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2. Probabilistic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7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9EF67-1222-7A96-AE08-963FEE764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6" t="7400" r="8160" b="8267"/>
          <a:stretch/>
        </p:blipFill>
        <p:spPr>
          <a:xfrm>
            <a:off x="1523999" y="986840"/>
            <a:ext cx="82813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4" y="1077320"/>
            <a:ext cx="11651771" cy="470336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latin typeface="Karla" pitchFamily="2" charset="0"/>
              </a:rPr>
              <a:t>3. Markov Decision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6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DB8-903B-893B-E3FC-ECDC68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78190"/>
            <a:ext cx="10515600" cy="568341"/>
          </a:xfrm>
        </p:spPr>
        <p:txBody>
          <a:bodyPr>
            <a:noAutofit/>
          </a:bodyPr>
          <a:lstStyle/>
          <a:p>
            <a:r>
              <a:rPr lang="de-DE" sz="4200" dirty="0">
                <a:latin typeface="Karla" pitchFamily="2" charset="0"/>
              </a:rPr>
              <a:t>3. 1. Non-determinism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7B681-7952-BE6D-E8E7-6BCD1FB140E9}"/>
              </a:ext>
            </a:extLst>
          </p:cNvPr>
          <p:cNvCxnSpPr/>
          <p:nvPr/>
        </p:nvCxnSpPr>
        <p:spPr>
          <a:xfrm>
            <a:off x="0" y="6206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EB2185-CD63-7DEE-2AC5-37B2FB7C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BD58-2E05-4026-A4C0-604373882561}" type="slidenum">
              <a:rPr lang="de-DE" smtClean="0"/>
              <a:t>9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FA96A-DED2-A90D-7EDA-4776C7C26D45}"/>
              </a:ext>
            </a:extLst>
          </p:cNvPr>
          <p:cNvSpPr txBox="1"/>
          <p:nvPr/>
        </p:nvSpPr>
        <p:spPr>
          <a:xfrm>
            <a:off x="406878" y="802257"/>
            <a:ext cx="11557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Karla" pitchFamily="2" charset="0"/>
              </a:rPr>
              <a:t>Some aspects of a system may not be probabilistic and therefore, should not be modelled probabilistically</a:t>
            </a:r>
          </a:p>
          <a:p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1"/>
                </a:solidFill>
                <a:latin typeface="Karla" pitchFamily="2" charset="0"/>
              </a:rPr>
              <a:t>Concurrency</a:t>
            </a:r>
            <a:r>
              <a:rPr lang="de-DE" sz="2400" dirty="0">
                <a:latin typeface="Karla" pitchFamily="2" charset="0"/>
              </a:rPr>
              <a:t> – scheduling of parallel components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-e.g. randomised distributed algorithms- multiple probabilistic processes operation asynchronously.</a:t>
            </a:r>
          </a:p>
          <a:p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1"/>
                </a:solidFill>
                <a:latin typeface="Karla" pitchFamily="2" charset="0"/>
              </a:rPr>
              <a:t>Unknown environments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-e.g. probabilistic security protocols – unknown adversary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1"/>
                </a:solidFill>
                <a:latin typeface="Karla" pitchFamily="2" charset="0"/>
              </a:rPr>
              <a:t>Underspecification</a:t>
            </a:r>
            <a:r>
              <a:rPr lang="de-DE" sz="2400" dirty="0">
                <a:latin typeface="Karla" pitchFamily="2" charset="0"/>
              </a:rPr>
              <a:t> – unknown model parameters</a:t>
            </a:r>
            <a:br>
              <a:rPr lang="de-DE" sz="2400" dirty="0">
                <a:latin typeface="Karla" pitchFamily="2" charset="0"/>
              </a:rPr>
            </a:br>
            <a:r>
              <a:rPr lang="de-DE" sz="2400" dirty="0">
                <a:latin typeface="Karla" pitchFamily="2" charset="0"/>
              </a:rPr>
              <a:t>-e.g. a probabilistic communication protocol designed for message propagation delays between dmin and dmax.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1"/>
                </a:solidFill>
                <a:latin typeface="Karla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946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Karla</vt:lpstr>
      <vt:lpstr>TeXGyreTermesX-Regular</vt:lpstr>
      <vt:lpstr>Office Theme</vt:lpstr>
      <vt:lpstr>Model and Verify CPS using Probabilistic Automata</vt:lpstr>
      <vt:lpstr>Agenda </vt:lpstr>
      <vt:lpstr>1. 1. Verification</vt:lpstr>
      <vt:lpstr>1. 2. Probabilistic Model Checking</vt:lpstr>
      <vt:lpstr>1. 2. Probabilistic Model Checking (cont.)</vt:lpstr>
      <vt:lpstr>2. Probabilistic Models</vt:lpstr>
      <vt:lpstr>2. Probabilistic Models</vt:lpstr>
      <vt:lpstr>3. Markov Decision Process</vt:lpstr>
      <vt:lpstr>3. 1. Non-determinism</vt:lpstr>
      <vt:lpstr>3. 2. Markov Decision Process</vt:lpstr>
      <vt:lpstr>3. 3. Markov Decision Process example</vt:lpstr>
      <vt:lpstr>3. 4. Paths and Strategies</vt:lpstr>
      <vt:lpstr>3. 4. Paths and Strategies (cont‘d)</vt:lpstr>
      <vt:lpstr>4. Probabilistic Reachability</vt:lpstr>
      <vt:lpstr>4. Probabilistic reachability</vt:lpstr>
      <vt:lpstr>4. 2. Example – target T equals {play} </vt:lpstr>
      <vt:lpstr>5. Computing Reachability</vt:lpstr>
      <vt:lpstr>5. 1. Computing reachability probabilities</vt:lpstr>
      <vt:lpstr>5. 2. The dining philosophers problem</vt:lpstr>
      <vt:lpstr>5. 3. The dining philosophers problem- model </vt:lpstr>
      <vt:lpstr>6. Summary</vt:lpstr>
      <vt:lpstr>Thank you!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Regularized Linear Regression</dc:title>
  <dc:creator>ASM Nurussafa</dc:creator>
  <cp:lastModifiedBy>ASM Nurussafa</cp:lastModifiedBy>
  <cp:revision>10</cp:revision>
  <dcterms:created xsi:type="dcterms:W3CDTF">2022-05-29T09:28:56Z</dcterms:created>
  <dcterms:modified xsi:type="dcterms:W3CDTF">2022-11-18T06:24:13Z</dcterms:modified>
</cp:coreProperties>
</file>