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9" r:id="rId2"/>
    <p:sldId id="270" r:id="rId3"/>
    <p:sldId id="276" r:id="rId4"/>
    <p:sldId id="271" r:id="rId5"/>
    <p:sldId id="272" r:id="rId6"/>
    <p:sldId id="273" r:id="rId7"/>
    <p:sldId id="274" r:id="rId8"/>
    <p:sldId id="277" r:id="rId9"/>
    <p:sldId id="27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EBCE-CCE0-43A4-8C8B-2F46C0C121E8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EC3AD-2B73-41F2-A81D-042C52E6B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2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4800" y="2889251"/>
            <a:ext cx="114808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sz="180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sz="180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sz="1800"/>
            </a:p>
          </p:txBody>
        </p:sp>
      </p:grpSp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00DD5C44-F999-4D3E-9970-F9C8090ED1B1}" type="datetime1">
              <a:rPr lang="en-US" smtClean="0"/>
              <a:t>6/6/2022</a:t>
            </a:fld>
            <a:endParaRPr lang="fr-F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3AB7B-DEF2-4040-84DD-5B5330A269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07481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12298E09-C4BC-4850-9C45-EFA5709BAE9A}" type="datetime1">
              <a:rPr lang="en-US" smtClean="0"/>
              <a:t>6/6/2022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C080D-776C-44C6-A86C-F4E63B7168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3189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E139F7BD-D7EA-429E-A298-12B6D7EEE75E}" type="datetime1">
              <a:rPr lang="en-US" smtClean="0"/>
              <a:t>6/6/2022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C2B66-03EA-42E7-8950-6738FBF1F5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6497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950EA6D-D342-447C-8ED5-2870B3A38EAB}" type="datetime1">
              <a:rPr lang="en-US" smtClean="0"/>
              <a:t>6/6/2022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B1F6F-1B95-4F5A-A988-AA89895F143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216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84167" y="6581776"/>
            <a:ext cx="2844800" cy="2762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F4E20-CDC1-4917-95D7-D8F7154409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478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9985E55D-E1A5-4426-905A-3EF8C32EFAA8}" type="datetime1">
              <a:rPr lang="en-US" smtClean="0"/>
              <a:t>6/6/2022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F663-EF7C-4B30-83DC-1ABB01729E9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8371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EBBB56CC-D6DB-48BD-901F-80133FFC2E27}" type="datetime1">
              <a:rPr lang="en-US" smtClean="0"/>
              <a:t>6/6/2022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A8231-B0D5-45B0-A8E8-AB2308730E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9958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4B4BBD7D-B10B-4088-91E3-47458229B222}" type="datetime1">
              <a:rPr lang="en-US" smtClean="0"/>
              <a:t>6/6/2022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B6A8-A089-46AA-9EBF-A049F1F33AC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6854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9301594-C526-4C71-A593-98EA3433724A}" type="datetime1">
              <a:rPr lang="en-US" smtClean="0"/>
              <a:t>6/6/2022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F0D7F-EE85-4BB2-BF6C-22F28C4AE3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96950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5485A31-A53F-47DE-995A-4D50F4DCAA45}" type="datetime1">
              <a:rPr lang="en-US" smtClean="0"/>
              <a:t>6/6/2022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2F893-ACAB-49CB-BF64-DC2E7803B4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7160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E9E7C3FE-3ABE-40C9-8861-73D07A4E1F86}" type="datetime1">
              <a:rPr lang="en-US" smtClean="0"/>
              <a:t>6/6/2022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4C904-610C-4DB1-8CB3-926700B854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7104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3F2677ED-0BA8-4A0A-80C5-82CD627AF55F}" type="datetime1">
              <a:rPr lang="en-US" smtClean="0"/>
              <a:t>6/6/2022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CFEB-2DE9-4F06-988C-D6720974B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149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418" y="6248400"/>
            <a:ext cx="74019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SSD'17 - March 28 - 31, 2017 - Hammamet, Tunisia</a:t>
            </a:r>
            <a:endParaRPr lang="fr-FR" dirty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charset="0"/>
              </a:defRPr>
            </a:lvl1pPr>
          </a:lstStyle>
          <a:p>
            <a:pPr>
              <a:defRPr/>
            </a:pPr>
            <a:fld id="{69717605-E963-4D75-9397-01406F69F8C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609600" y="1447800"/>
            <a:ext cx="1076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elvix.com/blog/mysql-postgresql-sql-server" TargetMode="External"/><Relationship Id="rId2" Type="http://schemas.openxmlformats.org/officeDocument/2006/relationships/hyperlink" Target="https://www.datacamp.com/blog/sql-server-postgresql-mysql-whats-the-difference-where-do-i-st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61032-FDCC-1714-F213-49EA85DA9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Management System</a:t>
            </a:r>
            <a:br>
              <a:rPr lang="fr-FR" dirty="0"/>
            </a:br>
            <a:r>
              <a:rPr lang="fr-FR" dirty="0"/>
              <a:t>(DBMS)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C2E977-D5C7-69AA-EC1B-8A30B7345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Asma El Kissi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72FD7B-C048-3A1C-AB98-E95ACE08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DD5C44-F999-4D3E-9970-F9C8090ED1B1}" type="datetime1">
              <a:rPr lang="en-US" smtClean="0"/>
              <a:t>6/6/2022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EDEF24-0BF5-3514-A70E-D6A0707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3AB7B-DEF2-4040-84DD-5B5330A26944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230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B0720-CF68-A04D-1E70-9F74A228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25000-2402-66EA-888B-871B02D4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19"/>
                </a:solidFill>
                <a:effectLst/>
                <a:latin typeface="Montserrat" panose="020B0604020202020204" pitchFamily="2" charset="0"/>
              </a:rPr>
              <a:t>Introduction</a:t>
            </a:r>
          </a:p>
          <a:p>
            <a:r>
              <a:rPr lang="en-US" b="0" i="0" dirty="0">
                <a:solidFill>
                  <a:srgbClr val="0F0F19"/>
                </a:solidFill>
                <a:effectLst/>
                <a:latin typeface="Montserrat" panose="020B0604020202020204" pitchFamily="2" charset="0"/>
              </a:rPr>
              <a:t>MySQL</a:t>
            </a:r>
          </a:p>
          <a:p>
            <a:r>
              <a:rPr lang="en-US" b="0" i="0" dirty="0">
                <a:solidFill>
                  <a:srgbClr val="0F0F19"/>
                </a:solidFill>
                <a:effectLst/>
                <a:latin typeface="Montserrat" panose="020B0604020202020204" pitchFamily="2" charset="0"/>
              </a:rPr>
              <a:t>PostgreSQL</a:t>
            </a:r>
          </a:p>
          <a:p>
            <a:r>
              <a:rPr lang="en-US" b="0" i="0" dirty="0">
                <a:solidFill>
                  <a:srgbClr val="0F0F19"/>
                </a:solidFill>
                <a:effectLst/>
                <a:latin typeface="Montserrat" panose="020B0604020202020204" pitchFamily="2" charset="0"/>
              </a:rPr>
              <a:t>SQL SERVER</a:t>
            </a:r>
          </a:p>
          <a:p>
            <a:r>
              <a:rPr lang="en-US" dirty="0">
                <a:solidFill>
                  <a:srgbClr val="0F0F19"/>
                </a:solidFill>
                <a:latin typeface="Montserrat" panose="020B0604020202020204" pitchFamily="2" charset="0"/>
              </a:rPr>
              <a:t>Comparison</a:t>
            </a:r>
          </a:p>
          <a:p>
            <a:r>
              <a:rPr lang="en-US" dirty="0">
                <a:solidFill>
                  <a:srgbClr val="0F0F19"/>
                </a:solidFill>
                <a:latin typeface="Montserrat" panose="020B0604020202020204" pitchFamily="2" charset="0"/>
              </a:rPr>
              <a:t>References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3B38E2-4485-6D6A-304A-CDF3370625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DF4E20-CDC1-4917-95D7-D8F715440905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7591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169DE-B2FB-42D0-919A-6979987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D33A7-378C-34B0-6271-F2E8E756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05192D"/>
                </a:solidFill>
                <a:effectLst/>
                <a:latin typeface="Montserrat" panose="00000500000000000000" pitchFamily="2" charset="0"/>
              </a:rPr>
              <a:t>A </a:t>
            </a:r>
            <a:r>
              <a:rPr lang="en-US" sz="2400" b="1" i="0" dirty="0">
                <a:solidFill>
                  <a:srgbClr val="05192D"/>
                </a:solidFill>
                <a:effectLst/>
                <a:latin typeface="Montserrat" panose="00000500000000000000" pitchFamily="2" charset="0"/>
              </a:rPr>
              <a:t>relational database</a:t>
            </a:r>
            <a:r>
              <a:rPr lang="en-US" sz="2400" b="0" i="0" dirty="0">
                <a:solidFill>
                  <a:srgbClr val="05192D"/>
                </a:solidFill>
                <a:effectLst/>
                <a:latin typeface="Montserrat" panose="00000500000000000000" pitchFamily="2" charset="0"/>
              </a:rPr>
              <a:t> is a set of tables (datasets with rows and columns) that contain information relating to other tables in the database.</a:t>
            </a:r>
          </a:p>
          <a:p>
            <a:pPr algn="just"/>
            <a:endParaRPr lang="en-US" sz="2400" b="0" i="0" dirty="0">
              <a:solidFill>
                <a:srgbClr val="05192D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en-US" sz="2400" b="1" i="0" dirty="0">
                <a:solidFill>
                  <a:srgbClr val="05192D"/>
                </a:solidFill>
                <a:effectLst/>
                <a:latin typeface="Montserrat" panose="00000500000000000000" pitchFamily="2" charset="0"/>
              </a:rPr>
              <a:t>SQL</a:t>
            </a:r>
            <a:r>
              <a:rPr lang="en-US" sz="2400" dirty="0">
                <a:solidFill>
                  <a:srgbClr val="05192D"/>
                </a:solidFill>
                <a:latin typeface="Montserrat" panose="00000500000000000000" pitchFamily="2" charset="0"/>
              </a:rPr>
              <a:t> (</a:t>
            </a:r>
            <a:r>
              <a:rPr lang="en-US" sz="2400" b="0" i="0" dirty="0">
                <a:solidFill>
                  <a:srgbClr val="05192D"/>
                </a:solidFill>
                <a:effectLst/>
                <a:latin typeface="Montserrat" panose="00000500000000000000" pitchFamily="2" charset="0"/>
              </a:rPr>
              <a:t>Structured Query Language), is the standard language for interacting with relational databases.</a:t>
            </a:r>
          </a:p>
          <a:p>
            <a:pPr algn="just"/>
            <a:endParaRPr lang="en-US" sz="2400" b="0" i="0" dirty="0">
              <a:solidFill>
                <a:srgbClr val="05192D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en-US" sz="2400" b="0" i="0" dirty="0">
                <a:solidFill>
                  <a:srgbClr val="05192D"/>
                </a:solidFill>
                <a:effectLst/>
                <a:latin typeface="Montserrat" panose="00000500000000000000" pitchFamily="2" charset="0"/>
              </a:rPr>
              <a:t>We will focus on three of the most popular database management systems : MySQL, PostgreSQL, and SQL Server</a:t>
            </a:r>
            <a:endParaRPr lang="fr-FR" sz="2400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0C40B-73F2-E656-28FF-8F63EF45D9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DF4E20-CDC1-4917-95D7-D8F71544090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5741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44C04-B728-4735-4857-DAAF9EC3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19"/>
                </a:solidFill>
                <a:effectLst/>
                <a:latin typeface="Montserrat" panose="00000500000000000000" pitchFamily="2" charset="0"/>
              </a:rPr>
              <a:t>MySQL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409562-8765-2601-4A07-E1FAAE14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MySQL is the </a:t>
            </a:r>
            <a:r>
              <a:rPr lang="en-US" sz="2400" dirty="0">
                <a:solidFill>
                  <a:srgbClr val="252525"/>
                </a:solidFill>
                <a:latin typeface="Montserrat" panose="00000500000000000000" pitchFamily="2" charset="0"/>
              </a:rPr>
              <a:t>most popular MDBS. It is 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used by Google, LinkedIn, Amazon, Netflix, Twitter, and others. </a:t>
            </a:r>
          </a:p>
          <a:p>
            <a:pPr algn="just"/>
            <a:endParaRPr lang="en-US" sz="2400" b="0" i="0" dirty="0">
              <a:solidFill>
                <a:srgbClr val="252525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en-US" sz="2400" b="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Language : C++</a:t>
            </a:r>
          </a:p>
          <a:p>
            <a:pPr algn="just"/>
            <a:endParaRPr lang="en-US" sz="2400" b="0" i="0" dirty="0">
              <a:solidFill>
                <a:srgbClr val="252525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en-US" sz="2400" b="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The database management is done with Structured Query Language.</a:t>
            </a:r>
          </a:p>
          <a:p>
            <a:pPr algn="just"/>
            <a:endParaRPr lang="en-US" sz="2400" i="0" dirty="0">
              <a:solidFill>
                <a:srgbClr val="252525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en-US" sz="240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Price: the 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database solution is developed by Oracle and has additional paid tools; the core functionality can be accessed for free.</a:t>
            </a:r>
            <a:endParaRPr lang="fr-FR" sz="2400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905DDD-1858-DB73-A6FB-E5806A2077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DF4E20-CDC1-4917-95D7-D8F71544090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8156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82A05-491A-B4BE-C435-EAEE9BA5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19"/>
                </a:solidFill>
                <a:effectLst/>
                <a:latin typeface="Montserrat" panose="00000500000000000000" pitchFamily="2" charset="0"/>
              </a:rPr>
              <a:t>PostgreSQL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DA4581-F03A-EEBD-D785-C6623870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i="0" dirty="0">
                <a:solidFill>
                  <a:srgbClr val="0F0F19"/>
                </a:solidFill>
                <a:effectLst/>
                <a:latin typeface="Montserrat" panose="00000500000000000000" pitchFamily="2" charset="0"/>
              </a:rPr>
              <a:t>PostgreSQL</a:t>
            </a:r>
            <a:r>
              <a:rPr lang="en-US" sz="2400" dirty="0">
                <a:solidFill>
                  <a:srgbClr val="252525"/>
                </a:solidFill>
                <a:latin typeface="Montserrat" panose="00000500000000000000" pitchFamily="2" charset="0"/>
              </a:rPr>
              <a:t> is </a:t>
            </a:r>
            <a:r>
              <a:rPr lang="en-US" sz="240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the most advanced open-source MDBS on the market. </a:t>
            </a:r>
            <a:r>
              <a:rPr lang="en-US" sz="2400" dirty="0">
                <a:solidFill>
                  <a:srgbClr val="252525"/>
                </a:solidFill>
                <a:latin typeface="Montserrat" panose="00000500000000000000" pitchFamily="2" charset="0"/>
              </a:rPr>
              <a:t>It is used by </a:t>
            </a:r>
            <a:r>
              <a:rPr lang="fr-FR" sz="2400" i="0" dirty="0" err="1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Apple,Skype</a:t>
            </a:r>
            <a:r>
              <a:rPr lang="fr-FR" sz="240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, Cisco, </a:t>
            </a:r>
            <a:r>
              <a:rPr lang="fr-FR" sz="2400" i="0" dirty="0" err="1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Etsy</a:t>
            </a:r>
            <a:endParaRPr lang="fr-FR" sz="2400" i="0" dirty="0">
              <a:solidFill>
                <a:srgbClr val="252525"/>
              </a:solidFill>
              <a:effectLst/>
              <a:latin typeface="Montserrat" panose="00000500000000000000" pitchFamily="2" charset="0"/>
            </a:endParaRPr>
          </a:p>
          <a:p>
            <a:pPr algn="just"/>
            <a:endParaRPr lang="fr-FR" sz="2400" i="0" dirty="0">
              <a:solidFill>
                <a:srgbClr val="252525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fr-FR" sz="2400" i="0" dirty="0" err="1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Language</a:t>
            </a:r>
            <a:r>
              <a:rPr lang="fr-FR" sz="240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: C</a:t>
            </a:r>
          </a:p>
          <a:p>
            <a:pPr algn="just"/>
            <a:endParaRPr lang="fr-FR" sz="2400" i="0" dirty="0">
              <a:solidFill>
                <a:srgbClr val="252525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fr-FR" sz="240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Price: open-source</a:t>
            </a:r>
          </a:p>
          <a:p>
            <a:endParaRPr lang="fr-FR" sz="2400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D87316-CE06-12F2-E622-311B5103B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DF4E20-CDC1-4917-95D7-D8F71544090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2712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FC823-CEDD-9730-BEFD-1430BA35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19"/>
                </a:solidFill>
                <a:effectLst/>
                <a:latin typeface="Montserrat" panose="00000500000000000000" pitchFamily="2" charset="0"/>
              </a:rPr>
              <a:t>SQL SERVER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6BAA3F-4725-EF3A-B46E-0B6FEFAD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The SQL Server infrastructure includes a lot of additional tools, like reporting services, integration systems, and analytics. For companies that manage multiple teams, these tools make a big difference in day-to-day work. </a:t>
            </a:r>
            <a:r>
              <a:rPr lang="en-US" sz="2400" dirty="0">
                <a:solidFill>
                  <a:srgbClr val="252525"/>
                </a:solidFill>
                <a:latin typeface="Montserrat" panose="00000500000000000000" pitchFamily="2" charset="0"/>
              </a:rPr>
              <a:t>Is is used by </a:t>
            </a:r>
            <a:r>
              <a:rPr lang="en-US" sz="2400" i="0" dirty="0" err="1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JPMorganChase</a:t>
            </a:r>
            <a:r>
              <a:rPr lang="en-US" sz="240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, Bank of America, UPS, Houston Methodist</a:t>
            </a:r>
          </a:p>
          <a:p>
            <a:pPr algn="just"/>
            <a:endParaRPr lang="en-US" sz="2400" dirty="0">
              <a:solidFill>
                <a:srgbClr val="252525"/>
              </a:solidFill>
              <a:latin typeface="Montserrat" panose="00000500000000000000" pitchFamily="2" charset="0"/>
            </a:endParaRPr>
          </a:p>
          <a:p>
            <a:pPr algn="just"/>
            <a:r>
              <a:rPr lang="en-US" sz="2400" dirty="0">
                <a:solidFill>
                  <a:srgbClr val="252525"/>
                </a:solidFill>
                <a:latin typeface="Montserrat" panose="00000500000000000000" pitchFamily="2" charset="0"/>
              </a:rPr>
              <a:t>Language : C, C++</a:t>
            </a:r>
            <a:endParaRPr lang="en-US" sz="2400" i="0" dirty="0">
              <a:solidFill>
                <a:srgbClr val="252525"/>
              </a:solidFill>
              <a:effectLst/>
              <a:latin typeface="Montserrat" panose="00000500000000000000" pitchFamily="2" charset="0"/>
            </a:endParaRPr>
          </a:p>
          <a:p>
            <a:pPr algn="just"/>
            <a:endParaRPr lang="en-US" sz="2400" i="0" dirty="0">
              <a:solidFill>
                <a:srgbClr val="252525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en-US" sz="240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Price: </a:t>
            </a:r>
          </a:p>
          <a:p>
            <a:pPr lvl="1" algn="just"/>
            <a:r>
              <a:rPr lang="en-US" sz="200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The database has a </a:t>
            </a:r>
            <a:r>
              <a:rPr lang="en-US" sz="2000" dirty="0">
                <a:solidFill>
                  <a:srgbClr val="252525"/>
                </a:solidFill>
                <a:latin typeface="Montserrat" panose="00000500000000000000" pitchFamily="2" charset="0"/>
              </a:rPr>
              <a:t>free edition for developers and small businesses but only supports 1 processor, 1GB </a:t>
            </a:r>
            <a:r>
              <a:rPr lang="en-US" sz="200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of maximum memory used by the database engine and 10GB maximum database size</a:t>
            </a:r>
          </a:p>
          <a:p>
            <a:pPr lvl="1" algn="just"/>
            <a:r>
              <a:rPr lang="en-US" sz="200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For a server, users need to pay $931.</a:t>
            </a:r>
          </a:p>
          <a:p>
            <a:pPr algn="just"/>
            <a:endParaRPr lang="fr-FR" sz="2400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059C43-4B43-90CD-AF0C-E675CAF675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DF4E20-CDC1-4917-95D7-D8F715440905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7895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2D829-02B7-119C-4CF3-0B2337A8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Comparison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00D6D-72E6-480B-A94B-029B8823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05192D"/>
                </a:solidFill>
                <a:effectLst/>
                <a:latin typeface="Montserrat" panose="00000500000000000000" pitchFamily="2" charset="0"/>
              </a:rPr>
              <a:t>PostgreSQL, and MySQL use very similar syntax, with some notable differences highlighted below. Microsoft SQL Server has the greatest contrast in SQL syntax, as well as a wide variety of functions not available in other platforms.</a:t>
            </a:r>
          </a:p>
          <a:p>
            <a:pPr algn="just"/>
            <a:endParaRPr lang="en-US" sz="2400" dirty="0">
              <a:solidFill>
                <a:srgbClr val="05192D"/>
              </a:solidFill>
              <a:latin typeface="Montserrat" panose="00000500000000000000" pitchFamily="2" charset="0"/>
            </a:endParaRPr>
          </a:p>
          <a:p>
            <a:pPr algn="just"/>
            <a:r>
              <a:rPr lang="en-US" sz="2400" b="0" i="0" dirty="0">
                <a:solidFill>
                  <a:srgbClr val="05192D"/>
                </a:solidFill>
                <a:effectLst/>
                <a:latin typeface="Montserrat" panose="00000500000000000000" pitchFamily="2" charset="0"/>
              </a:rPr>
              <a:t>Table I highlights some examples of basic differences between SQL platforms.</a:t>
            </a:r>
          </a:p>
          <a:p>
            <a:pPr algn="just"/>
            <a:endParaRPr lang="en-US" sz="2400" dirty="0">
              <a:solidFill>
                <a:srgbClr val="05192D"/>
              </a:solidFill>
              <a:latin typeface="Montserrat" panose="00000500000000000000" pitchFamily="2" charset="0"/>
            </a:endParaRPr>
          </a:p>
          <a:p>
            <a:pPr algn="just"/>
            <a:r>
              <a:rPr lang="en-US" sz="2400" dirty="0">
                <a:solidFill>
                  <a:srgbClr val="05192D"/>
                </a:solidFill>
                <a:latin typeface="Montserrat" panose="00000500000000000000" pitchFamily="2" charset="0"/>
              </a:rPr>
              <a:t>The authors in [2] detailed the difference in functionalities between the SQL platforms in : data changes, defragmentation, data queries, temporary tables, indexes, memory-optimized tables, JSON support, partitioning.  </a:t>
            </a:r>
            <a:endParaRPr lang="en-US" sz="2400" b="0" i="0" dirty="0">
              <a:solidFill>
                <a:srgbClr val="05192D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51C037-A5FB-5FB8-25B3-0AEE4EA5D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DF4E20-CDC1-4917-95D7-D8F715440905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9525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FFB06-7CDF-CFE3-FC96-2B099D1E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Comparison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B6569-A772-092D-D354-BF165735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>
                <a:latin typeface="Montserrat" panose="00000500000000000000" pitchFamily="2" charset="0"/>
              </a:rPr>
              <a:t>Table I: Basic </a:t>
            </a:r>
            <a:r>
              <a:rPr lang="fr-FR" sz="1800" dirty="0" err="1">
                <a:latin typeface="Montserrat" panose="00000500000000000000" pitchFamily="2" charset="0"/>
              </a:rPr>
              <a:t>differences</a:t>
            </a:r>
            <a:r>
              <a:rPr lang="fr-FR" sz="1800" dirty="0">
                <a:latin typeface="Montserrat" panose="00000500000000000000" pitchFamily="2" charset="0"/>
              </a:rPr>
              <a:t> </a:t>
            </a:r>
            <a:r>
              <a:rPr lang="fr-FR" sz="1800" dirty="0" err="1">
                <a:latin typeface="Montserrat" panose="00000500000000000000" pitchFamily="2" charset="0"/>
              </a:rPr>
              <a:t>between</a:t>
            </a:r>
            <a:r>
              <a:rPr lang="fr-FR" sz="1800" dirty="0">
                <a:latin typeface="Montserrat" panose="00000500000000000000" pitchFamily="2" charset="0"/>
              </a:rPr>
              <a:t> SQL platforms [1]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768870-B401-1466-A4FE-BDA04A353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DF4E20-CDC1-4917-95D7-D8F715440905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DEF213-9CA4-AE3F-C330-72A9A8F48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10"/>
          <a:stretch/>
        </p:blipFill>
        <p:spPr>
          <a:xfrm>
            <a:off x="3232298" y="1988067"/>
            <a:ext cx="5720316" cy="47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025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CD73C-C0A2-C99D-8350-966FF62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BE6C3-2D00-8BB5-1F02-BA8A7D22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>
                <a:latin typeface="Montserrat" panose="00000500000000000000" pitchFamily="2" charset="0"/>
              </a:rPr>
              <a:t>[1] :</a:t>
            </a:r>
            <a:r>
              <a:rPr lang="en-US" sz="2400" dirty="0">
                <a:latin typeface="Montserrat" panose="00000500000000000000" pitchFamily="2" charset="0"/>
                <a:hlinkClick r:id="rId2"/>
              </a:rPr>
              <a:t> SQL Server, PostgreSQL, MySQL... what's the difference? Where do I start? | </a:t>
            </a:r>
            <a:r>
              <a:rPr lang="en-US" sz="2400" dirty="0" err="1">
                <a:latin typeface="Montserrat" panose="00000500000000000000" pitchFamily="2" charset="0"/>
                <a:hlinkClick r:id="rId2"/>
              </a:rPr>
              <a:t>DataCamp</a:t>
            </a:r>
            <a:r>
              <a:rPr lang="fr-FR" sz="2400">
                <a:latin typeface="Montserrat" panose="00000500000000000000" pitchFamily="2" charset="0"/>
              </a:rPr>
              <a:t> </a:t>
            </a:r>
          </a:p>
          <a:p>
            <a:endParaRPr lang="fr-FR" sz="2400" dirty="0">
              <a:latin typeface="Montserrat" panose="00000500000000000000" pitchFamily="2" charset="0"/>
            </a:endParaRPr>
          </a:p>
          <a:p>
            <a:r>
              <a:rPr lang="fr-FR" sz="2400" dirty="0">
                <a:latin typeface="Montserrat" panose="00000500000000000000" pitchFamily="2" charset="0"/>
              </a:rPr>
              <a:t>[2] : </a:t>
            </a:r>
            <a:r>
              <a:rPr lang="en-US" sz="2400" dirty="0">
                <a:latin typeface="Montserrat" panose="00000500000000000000" pitchFamily="2" charset="0"/>
                <a:hlinkClick r:id="rId3"/>
              </a:rPr>
              <a:t>SQL Server vs MySQL vs </a:t>
            </a:r>
            <a:r>
              <a:rPr lang="en-US" sz="2400" dirty="0" err="1">
                <a:latin typeface="Montserrat" panose="00000500000000000000" pitchFamily="2" charset="0"/>
                <a:hlinkClick r:id="rId3"/>
              </a:rPr>
              <a:t>Postgresql</a:t>
            </a:r>
            <a:r>
              <a:rPr lang="en-US" sz="2400" dirty="0">
                <a:latin typeface="Montserrat" panose="00000500000000000000" pitchFamily="2" charset="0"/>
                <a:hlinkClick r:id="rId3"/>
              </a:rPr>
              <a:t>: Which One Is the Best (jelvix.com)</a:t>
            </a:r>
            <a:endParaRPr lang="fr-FR" sz="2400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E3ED32-0DB2-B8CA-37F4-584AEE1A9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DF4E20-CDC1-4917-95D7-D8F715440905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5189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iveau">
  <a:themeElements>
    <a:clrScheme name="Silk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Niveau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iveau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au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au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435</Words>
  <Application>Microsoft Office PowerPoint</Application>
  <PresentationFormat>Grand écran</PresentationFormat>
  <Paragraphs>59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Calibri</vt:lpstr>
      <vt:lpstr>Garamond</vt:lpstr>
      <vt:lpstr>Montserrat</vt:lpstr>
      <vt:lpstr>Times New Roman</vt:lpstr>
      <vt:lpstr>Verdana</vt:lpstr>
      <vt:lpstr>Wingdings</vt:lpstr>
      <vt:lpstr>Niveau</vt:lpstr>
      <vt:lpstr>DataBase Management System (DBMS)</vt:lpstr>
      <vt:lpstr>Contents</vt:lpstr>
      <vt:lpstr>Introduction</vt:lpstr>
      <vt:lpstr>MySQL</vt:lpstr>
      <vt:lpstr>PostgreSQL</vt:lpstr>
      <vt:lpstr>SQL SERVER</vt:lpstr>
      <vt:lpstr>Comparison</vt:lpstr>
      <vt:lpstr>Comparison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PAMTPA_SGDL</dc:title>
  <dc:creator>user</dc:creator>
  <cp:lastModifiedBy>user</cp:lastModifiedBy>
  <cp:revision>2</cp:revision>
  <dcterms:created xsi:type="dcterms:W3CDTF">2022-06-06T17:55:40Z</dcterms:created>
  <dcterms:modified xsi:type="dcterms:W3CDTF">2022-06-06T18:56:27Z</dcterms:modified>
</cp:coreProperties>
</file>