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  <p:sldMasterId id="2147483804" r:id="rId2"/>
    <p:sldMasterId id="2147483819" r:id="rId3"/>
    <p:sldMasterId id="2147483834" r:id="rId4"/>
  </p:sldMasterIdLst>
  <p:notesMasterIdLst>
    <p:notesMasterId r:id="rId96"/>
  </p:notesMasterIdLst>
  <p:sldIdLst>
    <p:sldId id="256" r:id="rId5"/>
    <p:sldId id="625" r:id="rId6"/>
    <p:sldId id="453" r:id="rId7"/>
    <p:sldId id="577" r:id="rId8"/>
    <p:sldId id="580" r:id="rId9"/>
    <p:sldId id="263" r:id="rId10"/>
    <p:sldId id="585" r:id="rId11"/>
    <p:sldId id="586" r:id="rId12"/>
    <p:sldId id="465" r:id="rId13"/>
    <p:sldId id="596" r:id="rId14"/>
    <p:sldId id="597" r:id="rId15"/>
    <p:sldId id="588" r:id="rId16"/>
    <p:sldId id="626" r:id="rId17"/>
    <p:sldId id="589" r:id="rId18"/>
    <p:sldId id="627" r:id="rId19"/>
    <p:sldId id="583" r:id="rId20"/>
    <p:sldId id="365" r:id="rId21"/>
    <p:sldId id="632" r:id="rId22"/>
    <p:sldId id="631" r:id="rId23"/>
    <p:sldId id="590" r:id="rId24"/>
    <p:sldId id="591" r:id="rId25"/>
    <p:sldId id="485" r:id="rId26"/>
    <p:sldId id="380" r:id="rId27"/>
    <p:sldId id="487" r:id="rId28"/>
    <p:sldId id="488" r:id="rId29"/>
    <p:sldId id="489" r:id="rId30"/>
    <p:sldId id="620" r:id="rId31"/>
    <p:sldId id="621" r:id="rId32"/>
    <p:sldId id="619" r:id="rId33"/>
    <p:sldId id="622" r:id="rId34"/>
    <p:sldId id="623" r:id="rId35"/>
    <p:sldId id="624" r:id="rId36"/>
    <p:sldId id="491" r:id="rId37"/>
    <p:sldId id="382" r:id="rId38"/>
    <p:sldId id="494" r:id="rId39"/>
    <p:sldId id="493" r:id="rId40"/>
    <p:sldId id="594" r:id="rId41"/>
    <p:sldId id="496" r:id="rId42"/>
    <p:sldId id="497" r:id="rId43"/>
    <p:sldId id="498" r:id="rId44"/>
    <p:sldId id="499" r:id="rId45"/>
    <p:sldId id="501" r:id="rId46"/>
    <p:sldId id="502" r:id="rId47"/>
    <p:sldId id="503" r:id="rId48"/>
    <p:sldId id="504" r:id="rId49"/>
    <p:sldId id="506" r:id="rId50"/>
    <p:sldId id="507" r:id="rId51"/>
    <p:sldId id="508" r:id="rId52"/>
    <p:sldId id="509" r:id="rId53"/>
    <p:sldId id="510" r:id="rId54"/>
    <p:sldId id="512" r:id="rId55"/>
    <p:sldId id="513" r:id="rId56"/>
    <p:sldId id="595" r:id="rId57"/>
    <p:sldId id="593" r:id="rId58"/>
    <p:sldId id="515" r:id="rId59"/>
    <p:sldId id="517" r:id="rId60"/>
    <p:sldId id="516" r:id="rId61"/>
    <p:sldId id="518" r:id="rId62"/>
    <p:sldId id="519" r:id="rId63"/>
    <p:sldId id="520" r:id="rId64"/>
    <p:sldId id="521" r:id="rId65"/>
    <p:sldId id="522" r:id="rId66"/>
    <p:sldId id="523" r:id="rId67"/>
    <p:sldId id="524" r:id="rId68"/>
    <p:sldId id="527" r:id="rId69"/>
    <p:sldId id="526" r:id="rId70"/>
    <p:sldId id="564" r:id="rId71"/>
    <p:sldId id="421" r:id="rId72"/>
    <p:sldId id="531" r:id="rId73"/>
    <p:sldId id="574" r:id="rId74"/>
    <p:sldId id="536" r:id="rId75"/>
    <p:sldId id="538" r:id="rId76"/>
    <p:sldId id="611" r:id="rId77"/>
    <p:sldId id="612" r:id="rId78"/>
    <p:sldId id="613" r:id="rId79"/>
    <p:sldId id="599" r:id="rId80"/>
    <p:sldId id="600" r:id="rId81"/>
    <p:sldId id="602" r:id="rId82"/>
    <p:sldId id="603" r:id="rId83"/>
    <p:sldId id="614" r:id="rId84"/>
    <p:sldId id="615" r:id="rId85"/>
    <p:sldId id="616" r:id="rId86"/>
    <p:sldId id="618" r:id="rId87"/>
    <p:sldId id="604" r:id="rId88"/>
    <p:sldId id="605" r:id="rId89"/>
    <p:sldId id="607" r:id="rId90"/>
    <p:sldId id="608" r:id="rId91"/>
    <p:sldId id="609" r:id="rId92"/>
    <p:sldId id="610" r:id="rId93"/>
    <p:sldId id="447" r:id="rId94"/>
    <p:sldId id="584" r:id="rId9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D082BC-B6F5-40A3-8226-5336F84D0DC7}">
          <p14:sldIdLst>
            <p14:sldId id="256"/>
            <p14:sldId id="625"/>
          </p14:sldIdLst>
        </p14:section>
        <p14:section name="Introduction" id="{7CE62B40-6A01-47B6-80FF-F40C1BAEE9B1}">
          <p14:sldIdLst>
            <p14:sldId id="453"/>
            <p14:sldId id="577"/>
            <p14:sldId id="580"/>
            <p14:sldId id="263"/>
            <p14:sldId id="585"/>
            <p14:sldId id="586"/>
            <p14:sldId id="465"/>
            <p14:sldId id="596"/>
            <p14:sldId id="597"/>
            <p14:sldId id="588"/>
            <p14:sldId id="626"/>
            <p14:sldId id="589"/>
            <p14:sldId id="627"/>
            <p14:sldId id="583"/>
          </p14:sldIdLst>
        </p14:section>
        <p14:section name="Tree Based Indexes" id="{4EBB7879-4197-47EC-A594-D06F702F6584}">
          <p14:sldIdLst>
            <p14:sldId id="365"/>
            <p14:sldId id="632"/>
            <p14:sldId id="631"/>
            <p14:sldId id="590"/>
            <p14:sldId id="591"/>
            <p14:sldId id="485"/>
            <p14:sldId id="380"/>
            <p14:sldId id="487"/>
            <p14:sldId id="488"/>
            <p14:sldId id="489"/>
            <p14:sldId id="620"/>
            <p14:sldId id="621"/>
            <p14:sldId id="619"/>
            <p14:sldId id="622"/>
            <p14:sldId id="623"/>
            <p14:sldId id="624"/>
            <p14:sldId id="491"/>
            <p14:sldId id="382"/>
            <p14:sldId id="494"/>
            <p14:sldId id="493"/>
            <p14:sldId id="594"/>
            <p14:sldId id="496"/>
            <p14:sldId id="497"/>
            <p14:sldId id="498"/>
            <p14:sldId id="499"/>
            <p14:sldId id="501"/>
            <p14:sldId id="502"/>
            <p14:sldId id="503"/>
            <p14:sldId id="504"/>
            <p14:sldId id="506"/>
            <p14:sldId id="507"/>
            <p14:sldId id="508"/>
            <p14:sldId id="509"/>
            <p14:sldId id="510"/>
            <p14:sldId id="512"/>
            <p14:sldId id="513"/>
            <p14:sldId id="595"/>
            <p14:sldId id="593"/>
            <p14:sldId id="515"/>
            <p14:sldId id="517"/>
            <p14:sldId id="516"/>
            <p14:sldId id="518"/>
            <p14:sldId id="519"/>
            <p14:sldId id="520"/>
            <p14:sldId id="521"/>
            <p14:sldId id="522"/>
            <p14:sldId id="523"/>
            <p14:sldId id="524"/>
            <p14:sldId id="527"/>
            <p14:sldId id="526"/>
            <p14:sldId id="564"/>
          </p14:sldIdLst>
        </p14:section>
        <p14:section name="Hash Indexes" id="{71CFE878-72CA-487D-B2D6-08D8D53FFF34}">
          <p14:sldIdLst>
            <p14:sldId id="421"/>
            <p14:sldId id="531"/>
            <p14:sldId id="574"/>
            <p14:sldId id="536"/>
            <p14:sldId id="538"/>
            <p14:sldId id="611"/>
            <p14:sldId id="612"/>
            <p14:sldId id="613"/>
            <p14:sldId id="599"/>
            <p14:sldId id="600"/>
            <p14:sldId id="602"/>
            <p14:sldId id="603"/>
            <p14:sldId id="614"/>
            <p14:sldId id="615"/>
            <p14:sldId id="616"/>
            <p14:sldId id="618"/>
            <p14:sldId id="604"/>
            <p14:sldId id="605"/>
            <p14:sldId id="607"/>
            <p14:sldId id="608"/>
            <p14:sldId id="609"/>
            <p14:sldId id="610"/>
            <p14:sldId id="447"/>
            <p14:sldId id="5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 Edgar" initials="JE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66CCFF"/>
    <a:srgbClr val="99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68410" autoAdjust="0"/>
  </p:normalViewPr>
  <p:slideViewPr>
    <p:cSldViewPr>
      <p:cViewPr varScale="1">
        <p:scale>
          <a:sx n="44" d="100"/>
          <a:sy n="44" d="100"/>
        </p:scale>
        <p:origin x="1899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commentAuthors" Target="commentAuthor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presProps" Target="presProps.xml"/><Relationship Id="rId3" Type="http://schemas.openxmlformats.org/officeDocument/2006/relationships/slideMaster" Target="slideMasters/slideMaster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9.xml"/><Relationship Id="rId3" Type="http://schemas.openxmlformats.org/officeDocument/2006/relationships/slide" Target="slides/slide84.xml"/><Relationship Id="rId7" Type="http://schemas.openxmlformats.org/officeDocument/2006/relationships/slide" Target="slides/slide88.xml"/><Relationship Id="rId2" Type="http://schemas.openxmlformats.org/officeDocument/2006/relationships/slide" Target="slides/slide79.xml"/><Relationship Id="rId1" Type="http://schemas.openxmlformats.org/officeDocument/2006/relationships/slide" Target="slides/slide78.xml"/><Relationship Id="rId6" Type="http://schemas.openxmlformats.org/officeDocument/2006/relationships/slide" Target="slides/slide87.xml"/><Relationship Id="rId5" Type="http://schemas.openxmlformats.org/officeDocument/2006/relationships/slide" Target="slides/slide86.xml"/><Relationship Id="rId4" Type="http://schemas.openxmlformats.org/officeDocument/2006/relationships/slide" Target="slides/slide8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5EB89-BC9F-4D68-852B-EEEC1FA59FDF}" type="datetimeFigureOut">
              <a:rPr lang="en-US" smtClean="0"/>
              <a:pPr/>
              <a:t>10/23/2016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33384-6904-4458-8634-E580604A850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80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1396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E69E9-5A61-43ED-963C-6EB40EFC61BC}" type="slidenum">
              <a:rPr lang="en-CA"/>
              <a:pPr/>
              <a:t>10</a:t>
            </a:fld>
            <a:endParaRPr lang="en-CA"/>
          </a:p>
        </p:txBody>
      </p:sp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9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CC80B7-4362-48F8-A394-EDF0390A10E2}" type="slidenum">
              <a:rPr lang="en-CA"/>
              <a:pPr/>
              <a:t>11</a:t>
            </a:fld>
            <a:endParaRPr lang="en-CA"/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88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DAC83-9B39-48AB-B3F0-410F8F8E4CA2}" type="slidenum">
              <a:rPr lang="en-US"/>
              <a:pPr/>
              <a:t>12</a:t>
            </a:fld>
            <a:endParaRPr lang="en-US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Clustered indices tend to be more expensive to Maintain</a:t>
            </a:r>
          </a:p>
          <a:p>
            <a:endParaRPr lang="en-US" sz="2800" b="1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800" b="1" dirty="0" err="1"/>
              <a:t>Unclustered</a:t>
            </a:r>
            <a:r>
              <a:rPr lang="en-US" sz="2800" dirty="0"/>
              <a:t> </a:t>
            </a:r>
            <a:r>
              <a:rPr lang="en-US" sz="2800" b="1" dirty="0"/>
              <a:t>index = </a:t>
            </a:r>
            <a:r>
              <a:rPr lang="en-US" sz="2800" dirty="0"/>
              <a:t>the actual data are not stored in the order dictated by the index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2000" dirty="0"/>
              <a:t>Sometimes referred to as </a:t>
            </a:r>
            <a:r>
              <a:rPr lang="en-US" sz="2000" b="1" dirty="0"/>
              <a:t>secondary index</a:t>
            </a:r>
            <a:r>
              <a:rPr lang="en-US" sz="2000" dirty="0"/>
              <a:t> 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2000" dirty="0"/>
              <a:t>Secondary indexes </a:t>
            </a:r>
            <a:r>
              <a:rPr lang="en-US" sz="2000" b="1" dirty="0"/>
              <a:t>must</a:t>
            </a:r>
            <a:r>
              <a:rPr lang="en-US" sz="2000" dirty="0"/>
              <a:t> be dense</a:t>
            </a:r>
          </a:p>
          <a:p>
            <a:pPr>
              <a:lnSpc>
                <a:spcPct val="120000"/>
              </a:lnSpc>
            </a:pPr>
            <a:r>
              <a:rPr lang="en-CA" dirty="0"/>
              <a:t>The pointers of a secondary indexes may point to many blocks of the data file</a:t>
            </a:r>
          </a:p>
          <a:p>
            <a:pPr lvl="1">
              <a:lnSpc>
                <a:spcPct val="120000"/>
              </a:lnSpc>
            </a:pPr>
            <a:r>
              <a:rPr lang="en-CA" dirty="0"/>
              <a:t>Making secondary indexes less efficient than primary indexes</a:t>
            </a:r>
          </a:p>
          <a:p>
            <a:pPr>
              <a:lnSpc>
                <a:spcPct val="120000"/>
              </a:lnSpc>
            </a:pPr>
            <a:endParaRPr lang="en-CA" dirty="0"/>
          </a:p>
          <a:p>
            <a:pPr>
              <a:lnSpc>
                <a:spcPct val="120000"/>
              </a:lnSpc>
            </a:pPr>
            <a:r>
              <a:rPr lang="en-CA" dirty="0"/>
              <a:t>Heap (data) files are not ordered so require secondary indexes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 primary index = an index where the search key includes the primary key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clustered index on attribute X co-locates records whose X values are near to one another.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39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1840A5-E7FD-428C-9469-93714DAE2594}" type="slidenum">
              <a:rPr lang="en-US"/>
              <a:pPr/>
              <a:t>14</a:t>
            </a:fld>
            <a:endParaRPr 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A dense index contain &lt;search key : pointer to record&gt; pairs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Pointers are addresses to the records with the search key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The blocks of the index are in the same order as the file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Searching an index is faster than searching the file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The index is smaller than the file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The index is sorted so binary search can be used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The index may be small enough to fit in main memory</a:t>
            </a:r>
          </a:p>
          <a:p>
            <a:pPr lvl="2">
              <a:spcAft>
                <a:spcPts val="600"/>
              </a:spcAft>
            </a:pPr>
            <a:r>
              <a:rPr lang="en-US" sz="2200" dirty="0"/>
              <a:t>If so records can be found with one disk I/O</a:t>
            </a:r>
          </a:p>
          <a:p>
            <a:endParaRPr lang="en-US" dirty="0"/>
          </a:p>
          <a:p>
            <a:r>
              <a:rPr lang="en-US" dirty="0"/>
              <a:t>Sparse: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A sparse index usually contains one data entry for each </a:t>
            </a:r>
            <a:r>
              <a:rPr lang="en-US" sz="2800" b="1" dirty="0"/>
              <a:t>block </a:t>
            </a:r>
            <a:r>
              <a:rPr lang="en-US" sz="2800" dirty="0"/>
              <a:t>of records in a data file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It is only possible to use a sparse index if the data file is sorted by the search key of the index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Sparse indexes are usually smaller than dense indexes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Sparse indexes are searched in much the same way as dense indexes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Except that the </a:t>
            </a:r>
            <a:r>
              <a:rPr lang="en-US" sz="2400" dirty="0">
                <a:solidFill>
                  <a:srgbClr val="C00000"/>
                </a:solidFill>
              </a:rPr>
              <a:t>index is searched for </a:t>
            </a:r>
            <a:r>
              <a:rPr lang="en-US" sz="2400" b="1" i="1" dirty="0">
                <a:solidFill>
                  <a:srgbClr val="C00000"/>
                </a:solidFill>
              </a:rPr>
              <a:t>the largest key less than or equal to the target value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The pointer is then followed to a block of the data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67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Every sparse index is clustered!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5918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E2AEB6-06D8-4A96-B935-2507BEE1BB51}" type="slidenum">
              <a:rPr lang="en-US"/>
              <a:pPr/>
              <a:t>16</a:t>
            </a:fld>
            <a:endParaRPr 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An index’s search key can contain several fields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Such search keys are referred to as </a:t>
            </a:r>
            <a:r>
              <a:rPr lang="en-US" sz="2400" b="1" dirty="0"/>
              <a:t>composite search keys</a:t>
            </a:r>
            <a:r>
              <a:rPr lang="en-US" sz="2400" dirty="0"/>
              <a:t> or concatenated keys</a:t>
            </a:r>
          </a:p>
          <a:p>
            <a:pPr lvl="2">
              <a:spcAft>
                <a:spcPts val="600"/>
              </a:spcAft>
            </a:pPr>
            <a:r>
              <a:rPr lang="en-US" sz="2000" dirty="0"/>
              <a:t>e.g. {</a:t>
            </a:r>
            <a:r>
              <a:rPr lang="en-US" sz="2000" b="1" dirty="0" err="1"/>
              <a:t>fName</a:t>
            </a:r>
            <a:r>
              <a:rPr lang="en-US" sz="2000" dirty="0"/>
              <a:t>, </a:t>
            </a:r>
            <a:r>
              <a:rPr lang="en-US" sz="2000" b="1" dirty="0" err="1"/>
              <a:t>lName</a:t>
            </a:r>
            <a:r>
              <a:rPr lang="en-US" sz="2000" dirty="0"/>
              <a:t>}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For searches on equality the values for each field in the search key must match the values in record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e.g. 'Joe Smith' does not match 'Joe Jones' or 'Fred Smith'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For range queries, ranges may be specified for any fields in the search key.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If no values are specified for a field it implies that any value is acceptable for that field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927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B-tree, pointers to data records exist at all levels of the tree</a:t>
            </a:r>
          </a:p>
          <a:p>
            <a:r>
              <a:rPr lang="en-US" dirty="0"/>
              <a:t>In a B+-tree, </a:t>
            </a:r>
            <a:r>
              <a:rPr lang="en-US" b="1" dirty="0"/>
              <a:t>all pointers to data records exists at the leaf-level nodes</a:t>
            </a:r>
          </a:p>
          <a:p>
            <a:r>
              <a:rPr lang="en-US" dirty="0"/>
              <a:t>A B+-tree can have less levels (or higher capacity of search values) than the corresponding B-tree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0070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F3FA03-9D3C-44D8-8069-571BC1FA5D3C}" type="slidenum">
              <a:rPr lang="en-US"/>
              <a:pPr/>
              <a:t>19</a:t>
            </a:fld>
            <a:endParaRPr lang="en-US"/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3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5325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08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 dirty="0"/>
              <a:t>The first level of the index may be dense or sparse</a:t>
            </a:r>
          </a:p>
          <a:p>
            <a:pPr lvl="1">
              <a:spcAft>
                <a:spcPts val="600"/>
              </a:spcAft>
            </a:pPr>
            <a:r>
              <a:rPr lang="en-CA" dirty="0"/>
              <a:t>Subsequent levels of the index are sparse indexes on the preceding level of the index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0618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043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Types of index</a:t>
            </a:r>
          </a:p>
          <a:p>
            <a:pPr lvl="1"/>
            <a:r>
              <a:rPr lang="en-US" dirty="0"/>
              <a:t>Clustered vs. </a:t>
            </a:r>
            <a:r>
              <a:rPr lang="en-US" dirty="0" err="1"/>
              <a:t>Unclustered</a:t>
            </a:r>
            <a:endParaRPr lang="en-US" dirty="0"/>
          </a:p>
          <a:p>
            <a:pPr lvl="1"/>
            <a:r>
              <a:rPr lang="en-US" dirty="0"/>
              <a:t>Dense vs. Sparse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Hash based indexing</a:t>
            </a:r>
          </a:p>
          <a:p>
            <a:pPr lvl="1"/>
            <a:r>
              <a:rPr lang="en-US" dirty="0"/>
              <a:t>Tree based indexing</a:t>
            </a:r>
          </a:p>
          <a:p>
            <a:pPr lvl="1"/>
            <a:endParaRPr lang="en-US" b="0" dirty="0"/>
          </a:p>
          <a:p>
            <a:pPr lvl="0"/>
            <a:r>
              <a:rPr lang="en-US" b="0" dirty="0"/>
              <a:t>set statistics </a:t>
            </a:r>
            <a:r>
              <a:rPr lang="en-US" b="0" dirty="0" err="1"/>
              <a:t>io</a:t>
            </a:r>
            <a:r>
              <a:rPr lang="en-US" b="0" dirty="0"/>
              <a:t> on</a:t>
            </a:r>
          </a:p>
          <a:p>
            <a:pPr lvl="0"/>
            <a:r>
              <a:rPr lang="en-US" b="0" dirty="0"/>
              <a:t>SQL - 8K pages</a:t>
            </a:r>
          </a:p>
          <a:p>
            <a:pPr lvl="0"/>
            <a:r>
              <a:rPr lang="en-US" b="0" dirty="0"/>
              <a:t>exec </a:t>
            </a:r>
            <a:r>
              <a:rPr lang="en-US" b="0" dirty="0" err="1"/>
              <a:t>sp_helpindex</a:t>
            </a:r>
            <a:r>
              <a:rPr lang="en-US" b="0" dirty="0"/>
              <a:t> </a:t>
            </a:r>
            <a:r>
              <a:rPr lang="en-US" b="0" dirty="0" err="1"/>
              <a:t>tableName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32231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Supports equality and range searches, multiple attribute keys and partial key searches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0612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CA" sz="2800" dirty="0"/>
              <a:t>B trees can be used to build many different indexes</a:t>
            </a:r>
          </a:p>
          <a:p>
            <a:pPr lvl="1">
              <a:spcAft>
                <a:spcPts val="1200"/>
              </a:spcAft>
            </a:pPr>
            <a:r>
              <a:rPr lang="en-CA" sz="2400" dirty="0"/>
              <a:t>The B tree could be a sparse index on a sorted data file, or</a:t>
            </a:r>
          </a:p>
          <a:p>
            <a:pPr lvl="1">
              <a:spcAft>
                <a:spcPts val="1200"/>
              </a:spcAft>
            </a:pPr>
            <a:r>
              <a:rPr lang="en-CA" sz="2400" dirty="0"/>
              <a:t>A dense index on a data file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4211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52490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dirty="0"/>
              <a:t>The leaf nodes contain the keys in order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dirty="0"/>
              <a:t>The left most </a:t>
            </a:r>
            <a:r>
              <a:rPr lang="en-CA" sz="2400" i="1" dirty="0"/>
              <a:t>n</a:t>
            </a:r>
            <a:r>
              <a:rPr lang="en-CA" sz="2400" dirty="0"/>
              <a:t> pointers point to records in the data file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240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dirty="0"/>
              <a:t>Minimum Occupancy = (n + 1)/2  pointers = half-full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24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28614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Insertion and Deletion in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B+Tree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•Structure of tree changes to handle row insertion and deletion –no overflow chains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•Tree remains balanced: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paths from root to index entries have same length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57485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CA" sz="2800" dirty="0"/>
              <a:t>We will assume for now that there are no duplicate values for search keys</a:t>
            </a:r>
          </a:p>
          <a:p>
            <a:pPr lvl="1">
              <a:spcAft>
                <a:spcPts val="1200"/>
              </a:spcAft>
            </a:pPr>
            <a:r>
              <a:rPr lang="en-CA" sz="2400" dirty="0"/>
              <a:t>That is the search key is a candidate key for the relation</a:t>
            </a:r>
          </a:p>
          <a:p>
            <a:pPr lvl="1">
              <a:spcAft>
                <a:spcPts val="1200"/>
              </a:spcAft>
            </a:pPr>
            <a:r>
              <a:rPr lang="en-CA" sz="2400" dirty="0"/>
              <a:t>The meaning of interior nodes changes slightly if there are duplicate search key values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10807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is similar to a BST</a:t>
            </a:r>
            <a:endParaRPr lang="en-US" sz="1200" dirty="0">
              <a:sym typeface="Symbol" pitchFamily="18" charset="2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32644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14285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38832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E7F3CC-967D-4174-8D33-D671AC6A2D15}" type="slidenum">
              <a:rPr lang="en-US"/>
              <a:pPr/>
              <a:t>37</a:t>
            </a:fld>
            <a:endParaRPr lang="en-US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884614" y="-1562"/>
            <a:ext cx="2973387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884614" y="8684927"/>
            <a:ext cx="2973387" cy="459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908050"/>
            <a:r>
              <a:rPr lang="en-US" sz="1000" i="1"/>
              <a:t>6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-1588" y="8684927"/>
            <a:ext cx="2971801" cy="459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-1588" y="-1562"/>
            <a:ext cx="297180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765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32500" lnSpcReduction="20000"/>
          </a:bodyPr>
          <a:lstStyle/>
          <a:p>
            <a:r>
              <a:rPr lang="en-US" sz="2800" dirty="0"/>
              <a:t>root split increases height.  </a:t>
            </a:r>
          </a:p>
          <a:p>
            <a:pPr lvl="1"/>
            <a:r>
              <a:rPr lang="en-US" sz="2400" dirty="0"/>
              <a:t>Tree growth: gets </a:t>
            </a:r>
            <a:r>
              <a:rPr lang="en-US" sz="2400" i="1" u="sng" dirty="0">
                <a:solidFill>
                  <a:srgbClr val="C00000"/>
                </a:solidFill>
              </a:rPr>
              <a:t>wider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or </a:t>
            </a:r>
            <a:r>
              <a:rPr lang="en-US" sz="2400" i="1" u="sng" dirty="0">
                <a:solidFill>
                  <a:srgbClr val="C00000"/>
                </a:solidFill>
              </a:rPr>
              <a:t>one level taller at top</a:t>
            </a:r>
            <a:r>
              <a:rPr lang="en-US" sz="2400" i="1" dirty="0"/>
              <a:t>.</a:t>
            </a:r>
          </a:p>
          <a:p>
            <a:pPr>
              <a:spcAft>
                <a:spcPts val="600"/>
              </a:spcAft>
            </a:pPr>
            <a:endParaRPr lang="en-US" sz="2600" dirty="0"/>
          </a:p>
          <a:p>
            <a:pPr>
              <a:spcAft>
                <a:spcPts val="600"/>
              </a:spcAft>
            </a:pPr>
            <a:r>
              <a:rPr lang="en-US" sz="2600" dirty="0"/>
              <a:t>Insert the record in the in the data file</a:t>
            </a:r>
          </a:p>
          <a:p>
            <a:pPr lvl="1">
              <a:spcAft>
                <a:spcPts val="600"/>
              </a:spcAft>
            </a:pPr>
            <a:r>
              <a:rPr lang="en-US" sz="2200" dirty="0"/>
              <a:t>Retaining the </a:t>
            </a:r>
            <a:r>
              <a:rPr lang="en-US" sz="2200" b="1" dirty="0"/>
              <a:t>rid </a:t>
            </a:r>
            <a:r>
              <a:rPr lang="en-US" sz="2200" dirty="0"/>
              <a:t>and the search key value, </a:t>
            </a:r>
            <a:r>
              <a:rPr lang="en-US" sz="2200" i="1" dirty="0"/>
              <a:t>K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Insert the entry in the appropriate place in a leaf</a:t>
            </a:r>
          </a:p>
          <a:p>
            <a:pPr lvl="1">
              <a:spcAft>
                <a:spcPts val="600"/>
              </a:spcAft>
            </a:pPr>
            <a:r>
              <a:rPr lang="en-US" sz="2200" dirty="0">
                <a:sym typeface="Symbol" pitchFamily="18" charset="2"/>
              </a:rPr>
              <a:t>Use the search algorithm to find the leaf node</a:t>
            </a:r>
          </a:p>
          <a:p>
            <a:pPr lvl="1">
              <a:spcAft>
                <a:spcPts val="600"/>
              </a:spcAft>
            </a:pPr>
            <a:r>
              <a:rPr lang="en-US" sz="2200" dirty="0">
                <a:sym typeface="Symbol" pitchFamily="18" charset="2"/>
              </a:rPr>
              <a:t>Insert a data entry, if it fits the process is complete</a:t>
            </a:r>
          </a:p>
          <a:p>
            <a:pPr>
              <a:spcAft>
                <a:spcPts val="600"/>
              </a:spcAft>
            </a:pPr>
            <a:r>
              <a:rPr lang="en-US" sz="2600" dirty="0">
                <a:sym typeface="Symbol" pitchFamily="18" charset="2"/>
              </a:rPr>
              <a:t>If the target leaf node is full then split it</a:t>
            </a:r>
          </a:p>
          <a:p>
            <a:pPr lvl="1">
              <a:spcAft>
                <a:spcPts val="600"/>
              </a:spcAft>
            </a:pPr>
            <a:r>
              <a:rPr lang="en-US" sz="2200" dirty="0">
                <a:sym typeface="Symbol" pitchFamily="18" charset="2"/>
              </a:rPr>
              <a:t>The first (</a:t>
            </a:r>
            <a:r>
              <a:rPr lang="en-US" sz="2200" i="1" dirty="0">
                <a:sym typeface="Symbol" pitchFamily="18" charset="2"/>
              </a:rPr>
              <a:t>n </a:t>
            </a:r>
            <a:r>
              <a:rPr lang="en-US" sz="2200" dirty="0">
                <a:sym typeface="Symbol" pitchFamily="18" charset="2"/>
              </a:rPr>
              <a:t>+ 1) / 2 entries stay in the original node</a:t>
            </a:r>
          </a:p>
          <a:p>
            <a:pPr lvl="1">
              <a:spcAft>
                <a:spcPts val="600"/>
              </a:spcAft>
            </a:pPr>
            <a:r>
              <a:rPr lang="en-US" sz="2200" dirty="0">
                <a:sym typeface="Symbol" pitchFamily="18" charset="2"/>
              </a:rPr>
              <a:t>Create a new node with the remaining (</a:t>
            </a:r>
            <a:r>
              <a:rPr lang="en-US" sz="2200" i="1" dirty="0">
                <a:sym typeface="Symbol" pitchFamily="18" charset="2"/>
              </a:rPr>
              <a:t>n </a:t>
            </a:r>
            <a:r>
              <a:rPr lang="en-US" sz="2200" dirty="0">
                <a:sym typeface="Symbol" pitchFamily="18" charset="2"/>
              </a:rPr>
              <a:t>+ 1) / 2 entries to the right of the original node</a:t>
            </a:r>
          </a:p>
          <a:p>
            <a:pPr lvl="1">
              <a:spcAft>
                <a:spcPts val="600"/>
              </a:spcAft>
            </a:pPr>
            <a:r>
              <a:rPr lang="en-US" sz="2200" dirty="0">
                <a:sym typeface="Symbol" pitchFamily="18" charset="2"/>
              </a:rPr>
              <a:t>Insert an entry with the first search key value from the new leaf node in the parent node to point to the new node</a:t>
            </a:r>
          </a:p>
          <a:p>
            <a:endParaRPr lang="en-GB" dirty="0"/>
          </a:p>
          <a:p>
            <a:r>
              <a:rPr lang="en-US" sz="2600" dirty="0">
                <a:sym typeface="Symbol" pitchFamily="18" charset="2"/>
              </a:rPr>
              <a:t>Adding an entry to an interior node may cause it to split </a:t>
            </a:r>
          </a:p>
          <a:p>
            <a:pPr lvl="1"/>
            <a:r>
              <a:rPr lang="en-US" sz="2200" dirty="0">
                <a:sym typeface="Symbol" pitchFamily="18" charset="2"/>
              </a:rPr>
              <a:t>The first (</a:t>
            </a:r>
            <a:r>
              <a:rPr lang="en-US" sz="2200" i="1" dirty="0">
                <a:sym typeface="Symbol" pitchFamily="18" charset="2"/>
              </a:rPr>
              <a:t>n </a:t>
            </a:r>
            <a:r>
              <a:rPr lang="en-US" sz="2200" dirty="0">
                <a:sym typeface="Symbol" pitchFamily="18" charset="2"/>
              </a:rPr>
              <a:t>+ 2) / 2 </a:t>
            </a:r>
            <a:r>
              <a:rPr lang="en-US" sz="2200" i="1" dirty="0">
                <a:sym typeface="Symbol" pitchFamily="18" charset="2"/>
              </a:rPr>
              <a:t>pointers</a:t>
            </a:r>
            <a:r>
              <a:rPr lang="en-US" sz="2200" dirty="0">
                <a:sym typeface="Symbol" pitchFamily="18" charset="2"/>
              </a:rPr>
              <a:t> stay in the original node</a:t>
            </a:r>
          </a:p>
          <a:p>
            <a:pPr lvl="1"/>
            <a:r>
              <a:rPr lang="en-US" sz="2200" dirty="0">
                <a:sym typeface="Symbol" pitchFamily="18" charset="2"/>
              </a:rPr>
              <a:t>Create a new node with the remaining (</a:t>
            </a:r>
            <a:r>
              <a:rPr lang="en-US" sz="2200" i="1" dirty="0">
                <a:sym typeface="Symbol" pitchFamily="18" charset="2"/>
              </a:rPr>
              <a:t>n </a:t>
            </a:r>
            <a:r>
              <a:rPr lang="en-US" sz="2200" dirty="0">
                <a:sym typeface="Symbol" pitchFamily="18" charset="2"/>
              </a:rPr>
              <a:t>+ 2) / 2 pointers to the right of the original node</a:t>
            </a:r>
          </a:p>
          <a:p>
            <a:pPr lvl="1"/>
            <a:r>
              <a:rPr lang="en-US" sz="2200" dirty="0">
                <a:sym typeface="Symbol" pitchFamily="18" charset="2"/>
              </a:rPr>
              <a:t>Leave the first </a:t>
            </a:r>
            <a:r>
              <a:rPr lang="en-US" sz="2200" i="1" dirty="0">
                <a:sym typeface="Symbol" pitchFamily="18" charset="2"/>
              </a:rPr>
              <a:t>n </a:t>
            </a:r>
            <a:r>
              <a:rPr lang="en-US" sz="2200" dirty="0">
                <a:sym typeface="Symbol" pitchFamily="18" charset="2"/>
              </a:rPr>
              <a:t> / 2  keys in the original node and move the last </a:t>
            </a:r>
            <a:r>
              <a:rPr lang="en-US" sz="2200" i="1" dirty="0">
                <a:sym typeface="Symbol" pitchFamily="18" charset="2"/>
              </a:rPr>
              <a:t>n </a:t>
            </a:r>
            <a:r>
              <a:rPr lang="en-US" sz="2200" dirty="0">
                <a:sym typeface="Symbol" pitchFamily="18" charset="2"/>
              </a:rPr>
              <a:t> / 2  keys to the new node</a:t>
            </a:r>
          </a:p>
          <a:p>
            <a:pPr lvl="1"/>
            <a:r>
              <a:rPr lang="en-US" sz="2200" dirty="0">
                <a:sym typeface="Symbol" pitchFamily="18" charset="2"/>
              </a:rPr>
              <a:t>After inserting a new entry there should be </a:t>
            </a:r>
            <a:r>
              <a:rPr lang="en-US" sz="2200" i="1" dirty="0">
                <a:sym typeface="Symbol" pitchFamily="18" charset="2"/>
              </a:rPr>
              <a:t>n</a:t>
            </a:r>
            <a:r>
              <a:rPr lang="en-US" sz="2200" dirty="0">
                <a:sym typeface="Symbol" pitchFamily="18" charset="2"/>
              </a:rPr>
              <a:t> + 1 keys (and </a:t>
            </a:r>
            <a:r>
              <a:rPr lang="en-US" sz="2200" i="1" dirty="0">
                <a:sym typeface="Symbol" pitchFamily="18" charset="2"/>
              </a:rPr>
              <a:t>n</a:t>
            </a:r>
            <a:r>
              <a:rPr lang="en-US" sz="2200" dirty="0">
                <a:sym typeface="Symbol" pitchFamily="18" charset="2"/>
              </a:rPr>
              <a:t> + 2 pointers)</a:t>
            </a:r>
          </a:p>
          <a:p>
            <a:pPr lvl="1"/>
            <a:r>
              <a:rPr lang="en-US" sz="2200" dirty="0">
                <a:sym typeface="Symbol" pitchFamily="18" charset="2"/>
              </a:rPr>
              <a:t>The remaining key will be a median value between the values in the original and new node</a:t>
            </a:r>
          </a:p>
          <a:p>
            <a:r>
              <a:rPr lang="en-US" sz="2600" dirty="0">
                <a:sym typeface="Symbol" pitchFamily="18" charset="2"/>
              </a:rPr>
              <a:t>This left over key is inserted into the parent of the node along with a pointer to the new node</a:t>
            </a:r>
          </a:p>
          <a:p>
            <a:endParaRPr lang="en-GB" dirty="0"/>
          </a:p>
          <a:p>
            <a:pPr>
              <a:spcAft>
                <a:spcPts val="1200"/>
              </a:spcAft>
            </a:pPr>
            <a:r>
              <a:rPr lang="en-US" sz="2800" dirty="0">
                <a:sym typeface="Symbol" pitchFamily="18" charset="2"/>
              </a:rPr>
              <a:t>Moving a value to a higher, interior level of the tree, again cause a split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sym typeface="Symbol" pitchFamily="18" charset="2"/>
              </a:rPr>
              <a:t>The same process is repeated until no further splits are required, or until a new root node has been created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ym typeface="Symbol" pitchFamily="18" charset="2"/>
              </a:rPr>
              <a:t>If a new root is created it will initially have just one key and two children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sym typeface="Symbol" pitchFamily="18" charset="2"/>
              </a:rPr>
              <a:t>So will be less than half full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sym typeface="Symbol" pitchFamily="18" charset="2"/>
              </a:rPr>
              <a:t>This </a:t>
            </a:r>
            <a:r>
              <a:rPr lang="en-US" sz="2400" i="1" dirty="0">
                <a:sym typeface="Symbol" pitchFamily="18" charset="2"/>
              </a:rPr>
              <a:t>is</a:t>
            </a:r>
            <a:r>
              <a:rPr lang="en-US" sz="2400" dirty="0">
                <a:sym typeface="Symbol" pitchFamily="18" charset="2"/>
              </a:rPr>
              <a:t> permitted for the root (only)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8643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60910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07902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77977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76022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0810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50739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37400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6226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05798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73661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6077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0F6A54-5C12-4FB7-A065-B9F1C3EE2A4D}" type="slidenum">
              <a:rPr lang="en-US"/>
              <a:pPr/>
              <a:t>4</a:t>
            </a:fld>
            <a:endParaRPr 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b="1" dirty="0"/>
              <a:t>Scan Query</a:t>
            </a:r>
          </a:p>
          <a:p>
            <a:pPr lvl="0">
              <a:buFontTx/>
              <a:buNone/>
            </a:pPr>
            <a:r>
              <a:rPr lang="en-US" b="1" dirty="0"/>
              <a:t>	</a:t>
            </a:r>
            <a:r>
              <a:rPr lang="en-US" sz="2000" b="1" dirty="0">
                <a:latin typeface="Courier New" pitchFamily="49" charset="0"/>
              </a:rPr>
              <a:t>select sum(long) from employees;</a:t>
            </a:r>
          </a:p>
          <a:p>
            <a:pPr lvl="0"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err="1"/>
              <a:t>Extremal</a:t>
            </a:r>
            <a:r>
              <a:rPr lang="en-US" sz="2800" b="1" dirty="0"/>
              <a:t> Query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SELECT *</a:t>
            </a:r>
            <a:br>
              <a:rPr lang="en-US" sz="2000" dirty="0"/>
            </a:br>
            <a:r>
              <a:rPr lang="en-US" sz="2000" dirty="0"/>
              <a:t>FROM accounts</a:t>
            </a:r>
            <a:br>
              <a:rPr lang="en-US" sz="2000" dirty="0"/>
            </a:br>
            <a:r>
              <a:rPr lang="en-US" sz="2000" dirty="0"/>
              <a:t>WHERE balance = </a:t>
            </a:r>
            <a:br>
              <a:rPr lang="en-US" sz="2000" dirty="0"/>
            </a:br>
            <a:r>
              <a:rPr lang="en-US" sz="2000" dirty="0"/>
              <a:t>  max(select balance from accounts)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  <a:p>
            <a:pPr marL="533400" indent="-533400">
              <a:lnSpc>
                <a:spcPct val="90000"/>
              </a:lnSpc>
            </a:pPr>
            <a:r>
              <a:rPr lang="en-US" sz="2400" b="1" dirty="0"/>
              <a:t>Grouping Query</a:t>
            </a:r>
            <a:br>
              <a:rPr lang="en-US" sz="2400" dirty="0"/>
            </a:br>
            <a:br>
              <a:rPr lang="en-US" sz="2400" dirty="0"/>
            </a:br>
            <a:r>
              <a:rPr lang="en-US" sz="1800" dirty="0"/>
              <a:t>SELECT </a:t>
            </a:r>
            <a:r>
              <a:rPr lang="en-US" sz="1800" dirty="0" err="1"/>
              <a:t>branchnum</a:t>
            </a:r>
            <a:r>
              <a:rPr lang="en-US" sz="1800" dirty="0"/>
              <a:t>, </a:t>
            </a:r>
            <a:r>
              <a:rPr lang="en-US" sz="1800" dirty="0" err="1"/>
              <a:t>avg</a:t>
            </a:r>
            <a:r>
              <a:rPr lang="en-US" sz="1800" dirty="0"/>
              <a:t>(balance)</a:t>
            </a:r>
            <a:br>
              <a:rPr lang="en-US" sz="1800" dirty="0"/>
            </a:br>
            <a:r>
              <a:rPr lang="en-US" sz="1800" dirty="0"/>
              <a:t>FROM accounts</a:t>
            </a:r>
            <a:br>
              <a:rPr lang="en-US" sz="1800" dirty="0"/>
            </a:br>
            <a:r>
              <a:rPr lang="en-US" sz="1800" dirty="0"/>
              <a:t>GROUP BY </a:t>
            </a:r>
            <a:r>
              <a:rPr lang="en-US" sz="1800" dirty="0" err="1"/>
              <a:t>branchnum</a:t>
            </a:r>
            <a:r>
              <a:rPr lang="en-US" sz="1800" dirty="0"/>
              <a:t>;</a:t>
            </a:r>
            <a:br>
              <a:rPr lang="en-US" sz="1800" dirty="0"/>
            </a:br>
            <a:endParaRPr lang="en-US" sz="1800" dirty="0"/>
          </a:p>
          <a:p>
            <a:pPr marL="533400" indent="-533400">
              <a:lnSpc>
                <a:spcPct val="90000"/>
              </a:lnSpc>
            </a:pPr>
            <a:r>
              <a:rPr lang="en-US" sz="2400" b="1" dirty="0"/>
              <a:t>Join Query</a:t>
            </a:r>
            <a:br>
              <a:rPr lang="en-US" sz="2400" dirty="0"/>
            </a:br>
            <a:br>
              <a:rPr lang="en-US" sz="2400" dirty="0"/>
            </a:br>
            <a:r>
              <a:rPr lang="en-US" sz="1800" dirty="0"/>
              <a:t>SELECT distinct </a:t>
            </a:r>
            <a:r>
              <a:rPr lang="en-US" sz="1800" dirty="0" err="1"/>
              <a:t>branch.adresse</a:t>
            </a:r>
            <a:br>
              <a:rPr lang="en-US" sz="1800" dirty="0"/>
            </a:br>
            <a:r>
              <a:rPr lang="en-US" sz="1800" dirty="0"/>
              <a:t>FROM accounts, branch</a:t>
            </a:r>
            <a:br>
              <a:rPr lang="en-US" sz="1800" dirty="0"/>
            </a:br>
            <a:r>
              <a:rPr lang="en-US" sz="1800" dirty="0"/>
              <a:t>WHERE    </a:t>
            </a:r>
            <a:br>
              <a:rPr lang="en-US" sz="1800" dirty="0"/>
            </a:br>
            <a:r>
              <a:rPr lang="en-US" sz="1800" dirty="0"/>
              <a:t>  </a:t>
            </a:r>
            <a:r>
              <a:rPr lang="en-US" sz="1800" dirty="0" err="1"/>
              <a:t>accounts.branchnum</a:t>
            </a:r>
            <a:r>
              <a:rPr lang="en-US" sz="1800" dirty="0"/>
              <a:t> = </a:t>
            </a:r>
            <a:r>
              <a:rPr lang="en-US" sz="1800" dirty="0" err="1"/>
              <a:t>branch.number</a:t>
            </a:r>
            <a:br>
              <a:rPr lang="en-US" sz="1800" dirty="0"/>
            </a:br>
            <a:r>
              <a:rPr lang="en-US" sz="1800" dirty="0"/>
              <a:t>and </a:t>
            </a:r>
            <a:r>
              <a:rPr lang="en-US" sz="1800" dirty="0" err="1"/>
              <a:t>accounts.balance</a:t>
            </a:r>
            <a:r>
              <a:rPr lang="en-US" sz="1800" dirty="0"/>
              <a:t> &gt; 10000;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  <a:p>
            <a:pPr lvl="0">
              <a:buFontTx/>
              <a:buNone/>
            </a:pPr>
            <a:endParaRPr lang="en-US" sz="20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2882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insert values 31, 39, 45, 51, 60, 93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43458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5889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84741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1038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42066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53C3B6-6B54-4FBA-B3A4-AB945718A1E0}" type="slidenum">
              <a:rPr lang="en-US"/>
              <a:pPr/>
              <a:t>53</a:t>
            </a:fld>
            <a:endParaRPr 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14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8686489"/>
            <a:ext cx="2971800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2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Find the entry in the leaf node and delete it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Symbol" pitchFamily="18" charset="2"/>
              </a:rPr>
              <a:t>This may result in there being too few entries in the node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Symbol" pitchFamily="18" charset="2"/>
              </a:rPr>
              <a:t>If so select an adjacent sibling of the node and</a:t>
            </a:r>
          </a:p>
          <a:p>
            <a:pPr>
              <a:lnSpc>
                <a:spcPct val="110000"/>
              </a:lnSpc>
            </a:pPr>
            <a:r>
              <a:rPr lang="en-US" dirty="0">
                <a:sym typeface="Symbol" pitchFamily="18" charset="2"/>
              </a:rPr>
              <a:t>Redistribute values between the two nodes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Symbol" pitchFamily="18" charset="2"/>
              </a:rPr>
              <a:t>So that both nodes have enough entries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Symbol" pitchFamily="18" charset="2"/>
              </a:rPr>
              <a:t>If this is not possible</a:t>
            </a:r>
          </a:p>
          <a:p>
            <a:pPr>
              <a:lnSpc>
                <a:spcPct val="110000"/>
              </a:lnSpc>
            </a:pPr>
            <a:r>
              <a:rPr lang="en-US" dirty="0">
                <a:sym typeface="Symbol" pitchFamily="18" charset="2"/>
              </a:rPr>
              <a:t>Coalesce the two nodes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Symbol" pitchFamily="18" charset="2"/>
              </a:rPr>
              <a:t>Delete the appropriate value and pointer in the parent node</a:t>
            </a:r>
          </a:p>
          <a:p>
            <a:pPr lvl="1">
              <a:lnSpc>
                <a:spcPct val="110000"/>
              </a:lnSpc>
            </a:pPr>
            <a:endParaRPr lang="en-US" dirty="0">
              <a:sym typeface="Symbol" pitchFamily="18" charset="2"/>
            </a:endParaRPr>
          </a:p>
          <a:p>
            <a:pPr>
              <a:spcAft>
                <a:spcPts val="1200"/>
              </a:spcAft>
            </a:pPr>
            <a:r>
              <a:rPr lang="en-US" sz="2600" dirty="0"/>
              <a:t>When redistribution is not possible, two nodes can be combined (or coalesced if you prefer)</a:t>
            </a:r>
          </a:p>
          <a:p>
            <a:pPr lvl="1">
              <a:spcAft>
                <a:spcPts val="1200"/>
              </a:spcAft>
            </a:pPr>
            <a:r>
              <a:rPr lang="en-US" sz="2200" dirty="0">
                <a:sym typeface="Symbol" pitchFamily="18" charset="2"/>
              </a:rPr>
              <a:t>Keep track of the value in the parent between the pointers to the two nodes to be combined</a:t>
            </a:r>
          </a:p>
          <a:p>
            <a:pPr lvl="1">
              <a:spcAft>
                <a:spcPts val="1200"/>
              </a:spcAft>
            </a:pPr>
            <a:r>
              <a:rPr lang="en-US" sz="2200" dirty="0">
                <a:sym typeface="Symbol" pitchFamily="18" charset="2"/>
              </a:rPr>
              <a:t>Insert all of the values (and pointers) from one node into the other</a:t>
            </a:r>
          </a:p>
          <a:p>
            <a:pPr lvl="1">
              <a:spcAft>
                <a:spcPts val="1200"/>
              </a:spcAft>
            </a:pPr>
            <a:r>
              <a:rPr lang="en-US" sz="2200" dirty="0">
                <a:sym typeface="Symbol" pitchFamily="18" charset="2"/>
              </a:rPr>
              <a:t>Re-connect links between leaves (if the nodes are leaves)</a:t>
            </a:r>
          </a:p>
          <a:p>
            <a:pPr>
              <a:spcAft>
                <a:spcPts val="1200"/>
              </a:spcAft>
            </a:pPr>
            <a:r>
              <a:rPr lang="en-US" sz="2600" dirty="0">
                <a:sym typeface="Symbol" pitchFamily="18" charset="2"/>
              </a:rPr>
              <a:t>Make a recursive call to the deletion process, deleting the identified value in the parent node</a:t>
            </a:r>
          </a:p>
          <a:p>
            <a:pPr lvl="1">
              <a:spcAft>
                <a:spcPts val="1200"/>
              </a:spcAft>
            </a:pPr>
            <a:r>
              <a:rPr lang="en-US" sz="2200" dirty="0">
                <a:sym typeface="Symbol" pitchFamily="18" charset="2"/>
              </a:rPr>
              <a:t>This, in turn, may require non-leaf nodes to be coalesced</a:t>
            </a:r>
          </a:p>
          <a:p>
            <a:pPr lvl="1">
              <a:lnSpc>
                <a:spcPct val="110000"/>
              </a:lnSpc>
            </a:pPr>
            <a:endParaRPr lang="en-US" dirty="0">
              <a:sym typeface="Symbol" pitchFamily="18" charset="2"/>
            </a:endParaRPr>
          </a:p>
          <a:p>
            <a:endParaRPr lang="en-GB" dirty="0"/>
          </a:p>
          <a:p>
            <a:r>
              <a:rPr lang="en-US" sz="2600" dirty="0"/>
              <a:t>A value and pointer are removed from an adjacent sibling and inserted in the node with insufficient entries</a:t>
            </a:r>
          </a:p>
          <a:p>
            <a:pPr lvl="1"/>
            <a:r>
              <a:rPr lang="en-US" sz="2400" dirty="0">
                <a:sym typeface="Symbol" pitchFamily="18" charset="2"/>
              </a:rPr>
              <a:t>The sibling can be the left or the right sibling, although it makes a slight difference to the process</a:t>
            </a:r>
          </a:p>
          <a:p>
            <a:pPr lvl="1"/>
            <a:r>
              <a:rPr lang="en-US" sz="2400" dirty="0">
                <a:sym typeface="Symbol" pitchFamily="18" charset="2"/>
              </a:rPr>
              <a:t>The chosen node </a:t>
            </a:r>
            <a:r>
              <a:rPr lang="en-US" sz="2400" b="1" dirty="0">
                <a:sym typeface="Symbol" pitchFamily="18" charset="2"/>
              </a:rPr>
              <a:t>must be a sibling</a:t>
            </a:r>
            <a:r>
              <a:rPr lang="en-US" sz="2400" dirty="0">
                <a:sym typeface="Symbol" pitchFamily="18" charset="2"/>
              </a:rPr>
              <a:t> to ensure that only a single parent node is affected</a:t>
            </a:r>
          </a:p>
          <a:p>
            <a:r>
              <a:rPr lang="en-US" sz="2600" dirty="0">
                <a:sym typeface="Symbol" pitchFamily="18" charset="2"/>
              </a:rPr>
              <a:t>After redistribution, one of the two nodes will have a different first search key value</a:t>
            </a:r>
          </a:p>
          <a:p>
            <a:pPr lvl="1"/>
            <a:r>
              <a:rPr lang="en-US" sz="2400" dirty="0">
                <a:sym typeface="Symbol" pitchFamily="18" charset="2"/>
              </a:rPr>
              <a:t>The corresponding value in the parent node must be changed to this value</a:t>
            </a:r>
          </a:p>
          <a:p>
            <a:r>
              <a:rPr lang="en-US" sz="2600" dirty="0"/>
              <a:t>If the node's sibling(s) have insufficient entries redistribution may not be possible</a:t>
            </a:r>
            <a:endParaRPr lang="en-US" sz="2600" dirty="0">
              <a:sym typeface="Symbol" pitchFamily="18" charset="2"/>
            </a:endParaRPr>
          </a:p>
          <a:p>
            <a:endParaRPr lang="en-GB" dirty="0"/>
          </a:p>
          <a:p>
            <a:pPr>
              <a:spcAft>
                <a:spcPts val="1200"/>
              </a:spcAft>
            </a:pPr>
            <a:r>
              <a:rPr lang="en-US" sz="2800" dirty="0"/>
              <a:t>The deletion algorithm requires a </a:t>
            </a:r>
            <a:r>
              <a:rPr lang="en-US" sz="2800" b="1" dirty="0"/>
              <a:t>choice</a:t>
            </a:r>
            <a:r>
              <a:rPr lang="en-US" sz="2800" dirty="0"/>
              <a:t> to be made between siblings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sym typeface="Symbol" pitchFamily="18" charset="2"/>
              </a:rPr>
              <a:t>Such a choice has to be implemented in the algorithm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ym typeface="Symbol" pitchFamily="18" charset="2"/>
              </a:rPr>
              <a:t>Coalescing nodes requires more work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sym typeface="Symbol" pitchFamily="18" charset="2"/>
              </a:rPr>
              <a:t>It may result in making changes up the tree, but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sym typeface="Symbol" pitchFamily="18" charset="2"/>
              </a:rPr>
              <a:t>The tree height may be reduced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ym typeface="Symbol" pitchFamily="18" charset="2"/>
              </a:rPr>
              <a:t>Redistributing nodes requires less work, but does not impact the height of the tree</a:t>
            </a:r>
          </a:p>
          <a:p>
            <a:endParaRPr lang="en-GB" dirty="0"/>
          </a:p>
          <a:p>
            <a:pPr>
              <a:spcAft>
                <a:spcPts val="1200"/>
              </a:spcAft>
            </a:pPr>
            <a:r>
              <a:rPr lang="en-US" sz="2600" dirty="0"/>
              <a:t>When redistribution is not possible, two nodes can be combined (or coalesced if you prefer)</a:t>
            </a:r>
          </a:p>
          <a:p>
            <a:pPr lvl="1">
              <a:spcAft>
                <a:spcPts val="1200"/>
              </a:spcAft>
            </a:pPr>
            <a:r>
              <a:rPr lang="en-US" sz="2200" dirty="0">
                <a:sym typeface="Symbol" pitchFamily="18" charset="2"/>
              </a:rPr>
              <a:t>Keep track of the value in the parent between the pointers to the two nodes to be combined</a:t>
            </a:r>
          </a:p>
          <a:p>
            <a:pPr lvl="1">
              <a:spcAft>
                <a:spcPts val="1200"/>
              </a:spcAft>
            </a:pPr>
            <a:r>
              <a:rPr lang="en-US" sz="2200" dirty="0">
                <a:sym typeface="Symbol" pitchFamily="18" charset="2"/>
              </a:rPr>
              <a:t>Insert all of the values (and pointers) from one node into the other</a:t>
            </a:r>
          </a:p>
          <a:p>
            <a:pPr lvl="1">
              <a:spcAft>
                <a:spcPts val="1200"/>
              </a:spcAft>
            </a:pPr>
            <a:r>
              <a:rPr lang="en-US" sz="2200" dirty="0">
                <a:sym typeface="Symbol" pitchFamily="18" charset="2"/>
              </a:rPr>
              <a:t>Re-connect links between leaves (if the nodes are leaves)</a:t>
            </a:r>
          </a:p>
          <a:p>
            <a:pPr>
              <a:spcAft>
                <a:spcPts val="1200"/>
              </a:spcAft>
            </a:pPr>
            <a:r>
              <a:rPr lang="en-US" sz="2600" dirty="0">
                <a:sym typeface="Symbol" pitchFamily="18" charset="2"/>
              </a:rPr>
              <a:t>Make a recursive call to the deletion process, deleting the identified value in the parent node</a:t>
            </a:r>
          </a:p>
          <a:p>
            <a:pPr lvl="1">
              <a:spcAft>
                <a:spcPts val="1200"/>
              </a:spcAft>
            </a:pPr>
            <a:r>
              <a:rPr lang="en-US" sz="2200" dirty="0">
                <a:sym typeface="Symbol" pitchFamily="18" charset="2"/>
              </a:rPr>
              <a:t>This, in turn, may require non-leaf nodes to be coalesced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91197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02747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29289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6588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5709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0627C4-C1EA-4E3F-A299-3B25F11ECBA1}" type="slidenum">
              <a:rPr lang="en-US"/>
              <a:pPr/>
              <a:t>5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791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6177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80709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76240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5627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268440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77394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54690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052921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B tree implementations don't fix interior nodes for deletions</a:t>
            </a:r>
          </a:p>
          <a:p>
            <a:pPr lvl="1"/>
            <a:r>
              <a:rPr lang="en-US" dirty="0"/>
              <a:t>If a leaf has too few keys and pointers it is allowed to remain unchanged</a:t>
            </a:r>
          </a:p>
          <a:p>
            <a:pPr lvl="1"/>
            <a:r>
              <a:rPr lang="en-US" dirty="0"/>
              <a:t>It is assumed that most DB files tend to grow not shrink</a:t>
            </a:r>
          </a:p>
          <a:p>
            <a:r>
              <a:rPr lang="en-US" dirty="0"/>
              <a:t>It also allows efficient access to records replaced by tombstones in the data file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893411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2062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/>
              <a:t>An index can be created for a file to speed up searches that are not efficiently supported by the file's organization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+mn-lt"/>
              </a:rPr>
              <a:t>Index entries are stored in accordance with the search key value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Files can be </a:t>
            </a:r>
            <a:r>
              <a:rPr lang="en-US" sz="1200" b="1" dirty="0"/>
              <a:t>indexed</a:t>
            </a:r>
            <a:r>
              <a:rPr lang="en-US" sz="1200" dirty="0"/>
              <a:t>, to provide multiple ways to access records efficiently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C00000"/>
                </a:solidFill>
              </a:rPr>
              <a:t>Index files contain search key values and pointers to</a:t>
            </a:r>
            <a:r>
              <a:rPr lang="en-US" sz="2000" baseline="0" dirty="0">
                <a:solidFill>
                  <a:srgbClr val="C00000"/>
                </a:solidFill>
              </a:rPr>
              <a:t> find data records with that search key value</a:t>
            </a:r>
            <a:endParaRPr lang="en-US" sz="2200" dirty="0">
              <a:solidFill>
                <a:srgbClr val="C00000"/>
              </a:solidFill>
            </a:endParaRPr>
          </a:p>
          <a:p>
            <a:endParaRPr lang="en-CA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•Mechanism for efficiently locating row(s) without having to scan entire table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•Based on a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 key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rows having a particular value for the search key attributes can be quickly located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607994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We always start with 2 buckets for both Linear Hashing</a:t>
            </a:r>
            <a:r>
              <a:rPr lang="en-CA" baseline="0" dirty="0"/>
              <a:t> and Extensible Hashing.</a:t>
            </a:r>
          </a:p>
          <a:p>
            <a:r>
              <a:rPr lang="en-CA" baseline="0" dirty="0"/>
              <a:t>The number of buckets is 2 power Global Depth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59761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 </a:t>
            </a:r>
            <a:r>
              <a:rPr lang="en-US" b="1">
                <a:solidFill>
                  <a:srgbClr val="3366CC"/>
                </a:solidFill>
              </a:rPr>
              <a:t>bucket</a:t>
            </a:r>
            <a:r>
              <a:rPr lang="en-US"/>
              <a:t> is a unit of storage containing one or more records (a bucket is typically a disk block).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930047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5C44D6-DB2A-46B8-AEA7-6DDD5AB29CF9}" type="slidenum">
              <a:rPr lang="en-US"/>
              <a:pPr/>
              <a:t>70</a:t>
            </a:fld>
            <a:endParaRPr 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9858" tIns="44930" rIns="89858" bIns="44930">
            <a:normAutofit fontScale="62500" lnSpcReduction="20000"/>
          </a:bodyPr>
          <a:lstStyle/>
          <a:p>
            <a:r>
              <a:rPr lang="en-US" sz="2800" dirty="0"/>
              <a:t>Buckets should consist of single blocks</a:t>
            </a:r>
          </a:p>
          <a:p>
            <a:pPr lvl="1"/>
            <a:r>
              <a:rPr lang="en-US" sz="2400" dirty="0"/>
              <a:t>Full buckets can be chained to overflow blocks</a:t>
            </a:r>
          </a:p>
          <a:p>
            <a:r>
              <a:rPr lang="en-US" sz="2800" dirty="0"/>
              <a:t>The bucket locations need to be recorded</a:t>
            </a:r>
          </a:p>
          <a:p>
            <a:pPr lvl="1"/>
            <a:r>
              <a:rPr lang="en-US" sz="2400" dirty="0"/>
              <a:t>e.g. an array of pointers to buckets, or</a:t>
            </a:r>
          </a:p>
          <a:p>
            <a:pPr lvl="1"/>
            <a:r>
              <a:rPr lang="en-US" sz="2400" dirty="0"/>
              <a:t>The first block of each bucket is stored in consecutive disk locations</a:t>
            </a:r>
          </a:p>
          <a:p>
            <a:r>
              <a:rPr lang="en-US" sz="2800" dirty="0"/>
              <a:t>The number of buckets should be greater than</a:t>
            </a:r>
          </a:p>
          <a:p>
            <a:pPr lvl="1"/>
            <a:r>
              <a:rPr lang="en-US" sz="2400" dirty="0"/>
              <a:t>Number of data entries </a:t>
            </a:r>
            <a:r>
              <a:rPr lang="en-US" sz="2400" dirty="0">
                <a:sym typeface="Symbol" pitchFamily="18" charset="2"/>
              </a:rPr>
              <a:t></a:t>
            </a:r>
            <a:r>
              <a:rPr lang="en-US" sz="2400" dirty="0"/>
              <a:t> entries per page</a:t>
            </a:r>
          </a:p>
          <a:p>
            <a:pPr lvl="1"/>
            <a:r>
              <a:rPr lang="en-US" sz="2400" dirty="0"/>
              <a:t>A hash function would compute the remainder of </a:t>
            </a:r>
            <a:r>
              <a:rPr lang="en-US" sz="2400" i="1" dirty="0"/>
              <a:t>K</a:t>
            </a:r>
            <a:r>
              <a:rPr lang="en-US" sz="2400" dirty="0"/>
              <a:t>/</a:t>
            </a:r>
            <a:r>
              <a:rPr lang="en-US" sz="2400" i="1" dirty="0"/>
              <a:t>B</a:t>
            </a:r>
          </a:p>
          <a:p>
            <a:pPr lvl="2"/>
            <a:r>
              <a:rPr lang="en-US" sz="2000" dirty="0"/>
              <a:t>Where </a:t>
            </a:r>
            <a:r>
              <a:rPr lang="en-US" sz="2000" i="1" dirty="0"/>
              <a:t>K</a:t>
            </a:r>
            <a:r>
              <a:rPr lang="en-US" sz="2000" dirty="0"/>
              <a:t> is the key value and </a:t>
            </a:r>
            <a:r>
              <a:rPr lang="en-US" sz="2000" i="1" dirty="0"/>
              <a:t>B</a:t>
            </a:r>
            <a:r>
              <a:rPr lang="en-US" sz="2000" dirty="0"/>
              <a:t> is the number of buckets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Buckets should consist of single blocks</a:t>
            </a:r>
          </a:p>
          <a:p>
            <a:r>
              <a:rPr lang="en-US" sz="2800" dirty="0"/>
              <a:t>The number of buckets should be greater than</a:t>
            </a:r>
          </a:p>
          <a:p>
            <a:pPr lvl="1"/>
            <a:r>
              <a:rPr lang="en-US" sz="2400" dirty="0"/>
              <a:t>Number of data entries </a:t>
            </a:r>
            <a:r>
              <a:rPr lang="en-US" sz="2400" dirty="0">
                <a:sym typeface="Symbol" pitchFamily="18" charset="2"/>
              </a:rPr>
              <a:t></a:t>
            </a:r>
            <a:r>
              <a:rPr lang="en-US" sz="2400" dirty="0"/>
              <a:t> entries per page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The first block of each bucket is stored in consecutive disk locations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Pseudo-randomizing function called a </a:t>
            </a:r>
            <a:r>
              <a:rPr lang="en-US" i="1" dirty="0"/>
              <a:t>hash function</a:t>
            </a:r>
            <a:r>
              <a:rPr lang="en-US" dirty="0"/>
              <a:t>.  </a:t>
            </a:r>
          </a:p>
          <a:p>
            <a:endParaRPr lang="en-US" dirty="0"/>
          </a:p>
          <a:p>
            <a:r>
              <a:rPr lang="en-US" dirty="0"/>
              <a:t>Overflow buckets + Offline reorganization </a:t>
            </a:r>
          </a:p>
          <a:p>
            <a:r>
              <a:rPr lang="en-US" dirty="0"/>
              <a:t>Good for point queries</a:t>
            </a:r>
          </a:p>
          <a:p>
            <a:endParaRPr lang="en-US" dirty="0"/>
          </a:p>
          <a:p>
            <a:pPr>
              <a:spcAft>
                <a:spcPts val="600"/>
              </a:spcAft>
            </a:pPr>
            <a:r>
              <a:rPr lang="en-US" sz="2800" dirty="0"/>
              <a:t>The bucket locations need to be recorded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e.g. an array of pointers to buckets, 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9424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when a new record is to be inserted</a:t>
            </a:r>
          </a:p>
          <a:p>
            <a:pPr lvl="1"/>
            <a:r>
              <a:rPr lang="en-US" dirty="0"/>
              <a:t>Insert the record in the bucket (or its overflow blocks)</a:t>
            </a:r>
          </a:p>
          <a:p>
            <a:pPr lvl="2"/>
            <a:r>
              <a:rPr lang="en-US" dirty="0"/>
              <a:t>If necessary add an overflow block</a:t>
            </a:r>
          </a:p>
          <a:p>
            <a:r>
              <a:rPr lang="en-US" dirty="0"/>
              <a:t>Deletion is similar to insertion</a:t>
            </a:r>
          </a:p>
          <a:p>
            <a:pPr lvl="1"/>
            <a:r>
              <a:rPr lang="en-US" dirty="0"/>
              <a:t>Use the hash function to find bucket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Delete any records with search key </a:t>
            </a:r>
            <a:r>
              <a:rPr lang="en-US" i="1" dirty="0"/>
              <a:t>K</a:t>
            </a:r>
          </a:p>
          <a:p>
            <a:pPr lvl="1"/>
            <a:r>
              <a:rPr lang="en-US" dirty="0"/>
              <a:t>Consider combining blocks if possible</a:t>
            </a:r>
          </a:p>
          <a:p>
            <a:r>
              <a:rPr lang="en-US" dirty="0"/>
              <a:t>most fit on one block </a:t>
            </a:r>
            <a:r>
              <a:rPr lang="en-US" dirty="0" err="1"/>
              <a:t>i.e</a:t>
            </a:r>
            <a:endParaRPr lang="en-US" dirty="0"/>
          </a:p>
          <a:p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Both systems use the concept of a </a:t>
            </a:r>
            <a:r>
              <a:rPr lang="en-US" i="1" dirty="0"/>
              <a:t>family</a:t>
            </a:r>
            <a:r>
              <a:rPr lang="en-US" dirty="0"/>
              <a:t> of hash functions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As the size of the index grows larger, more disk pages are required to store the data entries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Rather than creating overflow pages, additional buckets are created, and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range of the hash function is increased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853451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pPr>
              <a:spcAft>
                <a:spcPts val="1200"/>
              </a:spcAft>
            </a:pPr>
            <a:r>
              <a:rPr lang="en-US" sz="2600" dirty="0"/>
              <a:t>The directory consists of an </a:t>
            </a:r>
            <a:r>
              <a:rPr lang="en-US" sz="2600" b="1" dirty="0">
                <a:solidFill>
                  <a:srgbClr val="C00000"/>
                </a:solidFill>
              </a:rPr>
              <a:t>array of pointers to buckets</a:t>
            </a:r>
          </a:p>
          <a:p>
            <a:pPr lvl="1">
              <a:spcAft>
                <a:spcPts val="1200"/>
              </a:spcAft>
            </a:pPr>
            <a:r>
              <a:rPr lang="en-US" sz="2200" dirty="0"/>
              <a:t>As the array only contains pointers it is relatively small, so it can usually fit in memory</a:t>
            </a:r>
          </a:p>
          <a:p>
            <a:pPr>
              <a:spcAft>
                <a:spcPts val="1200"/>
              </a:spcAft>
            </a:pPr>
            <a:r>
              <a:rPr lang="en-US" sz="2600" dirty="0"/>
              <a:t>The array index is calculated with the hash function</a:t>
            </a:r>
          </a:p>
          <a:p>
            <a:pPr lvl="1">
              <a:spcAft>
                <a:spcPts val="1200"/>
              </a:spcAft>
            </a:pPr>
            <a:r>
              <a:rPr lang="en-US" sz="2200" dirty="0"/>
              <a:t>And is determined by the relevant bits of the hash value</a:t>
            </a:r>
          </a:p>
          <a:p>
            <a:pPr lvl="1">
              <a:spcAft>
                <a:spcPts val="1200"/>
              </a:spcAft>
            </a:pPr>
            <a:r>
              <a:rPr lang="en-US" sz="2200" dirty="0"/>
              <a:t>The array size is determined by how many bits of the hash function are being used</a:t>
            </a:r>
          </a:p>
          <a:p>
            <a:pPr>
              <a:spcAft>
                <a:spcPts val="1200"/>
              </a:spcAft>
            </a:pPr>
            <a:r>
              <a:rPr lang="en-US" sz="2600" dirty="0"/>
              <a:t>The directory size is doubled when overflow occurs</a:t>
            </a:r>
          </a:p>
          <a:p>
            <a:endParaRPr lang="en-US" sz="2800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If the directory needs to increase in size, it doubles</a:t>
            </a:r>
          </a:p>
          <a:p>
            <a:endParaRPr lang="en-US" sz="280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The array's size is always a power of 2. </a:t>
            </a:r>
          </a:p>
          <a:p>
            <a:endParaRPr lang="en-US" sz="28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Even though the directory may become large, new buckets are only created when overflow occurs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Consider a hash function that returns some bit value</a:t>
            </a:r>
          </a:p>
          <a:p>
            <a:pPr lvl="1"/>
            <a:r>
              <a:rPr lang="en-US" sz="2400" dirty="0"/>
              <a:t>e.g. 0100 1101 0110 0101</a:t>
            </a:r>
          </a:p>
          <a:p>
            <a:pPr lvl="1"/>
            <a:r>
              <a:rPr lang="en-US" sz="2400" dirty="0"/>
              <a:t>The bucket can be derived by calculating the bit value modulus </a:t>
            </a:r>
            <a:r>
              <a:rPr lang="en-US" sz="2400" i="1" dirty="0"/>
              <a:t>n</a:t>
            </a:r>
            <a:r>
              <a:rPr lang="en-US" sz="2400" dirty="0"/>
              <a:t> (the number of buckets)</a:t>
            </a:r>
          </a:p>
          <a:p>
            <a:pPr lvl="1"/>
            <a:r>
              <a:rPr lang="en-US" sz="2400" dirty="0"/>
              <a:t>Note that if </a:t>
            </a:r>
            <a:r>
              <a:rPr lang="en-US" sz="2400" i="1" dirty="0"/>
              <a:t>n</a:t>
            </a:r>
            <a:r>
              <a:rPr lang="en-US" sz="2400" dirty="0"/>
              <a:t> is a power of 2 the bucket can be determined by looking at the last </a:t>
            </a:r>
            <a:r>
              <a:rPr lang="en-US" sz="2400" i="1" dirty="0"/>
              <a:t>k</a:t>
            </a:r>
            <a:r>
              <a:rPr lang="en-US" sz="2400" dirty="0"/>
              <a:t> bits (where </a:t>
            </a:r>
            <a:r>
              <a:rPr lang="en-US" sz="2400" i="1" dirty="0"/>
              <a:t>n</a:t>
            </a:r>
            <a:r>
              <a:rPr lang="en-US" sz="2400" dirty="0"/>
              <a:t> = 2</a:t>
            </a:r>
            <a:r>
              <a:rPr lang="en-US" sz="2400" i="1" baseline="30000" dirty="0"/>
              <a:t>k</a:t>
            </a:r>
            <a:r>
              <a:rPr lang="en-US" sz="2400" dirty="0"/>
              <a:t>)</a:t>
            </a:r>
          </a:p>
          <a:p>
            <a:pPr lvl="2"/>
            <a:r>
              <a:rPr lang="en-US" sz="2000" dirty="0"/>
              <a:t>e.g. if </a:t>
            </a:r>
            <a:r>
              <a:rPr lang="en-US" sz="2000" i="1" dirty="0"/>
              <a:t>n</a:t>
            </a:r>
            <a:r>
              <a:rPr lang="en-US" sz="2000" dirty="0"/>
              <a:t> = 8 the bit value shown above maps to bucket 5</a:t>
            </a:r>
          </a:p>
          <a:p>
            <a:r>
              <a:rPr lang="en-US" sz="2600" dirty="0"/>
              <a:t>The range of a hash function can be doubled by increasing the number of relevant bits by one</a:t>
            </a:r>
          </a:p>
          <a:p>
            <a:endParaRPr lang="en-CA" dirty="0"/>
          </a:p>
          <a:p>
            <a:r>
              <a:rPr lang="en-US" sz="2800" dirty="0"/>
              <a:t>Consider a hash function that returns a bit value</a:t>
            </a:r>
          </a:p>
          <a:p>
            <a:pPr lvl="1"/>
            <a:r>
              <a:rPr lang="en-US" sz="2400" dirty="0"/>
              <a:t>e.g. 0100 1101 0111 0101</a:t>
            </a:r>
          </a:p>
          <a:p>
            <a:pPr lvl="1"/>
            <a:r>
              <a:rPr lang="en-US" sz="2400" dirty="0"/>
              <a:t>The bucket can be derived by calculating the bit value modulus </a:t>
            </a:r>
            <a:r>
              <a:rPr lang="en-US" sz="2400" i="1" dirty="0"/>
              <a:t>B</a:t>
            </a:r>
            <a:r>
              <a:rPr lang="en-US" sz="2400" dirty="0"/>
              <a:t> (the number of buckets)</a:t>
            </a:r>
          </a:p>
          <a:p>
            <a:pPr lvl="1"/>
            <a:r>
              <a:rPr lang="en-US" sz="2400" dirty="0"/>
              <a:t>Note that if </a:t>
            </a:r>
            <a:r>
              <a:rPr lang="en-US" sz="2400" i="1" dirty="0"/>
              <a:t>B</a:t>
            </a:r>
            <a:r>
              <a:rPr lang="en-US" sz="2400" dirty="0"/>
              <a:t> is a power of 2 the bucket can be determined by looking at the last </a:t>
            </a:r>
            <a:r>
              <a:rPr lang="en-US" sz="2400" i="1" dirty="0"/>
              <a:t>k</a:t>
            </a:r>
            <a:r>
              <a:rPr lang="en-US" sz="2400" dirty="0"/>
              <a:t> bits (where </a:t>
            </a:r>
            <a:r>
              <a:rPr lang="en-US" sz="2400" i="1" dirty="0"/>
              <a:t>B</a:t>
            </a:r>
            <a:r>
              <a:rPr lang="en-US" sz="2400" dirty="0"/>
              <a:t> = 2</a:t>
            </a:r>
            <a:r>
              <a:rPr lang="en-US" sz="2400" i="1" baseline="30000" dirty="0"/>
              <a:t>k</a:t>
            </a:r>
            <a:r>
              <a:rPr lang="en-US" sz="2400" dirty="0"/>
              <a:t>)</a:t>
            </a:r>
          </a:p>
          <a:p>
            <a:pPr lvl="2"/>
            <a:r>
              <a:rPr lang="en-US" sz="2000" dirty="0"/>
              <a:t>e.g. if </a:t>
            </a:r>
            <a:r>
              <a:rPr lang="en-US" sz="2000" i="1" dirty="0"/>
              <a:t>B</a:t>
            </a:r>
            <a:r>
              <a:rPr lang="en-US" sz="2000" dirty="0"/>
              <a:t> = 8 the bit value shown above maps to bucket 5</a:t>
            </a:r>
          </a:p>
          <a:p>
            <a:r>
              <a:rPr lang="en-US" sz="2800" dirty="0"/>
              <a:t>The range of the hash function can be doubled by increasing the number of bits by one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7721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685817" indent="-263776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055103" indent="-211021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477145" indent="-211021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1899186" indent="-211021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500A9615-4084-425E-99AB-55D87FCB06ED}" type="slidenum">
              <a:rPr lang="en-US" altLang="zh-TW">
                <a:solidFill>
                  <a:prstClr val="black"/>
                </a:solidFill>
              </a:rPr>
              <a:pPr eaLnBrk="1" hangingPunct="1"/>
              <a:t>73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3884462" y="-1419"/>
            <a:ext cx="2973538" cy="4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408" tIns="42204" rIns="84408" bIns="42204" anchor="ctr"/>
          <a:lstStyle/>
          <a:p>
            <a:endParaRPr kumimoji="1" lang="zh-TW" altLang="en-US" b="0">
              <a:solidFill>
                <a:prstClr val="black"/>
              </a:solidFill>
            </a:endParaRPr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3884462" y="8685878"/>
            <a:ext cx="2973538" cy="458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/>
          <a:p>
            <a:pPr algn="r" defTabSz="908561" eaLnBrk="0" hangingPunct="0"/>
            <a:r>
              <a:rPr kumimoji="1" lang="en-US" altLang="zh-TW" sz="1000" b="0" i="1">
                <a:solidFill>
                  <a:prstClr val="black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-1534" y="8685878"/>
            <a:ext cx="2972005" cy="458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408" tIns="42204" rIns="84408" bIns="42204" anchor="ctr"/>
          <a:lstStyle/>
          <a:p>
            <a:endParaRPr kumimoji="1" lang="zh-TW" altLang="en-US" b="0">
              <a:solidFill>
                <a:prstClr val="black"/>
              </a:solidFill>
            </a:endParaRPr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-1534" y="-1419"/>
            <a:ext cx="2972005" cy="4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408" tIns="42204" rIns="84408" bIns="42204" anchor="ctr"/>
          <a:lstStyle/>
          <a:p>
            <a:endParaRPr kumimoji="1" lang="zh-TW" altLang="en-US" b="0">
              <a:solidFill>
                <a:prstClr val="black"/>
              </a:solidFill>
            </a:endParaRPr>
          </a:p>
        </p:txBody>
      </p:sp>
      <p:sp>
        <p:nvSpPr>
          <p:cNvPr id="5735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5735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458" y="4341521"/>
            <a:ext cx="5030018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5" rIns="90479" bIns="44445"/>
          <a:lstStyle/>
          <a:p>
            <a:pPr marL="0" marR="0" lvl="1" indent="0" algn="l" defTabSz="8382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/>
              <a:t>Can global depth &lt; local depth?</a:t>
            </a:r>
          </a:p>
          <a:p>
            <a:pPr defTabSz="838221"/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77509523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685817" indent="-263776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055103" indent="-211021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477145" indent="-211021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1899186" indent="-211021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396FD50F-F7AE-4A6D-B355-7C1A0BF4DA6F}" type="slidenum">
              <a:rPr lang="en-US" altLang="zh-TW">
                <a:solidFill>
                  <a:prstClr val="black"/>
                </a:solidFill>
              </a:rPr>
              <a:pPr eaLnBrk="1" hangingPunct="1"/>
              <a:t>74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3884462" y="-1419"/>
            <a:ext cx="2973538" cy="4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408" tIns="42204" rIns="84408" bIns="42204" anchor="ctr"/>
          <a:lstStyle/>
          <a:p>
            <a:endParaRPr kumimoji="1" lang="zh-TW" altLang="en-US" b="0">
              <a:solidFill>
                <a:prstClr val="black"/>
              </a:solidFill>
            </a:endParaRPr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3884462" y="8685878"/>
            <a:ext cx="2973538" cy="458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/>
          <a:p>
            <a:pPr algn="r" defTabSz="908561" eaLnBrk="0" hangingPunct="0"/>
            <a:r>
              <a:rPr kumimoji="1" lang="en-US" altLang="zh-TW" sz="1000" b="0" i="1">
                <a:solidFill>
                  <a:prstClr val="black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-1534" y="8685878"/>
            <a:ext cx="2972005" cy="458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408" tIns="42204" rIns="84408" bIns="42204" anchor="ctr"/>
          <a:lstStyle/>
          <a:p>
            <a:endParaRPr kumimoji="1" lang="zh-TW" altLang="en-US" b="0">
              <a:solidFill>
                <a:prstClr val="black"/>
              </a:solidFill>
            </a:endParaRPr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-1534" y="-1419"/>
            <a:ext cx="2972005" cy="4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408" tIns="42204" rIns="84408" bIns="42204" anchor="ctr"/>
          <a:lstStyle/>
          <a:p>
            <a:endParaRPr kumimoji="1" lang="zh-TW" altLang="en-US" b="0">
              <a:solidFill>
                <a:prstClr val="black"/>
              </a:solidFill>
            </a:endParaRPr>
          </a:p>
        </p:txBody>
      </p:sp>
      <p:sp>
        <p:nvSpPr>
          <p:cNvPr id="5837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5837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458" y="4341521"/>
            <a:ext cx="5030018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5" rIns="90479" bIns="44445"/>
          <a:lstStyle/>
          <a:p>
            <a:pPr eaLnBrk="0" hangingPunct="0"/>
            <a:r>
              <a:rPr kumimoji="1" lang="en-US" altLang="zh-TW" b="0" dirty="0">
                <a:solidFill>
                  <a:srgbClr val="FFFFFF"/>
                </a:solidFill>
                <a:latin typeface="Calibri" pitchFamily="34" charset="0"/>
              </a:rPr>
              <a:t>Know the difference between </a:t>
            </a:r>
            <a:r>
              <a:rPr kumimoji="1" lang="en-US" altLang="zh-TW" b="0" dirty="0">
                <a:solidFill>
                  <a:srgbClr val="FF99CC"/>
                </a:solidFill>
                <a:latin typeface="Calibri" pitchFamily="34" charset="0"/>
              </a:rPr>
              <a:t>double directory</a:t>
            </a:r>
            <a:r>
              <a:rPr kumimoji="1" lang="en-US" altLang="zh-TW" b="0" dirty="0">
                <a:solidFill>
                  <a:srgbClr val="FFFFFF"/>
                </a:solidFill>
                <a:latin typeface="Calibri" pitchFamily="34" charset="0"/>
              </a:rPr>
              <a:t> &amp; </a:t>
            </a:r>
            <a:r>
              <a:rPr kumimoji="1" lang="en-US" altLang="zh-TW" b="0" dirty="0">
                <a:solidFill>
                  <a:srgbClr val="FF99CC"/>
                </a:solidFill>
                <a:latin typeface="Calibri" pitchFamily="34" charset="0"/>
              </a:rPr>
              <a:t>split bucket</a:t>
            </a:r>
            <a:r>
              <a:rPr kumimoji="1" lang="en-US" altLang="zh-TW" b="0" dirty="0">
                <a:solidFill>
                  <a:srgbClr val="FFFFFF"/>
                </a:solidFill>
                <a:latin typeface="Calibri" pitchFamily="34" charset="0"/>
              </a:rPr>
              <a:t>.</a:t>
            </a:r>
          </a:p>
          <a:p>
            <a:pPr eaLnBrk="0" hangingPunct="0"/>
            <a:r>
              <a:rPr kumimoji="1" lang="en-US" altLang="zh-TW" b="0" dirty="0">
                <a:solidFill>
                  <a:srgbClr val="FFFFFF"/>
                </a:solidFill>
                <a:latin typeface="Calibri" pitchFamily="34" charset="0"/>
              </a:rPr>
              <a:t>double directory:</a:t>
            </a:r>
          </a:p>
          <a:p>
            <a:pPr eaLnBrk="0" hangingPunct="0">
              <a:buFontTx/>
              <a:buChar char="-"/>
            </a:pPr>
            <a:r>
              <a:rPr kumimoji="1" lang="en-US" altLang="zh-TW" b="0" dirty="0">
                <a:solidFill>
                  <a:srgbClr val="FFFFFF"/>
                </a:solidFill>
                <a:latin typeface="Calibri" pitchFamily="34" charset="0"/>
              </a:rPr>
              <a:t>Increment global depth</a:t>
            </a:r>
          </a:p>
          <a:p>
            <a:pPr eaLnBrk="0" hangingPunct="0">
              <a:buFontTx/>
              <a:buChar char="-"/>
            </a:pPr>
            <a:r>
              <a:rPr kumimoji="1" lang="en-US" altLang="zh-TW" b="0" dirty="0">
                <a:solidFill>
                  <a:srgbClr val="FFFFFF"/>
                </a:solidFill>
                <a:latin typeface="Calibri" pitchFamily="34" charset="0"/>
              </a:rPr>
              <a:t>Rehash bucket A</a:t>
            </a:r>
          </a:p>
          <a:p>
            <a:pPr eaLnBrk="0" hangingPunct="0">
              <a:buFontTx/>
              <a:buChar char="-"/>
            </a:pPr>
            <a:r>
              <a:rPr kumimoji="1" lang="en-US" altLang="zh-TW" b="0" dirty="0">
                <a:solidFill>
                  <a:srgbClr val="FFFFFF"/>
                </a:solidFill>
                <a:latin typeface="Calibri" pitchFamily="34" charset="0"/>
              </a:rPr>
              <a:t>Increment local depth, why track local depth?</a:t>
            </a:r>
          </a:p>
          <a:p>
            <a:pPr defTabSz="83822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2544827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685817" indent="-263776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055103" indent="-211021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477145" indent="-211021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1899186" indent="-211021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8D22EBF0-251C-4156-83B7-0D13D4387CD6}" type="slidenum">
              <a:rPr lang="en-US" altLang="zh-TW">
                <a:solidFill>
                  <a:prstClr val="black"/>
                </a:solidFill>
              </a:rPr>
              <a:pPr eaLnBrk="1" hangingPunct="1"/>
              <a:t>75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3884462" y="-1419"/>
            <a:ext cx="2973538" cy="4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408" tIns="42204" rIns="84408" bIns="42204" anchor="ctr"/>
          <a:lstStyle/>
          <a:p>
            <a:endParaRPr kumimoji="1" lang="zh-TW" altLang="en-US" b="0">
              <a:solidFill>
                <a:prstClr val="black"/>
              </a:solidFill>
            </a:endParaRPr>
          </a:p>
        </p:txBody>
      </p:sp>
      <p:sp>
        <p:nvSpPr>
          <p:cNvPr id="59396" name="Rectangle 3"/>
          <p:cNvSpPr>
            <a:spLocks noChangeArrowheads="1"/>
          </p:cNvSpPr>
          <p:nvPr/>
        </p:nvSpPr>
        <p:spPr bwMode="auto">
          <a:xfrm>
            <a:off x="3884462" y="8685878"/>
            <a:ext cx="2973538" cy="458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/>
          <a:p>
            <a:pPr algn="r" defTabSz="908561" eaLnBrk="0" hangingPunct="0"/>
            <a:r>
              <a:rPr kumimoji="1" lang="en-US" altLang="zh-TW" sz="1000" b="0" i="1">
                <a:solidFill>
                  <a:prstClr val="black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-1534" y="8685878"/>
            <a:ext cx="2972005" cy="458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408" tIns="42204" rIns="84408" bIns="42204" anchor="ctr"/>
          <a:lstStyle/>
          <a:p>
            <a:endParaRPr kumimoji="1" lang="zh-TW" altLang="en-US" b="0">
              <a:solidFill>
                <a:prstClr val="black"/>
              </a:solidFill>
            </a:endParaRPr>
          </a:p>
        </p:txBody>
      </p:sp>
      <p:sp>
        <p:nvSpPr>
          <p:cNvPr id="59398" name="Rectangle 5"/>
          <p:cNvSpPr>
            <a:spLocks noChangeArrowheads="1"/>
          </p:cNvSpPr>
          <p:nvPr/>
        </p:nvSpPr>
        <p:spPr bwMode="auto">
          <a:xfrm>
            <a:off x="-1534" y="-1419"/>
            <a:ext cx="2972005" cy="4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408" tIns="42204" rIns="84408" bIns="42204" anchor="ctr"/>
          <a:lstStyle/>
          <a:p>
            <a:endParaRPr kumimoji="1" lang="zh-TW" altLang="en-US" b="0">
              <a:solidFill>
                <a:prstClr val="black"/>
              </a:solidFill>
            </a:endParaRPr>
          </a:p>
        </p:txBody>
      </p:sp>
      <p:sp>
        <p:nvSpPr>
          <p:cNvPr id="5939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594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458" y="4341521"/>
            <a:ext cx="5030018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5" rIns="90479" bIns="44445"/>
          <a:lstStyle/>
          <a:p>
            <a:pPr defTabSz="838221"/>
            <a:r>
              <a:rPr lang="en-US" altLang="zh-TW" dirty="0"/>
              <a:t>Split the bucket</a:t>
            </a:r>
          </a:p>
          <a:p>
            <a:pPr defTabSz="838221"/>
            <a:r>
              <a:rPr lang="en-US" altLang="zh-TW" dirty="0"/>
              <a:t>-&gt; check local depth = global depth</a:t>
            </a:r>
          </a:p>
          <a:p>
            <a:pPr defTabSz="838221"/>
            <a:r>
              <a:rPr lang="en-US" altLang="zh-TW" dirty="0"/>
              <a:t>-&gt; if yes, double the directory -&gt; rehash the entries and distribute into two buckets</a:t>
            </a:r>
          </a:p>
          <a:p>
            <a:pPr defTabSz="838221"/>
            <a:r>
              <a:rPr lang="en-US" altLang="zh-TW" dirty="0"/>
              <a:t>-&gt; if no, rehash the entries and distribute them into two buckets. </a:t>
            </a:r>
          </a:p>
          <a:p>
            <a:pPr defTabSz="838221"/>
            <a:r>
              <a:rPr lang="en-US" altLang="zh-TW" dirty="0"/>
              <a:t>-&gt; increment the local depth.</a:t>
            </a:r>
          </a:p>
          <a:p>
            <a:pPr defTabSz="83822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0353171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685817" indent="-263776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055103" indent="-211021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477145" indent="-211021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1899186" indent="-211021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199E2594-0ED2-4B55-90B2-C0D3C8E0BDF2}" type="slidenum">
              <a:rPr lang="en-US" altLang="zh-TW"/>
              <a:pPr eaLnBrk="1" hangingPunct="1"/>
              <a:t>76</a:t>
            </a:fld>
            <a:endParaRPr lang="en-US" altLang="zh-TW"/>
          </a:p>
        </p:txBody>
      </p:sp>
      <p:sp>
        <p:nvSpPr>
          <p:cNvPr id="60419" name="Rectangle 2"/>
          <p:cNvSpPr>
            <a:spLocks noChangeArrowheads="1"/>
          </p:cNvSpPr>
          <p:nvPr/>
        </p:nvSpPr>
        <p:spPr bwMode="auto">
          <a:xfrm>
            <a:off x="3884462" y="-1419"/>
            <a:ext cx="2973538" cy="4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408" tIns="42204" rIns="84408" bIns="42204" anchor="ctr"/>
          <a:lstStyle/>
          <a:p>
            <a:endParaRPr lang="zh-TW" altLang="en-US"/>
          </a:p>
        </p:txBody>
      </p:sp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3884462" y="8685878"/>
            <a:ext cx="2973538" cy="458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/>
          <a:p>
            <a:pPr algn="r" defTabSz="908561" eaLnBrk="0" hangingPunct="0"/>
            <a:r>
              <a:rPr lang="en-US" altLang="zh-TW" sz="1000" i="1">
                <a:latin typeface="Times New Roman" pitchFamily="18" charset="0"/>
              </a:rPr>
              <a:t>8</a:t>
            </a:r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-1534" y="8685878"/>
            <a:ext cx="2972005" cy="458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408" tIns="42204" rIns="84408" bIns="42204" anchor="ctr"/>
          <a:lstStyle/>
          <a:p>
            <a:endParaRPr lang="zh-TW" altLang="en-US"/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-1534" y="-1419"/>
            <a:ext cx="2972005" cy="4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408" tIns="42204" rIns="84408" bIns="42204" anchor="ctr"/>
          <a:lstStyle/>
          <a:p>
            <a:endParaRPr lang="zh-TW" altLang="en-US"/>
          </a:p>
        </p:txBody>
      </p:sp>
      <p:sp>
        <p:nvSpPr>
          <p:cNvPr id="6042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6042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458" y="4341521"/>
            <a:ext cx="5030018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5" rIns="90479" bIns="44445"/>
          <a:lstStyle/>
          <a:p>
            <a:pPr marL="0" marR="0" lvl="1" indent="0" algn="l" defTabSz="8382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/>
              <a:t>Note that you can do this only by using the least significant bits (right-most bits) in the directory.</a:t>
            </a:r>
          </a:p>
          <a:p>
            <a:r>
              <a:rPr lang="en-US" dirty="0">
                <a:solidFill>
                  <a:srgbClr val="CF0E30"/>
                </a:solidFill>
                <a:latin typeface="Book Antiqua" pitchFamily="18" charset="0"/>
              </a:rPr>
              <a:t>Why use </a:t>
            </a:r>
            <a:r>
              <a:rPr lang="en-US" b="1" dirty="0">
                <a:solidFill>
                  <a:srgbClr val="CF0E30"/>
                </a:solidFill>
                <a:latin typeface="Book Antiqua" pitchFamily="18" charset="0"/>
              </a:rPr>
              <a:t>least significant </a:t>
            </a:r>
            <a:r>
              <a:rPr lang="en-US" dirty="0">
                <a:solidFill>
                  <a:srgbClr val="CF0E30"/>
                </a:solidFill>
                <a:latin typeface="Book Antiqua" pitchFamily="18" charset="0"/>
              </a:rPr>
              <a:t>bits in directory? =&gt; Allows for doubling via copying!</a:t>
            </a:r>
          </a:p>
          <a:p>
            <a:pPr defTabSz="838221"/>
            <a:endParaRPr lang="en-US" altLang="zh-TW" dirty="0"/>
          </a:p>
          <a:p>
            <a:pPr marL="0" marR="0" lvl="1" indent="0" algn="l" defTabSz="8382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/>
              <a:t>Before insert, bucket is full &amp; </a:t>
            </a:r>
            <a:r>
              <a:rPr lang="en-US" altLang="zh-TW" sz="2400" dirty="0">
                <a:solidFill>
                  <a:srgbClr val="C00000"/>
                </a:solidFill>
              </a:rPr>
              <a:t>local depth = global depth</a:t>
            </a:r>
            <a:r>
              <a:rPr lang="en-US" altLang="zh-TW" sz="2400" dirty="0"/>
              <a:t>.  </a:t>
            </a:r>
          </a:p>
          <a:p>
            <a:pPr defTabSz="838221"/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0758073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685817" indent="-263776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055103" indent="-211021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477145" indent="-211021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1899186" indent="-211021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60BB36C2-FCBA-4DEA-A379-3EEF51259A95}" type="slidenum">
              <a:rPr lang="en-US" altLang="zh-TW"/>
              <a:pPr eaLnBrk="1" hangingPunct="1"/>
              <a:t>77</a:t>
            </a:fld>
            <a:endParaRPr lang="en-US" altLang="zh-TW"/>
          </a:p>
        </p:txBody>
      </p:sp>
      <p:sp>
        <p:nvSpPr>
          <p:cNvPr id="65539" name="Rectangle 2"/>
          <p:cNvSpPr>
            <a:spLocks noChangeArrowheads="1"/>
          </p:cNvSpPr>
          <p:nvPr/>
        </p:nvSpPr>
        <p:spPr bwMode="auto">
          <a:xfrm>
            <a:off x="3884462" y="-1419"/>
            <a:ext cx="2973538" cy="4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408" tIns="42204" rIns="84408" bIns="42204" anchor="ctr"/>
          <a:lstStyle/>
          <a:p>
            <a:endParaRPr lang="zh-TW" altLang="en-US"/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3884462" y="8685878"/>
            <a:ext cx="2973538" cy="458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/>
          <a:p>
            <a:pPr algn="r" defTabSz="908561" eaLnBrk="0" hangingPunct="0"/>
            <a:r>
              <a:rPr lang="en-US" altLang="zh-TW" sz="1000" i="1">
                <a:latin typeface="Times New Roman" pitchFamily="18" charset="0"/>
              </a:rPr>
              <a:t>10</a:t>
            </a:r>
          </a:p>
        </p:txBody>
      </p:sp>
      <p:sp>
        <p:nvSpPr>
          <p:cNvPr id="65541" name="Rectangle 4"/>
          <p:cNvSpPr>
            <a:spLocks noChangeArrowheads="1"/>
          </p:cNvSpPr>
          <p:nvPr/>
        </p:nvSpPr>
        <p:spPr bwMode="auto">
          <a:xfrm>
            <a:off x="-1534" y="8685878"/>
            <a:ext cx="2972005" cy="458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408" tIns="42204" rIns="84408" bIns="42204" anchor="ctr"/>
          <a:lstStyle/>
          <a:p>
            <a:endParaRPr lang="zh-TW" altLang="en-US"/>
          </a:p>
        </p:txBody>
      </p:sp>
      <p:sp>
        <p:nvSpPr>
          <p:cNvPr id="65542" name="Rectangle 5"/>
          <p:cNvSpPr>
            <a:spLocks noChangeArrowheads="1"/>
          </p:cNvSpPr>
          <p:nvPr/>
        </p:nvSpPr>
        <p:spPr bwMode="auto">
          <a:xfrm>
            <a:off x="-1534" y="-1419"/>
            <a:ext cx="2972005" cy="4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408" tIns="42204" rIns="84408" bIns="42204" anchor="ctr"/>
          <a:lstStyle/>
          <a:p>
            <a:endParaRPr lang="zh-TW" altLang="en-US"/>
          </a:p>
        </p:txBody>
      </p:sp>
      <p:sp>
        <p:nvSpPr>
          <p:cNvPr id="6554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6554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458" y="4341521"/>
            <a:ext cx="5030018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5" rIns="90479" bIns="44445"/>
          <a:lstStyle/>
          <a:p>
            <a:pPr>
              <a:buSzPct val="75000"/>
            </a:pPr>
            <a:r>
              <a:rPr lang="en-US" dirty="0"/>
              <a:t>Biggest problem:</a:t>
            </a:r>
          </a:p>
          <a:p>
            <a:pPr lvl="1">
              <a:buSzPct val="75000"/>
            </a:pPr>
            <a:r>
              <a:rPr lang="en-US" dirty="0"/>
              <a:t>Multiple entries with same hash value cause problems!</a:t>
            </a:r>
          </a:p>
          <a:p>
            <a:pPr lvl="1">
              <a:buSzPct val="75000"/>
            </a:pPr>
            <a:r>
              <a:rPr lang="en-US" dirty="0"/>
              <a:t>If bucket already full of same hash value, will keep doubling forever!  So must use overflow buckets if dups.</a:t>
            </a:r>
          </a:p>
          <a:p>
            <a:pPr defTabSz="838221"/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803005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–Index entries contains: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•Can contain the data tuple itself (index and table are integrated in this case); 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•Search key value and a pointer to a row having that value; table stored separately in this case –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unclustered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index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–Search mechanism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</a:t>
            </a:r>
            <a:r>
              <a:rPr lang="en-US" sz="1200" b="1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 + data structure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locating an index entry with a given search key value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–Index entries are stored in accordance with the search key value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•Entries with the same search key value are stored together (hash, B-tree)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•Entries may be sorted on search key value (B-tree)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674697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685817" indent="-263776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055103" indent="-211021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477145" indent="-211021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1899186" indent="-211021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9575DD38-40B9-4C29-B4B8-225ABD8BDA4C}" type="slidenum">
              <a:rPr lang="en-US" altLang="zh-TW"/>
              <a:pPr eaLnBrk="1" hangingPunct="1"/>
              <a:t>78</a:t>
            </a:fld>
            <a:endParaRPr lang="en-US" altLang="zh-TW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1522"/>
            <a:ext cx="5030018" cy="41160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50" tIns="45825" rIns="91650" bIns="45825">
            <a:normAutofit fontScale="32500" lnSpcReduction="20000"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LH</a:t>
            </a:r>
            <a:r>
              <a:rPr lang="en-US" b="1" baseline="0" dirty="0"/>
              <a:t> key parameters: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Round = 0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err="1"/>
              <a:t>N</a:t>
            </a:r>
            <a:r>
              <a:rPr lang="en-US" b="1" baseline="-25000" dirty="0" err="1"/>
              <a:t>round</a:t>
            </a:r>
            <a:r>
              <a:rPr lang="en-US" b="1" baseline="0" dirty="0"/>
              <a:t> = # buckets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Next = bucket the Next Pointer is pointing to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b="1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h </a:t>
            </a:r>
            <a:r>
              <a:rPr lang="en-US" dirty="0"/>
              <a:t>is some hash function (range is </a:t>
            </a:r>
            <a:r>
              <a:rPr lang="en-US" i="1" dirty="0"/>
              <a:t>not</a:t>
            </a:r>
            <a:r>
              <a:rPr lang="en-US" dirty="0"/>
              <a:t> 0 to N-1)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N = 2</a:t>
            </a:r>
            <a:r>
              <a:rPr lang="en-US" i="1" baseline="30000" dirty="0"/>
              <a:t>d0</a:t>
            </a:r>
            <a:r>
              <a:rPr lang="en-US" dirty="0"/>
              <a:t>, for some </a:t>
            </a:r>
            <a:r>
              <a:rPr lang="en-US" i="1" dirty="0"/>
              <a:t>d0</a:t>
            </a:r>
            <a:r>
              <a:rPr lang="en-US" dirty="0"/>
              <a:t>, </a:t>
            </a:r>
            <a:r>
              <a:rPr lang="en-US" b="1" dirty="0"/>
              <a:t>h</a:t>
            </a:r>
            <a:r>
              <a:rPr lang="en-US" baseline="-25000" dirty="0"/>
              <a:t>i</a:t>
            </a:r>
            <a:r>
              <a:rPr lang="en-US" dirty="0"/>
              <a:t> consists of applying </a:t>
            </a:r>
            <a:r>
              <a:rPr lang="en-US" b="1" dirty="0"/>
              <a:t>h </a:t>
            </a:r>
            <a:r>
              <a:rPr lang="en-US" dirty="0"/>
              <a:t>and looking at the last </a:t>
            </a:r>
            <a:r>
              <a:rPr lang="en-US" i="1" dirty="0"/>
              <a:t>di</a:t>
            </a:r>
            <a:r>
              <a:rPr lang="en-US" dirty="0"/>
              <a:t> bits, where </a:t>
            </a:r>
            <a:r>
              <a:rPr lang="en-US" i="1" dirty="0"/>
              <a:t>di</a:t>
            </a:r>
            <a:r>
              <a:rPr lang="en-US" dirty="0"/>
              <a:t> = </a:t>
            </a:r>
            <a:r>
              <a:rPr lang="en-US" i="1" dirty="0"/>
              <a:t>d0</a:t>
            </a:r>
            <a:r>
              <a:rPr lang="en-US" dirty="0"/>
              <a:t> + </a:t>
            </a:r>
            <a:r>
              <a:rPr lang="en-US" i="1" dirty="0"/>
              <a:t>i</a:t>
            </a:r>
            <a:r>
              <a:rPr lang="en-US" dirty="0"/>
              <a:t>.</a:t>
            </a:r>
          </a:p>
          <a:p>
            <a:pPr>
              <a:spcAft>
                <a:spcPts val="600"/>
              </a:spcAft>
            </a:pPr>
            <a:endParaRPr lang="en-US" sz="2800" dirty="0"/>
          </a:p>
          <a:p>
            <a:pPr>
              <a:spcAft>
                <a:spcPts val="600"/>
              </a:spcAft>
            </a:pPr>
            <a:r>
              <a:rPr lang="en-US" sz="2800" dirty="0"/>
              <a:t>Linear hashing is another dynamic hashing system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The number of buckets (</a:t>
            </a:r>
            <a:r>
              <a:rPr lang="en-US" sz="2800" i="1" dirty="0"/>
              <a:t>n</a:t>
            </a:r>
            <a:r>
              <a:rPr lang="en-US" sz="2800" dirty="0"/>
              <a:t>) is selected to maintain an average occupancy in buckets </a:t>
            </a:r>
            <a:r>
              <a:rPr lang="en-US" sz="2400" dirty="0"/>
              <a:t>e.g. 80%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Buckets are not always split when full</a:t>
            </a:r>
            <a:r>
              <a:rPr lang="en-US" sz="2600" dirty="0"/>
              <a:t>	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So overflow blocks are allowed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The average number of overflow blocks per bucket is less than 1</a:t>
            </a:r>
          </a:p>
          <a:p>
            <a:pPr>
              <a:spcAft>
                <a:spcPts val="600"/>
              </a:spcAft>
            </a:pPr>
            <a:r>
              <a:rPr lang="en-CA" dirty="0"/>
              <a:t>Linear hashing does not use a directory</a:t>
            </a:r>
          </a:p>
          <a:p>
            <a:pPr>
              <a:spcAft>
                <a:spcPts val="600"/>
              </a:spcAft>
            </a:pPr>
            <a:r>
              <a:rPr lang="en-CA" dirty="0"/>
              <a:t>Like extensible hashing only the right most </a:t>
            </a:r>
            <a:r>
              <a:rPr lang="en-CA" i="1" dirty="0"/>
              <a:t>i</a:t>
            </a:r>
            <a:r>
              <a:rPr lang="en-CA" dirty="0"/>
              <a:t> bits of </a:t>
            </a:r>
            <a:r>
              <a:rPr lang="en-CA" i="1" dirty="0"/>
              <a:t>h</a:t>
            </a:r>
            <a:r>
              <a:rPr lang="en-CA" dirty="0"/>
              <a:t>(</a:t>
            </a:r>
            <a:r>
              <a:rPr lang="en-CA" i="1" dirty="0"/>
              <a:t>K</a:t>
            </a:r>
            <a:r>
              <a:rPr lang="en-CA" dirty="0"/>
              <a:t>) are used to determine a bucket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number of bits used to number the entries in the bucket array is </a:t>
            </a:r>
            <a:r>
              <a:rPr lang="en-US" sz="1200" dirty="0">
                <a:sym typeface="Symbol"/>
              </a:rPr>
              <a:t>log</a:t>
            </a:r>
            <a:r>
              <a:rPr lang="en-US" sz="1200" baseline="-25000" dirty="0">
                <a:sym typeface="Symbol"/>
              </a:rPr>
              <a:t>2</a:t>
            </a:r>
            <a:r>
              <a:rPr lang="en-US" sz="1200" i="1" dirty="0">
                <a:sym typeface="Symbol"/>
              </a:rPr>
              <a:t>n</a:t>
            </a:r>
            <a:r>
              <a:rPr lang="en-US" sz="1200" dirty="0">
                <a:sym typeface="Symbol"/>
              </a:rPr>
              <a:t></a:t>
            </a:r>
            <a:endParaRPr lang="en-US" sz="1200" dirty="0"/>
          </a:p>
          <a:p>
            <a:endParaRPr lang="en-CA" dirty="0"/>
          </a:p>
          <a:p>
            <a:pPr>
              <a:spcAft>
                <a:spcPts val="600"/>
              </a:spcAft>
            </a:pPr>
            <a:r>
              <a:rPr lang="en-CA" sz="2800" dirty="0"/>
              <a:t>Linear hashing does not use a directory</a:t>
            </a:r>
          </a:p>
          <a:p>
            <a:pPr>
              <a:spcAft>
                <a:spcPts val="600"/>
              </a:spcAft>
            </a:pPr>
            <a:r>
              <a:rPr lang="en-CA" sz="2800" dirty="0"/>
              <a:t>The hash function determines which bucket a record is mapped to</a:t>
            </a:r>
          </a:p>
          <a:p>
            <a:pPr lvl="1">
              <a:spcAft>
                <a:spcPts val="600"/>
              </a:spcAft>
            </a:pPr>
            <a:r>
              <a:rPr lang="en-CA" sz="2400" dirty="0"/>
              <a:t>The primary blocks of the buckets are stored sequentially</a:t>
            </a:r>
          </a:p>
          <a:p>
            <a:pPr lvl="1">
              <a:spcAft>
                <a:spcPts val="600"/>
              </a:spcAft>
            </a:pPr>
            <a:r>
              <a:rPr lang="en-CA" sz="2400" dirty="0"/>
              <a:t>So that bucket </a:t>
            </a:r>
            <a:r>
              <a:rPr lang="en-CA" sz="2400" i="1" dirty="0"/>
              <a:t>m</a:t>
            </a:r>
            <a:r>
              <a:rPr lang="en-CA" sz="2400" dirty="0"/>
              <a:t> can be found by adding </a:t>
            </a:r>
            <a:r>
              <a:rPr lang="en-CA" sz="2400" i="1" dirty="0"/>
              <a:t>m</a:t>
            </a:r>
            <a:r>
              <a:rPr lang="en-CA" sz="2400" dirty="0"/>
              <a:t> to the address of the first bucket</a:t>
            </a:r>
          </a:p>
          <a:p>
            <a:pPr>
              <a:spcAft>
                <a:spcPts val="600"/>
              </a:spcAft>
            </a:pPr>
            <a:r>
              <a:rPr lang="en-CA" sz="2800" dirty="0"/>
              <a:t>Like extensible hashing only the right most </a:t>
            </a:r>
            <a:r>
              <a:rPr lang="en-CA" sz="2800" i="1" dirty="0"/>
              <a:t>i</a:t>
            </a:r>
            <a:r>
              <a:rPr lang="en-CA" sz="2800" dirty="0"/>
              <a:t> bits of </a:t>
            </a:r>
            <a:r>
              <a:rPr lang="en-CA" sz="2800" i="1" dirty="0"/>
              <a:t>h</a:t>
            </a:r>
            <a:r>
              <a:rPr lang="en-CA" sz="2800" dirty="0"/>
              <a:t>(</a:t>
            </a:r>
            <a:r>
              <a:rPr lang="en-CA" sz="2800" i="1" dirty="0"/>
              <a:t>K</a:t>
            </a:r>
            <a:r>
              <a:rPr lang="en-CA" sz="2800" dirty="0"/>
              <a:t>) are used to determine a bucket</a:t>
            </a:r>
          </a:p>
          <a:p>
            <a:pPr eaLnBrk="1" hangingPunct="1"/>
            <a:endParaRPr lang="zh-TW" altLang="zh-TW" b="1" dirty="0">
              <a:sym typeface="GreekMathSymbols" pitchFamily="3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2888762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685817" indent="-263776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055103" indent="-211021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477145" indent="-211021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1899186" indent="-211021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9BE39AE1-66FB-4A79-8137-0B81DDE9F17C}" type="slidenum">
              <a:rPr lang="en-US" altLang="zh-TW"/>
              <a:pPr eaLnBrk="1" hangingPunct="1"/>
              <a:t>79</a:t>
            </a:fld>
            <a:endParaRPr lang="en-US" altLang="zh-TW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1522"/>
            <a:ext cx="5030018" cy="41160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50" tIns="45825" rIns="91650" bIns="45825">
            <a:normAutofit fontScale="47500" lnSpcReduction="20000"/>
          </a:bodyPr>
          <a:lstStyle/>
          <a:p>
            <a:pPr eaLnBrk="1" hangingPunct="1"/>
            <a:r>
              <a:rPr lang="en-US" altLang="zh-TW" sz="2800" dirty="0"/>
              <a:t> (same as in static hashing) </a:t>
            </a:r>
          </a:p>
          <a:p>
            <a:pPr eaLnBrk="1" hangingPunct="1"/>
            <a:r>
              <a:rPr lang="en-US" altLang="zh-TW" sz="2800" dirty="0"/>
              <a:t>Basic Idea: </a:t>
            </a:r>
          </a:p>
          <a:p>
            <a:pPr lvl="1" eaLnBrk="1" hangingPunct="1"/>
            <a:r>
              <a:rPr lang="en-US" altLang="zh-TW" sz="2400" dirty="0"/>
              <a:t>Pages are split when overflows occur </a:t>
            </a:r>
            <a:r>
              <a:rPr lang="en-US" altLang="zh-TW" sz="2400" dirty="0">
                <a:latin typeface="Times New Roman" pitchFamily="18" charset="0"/>
              </a:rPr>
              <a:t>–</a:t>
            </a:r>
            <a:r>
              <a:rPr lang="en-US" altLang="zh-TW" sz="2400" dirty="0"/>
              <a:t> but not necessarily the page with the overflow.</a:t>
            </a:r>
          </a:p>
          <a:p>
            <a:pPr lvl="1" eaLnBrk="1" hangingPunct="1"/>
            <a:r>
              <a:rPr lang="en-US" altLang="zh-TW" sz="2400" dirty="0"/>
              <a:t>Splitting occurs in turn, in a </a:t>
            </a:r>
            <a:r>
              <a:rPr lang="en-US" altLang="zh-TW" sz="2400" dirty="0">
                <a:solidFill>
                  <a:srgbClr val="C00000"/>
                </a:solidFill>
              </a:rPr>
              <a:t>round robin </a:t>
            </a:r>
            <a:r>
              <a:rPr lang="en-US" altLang="zh-TW" sz="2400" dirty="0"/>
              <a:t>fashion.</a:t>
            </a:r>
          </a:p>
          <a:p>
            <a:pPr lvl="2" eaLnBrk="1" hangingPunct="1"/>
            <a:r>
              <a:rPr lang="en-US" altLang="zh-TW" sz="2000" dirty="0"/>
              <a:t>one by one from the first bucket to the last bucket.</a:t>
            </a:r>
          </a:p>
          <a:p>
            <a:pPr lvl="2" eaLnBrk="1" hangingPunct="1"/>
            <a:endParaRPr lang="en-US" altLang="zh-TW" sz="2000" dirty="0"/>
          </a:p>
          <a:p>
            <a:pPr eaLnBrk="1" hangingPunct="1"/>
            <a:r>
              <a:rPr lang="en-US" altLang="zh-TW" sz="2400" dirty="0"/>
              <a:t>Use a family of hash functions </a:t>
            </a:r>
            <a:r>
              <a:rPr lang="en-US" altLang="zh-TW" sz="2400" b="1" dirty="0"/>
              <a:t>h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, </a:t>
            </a:r>
            <a:r>
              <a:rPr lang="en-US" altLang="zh-TW" sz="2400" b="1" dirty="0"/>
              <a:t>h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 </a:t>
            </a:r>
            <a:r>
              <a:rPr lang="en-US" altLang="zh-TW" sz="2400" b="1" dirty="0"/>
              <a:t>h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, ...</a:t>
            </a:r>
          </a:p>
          <a:p>
            <a:pPr lvl="1" eaLnBrk="1" hangingPunct="1"/>
            <a:r>
              <a:rPr lang="en-US" altLang="zh-TW" sz="2400" dirty="0"/>
              <a:t>Each function</a:t>
            </a:r>
            <a:r>
              <a:rPr lang="en-US" altLang="zh-TW" sz="2400" dirty="0">
                <a:latin typeface="Times New Roman" pitchFamily="18" charset="0"/>
              </a:rPr>
              <a:t>’</a:t>
            </a:r>
            <a:r>
              <a:rPr lang="en-US" altLang="zh-TW" sz="2400" dirty="0"/>
              <a:t>s range is twice that of its predecessor.</a:t>
            </a:r>
          </a:p>
          <a:p>
            <a:pPr lvl="1" eaLnBrk="1" hangingPunct="1"/>
            <a:r>
              <a:rPr lang="en-US" altLang="zh-TW" sz="2400" dirty="0"/>
              <a:t>When all the pages at one level (the current hash function) have been split, a new level is applied.</a:t>
            </a:r>
          </a:p>
          <a:p>
            <a:pPr lvl="1" eaLnBrk="1" hangingPunct="1"/>
            <a:r>
              <a:rPr lang="en-US" altLang="zh-TW" sz="2400" dirty="0"/>
              <a:t>Splitting occurs gradually</a:t>
            </a:r>
          </a:p>
          <a:p>
            <a:pPr lvl="1" eaLnBrk="1" hangingPunct="1"/>
            <a:r>
              <a:rPr lang="en-US" altLang="zh-TW" sz="2400" dirty="0"/>
              <a:t>Primary pages are allocated in order &amp; consecutively.</a:t>
            </a:r>
          </a:p>
          <a:p>
            <a:pPr eaLnBrk="1" hangingPunct="1"/>
            <a:endParaRPr lang="en-US" altLang="zh-TW" b="1" dirty="0">
              <a:sym typeface="GreekMathSymbols" pitchFamily="34" charset="2"/>
            </a:endParaRPr>
          </a:p>
          <a:p>
            <a:pPr>
              <a:spcAft>
                <a:spcPts val="600"/>
              </a:spcAft>
            </a:pPr>
            <a:r>
              <a:rPr lang="en-US" sz="2800" dirty="0"/>
              <a:t>At any time </a:t>
            </a:r>
            <a:r>
              <a:rPr lang="en-US" sz="2800" i="1" dirty="0"/>
              <a:t>i</a:t>
            </a:r>
            <a:r>
              <a:rPr lang="en-US" sz="2800" dirty="0"/>
              <a:t> bits of the hash value are used to map records to </a:t>
            </a:r>
            <a:r>
              <a:rPr lang="en-US" sz="2800" i="1" dirty="0"/>
              <a:t>n</a:t>
            </a:r>
            <a:r>
              <a:rPr lang="en-US" sz="2800" dirty="0"/>
              <a:t> buckets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Values for the i bits range from 0 to 2</a:t>
            </a:r>
            <a:r>
              <a:rPr lang="en-US" sz="2400" i="1" baseline="30000" dirty="0"/>
              <a:t>i</a:t>
            </a:r>
            <a:r>
              <a:rPr lang="en-US" sz="2400" dirty="0"/>
              <a:t>-1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The value for n may be less than 2</a:t>
            </a:r>
            <a:r>
              <a:rPr lang="en-US" sz="2400" i="1" baseline="30000" dirty="0"/>
              <a:t>i</a:t>
            </a:r>
            <a:r>
              <a:rPr lang="en-US" sz="2400" dirty="0"/>
              <a:t>-1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Computing </a:t>
            </a:r>
            <a:r>
              <a:rPr lang="en-US" sz="2400" i="1" dirty="0"/>
              <a:t>h</a:t>
            </a:r>
            <a:r>
              <a:rPr lang="en-US" sz="2400" dirty="0"/>
              <a:t>(</a:t>
            </a:r>
            <a:r>
              <a:rPr lang="en-US" sz="2400" i="1" dirty="0"/>
              <a:t>K</a:t>
            </a:r>
            <a:r>
              <a:rPr lang="en-US" sz="2400" dirty="0"/>
              <a:t>) on a search key value </a:t>
            </a:r>
            <a:r>
              <a:rPr lang="en-US" sz="2400" i="1" dirty="0"/>
              <a:t>K</a:t>
            </a:r>
            <a:r>
              <a:rPr lang="en-US" sz="2400" dirty="0"/>
              <a:t> results in a value </a:t>
            </a:r>
            <a:r>
              <a:rPr lang="en-US" sz="2400" i="1" dirty="0"/>
              <a:t>m</a:t>
            </a:r>
            <a:r>
              <a:rPr lang="en-US" sz="2400" dirty="0"/>
              <a:t> for the last </a:t>
            </a:r>
            <a:r>
              <a:rPr lang="en-US" sz="2400" i="1" dirty="0"/>
              <a:t>i</a:t>
            </a:r>
            <a:r>
              <a:rPr lang="en-US" sz="2400" dirty="0"/>
              <a:t> bits of </a:t>
            </a:r>
            <a:r>
              <a:rPr lang="en-US" sz="2400" i="1" dirty="0"/>
              <a:t>h</a:t>
            </a:r>
            <a:r>
              <a:rPr lang="en-US" sz="2400" dirty="0"/>
              <a:t>(</a:t>
            </a:r>
            <a:r>
              <a:rPr lang="en-US" sz="2400" i="1" dirty="0"/>
              <a:t>K</a:t>
            </a:r>
            <a:r>
              <a:rPr lang="en-US" sz="2400" dirty="0"/>
              <a:t>)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If </a:t>
            </a:r>
            <a:r>
              <a:rPr lang="en-US" sz="2400" i="1" dirty="0"/>
              <a:t>m</a:t>
            </a:r>
            <a:r>
              <a:rPr lang="en-US" sz="2400" dirty="0"/>
              <a:t> &lt; </a:t>
            </a:r>
            <a:r>
              <a:rPr lang="en-US" sz="2400" i="1" dirty="0"/>
              <a:t>n</a:t>
            </a:r>
            <a:r>
              <a:rPr lang="en-US" sz="2400" dirty="0"/>
              <a:t> place the record in bucket </a:t>
            </a:r>
            <a:r>
              <a:rPr lang="en-US" sz="2400" i="1" dirty="0"/>
              <a:t>m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If </a:t>
            </a:r>
            <a:r>
              <a:rPr lang="en-US" sz="2400" i="1" dirty="0"/>
              <a:t>n</a:t>
            </a:r>
            <a:r>
              <a:rPr lang="en-US" sz="2400" dirty="0"/>
              <a:t> ≤ </a:t>
            </a:r>
            <a:r>
              <a:rPr lang="en-US" sz="2400" i="1" dirty="0"/>
              <a:t>m</a:t>
            </a:r>
            <a:r>
              <a:rPr lang="en-US" sz="2400" dirty="0"/>
              <a:t> &lt; 2</a:t>
            </a:r>
            <a:r>
              <a:rPr lang="en-US" sz="2400" i="1" baseline="30000" dirty="0"/>
              <a:t>i</a:t>
            </a:r>
            <a:r>
              <a:rPr lang="en-US" sz="2400" dirty="0"/>
              <a:t> then place </a:t>
            </a:r>
            <a:r>
              <a:rPr lang="en-US" sz="2400" i="1" dirty="0"/>
              <a:t>m</a:t>
            </a:r>
            <a:r>
              <a:rPr lang="en-US" sz="2400" dirty="0"/>
              <a:t> in bucket </a:t>
            </a:r>
            <a:r>
              <a:rPr lang="en-US" sz="2400" i="1" dirty="0"/>
              <a:t>m</a:t>
            </a:r>
            <a:r>
              <a:rPr lang="en-US" sz="2400" dirty="0"/>
              <a:t> - 2</a:t>
            </a:r>
            <a:r>
              <a:rPr lang="en-US" sz="2400" i="1" baseline="30000" dirty="0"/>
              <a:t>i</a:t>
            </a:r>
            <a:r>
              <a:rPr lang="en-US" sz="2400" baseline="30000" dirty="0"/>
              <a:t>-1</a:t>
            </a:r>
          </a:p>
          <a:p>
            <a:pPr lvl="2">
              <a:spcAft>
                <a:spcPts val="600"/>
              </a:spcAft>
            </a:pPr>
            <a:r>
              <a:rPr lang="en-US" sz="2000" dirty="0"/>
              <a:t>i.e. change the left most bit of </a:t>
            </a:r>
            <a:r>
              <a:rPr lang="en-US" sz="2000" i="1" dirty="0"/>
              <a:t>m</a:t>
            </a:r>
            <a:r>
              <a:rPr lang="en-US" sz="2000" dirty="0"/>
              <a:t> to 0</a:t>
            </a:r>
          </a:p>
          <a:p>
            <a:pPr eaLnBrk="1" hangingPunct="1"/>
            <a:endParaRPr lang="zh-TW" altLang="zh-TW" b="1" dirty="0">
              <a:sym typeface="GreekMathSymbols" pitchFamily="3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7902908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, have 2</a:t>
            </a:r>
            <a:r>
              <a:rPr lang="en-US" baseline="30000" dirty="0"/>
              <a:t>round</a:t>
            </a:r>
            <a:r>
              <a:rPr lang="en-US" dirty="0"/>
              <a:t> buckets</a:t>
            </a:r>
          </a:p>
        </p:txBody>
      </p:sp>
    </p:spTree>
    <p:extLst>
      <p:ext uri="{BB962C8B-B14F-4D97-AF65-F5344CB8AC3E}">
        <p14:creationId xmlns:p14="http://schemas.microsoft.com/office/powerpoint/2010/main" val="141668507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6500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884415" y="-1512"/>
            <a:ext cx="2973586" cy="45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84415" y="8685893"/>
            <a:ext cx="2973586" cy="458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49" tIns="0" rIns="19049" bIns="0" anchor="b"/>
          <a:lstStyle/>
          <a:p>
            <a:pPr algn="r" defTabSz="908478"/>
            <a:r>
              <a:rPr lang="en-US" sz="1000" i="1"/>
              <a:t>11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-1489" y="8685893"/>
            <a:ext cx="2972098" cy="458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-1489" y="-1512"/>
            <a:ext cx="2972098" cy="45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66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663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r could be </a:t>
            </a:r>
            <a:r>
              <a:rPr lang="en-US" sz="2400" b="1" dirty="0" err="1"/>
              <a:t>h</a:t>
            </a:r>
            <a:r>
              <a:rPr lang="en-US" sz="2400" i="1" baseline="-25000" dirty="0" err="1"/>
              <a:t>round</a:t>
            </a:r>
            <a:r>
              <a:rPr lang="en-US" sz="2400" dirty="0"/>
              <a:t>(</a:t>
            </a:r>
            <a:r>
              <a:rPr lang="en-US" sz="2400" i="1" dirty="0"/>
              <a:t>r</a:t>
            </a:r>
            <a:r>
              <a:rPr lang="en-US" sz="2400" dirty="0"/>
              <a:t>) or </a:t>
            </a:r>
            <a:r>
              <a:rPr lang="en-US" sz="2400" b="1" dirty="0" err="1"/>
              <a:t>h</a:t>
            </a:r>
            <a:r>
              <a:rPr lang="en-US" sz="2400" i="1" baseline="-25000" dirty="0" err="1"/>
              <a:t>round</a:t>
            </a:r>
            <a:r>
              <a:rPr lang="en-US" sz="2400" dirty="0"/>
              <a:t>(</a:t>
            </a:r>
            <a:r>
              <a:rPr lang="en-US" sz="2400" i="1" dirty="0"/>
              <a:t>r</a:t>
            </a:r>
            <a:r>
              <a:rPr lang="en-US" sz="2400" dirty="0"/>
              <a:t>) + </a:t>
            </a:r>
            <a:r>
              <a:rPr lang="en-US" sz="2400" i="1" dirty="0"/>
              <a:t>N</a:t>
            </a:r>
            <a:r>
              <a:rPr lang="en-US" sz="2400" i="1" baseline="-25000" dirty="0"/>
              <a:t>R</a:t>
            </a:r>
            <a:r>
              <a:rPr lang="en-US" sz="2400" i="1" dirty="0"/>
              <a:t>;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C00000"/>
                </a:solidFill>
              </a:rPr>
              <a:t>Current round number also called </a:t>
            </a:r>
            <a:r>
              <a:rPr lang="en-US" i="1" dirty="0">
                <a:solidFill>
                  <a:srgbClr val="C00000"/>
                </a:solidFill>
              </a:rPr>
              <a:t>Level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C00000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Buckets </a:t>
            </a:r>
            <a:r>
              <a:rPr lang="en-US" dirty="0">
                <a:latin typeface="Arial Narrow" pitchFamily="34" charset="0"/>
              </a:rPr>
              <a:t>0</a:t>
            </a:r>
            <a:r>
              <a:rPr lang="en-US" dirty="0"/>
              <a:t> to </a:t>
            </a:r>
            <a:r>
              <a:rPr lang="en-US" i="1" dirty="0">
                <a:solidFill>
                  <a:srgbClr val="FC0128"/>
                </a:solidFill>
              </a:rPr>
              <a:t>Next-1 </a:t>
            </a:r>
            <a:r>
              <a:rPr lang="en-US" dirty="0"/>
              <a:t>have been split;  </a:t>
            </a:r>
            <a:r>
              <a:rPr lang="en-US" i="1" dirty="0">
                <a:solidFill>
                  <a:srgbClr val="C00000"/>
                </a:solidFill>
              </a:rPr>
              <a:t>Next</a:t>
            </a:r>
            <a:r>
              <a:rPr lang="en-US" dirty="0">
                <a:solidFill>
                  <a:srgbClr val="C00000"/>
                </a:solidFill>
              </a:rPr>
              <a:t> to </a:t>
            </a:r>
            <a:r>
              <a:rPr lang="en-US" i="1" dirty="0">
                <a:solidFill>
                  <a:srgbClr val="C00000"/>
                </a:solidFill>
              </a:rPr>
              <a:t>N</a:t>
            </a:r>
            <a:r>
              <a:rPr lang="en-US" i="1" baseline="-25000" dirty="0">
                <a:solidFill>
                  <a:srgbClr val="C00000"/>
                </a:solidFill>
              </a:rPr>
              <a:t>R</a:t>
            </a:r>
            <a:r>
              <a:rPr lang="en-US" dirty="0"/>
              <a:t> yet to be split.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70422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884415" y="-1512"/>
            <a:ext cx="2973586" cy="45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pPr eaLnBrk="0" hangingPunct="0"/>
            <a:endParaRPr lang="en-US" sz="2300" b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84415" y="8685893"/>
            <a:ext cx="2973586" cy="458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49" tIns="0" rIns="19049" bIns="0" anchor="b"/>
          <a:lstStyle/>
          <a:p>
            <a:pPr algn="r" defTabSz="908478" eaLnBrk="0" hangingPunct="0"/>
            <a:r>
              <a:rPr lang="en-US" sz="1000" b="0" i="1">
                <a:solidFill>
                  <a:prstClr val="black"/>
                </a:solidFill>
                <a:latin typeface="Times New Roman" pitchFamily="18" charset="0"/>
              </a:rPr>
              <a:t>11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-1489" y="8685893"/>
            <a:ext cx="2972098" cy="458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pPr eaLnBrk="0" hangingPunct="0"/>
            <a:endParaRPr lang="en-US" sz="2300" b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-1489" y="-1512"/>
            <a:ext cx="2972098" cy="45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pPr eaLnBrk="0" hangingPunct="0"/>
            <a:endParaRPr lang="en-US" sz="2300" b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86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8540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685817" indent="-263776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055103" indent="-211021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477145" indent="-211021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1899186" indent="-211021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47AB51FB-D529-464F-A64B-B83FE668BB89}" type="slidenum">
              <a:rPr lang="en-US" altLang="zh-TW">
                <a:solidFill>
                  <a:prstClr val="black"/>
                </a:solidFill>
              </a:rPr>
              <a:pPr eaLnBrk="1" hangingPunct="1"/>
              <a:t>84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1522"/>
            <a:ext cx="5030018" cy="41160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50" tIns="45825" rIns="91650" bIns="45825"/>
          <a:lstStyle/>
          <a:p>
            <a:pPr eaLnBrk="1" hangingPunct="1"/>
            <a:endParaRPr lang="zh-TW" altLang="zh-TW" b="1" dirty="0">
              <a:sym typeface="GreekMathSymbols" pitchFamily="3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255593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685817" indent="-263776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055103" indent="-211021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477145" indent="-211021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1899186" indent="-211021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BDB33DE2-CD9D-4FE1-9A5E-B06354BEEE32}" type="slidenum">
              <a:rPr lang="en-US" altLang="zh-TW">
                <a:solidFill>
                  <a:prstClr val="black"/>
                </a:solidFill>
              </a:rPr>
              <a:pPr eaLnBrk="1" hangingPunct="1"/>
              <a:t>85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1522"/>
            <a:ext cx="5030018" cy="41160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50" tIns="45825" rIns="91650" bIns="45825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chemeClr val="bg1"/>
                </a:solidFill>
                <a:latin typeface="+mn-lt"/>
              </a:rPr>
              <a:t>If h0 maps a value from zero to </a:t>
            </a:r>
            <a:r>
              <a:rPr lang="en-US" dirty="0">
                <a:solidFill>
                  <a:srgbClr val="FFFF00"/>
                </a:solidFill>
                <a:latin typeface="+mn-lt"/>
              </a:rPr>
              <a:t>next – 1 </a:t>
            </a:r>
            <a:r>
              <a:rPr lang="en-US" b="0" dirty="0">
                <a:solidFill>
                  <a:schemeClr val="bg1"/>
                </a:solidFill>
                <a:latin typeface="+mn-lt"/>
              </a:rPr>
              <a:t>(just the first page in this case), h1 must be used to insert the new entry.</a:t>
            </a:r>
          </a:p>
          <a:p>
            <a:pPr eaLnBrk="1" hangingPunct="1"/>
            <a:endParaRPr lang="zh-TW" altLang="zh-TW" b="1" dirty="0">
              <a:sym typeface="GreekMathSymbols" pitchFamily="3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1956368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685817" indent="-263776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055103" indent="-211021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477145" indent="-211021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1899186" indent="-211021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A2ECC096-6AC9-48AA-BE7C-1DE14719C4C5}" type="slidenum">
              <a:rPr lang="en-US" altLang="zh-TW">
                <a:solidFill>
                  <a:prstClr val="black"/>
                </a:solidFill>
              </a:rPr>
              <a:pPr eaLnBrk="1" hangingPunct="1"/>
              <a:t>86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1522"/>
            <a:ext cx="5030018" cy="41160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50" tIns="45825" rIns="91650" bIns="45825"/>
          <a:lstStyle/>
          <a:p>
            <a:pPr eaLnBrk="1" hangingPunct="1"/>
            <a:r>
              <a:rPr lang="en-US" altLang="zh-TW" dirty="0">
                <a:sym typeface="GreekMathSymbols" pitchFamily="34" charset="2"/>
              </a:rPr>
              <a:t>- Note that the split bucket is not necessary the overflow bucket.  The split bucket is chosen based on round robin.</a:t>
            </a:r>
          </a:p>
          <a:p>
            <a:pPr eaLnBrk="1" hangingPunct="1"/>
            <a:r>
              <a:rPr lang="en-US" altLang="zh-TW" dirty="0">
                <a:sym typeface="GreekMathSymbols" pitchFamily="34" charset="2"/>
              </a:rPr>
              <a:t>- Need to use both h0 and maybe h1.  </a:t>
            </a:r>
            <a:r>
              <a:rPr lang="en-US" altLang="zh-TW" b="1" dirty="0">
                <a:sym typeface="GreekMathSymbols" pitchFamily="34" charset="2"/>
              </a:rPr>
              <a:t>Apply h0 first, if it is hashed to bucket before next pointer.  Then use h1.</a:t>
            </a:r>
          </a:p>
        </p:txBody>
      </p:sp>
    </p:spTree>
    <p:extLst>
      <p:ext uri="{BB962C8B-B14F-4D97-AF65-F5344CB8AC3E}">
        <p14:creationId xmlns:p14="http://schemas.microsoft.com/office/powerpoint/2010/main" val="394438135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685817" indent="-263776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055103" indent="-211021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477145" indent="-211021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1899186" indent="-211021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ACDC879A-8B3E-4A81-A944-8E8E6515DF55}" type="slidenum">
              <a:rPr lang="en-US" altLang="zh-TW">
                <a:solidFill>
                  <a:prstClr val="black"/>
                </a:solidFill>
              </a:rPr>
              <a:pPr eaLnBrk="1" hangingPunct="1"/>
              <a:t>87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1522"/>
            <a:ext cx="5030018" cy="41160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50" tIns="45825" rIns="91650" bIns="45825"/>
          <a:lstStyle/>
          <a:p>
            <a:pPr eaLnBrk="1" hangingPunct="1"/>
            <a:r>
              <a:rPr lang="en-US" altLang="zh-TW">
                <a:sym typeface="GreekMathSymbols" pitchFamily="34" charset="2"/>
              </a:rPr>
              <a:t>- Note that the split bucket is not necessary the overflow bucket.  The split bucket is chosen based on round robin.</a:t>
            </a:r>
          </a:p>
          <a:p>
            <a:pPr eaLnBrk="1" hangingPunct="1"/>
            <a:r>
              <a:rPr lang="en-US" altLang="zh-TW">
                <a:sym typeface="GreekMathSymbols" pitchFamily="34" charset="2"/>
              </a:rPr>
              <a:t>- Need to use both h0 and maybe h1.  Apply h0 first, if it is hashed to bucket before next pointer.  Then use h1.</a:t>
            </a:r>
          </a:p>
        </p:txBody>
      </p:sp>
    </p:spTree>
    <p:extLst>
      <p:ext uri="{BB962C8B-B14F-4D97-AF65-F5344CB8AC3E}">
        <p14:creationId xmlns:p14="http://schemas.microsoft.com/office/powerpoint/2010/main" val="808901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Indexes take-up disk space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Index must be updated when table is modified.</a:t>
            </a:r>
          </a:p>
          <a:p>
            <a:endParaRPr lang="en-US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each index needs to be maintained when the table is modified by an insert, delete, or update - and because index structures consume additional disk space - an index is created only when there is reason to believe that </a:t>
            </a:r>
            <a:r>
              <a:rPr lang="en-US" sz="1200" b="0" i="1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performance gain from having it outweighs the cost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storing/maintaining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279811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685817" indent="-263776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055103" indent="-211021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477145" indent="-211021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1899186" indent="-211021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F5373578-9436-4714-BAC4-A0D100C19A42}" type="slidenum">
              <a:rPr lang="en-US" altLang="zh-TW">
                <a:solidFill>
                  <a:prstClr val="black"/>
                </a:solidFill>
              </a:rPr>
              <a:pPr eaLnBrk="1" hangingPunct="1"/>
              <a:t>88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1522"/>
            <a:ext cx="5030018" cy="41160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50" tIns="45825" rIns="91650" bIns="45825"/>
          <a:lstStyle/>
          <a:p>
            <a:pPr eaLnBrk="1" hangingPunct="1"/>
            <a:r>
              <a:rPr lang="en-US" altLang="zh-TW">
                <a:sym typeface="GreekMathSymbols" pitchFamily="34" charset="2"/>
              </a:rPr>
              <a:t>- Note that the split bucket is not necessary the overflow bucket.  The split bucket is chosen based on round robin.</a:t>
            </a:r>
          </a:p>
          <a:p>
            <a:pPr eaLnBrk="1" hangingPunct="1"/>
            <a:r>
              <a:rPr lang="en-US" altLang="zh-TW">
                <a:sym typeface="GreekMathSymbols" pitchFamily="34" charset="2"/>
              </a:rPr>
              <a:t>- Need to use both h0 and maybe h1.  Apply h0 first, if it is hashed to bucket before next pointer.  Then use h1.</a:t>
            </a:r>
          </a:p>
        </p:txBody>
      </p:sp>
    </p:spTree>
    <p:extLst>
      <p:ext uri="{BB962C8B-B14F-4D97-AF65-F5344CB8AC3E}">
        <p14:creationId xmlns:p14="http://schemas.microsoft.com/office/powerpoint/2010/main" val="239542776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685817" indent="-263776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055103" indent="-211021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477145" indent="-211021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1899186" indent="-211021" defTabSz="9144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A2BE4122-252F-44DC-8E53-4678D198FF93}" type="slidenum">
              <a:rPr lang="en-US" altLang="zh-TW">
                <a:solidFill>
                  <a:prstClr val="black"/>
                </a:solidFill>
              </a:rPr>
              <a:pPr eaLnBrk="1" hangingPunct="1"/>
              <a:t>89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1522"/>
            <a:ext cx="5030018" cy="41160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50" tIns="45825" rIns="91650" bIns="45825"/>
          <a:lstStyle/>
          <a:p>
            <a:pPr eaLnBrk="1" hangingPunct="1"/>
            <a:endParaRPr lang="zh-TW" altLang="zh-TW" b="1">
              <a:sym typeface="GreekMathSymbols" pitchFamily="3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6885286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90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876962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Don’t use an index if the time lost when inserting and updating overwhelms the time saved when querying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a dense index to cover critical queries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91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8038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lvl="1">
              <a:lnSpc>
                <a:spcPct val="120000"/>
              </a:lnSpc>
            </a:pPr>
            <a:r>
              <a:rPr lang="en-US" dirty="0"/>
              <a:t>It can defined on a </a:t>
            </a:r>
            <a:r>
              <a:rPr lang="en-US" dirty="0">
                <a:solidFill>
                  <a:srgbClr val="FF0000"/>
                </a:solidFill>
              </a:rPr>
              <a:t>key</a:t>
            </a:r>
            <a:r>
              <a:rPr lang="en-US" dirty="0"/>
              <a:t> or on a</a:t>
            </a:r>
            <a:r>
              <a:rPr lang="en-US" dirty="0">
                <a:solidFill>
                  <a:srgbClr val="C00000"/>
                </a:solidFill>
              </a:rPr>
              <a:t> non-key field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Index defined on a key field is called a primary index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/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/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Index defined on a key field is called a primary index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2800" dirty="0"/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800" dirty="0"/>
              <a:t>Clustered indexes can be either dense or sparse</a:t>
            </a:r>
          </a:p>
          <a:p>
            <a:pPr lvl="0">
              <a:lnSpc>
                <a:spcPct val="120000"/>
              </a:lnSpc>
            </a:pPr>
            <a:endParaRPr lang="en-US" sz="2700" dirty="0"/>
          </a:p>
          <a:p>
            <a:pPr lvl="0">
              <a:lnSpc>
                <a:spcPct val="120000"/>
              </a:lnSpc>
            </a:pPr>
            <a:r>
              <a:rPr lang="en-US" sz="2700" dirty="0"/>
              <a:t>Use location mechanism to locate index entry at start of range. This locates first row.</a:t>
            </a:r>
          </a:p>
          <a:p>
            <a:pPr lvl="0">
              <a:lnSpc>
                <a:spcPct val="120000"/>
              </a:lnSpc>
            </a:pPr>
            <a:r>
              <a:rPr lang="en-US" sz="2700" dirty="0"/>
              <a:t>Subsequent rows are stored in successive locations (not so for </a:t>
            </a:r>
            <a:r>
              <a:rPr lang="en-US" sz="2700" dirty="0" err="1"/>
              <a:t>unclustered</a:t>
            </a:r>
            <a:r>
              <a:rPr lang="en-US" sz="2700" dirty="0"/>
              <a:t> index)</a:t>
            </a:r>
          </a:p>
          <a:p>
            <a:pPr lvl="0">
              <a:lnSpc>
                <a:spcPct val="120000"/>
              </a:lnSpc>
            </a:pPr>
            <a:r>
              <a:rPr lang="en-US" sz="2700" dirty="0"/>
              <a:t>Minimizes page transfers and maximizes likelihood of cache hits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 index </a:t>
            </a:r>
            <a:r>
              <a:rPr lang="en-US" dirty="0">
                <a:solidFill>
                  <a:srgbClr val="C00000"/>
                </a:solidFill>
              </a:rPr>
              <a:t>specified on the Sort key</a:t>
            </a:r>
            <a:r>
              <a:rPr lang="en-US" dirty="0"/>
              <a:t> field of a sorted file of records.</a:t>
            </a:r>
          </a:p>
          <a:p>
            <a:endParaRPr lang="en-CA" dirty="0"/>
          </a:p>
          <a:p>
            <a:r>
              <a:rPr lang="en-CA" dirty="0"/>
              <a:t>An index on a sequential file</a:t>
            </a:r>
          </a:p>
          <a:p>
            <a:pPr lvl="1"/>
            <a:r>
              <a:rPr lang="en-CA" dirty="0"/>
              <a:t>The search key of the index is the same as the sort key of the file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a range of search key values is requested.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Primary indexes are also referred to as </a:t>
            </a:r>
            <a:r>
              <a:rPr lang="en-US" b="1" dirty="0"/>
              <a:t>clustered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r>
              <a:rPr lang="en-US" b="1" dirty="0"/>
              <a:t>Clustered Index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Only one per table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Faster to read than non clustered as data is physically stored in index order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/>
              <a:t>Non Clustered Index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Can have many per table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Quicker for insert and update operations than a clustered index</a:t>
            </a:r>
          </a:p>
          <a:p>
            <a:endParaRPr lang="en-US" dirty="0"/>
          </a:p>
          <a:p>
            <a:r>
              <a:rPr lang="en-US" dirty="0"/>
              <a:t>Both types of index will improve performance when select data with fields that use the index but will slow down update and insert operations.</a:t>
            </a:r>
          </a:p>
          <a:p>
            <a:r>
              <a:rPr lang="en-US" dirty="0"/>
              <a:t>Because of the slower insert and update clustered indexes should be set on a field that is normally incremental i.e. Id or Timestamp.</a:t>
            </a:r>
          </a:p>
          <a:p>
            <a:r>
              <a:rPr lang="en-US" dirty="0"/>
              <a:t>Good comparison</a:t>
            </a:r>
            <a:r>
              <a:rPr lang="en-US" baseline="0" dirty="0"/>
              <a:t> @ http://sql-plsql.blogspot.in/2010/06/non-clustered-indexes.html </a:t>
            </a:r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3384-6904-4458-8634-E580604A8508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9554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9166-7A93-461B-A96F-66A39C9109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9EA2-46BD-4F4A-A446-0B0217E067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F2F6-DA52-42A2-A652-2A9709C824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DCE598-90A2-4B35-BDFF-F0742B2C0976}" type="slidenum">
              <a:rPr lang="en-US" altLang="zh-TW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497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45717-EBFB-4D59-9353-A43001D2B0F7}" type="slidenum">
              <a:rPr lang="en-US" altLang="zh-TW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743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AD3662-E0B6-4495-9994-3DC4D88DE415}" type="slidenum">
              <a:rPr lang="en-US" altLang="zh-TW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491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01E7D6-4349-477C-BE5B-467C259B8653}" type="slidenum">
              <a:rPr lang="en-US" altLang="zh-TW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943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EE764E-A8FB-4476-83AE-279531B92F8C}" type="slidenum">
              <a:rPr lang="en-US" altLang="zh-TW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770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2EB621-CA51-45E9-97DD-F82905B94D2E}" type="slidenum">
              <a:rPr lang="en-US" altLang="zh-TW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864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DBFC03-32AA-4F92-8955-DA97EF3DBDBA}" type="slidenum">
              <a:rPr lang="en-US" altLang="zh-TW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5134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E2A59-97F5-425E-894F-3C7144BCCB47}" type="slidenum">
              <a:rPr lang="en-US" altLang="zh-TW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52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1"/>
            <a:ext cx="8305800" cy="4724400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7898-416F-4F78-BD92-D05D0EC9F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AFF17E-9524-485B-A9FA-62ACC05BCEC6}" type="slidenum">
              <a:rPr lang="en-US" altLang="zh-TW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693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9DCC16-743A-4D62-9836-C61F30F4233F}" type="slidenum">
              <a:rPr lang="en-US" altLang="zh-TW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266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8095A-B037-4977-8DDE-BCA22EF12BB5}" type="slidenum">
              <a:rPr lang="en-US" altLang="zh-TW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666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美工圖案版面配置區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F61B7B-031F-4108-83F2-E56B0657229A}" type="slidenum">
              <a:rPr lang="en-US" altLang="zh-TW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7992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55BC9-5EBB-4859-B857-0D0CFB3EC15F}" type="slidenum">
              <a:rPr lang="en-US" altLang="zh-TW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853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6AF29-991C-418A-A067-A28E24CA74BD}" type="slidenum">
              <a:rPr lang="en-US" altLang="zh-TW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024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DCE598-90A2-4B35-BDFF-F0742B2C0976}" type="slidenum">
              <a:rPr lang="en-US" altLang="zh-TW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6781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45717-EBFB-4D59-9353-A43001D2B0F7}" type="slidenum">
              <a:rPr lang="en-US" altLang="zh-TW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733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AD3662-E0B6-4495-9994-3DC4D88DE415}" type="slidenum">
              <a:rPr lang="en-US" altLang="zh-TW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3145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01E7D6-4349-477C-BE5B-467C259B8653}" type="slidenum">
              <a:rPr lang="en-US" altLang="zh-TW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11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8672-95D6-4FE7-B729-C3D6DBE52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EE764E-A8FB-4476-83AE-279531B92F8C}" type="slidenum">
              <a:rPr lang="en-US" altLang="zh-TW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252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2EB621-CA51-45E9-97DD-F82905B94D2E}" type="slidenum">
              <a:rPr lang="en-US" altLang="zh-TW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071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DBFC03-32AA-4F92-8955-DA97EF3DBDBA}" type="slidenum">
              <a:rPr lang="en-US" altLang="zh-TW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47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E2A59-97F5-425E-894F-3C7144BCCB47}" type="slidenum">
              <a:rPr lang="en-US" altLang="zh-TW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3802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AFF17E-9524-485B-A9FA-62ACC05BCEC6}" type="slidenum">
              <a:rPr lang="en-US" altLang="zh-TW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2401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9DCC16-743A-4D62-9836-C61F30F4233F}" type="slidenum">
              <a:rPr lang="en-US" altLang="zh-TW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4323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8095A-B037-4977-8DDE-BCA22EF12BB5}" type="slidenum">
              <a:rPr lang="en-US" altLang="zh-TW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8930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美工圖案版面配置區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F61B7B-031F-4108-83F2-E56B0657229A}" type="slidenum">
              <a:rPr lang="en-US" altLang="zh-TW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4084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55BC9-5EBB-4859-B857-0D0CFB3EC15F}" type="slidenum">
              <a:rPr lang="en-US" altLang="zh-TW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3785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6AF29-991C-418A-A067-A28E24CA74BD}" type="slidenum">
              <a:rPr lang="en-US" altLang="zh-TW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62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08E3-16E1-4812-8347-F924238B2C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5181600" cy="1143000"/>
          </a:xfrm>
        </p:spPr>
        <p:txBody>
          <a:bodyPr/>
          <a:lstStyle>
            <a:lvl1pPr algn="r"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90600" y="3581400"/>
            <a:ext cx="4876800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eaLnBrk="0" hangingPunct="0"/>
            <a:endParaRPr lang="en-US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172200"/>
            <a:ext cx="2895600" cy="457200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E1CCC0D-5FC6-401D-9B55-741FADCFE92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>
            <a:off x="873125" y="600075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44040" name="Group 8"/>
          <p:cNvGrpSpPr>
            <a:grpSpLocks/>
          </p:cNvGrpSpPr>
          <p:nvPr/>
        </p:nvGrpSpPr>
        <p:grpSpPr bwMode="auto">
          <a:xfrm>
            <a:off x="6022975" y="4038600"/>
            <a:ext cx="3121025" cy="2708275"/>
            <a:chOff x="3794" y="2614"/>
            <a:chExt cx="1966" cy="1706"/>
          </a:xfrm>
        </p:grpSpPr>
        <p:sp>
          <p:nvSpPr>
            <p:cNvPr id="44041" name="Oval 9"/>
            <p:cNvSpPr>
              <a:spLocks noChangeArrowheads="1"/>
            </p:cNvSpPr>
            <p:nvPr/>
          </p:nvSpPr>
          <p:spPr bwMode="auto">
            <a:xfrm>
              <a:off x="3794" y="3840"/>
              <a:ext cx="1966" cy="480"/>
            </a:xfrm>
            <a:prstGeom prst="ellipse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42" name="Rectangle 10"/>
            <p:cNvSpPr>
              <a:spLocks noChangeArrowheads="1"/>
            </p:cNvSpPr>
            <p:nvPr/>
          </p:nvSpPr>
          <p:spPr bwMode="auto">
            <a:xfrm>
              <a:off x="3794" y="2879"/>
              <a:ext cx="1966" cy="1200"/>
            </a:xfrm>
            <a:prstGeom prst="rect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44043" name="Object 11"/>
            <p:cNvGraphicFramePr>
              <a:graphicFrameLocks noChangeAspect="1"/>
            </p:cNvGraphicFramePr>
            <p:nvPr/>
          </p:nvGraphicFramePr>
          <p:xfrm>
            <a:off x="3794" y="2614"/>
            <a:ext cx="1966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8" name="Clip" r:id="rId3" imgW="1663920" imgH="1666440" progId="MS_ClipArt_Gallery.2">
                    <p:embed/>
                  </p:oleObj>
                </mc:Choice>
                <mc:Fallback>
                  <p:oleObj name="Clip" r:id="rId3" imgW="1663920" imgH="16664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4" y="2614"/>
                          <a:ext cx="1966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769298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72ACD9-CE9A-4F2E-8057-9AF46BE0675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5273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158A2C-E6A2-4A6C-91BD-02BCC52B769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0396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B9EBB0-D1E6-47DF-A57E-3D839C74CDD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46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339F7C0-6B86-4CB8-BD5C-164956A7201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1477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94AC37-819D-4F9E-B470-E275A79F9FC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100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E56D45-38E7-4EDC-A3E3-4CCE4940D9F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906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DFFF12-0CF7-4813-B377-7A0F0DAE929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2827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74F09E-9DF7-4169-8679-BE4F12C6EFB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96262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FD57B4-E031-409C-9B4D-545D52ACDA8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6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93D6-E782-4B1D-BA62-1733E0ED23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5E71B4-E500-4A92-88E2-3BF3EB55681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2664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33413" y="6453188"/>
            <a:ext cx="2895600" cy="403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AB01EAB-B3FB-408F-BC24-38B52181C5F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46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67C-26DD-4827-97F9-8E5C77A8F1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8DDD-997F-4126-9103-4DACDA4D02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EC56-5373-4E3F-B6DA-DDCA9D7807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A8F044A-1910-4708-A004-89D45B91A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00201"/>
            <a:ext cx="8305800" cy="48006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CE89FAE-78AE-4EF9-B167-CD71508F12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60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ts val="6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ts val="6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ts val="6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ts val="6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kumimoji="1" lang="en-US" altLang="zh-TW" b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kumimoji="1" lang="en-US" altLang="zh-TW" b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159DBC-A345-4601-BD81-332C7B6AA628}" type="slidenum">
              <a:rPr kumimoji="1" lang="en-US" altLang="zh-TW" b="0" smtClean="0">
                <a:solidFill>
                  <a:srgbClr val="FFFFFF"/>
                </a:solidFill>
              </a:rPr>
              <a:pPr/>
              <a:t>‹#›</a:t>
            </a:fld>
            <a:endParaRPr kumimoji="1" lang="en-US" altLang="zh-TW" b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0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kumimoji="1" lang="en-US" altLang="zh-TW" b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kumimoji="1" lang="en-US" altLang="zh-TW" b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159DBC-A345-4601-BD81-332C7B6AA628}" type="slidenum">
              <a:rPr kumimoji="1" lang="en-US" altLang="zh-TW" b="0" smtClean="0">
                <a:solidFill>
                  <a:srgbClr val="FFFFFF"/>
                </a:solidFill>
              </a:rPr>
              <a:pPr/>
              <a:t>‹#›</a:t>
            </a:fld>
            <a:endParaRPr kumimoji="1" lang="en-US" altLang="zh-TW" b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43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3413" y="6453188"/>
            <a:ext cx="28956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eaLnBrk="0" hangingPunct="0"/>
            <a:endParaRPr lang="en-US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0" hangingPunct="0"/>
            <a:fld id="{1A4E1D6A-CAF8-496F-91D3-204E2D8D90E2}" type="slidenum">
              <a:rPr lang="en-US" b="0" smtClean="0">
                <a:solidFill>
                  <a:srgbClr val="000000"/>
                </a:solidFill>
                <a:latin typeface="Times New Roman" pitchFamily="18" charset="0"/>
              </a:rPr>
              <a:pPr eaLnBrk="0" hangingPunct="0"/>
              <a:t>‹#›</a:t>
            </a:fld>
            <a:endParaRPr lang="en-US" b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26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3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slide" Target="slide68.xml"/><Relationship Id="rId4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slide" Target="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CMPT 506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1500" dirty="0"/>
              <a:t>Indexing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0" y="3808494"/>
            <a:ext cx="609600" cy="5349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24600" y="4343400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+mn-lt"/>
              </a:rPr>
              <a:t>Read Chapter 18 and Chapter 17 (pages 611 to 621)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9166-7A93-461B-A96F-66A39C91095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43" name="Rectangle 7"/>
          <p:cNvSpPr>
            <a:spLocks noGrp="1" noChangeArrowheads="1"/>
          </p:cNvSpPr>
          <p:nvPr>
            <p:ph type="title"/>
          </p:nvPr>
        </p:nvSpPr>
        <p:spPr>
          <a:xfrm>
            <a:off x="35169" y="-381000"/>
            <a:ext cx="3698631" cy="2209800"/>
          </a:xfrm>
        </p:spPr>
        <p:txBody>
          <a:bodyPr>
            <a:normAutofit/>
          </a:bodyPr>
          <a:lstStyle/>
          <a:p>
            <a:r>
              <a:rPr lang="en-US" sz="2800" dirty="0"/>
              <a:t>Primary Index on the Ordering Key Field</a:t>
            </a:r>
          </a:p>
        </p:txBody>
      </p:sp>
      <p:pic>
        <p:nvPicPr>
          <p:cNvPr id="679950" name="Picture 14" descr="Pink tissue pap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84" y="0"/>
            <a:ext cx="577020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7898-416F-4F78-BD92-D05D0EC9F66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33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9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2430463" cy="1447800"/>
          </a:xfrm>
        </p:spPr>
        <p:txBody>
          <a:bodyPr>
            <a:normAutofit/>
          </a:bodyPr>
          <a:lstStyle/>
          <a:p>
            <a:r>
              <a:rPr lang="en-US" sz="2800" dirty="0"/>
              <a:t>A Clustering on non-key Index Example</a:t>
            </a:r>
          </a:p>
        </p:txBody>
      </p:sp>
      <p:pic>
        <p:nvPicPr>
          <p:cNvPr id="684043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559" y="0"/>
            <a:ext cx="6554441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7898-416F-4F78-BD92-D05D0EC9F66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15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355A3-3EA3-43FB-9E9B-B62EE3247C91}" type="slidenum">
              <a:rPr lang="en-US"/>
              <a:pPr/>
              <a:t>12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Clustered / Non clustered index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600200"/>
            <a:ext cx="4724400" cy="4797552"/>
          </a:xfrm>
        </p:spPr>
        <p:txBody>
          <a:bodyPr/>
          <a:lstStyle/>
          <a:p>
            <a:r>
              <a:rPr lang="en-US" dirty="0"/>
              <a:t>Clustered index </a:t>
            </a:r>
          </a:p>
          <a:p>
            <a:pPr lvl="1"/>
            <a:r>
              <a:rPr lang="en-US" dirty="0"/>
              <a:t>data rows of the underlying table are sorted and stored </a:t>
            </a:r>
            <a:r>
              <a:rPr lang="en-US" i="1" dirty="0"/>
              <a:t>in order </a:t>
            </a:r>
            <a:r>
              <a:rPr lang="en-US" dirty="0"/>
              <a:t>dictated by the index</a:t>
            </a:r>
          </a:p>
          <a:p>
            <a:pPr lvl="1"/>
            <a:r>
              <a:rPr lang="en-US" dirty="0"/>
              <a:t>can only be one clustered index for a table</a:t>
            </a:r>
          </a:p>
          <a:p>
            <a:pPr lvl="1"/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600200"/>
            <a:ext cx="4572000" cy="4495800"/>
          </a:xfrm>
        </p:spPr>
        <p:txBody>
          <a:bodyPr/>
          <a:lstStyle/>
          <a:p>
            <a:r>
              <a:rPr lang="en-US" dirty="0"/>
              <a:t>Non-clustered index </a:t>
            </a:r>
          </a:p>
          <a:p>
            <a:pPr lvl="1"/>
            <a:r>
              <a:rPr lang="en-US" dirty="0"/>
              <a:t>data rows of the underlying table are </a:t>
            </a:r>
            <a:r>
              <a:rPr lang="en-US" i="1" dirty="0"/>
              <a:t>not stored in order </a:t>
            </a:r>
            <a:r>
              <a:rPr lang="en-US" dirty="0"/>
              <a:t>dictated by the index</a:t>
            </a:r>
          </a:p>
          <a:p>
            <a:pPr lvl="1"/>
            <a:r>
              <a:rPr lang="en-US" dirty="0"/>
              <a:t>There might be several non-clustered indexes per table</a:t>
            </a:r>
          </a:p>
        </p:txBody>
      </p:sp>
      <p:sp>
        <p:nvSpPr>
          <p:cNvPr id="43013" name="AutoShape 5"/>
          <p:cNvSpPr>
            <a:spLocks noChangeArrowheads="1"/>
          </p:cNvSpPr>
          <p:nvPr/>
        </p:nvSpPr>
        <p:spPr bwMode="auto">
          <a:xfrm>
            <a:off x="1676400" y="4495800"/>
            <a:ext cx="1676400" cy="1066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5715000" y="4572000"/>
            <a:ext cx="1676400" cy="1066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3657600" y="586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1371600" y="5867400"/>
            <a:ext cx="22860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/>
              <a:t>Records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5562600" y="5943600"/>
            <a:ext cx="22860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/>
              <a:t>Records</a:t>
            </a:r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 flipH="1">
            <a:off x="1600200" y="5562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2362200" y="556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>
            <a:off x="2743200" y="5562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>
            <a:off x="3200400" y="5562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>
            <a:off x="5943600" y="56388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 flipH="1">
            <a:off x="5943600" y="5638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 flipH="1">
            <a:off x="5715000" y="56388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>
            <a:off x="7162800" y="5638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6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Index B-Tree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715355"/>
          </a:xfrm>
        </p:spPr>
        <p:txBody>
          <a:bodyPr/>
          <a:lstStyle/>
          <a:p>
            <a:r>
              <a:rPr lang="en-US" sz="2000" dirty="0"/>
              <a:t>Clustered Index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447800"/>
            <a:ext cx="4041775" cy="715355"/>
          </a:xfrm>
        </p:spPr>
        <p:txBody>
          <a:bodyPr>
            <a:normAutofit/>
          </a:bodyPr>
          <a:lstStyle/>
          <a:p>
            <a:r>
              <a:rPr lang="en-US" sz="2000" dirty="0"/>
              <a:t>Non-Clustered</a:t>
            </a:r>
          </a:p>
        </p:txBody>
      </p:sp>
      <p:pic>
        <p:nvPicPr>
          <p:cNvPr id="7" name="Content Placeholder 6" descr="page levels (clustered).bmp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185791" y="1981200"/>
            <a:ext cx="4085465" cy="4379913"/>
          </a:xfrm>
        </p:spPr>
      </p:pic>
      <p:pic>
        <p:nvPicPr>
          <p:cNvPr id="8" name="Content Placeholder 7" descr="page levels (non-clustered).bmp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2241578"/>
            <a:ext cx="4422775" cy="404417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93D6-E782-4B1D-BA62-1733E0ED238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61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F17-B33D-4EF4-868D-BF271054D06C}" type="slidenum">
              <a:rPr lang="en-US"/>
              <a:pPr/>
              <a:t>14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Dense / Sparse Index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371600"/>
            <a:ext cx="5181600" cy="5026152"/>
          </a:xfrm>
        </p:spPr>
        <p:txBody>
          <a:bodyPr>
            <a:normAutofit/>
          </a:bodyPr>
          <a:lstStyle/>
          <a:p>
            <a:r>
              <a:rPr lang="en-US" dirty="0"/>
              <a:t>Sparse index</a:t>
            </a:r>
          </a:p>
          <a:p>
            <a:pPr lvl="1"/>
            <a:r>
              <a:rPr lang="en-US" sz="2000" dirty="0"/>
              <a:t>Pointers are associated to </a:t>
            </a:r>
            <a:r>
              <a:rPr lang="en-US" sz="2000" b="1" dirty="0"/>
              <a:t>Blocks</a:t>
            </a:r>
          </a:p>
          <a:p>
            <a:pPr lvl="1"/>
            <a:r>
              <a:rPr lang="en-US" sz="2000" dirty="0"/>
              <a:t>index contain &lt;</a:t>
            </a:r>
            <a:r>
              <a:rPr lang="en-US" sz="2000" dirty="0" err="1"/>
              <a:t>KeyValue</a:t>
            </a:r>
            <a:r>
              <a:rPr lang="en-US" sz="2000" dirty="0"/>
              <a:t> : pointer to block&gt;. One index entry for each data </a:t>
            </a:r>
            <a:r>
              <a:rPr lang="en-US" sz="2000" b="1" dirty="0"/>
              <a:t>block</a:t>
            </a:r>
          </a:p>
          <a:p>
            <a:pPr lvl="1"/>
            <a:r>
              <a:rPr lang="en-US" sz="2000" b="1" dirty="0"/>
              <a:t>Only a clustering index can be sparse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>
                <a:solidFill>
                  <a:srgbClr val="C00000"/>
                </a:solidFill>
              </a:rPr>
              <a:t>index is searched for the largest key less than or equal to the desired value</a:t>
            </a:r>
          </a:p>
          <a:p>
            <a:pPr lvl="2">
              <a:spcAft>
                <a:spcPts val="600"/>
              </a:spcAft>
            </a:pPr>
            <a:r>
              <a:rPr lang="en-US" sz="1900" dirty="0"/>
              <a:t>The pointer is then followed to a block of the data file</a:t>
            </a:r>
          </a:p>
          <a:p>
            <a:endParaRPr lang="en-US" sz="2400" dirty="0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447800"/>
            <a:ext cx="4191000" cy="4949952"/>
          </a:xfrm>
        </p:spPr>
        <p:txBody>
          <a:bodyPr/>
          <a:lstStyle/>
          <a:p>
            <a:r>
              <a:rPr lang="en-US" dirty="0"/>
              <a:t>Dense index</a:t>
            </a:r>
          </a:p>
          <a:p>
            <a:pPr lvl="1"/>
            <a:r>
              <a:rPr lang="en-US" sz="2000" dirty="0"/>
              <a:t>index contain &lt; </a:t>
            </a:r>
            <a:r>
              <a:rPr lang="en-US" sz="2000" dirty="0" err="1"/>
              <a:t>KeyValue</a:t>
            </a:r>
            <a:r>
              <a:rPr lang="en-US" sz="2000" dirty="0"/>
              <a:t>: pointer to record&gt;. Pointers are associated to records</a:t>
            </a:r>
          </a:p>
          <a:p>
            <a:pPr lvl="1"/>
            <a:r>
              <a:rPr lang="en-US" sz="2000" dirty="0"/>
              <a:t>Non clustered indexes are dense: one entry for each distinct value of the search key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1752600" y="6096000"/>
            <a:ext cx="22860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b="0"/>
          </a:p>
        </p:txBody>
      </p:sp>
      <p:sp>
        <p:nvSpPr>
          <p:cNvPr id="44038" name="AutoShape 6"/>
          <p:cNvSpPr>
            <a:spLocks noChangeArrowheads="1"/>
          </p:cNvSpPr>
          <p:nvPr/>
        </p:nvSpPr>
        <p:spPr bwMode="auto">
          <a:xfrm>
            <a:off x="5867400" y="4800600"/>
            <a:ext cx="1676400" cy="1066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AutoShape 7"/>
          <p:cNvSpPr>
            <a:spLocks noChangeArrowheads="1"/>
          </p:cNvSpPr>
          <p:nvPr/>
        </p:nvSpPr>
        <p:spPr bwMode="auto">
          <a:xfrm>
            <a:off x="2133600" y="4800600"/>
            <a:ext cx="1676400" cy="1066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1828800" y="6172200"/>
            <a:ext cx="6096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/>
              <a:t>B</a:t>
            </a:r>
            <a:r>
              <a:rPr lang="en-US" b="0" baseline="-25000" dirty="0"/>
              <a:t>1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3352800" y="6172200"/>
            <a:ext cx="6096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/>
              <a:t>B</a:t>
            </a:r>
            <a:r>
              <a:rPr lang="en-US" b="0" baseline="-25000" dirty="0"/>
              <a:t>i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2514600" y="6172200"/>
            <a:ext cx="6096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/>
              <a:t>B</a:t>
            </a:r>
            <a:r>
              <a:rPr lang="en-US" b="0" baseline="-25000" dirty="0"/>
              <a:t>2</a:t>
            </a:r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 flipH="1">
            <a:off x="2133600" y="5867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2895600" y="586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3352800" y="5867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562600" y="6096000"/>
            <a:ext cx="22860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b="0"/>
          </a:p>
        </p:txBody>
      </p:sp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5638800" y="6172200"/>
            <a:ext cx="6096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b="0"/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7162800" y="6172200"/>
            <a:ext cx="6096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b="0"/>
          </a:p>
        </p:txBody>
      </p:sp>
      <p:sp>
        <p:nvSpPr>
          <p:cNvPr id="44049" name="Rectangle 17"/>
          <p:cNvSpPr>
            <a:spLocks noChangeArrowheads="1"/>
          </p:cNvSpPr>
          <p:nvPr/>
        </p:nvSpPr>
        <p:spPr bwMode="auto">
          <a:xfrm>
            <a:off x="6324600" y="6172200"/>
            <a:ext cx="6096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b="0"/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 flipH="1">
            <a:off x="5943600" y="5867400"/>
            <a:ext cx="457200" cy="381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 flipH="1">
            <a:off x="6019800" y="5867400"/>
            <a:ext cx="68580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44052" name="Line 20"/>
          <p:cNvSpPr>
            <a:spLocks noChangeShapeType="1"/>
          </p:cNvSpPr>
          <p:nvPr/>
        </p:nvSpPr>
        <p:spPr bwMode="auto">
          <a:xfrm>
            <a:off x="7162800" y="5867400"/>
            <a:ext cx="228600" cy="533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5715000" y="6248400"/>
            <a:ext cx="45720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000" b="0"/>
              <a:t>record</a:t>
            </a: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5715000" y="6477000"/>
            <a:ext cx="45720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000" b="0"/>
              <a:t>record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7239000" y="6400800"/>
            <a:ext cx="45720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000" b="0"/>
              <a:t>record</a:t>
            </a:r>
          </a:p>
        </p:txBody>
      </p:sp>
    </p:spTree>
    <p:extLst>
      <p:ext uri="{BB962C8B-B14F-4D97-AF65-F5344CB8AC3E}">
        <p14:creationId xmlns:p14="http://schemas.microsoft.com/office/powerpoint/2010/main" val="989697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vs. Sparse Indexes</a:t>
            </a: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3744913" y="2550160"/>
            <a:ext cx="1177925" cy="708025"/>
          </a:xfrm>
          <a:custGeom>
            <a:avLst/>
            <a:gdLst>
              <a:gd name="T0" fmla="*/ 0 w 742"/>
              <a:gd name="T1" fmla="*/ 445 h 446"/>
              <a:gd name="T2" fmla="*/ 0 w 742"/>
              <a:gd name="T3" fmla="*/ 0 h 446"/>
              <a:gd name="T4" fmla="*/ 741 w 742"/>
              <a:gd name="T5" fmla="*/ 0 h 446"/>
              <a:gd name="T6" fmla="*/ 741 w 742"/>
              <a:gd name="T7" fmla="*/ 445 h 446"/>
              <a:gd name="T8" fmla="*/ 0 w 742"/>
              <a:gd name="T9" fmla="*/ 445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2" h="446">
                <a:moveTo>
                  <a:pt x="0" y="445"/>
                </a:moveTo>
                <a:lnTo>
                  <a:pt x="0" y="0"/>
                </a:lnTo>
                <a:lnTo>
                  <a:pt x="741" y="0"/>
                </a:lnTo>
                <a:lnTo>
                  <a:pt x="741" y="445"/>
                </a:lnTo>
                <a:lnTo>
                  <a:pt x="0" y="44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744913" y="2786698"/>
            <a:ext cx="1177925" cy="1587"/>
          </a:xfrm>
          <a:custGeom>
            <a:avLst/>
            <a:gdLst>
              <a:gd name="T0" fmla="*/ 0 w 742"/>
              <a:gd name="T1" fmla="*/ 0 h 1"/>
              <a:gd name="T2" fmla="*/ 741 w 742"/>
              <a:gd name="T3" fmla="*/ 0 h 1"/>
              <a:gd name="T4" fmla="*/ 0 w 74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2" h="1">
                <a:moveTo>
                  <a:pt x="0" y="0"/>
                </a:moveTo>
                <a:lnTo>
                  <a:pt x="74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3744913" y="3021648"/>
            <a:ext cx="1177925" cy="1587"/>
          </a:xfrm>
          <a:custGeom>
            <a:avLst/>
            <a:gdLst>
              <a:gd name="T0" fmla="*/ 0 w 742"/>
              <a:gd name="T1" fmla="*/ 0 h 1"/>
              <a:gd name="T2" fmla="*/ 741 w 742"/>
              <a:gd name="T3" fmla="*/ 0 h 1"/>
              <a:gd name="T4" fmla="*/ 0 w 74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2" h="1">
                <a:moveTo>
                  <a:pt x="0" y="0"/>
                </a:moveTo>
                <a:lnTo>
                  <a:pt x="74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3752850" y="3496310"/>
            <a:ext cx="1177925" cy="708025"/>
          </a:xfrm>
          <a:custGeom>
            <a:avLst/>
            <a:gdLst>
              <a:gd name="T0" fmla="*/ 0 w 742"/>
              <a:gd name="T1" fmla="*/ 445 h 446"/>
              <a:gd name="T2" fmla="*/ 0 w 742"/>
              <a:gd name="T3" fmla="*/ 0 h 446"/>
              <a:gd name="T4" fmla="*/ 741 w 742"/>
              <a:gd name="T5" fmla="*/ 0 h 446"/>
              <a:gd name="T6" fmla="*/ 741 w 742"/>
              <a:gd name="T7" fmla="*/ 445 h 446"/>
              <a:gd name="T8" fmla="*/ 0 w 742"/>
              <a:gd name="T9" fmla="*/ 445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2" h="446">
                <a:moveTo>
                  <a:pt x="0" y="445"/>
                </a:moveTo>
                <a:lnTo>
                  <a:pt x="0" y="0"/>
                </a:lnTo>
                <a:lnTo>
                  <a:pt x="741" y="0"/>
                </a:lnTo>
                <a:lnTo>
                  <a:pt x="741" y="445"/>
                </a:lnTo>
                <a:lnTo>
                  <a:pt x="0" y="44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3752850" y="3731260"/>
            <a:ext cx="1177925" cy="1588"/>
          </a:xfrm>
          <a:custGeom>
            <a:avLst/>
            <a:gdLst>
              <a:gd name="T0" fmla="*/ 0 w 742"/>
              <a:gd name="T1" fmla="*/ 0 h 1"/>
              <a:gd name="T2" fmla="*/ 741 w 742"/>
              <a:gd name="T3" fmla="*/ 0 h 1"/>
              <a:gd name="T4" fmla="*/ 0 w 74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2" h="1">
                <a:moveTo>
                  <a:pt x="0" y="0"/>
                </a:moveTo>
                <a:lnTo>
                  <a:pt x="74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3752850" y="3966210"/>
            <a:ext cx="1177925" cy="1588"/>
          </a:xfrm>
          <a:custGeom>
            <a:avLst/>
            <a:gdLst>
              <a:gd name="T0" fmla="*/ 0 w 742"/>
              <a:gd name="T1" fmla="*/ 0 h 1"/>
              <a:gd name="T2" fmla="*/ 741 w 742"/>
              <a:gd name="T3" fmla="*/ 0 h 1"/>
              <a:gd name="T4" fmla="*/ 0 w 74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2" h="1">
                <a:moveTo>
                  <a:pt x="0" y="0"/>
                </a:moveTo>
                <a:lnTo>
                  <a:pt x="74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3752850" y="4436110"/>
            <a:ext cx="1177925" cy="708025"/>
          </a:xfrm>
          <a:custGeom>
            <a:avLst/>
            <a:gdLst>
              <a:gd name="T0" fmla="*/ 0 w 742"/>
              <a:gd name="T1" fmla="*/ 445 h 446"/>
              <a:gd name="T2" fmla="*/ 0 w 742"/>
              <a:gd name="T3" fmla="*/ 0 h 446"/>
              <a:gd name="T4" fmla="*/ 741 w 742"/>
              <a:gd name="T5" fmla="*/ 0 h 446"/>
              <a:gd name="T6" fmla="*/ 741 w 742"/>
              <a:gd name="T7" fmla="*/ 445 h 446"/>
              <a:gd name="T8" fmla="*/ 0 w 742"/>
              <a:gd name="T9" fmla="*/ 445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2" h="446">
                <a:moveTo>
                  <a:pt x="0" y="445"/>
                </a:moveTo>
                <a:lnTo>
                  <a:pt x="0" y="0"/>
                </a:lnTo>
                <a:lnTo>
                  <a:pt x="741" y="0"/>
                </a:lnTo>
                <a:lnTo>
                  <a:pt x="741" y="445"/>
                </a:lnTo>
                <a:lnTo>
                  <a:pt x="0" y="44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3752850" y="4672648"/>
            <a:ext cx="1177925" cy="1587"/>
          </a:xfrm>
          <a:custGeom>
            <a:avLst/>
            <a:gdLst>
              <a:gd name="T0" fmla="*/ 0 w 742"/>
              <a:gd name="T1" fmla="*/ 0 h 1"/>
              <a:gd name="T2" fmla="*/ 741 w 742"/>
              <a:gd name="T3" fmla="*/ 0 h 1"/>
              <a:gd name="T4" fmla="*/ 0 w 74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2" h="1">
                <a:moveTo>
                  <a:pt x="0" y="0"/>
                </a:moveTo>
                <a:lnTo>
                  <a:pt x="74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52850" y="4907598"/>
            <a:ext cx="1177925" cy="1587"/>
          </a:xfrm>
          <a:custGeom>
            <a:avLst/>
            <a:gdLst>
              <a:gd name="T0" fmla="*/ 0 w 742"/>
              <a:gd name="T1" fmla="*/ 0 h 1"/>
              <a:gd name="T2" fmla="*/ 741 w 742"/>
              <a:gd name="T3" fmla="*/ 0 h 1"/>
              <a:gd name="T4" fmla="*/ 0 w 74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2" h="1">
                <a:moveTo>
                  <a:pt x="0" y="0"/>
                </a:moveTo>
                <a:lnTo>
                  <a:pt x="74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2438400" y="3256598"/>
            <a:ext cx="588963" cy="942975"/>
          </a:xfrm>
          <a:custGeom>
            <a:avLst/>
            <a:gdLst>
              <a:gd name="T0" fmla="*/ 0 w 371"/>
              <a:gd name="T1" fmla="*/ 593 h 594"/>
              <a:gd name="T2" fmla="*/ 0 w 371"/>
              <a:gd name="T3" fmla="*/ 0 h 594"/>
              <a:gd name="T4" fmla="*/ 370 w 371"/>
              <a:gd name="T5" fmla="*/ 0 h 594"/>
              <a:gd name="T6" fmla="*/ 370 w 371"/>
              <a:gd name="T7" fmla="*/ 593 h 594"/>
              <a:gd name="T8" fmla="*/ 0 w 371"/>
              <a:gd name="T9" fmla="*/ 593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1" h="594">
                <a:moveTo>
                  <a:pt x="0" y="593"/>
                </a:moveTo>
                <a:lnTo>
                  <a:pt x="0" y="0"/>
                </a:lnTo>
                <a:lnTo>
                  <a:pt x="370" y="0"/>
                </a:lnTo>
                <a:lnTo>
                  <a:pt x="370" y="593"/>
                </a:lnTo>
                <a:lnTo>
                  <a:pt x="0" y="59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2438400" y="3491548"/>
            <a:ext cx="588963" cy="1587"/>
          </a:xfrm>
          <a:custGeom>
            <a:avLst/>
            <a:gdLst>
              <a:gd name="T0" fmla="*/ 0 w 371"/>
              <a:gd name="T1" fmla="*/ 0 h 1"/>
              <a:gd name="T2" fmla="*/ 370 w 371"/>
              <a:gd name="T3" fmla="*/ 0 h 1"/>
              <a:gd name="T4" fmla="*/ 0 w 37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1" h="1">
                <a:moveTo>
                  <a:pt x="0" y="0"/>
                </a:moveTo>
                <a:lnTo>
                  <a:pt x="370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2438400" y="3728085"/>
            <a:ext cx="588963" cy="1588"/>
          </a:xfrm>
          <a:custGeom>
            <a:avLst/>
            <a:gdLst>
              <a:gd name="T0" fmla="*/ 0 w 371"/>
              <a:gd name="T1" fmla="*/ 0 h 1"/>
              <a:gd name="T2" fmla="*/ 370 w 371"/>
              <a:gd name="T3" fmla="*/ 0 h 1"/>
              <a:gd name="T4" fmla="*/ 0 w 37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1" h="1">
                <a:moveTo>
                  <a:pt x="0" y="0"/>
                </a:moveTo>
                <a:lnTo>
                  <a:pt x="370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2438400" y="3963035"/>
            <a:ext cx="588963" cy="1588"/>
          </a:xfrm>
          <a:custGeom>
            <a:avLst/>
            <a:gdLst>
              <a:gd name="T0" fmla="*/ 0 w 371"/>
              <a:gd name="T1" fmla="*/ 0 h 1"/>
              <a:gd name="T2" fmla="*/ 370 w 371"/>
              <a:gd name="T3" fmla="*/ 0 h 1"/>
              <a:gd name="T4" fmla="*/ 0 w 37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1" h="1">
                <a:moveTo>
                  <a:pt x="0" y="0"/>
                </a:moveTo>
                <a:lnTo>
                  <a:pt x="370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859463" y="2683510"/>
            <a:ext cx="590550" cy="944563"/>
          </a:xfrm>
          <a:custGeom>
            <a:avLst/>
            <a:gdLst>
              <a:gd name="T0" fmla="*/ 0 w 372"/>
              <a:gd name="T1" fmla="*/ 594 h 595"/>
              <a:gd name="T2" fmla="*/ 0 w 372"/>
              <a:gd name="T3" fmla="*/ 0 h 595"/>
              <a:gd name="T4" fmla="*/ 371 w 372"/>
              <a:gd name="T5" fmla="*/ 0 h 595"/>
              <a:gd name="T6" fmla="*/ 371 w 372"/>
              <a:gd name="T7" fmla="*/ 594 h 595"/>
              <a:gd name="T8" fmla="*/ 0 w 372"/>
              <a:gd name="T9" fmla="*/ 594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" h="595">
                <a:moveTo>
                  <a:pt x="0" y="594"/>
                </a:moveTo>
                <a:lnTo>
                  <a:pt x="0" y="0"/>
                </a:lnTo>
                <a:lnTo>
                  <a:pt x="371" y="0"/>
                </a:lnTo>
                <a:lnTo>
                  <a:pt x="371" y="594"/>
                </a:lnTo>
                <a:lnTo>
                  <a:pt x="0" y="59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859463" y="2918460"/>
            <a:ext cx="590550" cy="1588"/>
          </a:xfrm>
          <a:custGeom>
            <a:avLst/>
            <a:gdLst>
              <a:gd name="T0" fmla="*/ 0 w 372"/>
              <a:gd name="T1" fmla="*/ 0 h 1"/>
              <a:gd name="T2" fmla="*/ 371 w 372"/>
              <a:gd name="T3" fmla="*/ 0 h 1"/>
              <a:gd name="T4" fmla="*/ 0 w 37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2" h="1">
                <a:moveTo>
                  <a:pt x="0" y="0"/>
                </a:moveTo>
                <a:lnTo>
                  <a:pt x="37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859463" y="3154998"/>
            <a:ext cx="590550" cy="1587"/>
          </a:xfrm>
          <a:custGeom>
            <a:avLst/>
            <a:gdLst>
              <a:gd name="T0" fmla="*/ 0 w 372"/>
              <a:gd name="T1" fmla="*/ 0 h 1"/>
              <a:gd name="T2" fmla="*/ 371 w 372"/>
              <a:gd name="T3" fmla="*/ 0 h 1"/>
              <a:gd name="T4" fmla="*/ 0 w 37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2" h="1">
                <a:moveTo>
                  <a:pt x="0" y="0"/>
                </a:moveTo>
                <a:lnTo>
                  <a:pt x="37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5859463" y="3389948"/>
            <a:ext cx="590550" cy="1587"/>
          </a:xfrm>
          <a:custGeom>
            <a:avLst/>
            <a:gdLst>
              <a:gd name="T0" fmla="*/ 0 w 372"/>
              <a:gd name="T1" fmla="*/ 0 h 1"/>
              <a:gd name="T2" fmla="*/ 371 w 372"/>
              <a:gd name="T3" fmla="*/ 0 h 1"/>
              <a:gd name="T4" fmla="*/ 0 w 37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2" h="1">
                <a:moveTo>
                  <a:pt x="0" y="0"/>
                </a:moveTo>
                <a:lnTo>
                  <a:pt x="37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867400" y="3853498"/>
            <a:ext cx="590550" cy="941387"/>
          </a:xfrm>
          <a:custGeom>
            <a:avLst/>
            <a:gdLst>
              <a:gd name="T0" fmla="*/ 0 w 372"/>
              <a:gd name="T1" fmla="*/ 592 h 593"/>
              <a:gd name="T2" fmla="*/ 0 w 372"/>
              <a:gd name="T3" fmla="*/ 0 h 593"/>
              <a:gd name="T4" fmla="*/ 371 w 372"/>
              <a:gd name="T5" fmla="*/ 0 h 593"/>
              <a:gd name="T6" fmla="*/ 371 w 372"/>
              <a:gd name="T7" fmla="*/ 592 h 593"/>
              <a:gd name="T8" fmla="*/ 0 w 372"/>
              <a:gd name="T9" fmla="*/ 592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" h="593">
                <a:moveTo>
                  <a:pt x="0" y="592"/>
                </a:moveTo>
                <a:lnTo>
                  <a:pt x="0" y="0"/>
                </a:lnTo>
                <a:lnTo>
                  <a:pt x="371" y="0"/>
                </a:lnTo>
                <a:lnTo>
                  <a:pt x="371" y="592"/>
                </a:lnTo>
                <a:lnTo>
                  <a:pt x="0" y="5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5867400" y="4088448"/>
            <a:ext cx="590550" cy="1587"/>
          </a:xfrm>
          <a:custGeom>
            <a:avLst/>
            <a:gdLst>
              <a:gd name="T0" fmla="*/ 0 w 372"/>
              <a:gd name="T1" fmla="*/ 0 h 1"/>
              <a:gd name="T2" fmla="*/ 371 w 372"/>
              <a:gd name="T3" fmla="*/ 0 h 1"/>
              <a:gd name="T4" fmla="*/ 0 w 37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2" h="1">
                <a:moveTo>
                  <a:pt x="0" y="0"/>
                </a:moveTo>
                <a:lnTo>
                  <a:pt x="37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5867400" y="4323398"/>
            <a:ext cx="590550" cy="1587"/>
          </a:xfrm>
          <a:custGeom>
            <a:avLst/>
            <a:gdLst>
              <a:gd name="T0" fmla="*/ 0 w 372"/>
              <a:gd name="T1" fmla="*/ 0 h 1"/>
              <a:gd name="T2" fmla="*/ 371 w 372"/>
              <a:gd name="T3" fmla="*/ 0 h 1"/>
              <a:gd name="T4" fmla="*/ 0 w 37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2" h="1">
                <a:moveTo>
                  <a:pt x="0" y="0"/>
                </a:moveTo>
                <a:lnTo>
                  <a:pt x="37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5867400" y="4558348"/>
            <a:ext cx="590550" cy="1587"/>
          </a:xfrm>
          <a:custGeom>
            <a:avLst/>
            <a:gdLst>
              <a:gd name="T0" fmla="*/ 0 w 372"/>
              <a:gd name="T1" fmla="*/ 0 h 1"/>
              <a:gd name="T2" fmla="*/ 371 w 372"/>
              <a:gd name="T3" fmla="*/ 0 h 1"/>
              <a:gd name="T4" fmla="*/ 0 w 37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2" h="1">
                <a:moveTo>
                  <a:pt x="0" y="0"/>
                </a:moveTo>
                <a:lnTo>
                  <a:pt x="37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3686175" y="2480310"/>
            <a:ext cx="1308100" cy="2719388"/>
          </a:xfrm>
          <a:custGeom>
            <a:avLst/>
            <a:gdLst>
              <a:gd name="T0" fmla="*/ 0 w 824"/>
              <a:gd name="T1" fmla="*/ 1712 h 1713"/>
              <a:gd name="T2" fmla="*/ 0 w 824"/>
              <a:gd name="T3" fmla="*/ 0 h 1713"/>
              <a:gd name="T4" fmla="*/ 823 w 824"/>
              <a:gd name="T5" fmla="*/ 0 h 1713"/>
              <a:gd name="T6" fmla="*/ 823 w 824"/>
              <a:gd name="T7" fmla="*/ 1712 h 1713"/>
              <a:gd name="T8" fmla="*/ 0 w 824"/>
              <a:gd name="T9" fmla="*/ 1712 h 1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4" h="1713">
                <a:moveTo>
                  <a:pt x="0" y="1712"/>
                </a:moveTo>
                <a:lnTo>
                  <a:pt x="0" y="0"/>
                </a:lnTo>
                <a:lnTo>
                  <a:pt x="823" y="0"/>
                </a:lnTo>
                <a:lnTo>
                  <a:pt x="823" y="1712"/>
                </a:lnTo>
                <a:lnTo>
                  <a:pt x="0" y="1712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2379663" y="3186748"/>
            <a:ext cx="696912" cy="1071562"/>
          </a:xfrm>
          <a:custGeom>
            <a:avLst/>
            <a:gdLst>
              <a:gd name="T0" fmla="*/ 0 w 439"/>
              <a:gd name="T1" fmla="*/ 674 h 675"/>
              <a:gd name="T2" fmla="*/ 0 w 439"/>
              <a:gd name="T3" fmla="*/ 0 h 675"/>
              <a:gd name="T4" fmla="*/ 438 w 439"/>
              <a:gd name="T5" fmla="*/ 0 h 675"/>
              <a:gd name="T6" fmla="*/ 438 w 439"/>
              <a:gd name="T7" fmla="*/ 674 h 675"/>
              <a:gd name="T8" fmla="*/ 0 w 439"/>
              <a:gd name="T9" fmla="*/ 674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9" h="675">
                <a:moveTo>
                  <a:pt x="0" y="674"/>
                </a:moveTo>
                <a:lnTo>
                  <a:pt x="0" y="0"/>
                </a:lnTo>
                <a:lnTo>
                  <a:pt x="438" y="0"/>
                </a:lnTo>
                <a:lnTo>
                  <a:pt x="438" y="674"/>
                </a:lnTo>
                <a:lnTo>
                  <a:pt x="0" y="674"/>
                </a:lnTo>
              </a:path>
            </a:pathLst>
          </a:custGeom>
          <a:noFill/>
          <a:ln w="12700" cap="rnd" cmpd="sng">
            <a:solidFill>
              <a:schemeClr val="fol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>
            <a:off x="5803900" y="2621598"/>
            <a:ext cx="696913" cy="2225675"/>
          </a:xfrm>
          <a:custGeom>
            <a:avLst/>
            <a:gdLst>
              <a:gd name="T0" fmla="*/ 0 w 439"/>
              <a:gd name="T1" fmla="*/ 1401 h 1402"/>
              <a:gd name="T2" fmla="*/ 0 w 439"/>
              <a:gd name="T3" fmla="*/ 0 h 1402"/>
              <a:gd name="T4" fmla="*/ 438 w 439"/>
              <a:gd name="T5" fmla="*/ 0 h 1402"/>
              <a:gd name="T6" fmla="*/ 438 w 439"/>
              <a:gd name="T7" fmla="*/ 1401 h 1402"/>
              <a:gd name="T8" fmla="*/ 0 w 439"/>
              <a:gd name="T9" fmla="*/ 1401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9" h="1402">
                <a:moveTo>
                  <a:pt x="0" y="1401"/>
                </a:moveTo>
                <a:lnTo>
                  <a:pt x="0" y="0"/>
                </a:lnTo>
                <a:lnTo>
                  <a:pt x="438" y="0"/>
                </a:lnTo>
                <a:lnTo>
                  <a:pt x="438" y="1401"/>
                </a:lnTo>
                <a:lnTo>
                  <a:pt x="0" y="1401"/>
                </a:lnTo>
              </a:path>
            </a:pathLst>
          </a:custGeom>
          <a:noFill/>
          <a:ln w="12700" cap="rnd" cmpd="sng">
            <a:solidFill>
              <a:schemeClr val="fol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4933950" y="2597785"/>
            <a:ext cx="1049338" cy="2155825"/>
            <a:chOff x="4462" y="1522"/>
            <a:chExt cx="661" cy="1358"/>
          </a:xfrm>
        </p:grpSpPr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4476" y="1633"/>
              <a:ext cx="647" cy="617"/>
            </a:xfrm>
            <a:custGeom>
              <a:avLst/>
              <a:gdLst>
                <a:gd name="T0" fmla="*/ 646 w 647"/>
                <a:gd name="T1" fmla="*/ 0 h 617"/>
                <a:gd name="T2" fmla="*/ 0 w 647"/>
                <a:gd name="T3" fmla="*/ 616 h 617"/>
                <a:gd name="T4" fmla="*/ 646 w 647"/>
                <a:gd name="T5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7" h="617">
                  <a:moveTo>
                    <a:pt x="646" y="0"/>
                  </a:moveTo>
                  <a:lnTo>
                    <a:pt x="0" y="616"/>
                  </a:lnTo>
                  <a:lnTo>
                    <a:pt x="646" y="0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4476" y="2206"/>
              <a:ext cx="46" cy="44"/>
            </a:xfrm>
            <a:custGeom>
              <a:avLst/>
              <a:gdLst>
                <a:gd name="T0" fmla="*/ 45 w 46"/>
                <a:gd name="T1" fmla="*/ 17 h 44"/>
                <a:gd name="T2" fmla="*/ 0 w 46"/>
                <a:gd name="T3" fmla="*/ 43 h 44"/>
                <a:gd name="T4" fmla="*/ 28 w 46"/>
                <a:gd name="T5" fmla="*/ 0 h 44"/>
                <a:gd name="T6" fmla="*/ 45 w 46"/>
                <a:gd name="T7" fmla="*/ 1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44">
                  <a:moveTo>
                    <a:pt x="45" y="17"/>
                  </a:moveTo>
                  <a:lnTo>
                    <a:pt x="0" y="43"/>
                  </a:lnTo>
                  <a:lnTo>
                    <a:pt x="28" y="0"/>
                  </a:lnTo>
                  <a:lnTo>
                    <a:pt x="45" y="17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4462" y="1522"/>
              <a:ext cx="661" cy="268"/>
            </a:xfrm>
            <a:custGeom>
              <a:avLst/>
              <a:gdLst>
                <a:gd name="T0" fmla="*/ 660 w 661"/>
                <a:gd name="T1" fmla="*/ 267 h 268"/>
                <a:gd name="T2" fmla="*/ 0 w 661"/>
                <a:gd name="T3" fmla="*/ 0 h 268"/>
                <a:gd name="T4" fmla="*/ 660 w 661"/>
                <a:gd name="T5" fmla="*/ 26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1" h="268">
                  <a:moveTo>
                    <a:pt x="660" y="267"/>
                  </a:moveTo>
                  <a:lnTo>
                    <a:pt x="0" y="0"/>
                  </a:lnTo>
                  <a:lnTo>
                    <a:pt x="660" y="267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4462" y="1522"/>
              <a:ext cx="51" cy="31"/>
            </a:xfrm>
            <a:custGeom>
              <a:avLst/>
              <a:gdLst>
                <a:gd name="T0" fmla="*/ 41 w 51"/>
                <a:gd name="T1" fmla="*/ 30 h 31"/>
                <a:gd name="T2" fmla="*/ 0 w 51"/>
                <a:gd name="T3" fmla="*/ 0 h 31"/>
                <a:gd name="T4" fmla="*/ 50 w 51"/>
                <a:gd name="T5" fmla="*/ 7 h 31"/>
                <a:gd name="T6" fmla="*/ 41 w 51"/>
                <a:gd name="T7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31">
                  <a:moveTo>
                    <a:pt x="41" y="30"/>
                  </a:moveTo>
                  <a:lnTo>
                    <a:pt x="0" y="0"/>
                  </a:lnTo>
                  <a:lnTo>
                    <a:pt x="50" y="7"/>
                  </a:lnTo>
                  <a:lnTo>
                    <a:pt x="41" y="30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4469" y="1855"/>
              <a:ext cx="639" cy="76"/>
            </a:xfrm>
            <a:custGeom>
              <a:avLst/>
              <a:gdLst>
                <a:gd name="T0" fmla="*/ 638 w 639"/>
                <a:gd name="T1" fmla="*/ 75 h 76"/>
                <a:gd name="T2" fmla="*/ 0 w 639"/>
                <a:gd name="T3" fmla="*/ 0 h 76"/>
                <a:gd name="T4" fmla="*/ 638 w 639"/>
                <a:gd name="T5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9" h="76">
                  <a:moveTo>
                    <a:pt x="638" y="75"/>
                  </a:moveTo>
                  <a:lnTo>
                    <a:pt x="0" y="0"/>
                  </a:lnTo>
                  <a:lnTo>
                    <a:pt x="638" y="75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469" y="1848"/>
              <a:ext cx="52" cy="27"/>
            </a:xfrm>
            <a:custGeom>
              <a:avLst/>
              <a:gdLst>
                <a:gd name="T0" fmla="*/ 48 w 52"/>
                <a:gd name="T1" fmla="*/ 26 h 27"/>
                <a:gd name="T2" fmla="*/ 0 w 52"/>
                <a:gd name="T3" fmla="*/ 7 h 27"/>
                <a:gd name="T4" fmla="*/ 51 w 52"/>
                <a:gd name="T5" fmla="*/ 0 h 27"/>
                <a:gd name="T6" fmla="*/ 48 w 52"/>
                <a:gd name="T7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27">
                  <a:moveTo>
                    <a:pt x="48" y="26"/>
                  </a:moveTo>
                  <a:lnTo>
                    <a:pt x="0" y="7"/>
                  </a:lnTo>
                  <a:lnTo>
                    <a:pt x="51" y="0"/>
                  </a:lnTo>
                  <a:lnTo>
                    <a:pt x="48" y="26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4469" y="1707"/>
              <a:ext cx="646" cy="372"/>
            </a:xfrm>
            <a:custGeom>
              <a:avLst/>
              <a:gdLst>
                <a:gd name="T0" fmla="*/ 645 w 646"/>
                <a:gd name="T1" fmla="*/ 371 h 372"/>
                <a:gd name="T2" fmla="*/ 0 w 646"/>
                <a:gd name="T3" fmla="*/ 0 h 372"/>
                <a:gd name="T4" fmla="*/ 645 w 646"/>
                <a:gd name="T5" fmla="*/ 37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6" h="372">
                  <a:moveTo>
                    <a:pt x="645" y="371"/>
                  </a:moveTo>
                  <a:lnTo>
                    <a:pt x="0" y="0"/>
                  </a:lnTo>
                  <a:lnTo>
                    <a:pt x="645" y="371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469" y="1707"/>
              <a:ext cx="50" cy="37"/>
            </a:xfrm>
            <a:custGeom>
              <a:avLst/>
              <a:gdLst>
                <a:gd name="T0" fmla="*/ 37 w 50"/>
                <a:gd name="T1" fmla="*/ 36 h 37"/>
                <a:gd name="T2" fmla="*/ 0 w 50"/>
                <a:gd name="T3" fmla="*/ 0 h 37"/>
                <a:gd name="T4" fmla="*/ 49 w 50"/>
                <a:gd name="T5" fmla="*/ 14 h 37"/>
                <a:gd name="T6" fmla="*/ 37 w 50"/>
                <a:gd name="T7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7">
                  <a:moveTo>
                    <a:pt x="37" y="36"/>
                  </a:moveTo>
                  <a:lnTo>
                    <a:pt x="0" y="0"/>
                  </a:lnTo>
                  <a:lnTo>
                    <a:pt x="49" y="14"/>
                  </a:lnTo>
                  <a:lnTo>
                    <a:pt x="37" y="36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484" y="2374"/>
              <a:ext cx="631" cy="91"/>
            </a:xfrm>
            <a:custGeom>
              <a:avLst/>
              <a:gdLst>
                <a:gd name="T0" fmla="*/ 630 w 631"/>
                <a:gd name="T1" fmla="*/ 0 h 91"/>
                <a:gd name="T2" fmla="*/ 0 w 631"/>
                <a:gd name="T3" fmla="*/ 90 h 91"/>
                <a:gd name="T4" fmla="*/ 630 w 631"/>
                <a:gd name="T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1" h="91">
                  <a:moveTo>
                    <a:pt x="630" y="0"/>
                  </a:moveTo>
                  <a:lnTo>
                    <a:pt x="0" y="90"/>
                  </a:lnTo>
                  <a:lnTo>
                    <a:pt x="630" y="0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484" y="2444"/>
              <a:ext cx="52" cy="26"/>
            </a:xfrm>
            <a:custGeom>
              <a:avLst/>
              <a:gdLst>
                <a:gd name="T0" fmla="*/ 51 w 52"/>
                <a:gd name="T1" fmla="*/ 25 h 26"/>
                <a:gd name="T2" fmla="*/ 0 w 52"/>
                <a:gd name="T3" fmla="*/ 20 h 26"/>
                <a:gd name="T4" fmla="*/ 48 w 52"/>
                <a:gd name="T5" fmla="*/ 0 h 26"/>
                <a:gd name="T6" fmla="*/ 51 w 52"/>
                <a:gd name="T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26">
                  <a:moveTo>
                    <a:pt x="51" y="25"/>
                  </a:moveTo>
                  <a:lnTo>
                    <a:pt x="0" y="20"/>
                  </a:lnTo>
                  <a:lnTo>
                    <a:pt x="48" y="0"/>
                  </a:lnTo>
                  <a:lnTo>
                    <a:pt x="51" y="25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4476" y="2522"/>
              <a:ext cx="639" cy="201"/>
            </a:xfrm>
            <a:custGeom>
              <a:avLst/>
              <a:gdLst>
                <a:gd name="T0" fmla="*/ 638 w 639"/>
                <a:gd name="T1" fmla="*/ 0 h 201"/>
                <a:gd name="T2" fmla="*/ 0 w 639"/>
                <a:gd name="T3" fmla="*/ 200 h 201"/>
                <a:gd name="T4" fmla="*/ 638 w 639"/>
                <a:gd name="T5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9" h="201">
                  <a:moveTo>
                    <a:pt x="638" y="0"/>
                  </a:moveTo>
                  <a:lnTo>
                    <a:pt x="0" y="200"/>
                  </a:lnTo>
                  <a:lnTo>
                    <a:pt x="638" y="0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4476" y="2696"/>
              <a:ext cx="53" cy="27"/>
            </a:xfrm>
            <a:custGeom>
              <a:avLst/>
              <a:gdLst>
                <a:gd name="T0" fmla="*/ 52 w 53"/>
                <a:gd name="T1" fmla="*/ 23 h 27"/>
                <a:gd name="T2" fmla="*/ 0 w 53"/>
                <a:gd name="T3" fmla="*/ 26 h 27"/>
                <a:gd name="T4" fmla="*/ 45 w 53"/>
                <a:gd name="T5" fmla="*/ 0 h 27"/>
                <a:gd name="T6" fmla="*/ 52 w 53"/>
                <a:gd name="T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7">
                  <a:moveTo>
                    <a:pt x="52" y="23"/>
                  </a:moveTo>
                  <a:lnTo>
                    <a:pt x="0" y="26"/>
                  </a:lnTo>
                  <a:lnTo>
                    <a:pt x="45" y="0"/>
                  </a:lnTo>
                  <a:lnTo>
                    <a:pt x="52" y="23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469" y="2671"/>
              <a:ext cx="654" cy="209"/>
            </a:xfrm>
            <a:custGeom>
              <a:avLst/>
              <a:gdLst>
                <a:gd name="T0" fmla="*/ 653 w 654"/>
                <a:gd name="T1" fmla="*/ 0 h 209"/>
                <a:gd name="T2" fmla="*/ 0 w 654"/>
                <a:gd name="T3" fmla="*/ 208 h 209"/>
                <a:gd name="T4" fmla="*/ 653 w 654"/>
                <a:gd name="T5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4" h="209">
                  <a:moveTo>
                    <a:pt x="653" y="0"/>
                  </a:moveTo>
                  <a:lnTo>
                    <a:pt x="0" y="208"/>
                  </a:lnTo>
                  <a:lnTo>
                    <a:pt x="653" y="0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469" y="2852"/>
              <a:ext cx="53" cy="28"/>
            </a:xfrm>
            <a:custGeom>
              <a:avLst/>
              <a:gdLst>
                <a:gd name="T0" fmla="*/ 52 w 53"/>
                <a:gd name="T1" fmla="*/ 23 h 28"/>
                <a:gd name="T2" fmla="*/ 0 w 53"/>
                <a:gd name="T3" fmla="*/ 27 h 28"/>
                <a:gd name="T4" fmla="*/ 44 w 53"/>
                <a:gd name="T5" fmla="*/ 0 h 28"/>
                <a:gd name="T6" fmla="*/ 52 w 53"/>
                <a:gd name="T7" fmla="*/ 2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8">
                  <a:moveTo>
                    <a:pt x="52" y="23"/>
                  </a:moveTo>
                  <a:lnTo>
                    <a:pt x="0" y="27"/>
                  </a:lnTo>
                  <a:lnTo>
                    <a:pt x="44" y="0"/>
                  </a:lnTo>
                  <a:lnTo>
                    <a:pt x="52" y="23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469" y="2144"/>
              <a:ext cx="646" cy="669"/>
            </a:xfrm>
            <a:custGeom>
              <a:avLst/>
              <a:gdLst>
                <a:gd name="T0" fmla="*/ 645 w 646"/>
                <a:gd name="T1" fmla="*/ 668 h 669"/>
                <a:gd name="T2" fmla="*/ 0 w 646"/>
                <a:gd name="T3" fmla="*/ 0 h 669"/>
                <a:gd name="T4" fmla="*/ 645 w 646"/>
                <a:gd name="T5" fmla="*/ 668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6" h="669">
                  <a:moveTo>
                    <a:pt x="645" y="668"/>
                  </a:moveTo>
                  <a:lnTo>
                    <a:pt x="0" y="0"/>
                  </a:lnTo>
                  <a:lnTo>
                    <a:pt x="645" y="668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4469" y="2144"/>
              <a:ext cx="44" cy="46"/>
            </a:xfrm>
            <a:custGeom>
              <a:avLst/>
              <a:gdLst>
                <a:gd name="T0" fmla="*/ 25 w 44"/>
                <a:gd name="T1" fmla="*/ 45 h 46"/>
                <a:gd name="T2" fmla="*/ 0 w 44"/>
                <a:gd name="T3" fmla="*/ 0 h 46"/>
                <a:gd name="T4" fmla="*/ 43 w 44"/>
                <a:gd name="T5" fmla="*/ 28 h 46"/>
                <a:gd name="T6" fmla="*/ 25 w 44"/>
                <a:gd name="T7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6">
                  <a:moveTo>
                    <a:pt x="25" y="45"/>
                  </a:moveTo>
                  <a:lnTo>
                    <a:pt x="0" y="0"/>
                  </a:lnTo>
                  <a:lnTo>
                    <a:pt x="43" y="28"/>
                  </a:lnTo>
                  <a:lnTo>
                    <a:pt x="25" y="45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2897188" y="2585085"/>
            <a:ext cx="825500" cy="1862138"/>
            <a:chOff x="3179" y="1514"/>
            <a:chExt cx="520" cy="1173"/>
          </a:xfrm>
        </p:grpSpPr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3653" y="1514"/>
              <a:ext cx="46" cy="45"/>
            </a:xfrm>
            <a:custGeom>
              <a:avLst/>
              <a:gdLst>
                <a:gd name="T0" fmla="*/ 0 w 46"/>
                <a:gd name="T1" fmla="*/ 26 h 45"/>
                <a:gd name="T2" fmla="*/ 45 w 46"/>
                <a:gd name="T3" fmla="*/ 0 h 45"/>
                <a:gd name="T4" fmla="*/ 18 w 46"/>
                <a:gd name="T5" fmla="*/ 44 h 45"/>
                <a:gd name="T6" fmla="*/ 0 w 46"/>
                <a:gd name="T7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45">
                  <a:moveTo>
                    <a:pt x="0" y="26"/>
                  </a:moveTo>
                  <a:lnTo>
                    <a:pt x="45" y="0"/>
                  </a:lnTo>
                  <a:lnTo>
                    <a:pt x="18" y="44"/>
                  </a:lnTo>
                  <a:lnTo>
                    <a:pt x="0" y="26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3187" y="2115"/>
              <a:ext cx="512" cy="37"/>
            </a:xfrm>
            <a:custGeom>
              <a:avLst/>
              <a:gdLst>
                <a:gd name="T0" fmla="*/ 0 w 512"/>
                <a:gd name="T1" fmla="*/ 36 h 37"/>
                <a:gd name="T2" fmla="*/ 511 w 512"/>
                <a:gd name="T3" fmla="*/ 0 h 37"/>
                <a:gd name="T4" fmla="*/ 0 w 512"/>
                <a:gd name="T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2" h="37">
                  <a:moveTo>
                    <a:pt x="0" y="36"/>
                  </a:moveTo>
                  <a:lnTo>
                    <a:pt x="511" y="0"/>
                  </a:lnTo>
                  <a:lnTo>
                    <a:pt x="0" y="36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3648" y="2106"/>
              <a:ext cx="51" cy="26"/>
            </a:xfrm>
            <a:custGeom>
              <a:avLst/>
              <a:gdLst>
                <a:gd name="T0" fmla="*/ 0 w 51"/>
                <a:gd name="T1" fmla="*/ 0 h 26"/>
                <a:gd name="T2" fmla="*/ 50 w 51"/>
                <a:gd name="T3" fmla="*/ 9 h 26"/>
                <a:gd name="T4" fmla="*/ 2 w 51"/>
                <a:gd name="T5" fmla="*/ 25 h 26"/>
                <a:gd name="T6" fmla="*/ 0 w 51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26">
                  <a:moveTo>
                    <a:pt x="0" y="0"/>
                  </a:moveTo>
                  <a:lnTo>
                    <a:pt x="50" y="9"/>
                  </a:lnTo>
                  <a:lnTo>
                    <a:pt x="2" y="25"/>
                  </a:lnTo>
                  <a:lnTo>
                    <a:pt x="0" y="0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3179" y="2301"/>
              <a:ext cx="520" cy="386"/>
            </a:xfrm>
            <a:custGeom>
              <a:avLst/>
              <a:gdLst>
                <a:gd name="T0" fmla="*/ 0 w 520"/>
                <a:gd name="T1" fmla="*/ 0 h 386"/>
                <a:gd name="T2" fmla="*/ 519 w 520"/>
                <a:gd name="T3" fmla="*/ 385 h 386"/>
                <a:gd name="T4" fmla="*/ 0 w 520"/>
                <a:gd name="T5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0" h="386">
                  <a:moveTo>
                    <a:pt x="0" y="0"/>
                  </a:moveTo>
                  <a:lnTo>
                    <a:pt x="519" y="385"/>
                  </a:lnTo>
                  <a:lnTo>
                    <a:pt x="0" y="0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3651" y="2646"/>
              <a:ext cx="48" cy="41"/>
            </a:xfrm>
            <a:custGeom>
              <a:avLst/>
              <a:gdLst>
                <a:gd name="T0" fmla="*/ 15 w 48"/>
                <a:gd name="T1" fmla="*/ 0 h 41"/>
                <a:gd name="T2" fmla="*/ 47 w 48"/>
                <a:gd name="T3" fmla="*/ 40 h 41"/>
                <a:gd name="T4" fmla="*/ 0 w 48"/>
                <a:gd name="T5" fmla="*/ 20 h 41"/>
                <a:gd name="T6" fmla="*/ 15 w 48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1">
                  <a:moveTo>
                    <a:pt x="15" y="0"/>
                  </a:moveTo>
                  <a:lnTo>
                    <a:pt x="47" y="40"/>
                  </a:lnTo>
                  <a:lnTo>
                    <a:pt x="0" y="20"/>
                  </a:lnTo>
                  <a:lnTo>
                    <a:pt x="15" y="0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3187" y="1514"/>
              <a:ext cx="512" cy="491"/>
            </a:xfrm>
            <a:custGeom>
              <a:avLst/>
              <a:gdLst>
                <a:gd name="T0" fmla="*/ 0 w 512"/>
                <a:gd name="T1" fmla="*/ 490 h 491"/>
                <a:gd name="T2" fmla="*/ 511 w 512"/>
                <a:gd name="T3" fmla="*/ 0 h 491"/>
                <a:gd name="T4" fmla="*/ 0 w 512"/>
                <a:gd name="T5" fmla="*/ 49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2" h="491">
                  <a:moveTo>
                    <a:pt x="0" y="490"/>
                  </a:moveTo>
                  <a:lnTo>
                    <a:pt x="511" y="0"/>
                  </a:lnTo>
                  <a:lnTo>
                    <a:pt x="0" y="490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3757613" y="2543810"/>
            <a:ext cx="9525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 b="1">
                <a:solidFill>
                  <a:srgbClr val="000000"/>
                </a:solidFill>
                <a:latin typeface="Arial" pitchFamily="34" charset="0"/>
              </a:rPr>
              <a:t>Ashby, 25, 3000</a:t>
            </a: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3806825" y="4437698"/>
            <a:ext cx="9175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 b="1">
                <a:solidFill>
                  <a:srgbClr val="000000"/>
                </a:solidFill>
                <a:latin typeface="Arial" pitchFamily="34" charset="0"/>
              </a:rPr>
              <a:t>Smith, 44, 3000</a:t>
            </a: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2387600" y="3266123"/>
            <a:ext cx="4953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 b="1">
                <a:solidFill>
                  <a:srgbClr val="000000"/>
                </a:solidFill>
                <a:latin typeface="Arial" pitchFamily="34" charset="0"/>
              </a:rPr>
              <a:t>Ashby</a:t>
            </a: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2408238" y="3516948"/>
            <a:ext cx="4286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 b="1">
                <a:solidFill>
                  <a:srgbClr val="000000"/>
                </a:solidFill>
                <a:latin typeface="Arial" pitchFamily="34" charset="0"/>
              </a:rPr>
              <a:t>Cass</a:t>
            </a: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2393950" y="3739198"/>
            <a:ext cx="4667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 b="1">
                <a:solidFill>
                  <a:srgbClr val="000000"/>
                </a:solidFill>
                <a:latin typeface="Arial" pitchFamily="34" charset="0"/>
              </a:rPr>
              <a:t>Smith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6062663" y="2689860"/>
            <a:ext cx="29686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 b="1">
                <a:solidFill>
                  <a:srgbClr val="000000"/>
                </a:solidFill>
                <a:latin typeface="Arial" pitchFamily="34" charset="0"/>
              </a:rPr>
              <a:t>22</a:t>
            </a: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6072188" y="2939098"/>
            <a:ext cx="296862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 b="1">
                <a:solidFill>
                  <a:srgbClr val="000000"/>
                </a:solidFill>
                <a:latin typeface="Arial" pitchFamily="34" charset="0"/>
              </a:rPr>
              <a:t>25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069013" y="3172460"/>
            <a:ext cx="29686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 b="1">
                <a:solidFill>
                  <a:srgbClr val="000000"/>
                </a:solidFill>
                <a:latin typeface="Arial" pitchFamily="34" charset="0"/>
              </a:rPr>
              <a:t>30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6075363" y="3893185"/>
            <a:ext cx="29686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 b="1">
                <a:solidFill>
                  <a:srgbClr val="000000"/>
                </a:solidFill>
                <a:latin typeface="Arial" pitchFamily="34" charset="0"/>
              </a:rPr>
              <a:t>40</a:t>
            </a: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6081713" y="4102735"/>
            <a:ext cx="29686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 b="1">
                <a:solidFill>
                  <a:srgbClr val="000000"/>
                </a:solidFill>
                <a:latin typeface="Arial" pitchFamily="34" charset="0"/>
              </a:rPr>
              <a:t>44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6080125" y="4344035"/>
            <a:ext cx="29686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 b="1">
                <a:solidFill>
                  <a:srgbClr val="000000"/>
                </a:solidFill>
                <a:latin typeface="Arial" pitchFamily="34" charset="0"/>
              </a:rPr>
              <a:t>44</a:t>
            </a: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6088063" y="4575810"/>
            <a:ext cx="29686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 b="1">
                <a:solidFill>
                  <a:srgbClr val="000000"/>
                </a:solidFill>
                <a:latin typeface="Arial" pitchFamily="34" charset="0"/>
              </a:rPr>
              <a:t>50</a:t>
            </a: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2228850" y="5044123"/>
            <a:ext cx="1142942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rial" pitchFamily="34" charset="0"/>
              </a:rPr>
              <a:t>Sparse Index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2560638" y="5209223"/>
            <a:ext cx="375103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rial" pitchFamily="34" charset="0"/>
              </a:rPr>
              <a:t>on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2449513" y="5375910"/>
            <a:ext cx="602729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 b="1">
                <a:solidFill>
                  <a:srgbClr val="C00000"/>
                </a:solidFill>
                <a:latin typeface="Arial" pitchFamily="34" charset="0"/>
              </a:rPr>
              <a:t>Name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3870325" y="5298123"/>
            <a:ext cx="925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>
                <a:solidFill>
                  <a:schemeClr val="accent1"/>
                </a:solidFill>
                <a:latin typeface="Arial" pitchFamily="34" charset="0"/>
              </a:rPr>
              <a:t>Data File</a:t>
            </a: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5665788" y="5044123"/>
            <a:ext cx="1091646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Dense Index</a:t>
            </a: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5997575" y="5209223"/>
            <a:ext cx="375103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on</a:t>
            </a: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5942013" y="5375910"/>
            <a:ext cx="476092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Age</a:t>
            </a: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6069013" y="3397885"/>
            <a:ext cx="29686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 b="1">
                <a:solidFill>
                  <a:srgbClr val="000000"/>
                </a:solidFill>
                <a:latin typeface="Arial" pitchFamily="34" charset="0"/>
              </a:rPr>
              <a:t>33</a:t>
            </a: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3717925" y="3024823"/>
            <a:ext cx="101441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 b="1">
                <a:solidFill>
                  <a:srgbClr val="000000"/>
                </a:solidFill>
                <a:latin typeface="Arial" pitchFamily="34" charset="0"/>
              </a:rPr>
              <a:t>Bristow, 30, 2007</a:t>
            </a: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3765550" y="2808923"/>
            <a:ext cx="89058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 b="1">
                <a:solidFill>
                  <a:srgbClr val="000000"/>
                </a:solidFill>
                <a:latin typeface="Arial" pitchFamily="34" charset="0"/>
              </a:rPr>
              <a:t>Basu, 33, 4003</a:t>
            </a: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3810000" y="3504248"/>
            <a:ext cx="8858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 b="1">
                <a:solidFill>
                  <a:srgbClr val="000000"/>
                </a:solidFill>
                <a:latin typeface="Arial" pitchFamily="34" charset="0"/>
              </a:rPr>
              <a:t>Cass, 50, 5004</a:t>
            </a: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3816350" y="4678998"/>
            <a:ext cx="9064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 b="1">
                <a:solidFill>
                  <a:srgbClr val="000000"/>
                </a:solidFill>
                <a:latin typeface="Arial" pitchFamily="34" charset="0"/>
              </a:rPr>
              <a:t>Tracy, 44, 5004</a:t>
            </a: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3733800" y="3739198"/>
            <a:ext cx="100488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 b="1">
                <a:solidFill>
                  <a:srgbClr val="000000"/>
                </a:solidFill>
                <a:latin typeface="Arial" pitchFamily="34" charset="0"/>
              </a:rPr>
              <a:t>Daniels, 22, 6003</a:t>
            </a: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3779838" y="3967798"/>
            <a:ext cx="9302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 b="1">
                <a:solidFill>
                  <a:srgbClr val="000000"/>
                </a:solidFill>
                <a:latin typeface="Arial" pitchFamily="34" charset="0"/>
              </a:rPr>
              <a:t>Jones, 40, 6003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7898-416F-4F78-BD92-D05D0EC9F66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41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7FD9-15EC-45BC-9D6F-26941A8FD69F}" type="slidenum">
              <a:rPr lang="en-US"/>
              <a:pPr/>
              <a:t>16</a:t>
            </a:fld>
            <a:endParaRPr 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Covering Index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5257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Select name from employee where department = “marketing”</a:t>
            </a:r>
          </a:p>
          <a:p>
            <a:pPr>
              <a:spcAft>
                <a:spcPts val="600"/>
              </a:spcAft>
            </a:pPr>
            <a:r>
              <a:rPr lang="en-US" dirty="0"/>
              <a:t>Good covering index would be on (department, name) -</a:t>
            </a:r>
            <a:r>
              <a:rPr lang="en-US" b="1" dirty="0"/>
              <a:t>composite search keys</a:t>
            </a:r>
            <a:r>
              <a:rPr lang="en-US" dirty="0"/>
              <a:t>-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Covering index performs better than clustering index when first attributes of  index are in the where clause and last attributes in the select.</a:t>
            </a:r>
          </a:p>
          <a:p>
            <a:pPr>
              <a:spcAft>
                <a:spcPts val="600"/>
              </a:spcAft>
            </a:pPr>
            <a:r>
              <a:rPr lang="en-US" dirty="0"/>
              <a:t>Index on (name, department) less useful.</a:t>
            </a:r>
          </a:p>
          <a:p>
            <a:pPr>
              <a:spcAft>
                <a:spcPts val="600"/>
              </a:spcAft>
            </a:pPr>
            <a:r>
              <a:rPr lang="en-US" dirty="0"/>
              <a:t>Index on department alone moderately useful</a:t>
            </a:r>
          </a:p>
        </p:txBody>
      </p:sp>
    </p:spTree>
    <p:extLst>
      <p:ext uri="{BB962C8B-B14F-4D97-AF65-F5344CB8AC3E}">
        <p14:creationId xmlns:p14="http://schemas.microsoft.com/office/powerpoint/2010/main" val="3889149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Based Indexes</a:t>
            </a:r>
          </a:p>
        </p:txBody>
      </p:sp>
      <p:pic>
        <p:nvPicPr>
          <p:cNvPr id="269318" name="Picture 6" descr="j04081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828800"/>
            <a:ext cx="3365500" cy="3886200"/>
          </a:xfrm>
          <a:prstGeom prst="rect">
            <a:avLst/>
          </a:prstGeom>
          <a:noFill/>
        </p:spPr>
      </p:pic>
      <p:pic>
        <p:nvPicPr>
          <p:cNvPr id="4" name="Picture 2" descr="G:\img\BackStep.gif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79" y="6258109"/>
            <a:ext cx="834390" cy="27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7898-416F-4F78-BD92-D05D0EC9F66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879086"/>
          </a:xfrm>
        </p:spPr>
        <p:txBody>
          <a:bodyPr>
            <a:normAutofit/>
          </a:bodyPr>
          <a:lstStyle/>
          <a:p>
            <a:r>
              <a:rPr lang="en-US" dirty="0"/>
              <a:t>Full Table Scan vs. Index Access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7" y="1034534"/>
            <a:ext cx="6523037" cy="195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 descr="C:\Users\erradi\AppData\Local\Temp\SNAGHTML43e98a6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920461"/>
            <a:ext cx="41529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2535603"/>
            <a:ext cx="236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Vs. Index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7898-416F-4F78-BD92-D05D0EC9F66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67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685800" y="6629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124200" y="6629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  <a:ln/>
        </p:spPr>
        <p:txBody>
          <a:bodyPr lIns="92075" tIns="46038" rIns="92075" bIns="46038"/>
          <a:lstStyle/>
          <a:p>
            <a:r>
              <a:rPr lang="en-US" dirty="0"/>
              <a:t>Single Level Indexes</a:t>
            </a: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5029200"/>
          </a:xfrm>
          <a:noFill/>
          <a:ln/>
        </p:spPr>
        <p:txBody>
          <a:bodyPr lIns="92075" tIns="46038" rIns="92075" bIns="46038"/>
          <a:lstStyle/>
          <a:p>
            <a:r>
              <a:rPr lang="en-US" dirty="0"/>
              <a:t>``</a:t>
            </a:r>
            <a:r>
              <a:rPr lang="en-US" i="1" dirty="0"/>
              <a:t>Find all students with </a:t>
            </a:r>
            <a:r>
              <a:rPr lang="en-US" i="1" dirty="0" err="1"/>
              <a:t>gpa</a:t>
            </a:r>
            <a:r>
              <a:rPr lang="en-US" i="1" dirty="0"/>
              <a:t> &gt; 3.0</a:t>
            </a:r>
            <a:r>
              <a:rPr lang="en-US" dirty="0"/>
              <a:t>’’</a:t>
            </a:r>
          </a:p>
          <a:p>
            <a:pPr lvl="1"/>
            <a:r>
              <a:rPr lang="en-US" dirty="0"/>
              <a:t>If data is in sorted file, do binary search to find first such student, then scan to find others.</a:t>
            </a:r>
          </a:p>
          <a:p>
            <a:pPr lvl="1"/>
            <a:r>
              <a:rPr lang="en-US" dirty="0"/>
              <a:t>Cost of binary search can be quite high.</a:t>
            </a:r>
          </a:p>
          <a:p>
            <a:r>
              <a:rPr lang="en-US" dirty="0"/>
              <a:t>Simple idea:  Create an `index’ file.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805656" y="6429024"/>
            <a:ext cx="6262687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i="1" dirty="0">
                <a:solidFill>
                  <a:schemeClr val="accent2"/>
                </a:solidFill>
                <a:latin typeface="Book Antiqua" pitchFamily="18" charset="0"/>
              </a:rPr>
              <a:t>Can do binary search on (smaller) index file!</a:t>
            </a:r>
          </a:p>
        </p:txBody>
      </p:sp>
      <p:sp>
        <p:nvSpPr>
          <p:cNvPr id="52231" name="Freeform 7"/>
          <p:cNvSpPr>
            <a:spLocks/>
          </p:cNvSpPr>
          <p:nvPr/>
        </p:nvSpPr>
        <p:spPr bwMode="auto">
          <a:xfrm>
            <a:off x="1022350" y="5803900"/>
            <a:ext cx="1052513" cy="398463"/>
          </a:xfrm>
          <a:custGeom>
            <a:avLst/>
            <a:gdLst>
              <a:gd name="T0" fmla="*/ 0 w 663"/>
              <a:gd name="T1" fmla="*/ 250 h 251"/>
              <a:gd name="T2" fmla="*/ 0 w 663"/>
              <a:gd name="T3" fmla="*/ 0 h 251"/>
              <a:gd name="T4" fmla="*/ 662 w 663"/>
              <a:gd name="T5" fmla="*/ 0 h 251"/>
              <a:gd name="T6" fmla="*/ 662 w 663"/>
              <a:gd name="T7" fmla="*/ 250 h 251"/>
              <a:gd name="T8" fmla="*/ 0 w 663"/>
              <a:gd name="T9" fmla="*/ 25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3" h="251">
                <a:moveTo>
                  <a:pt x="0" y="250"/>
                </a:moveTo>
                <a:lnTo>
                  <a:pt x="0" y="0"/>
                </a:lnTo>
                <a:lnTo>
                  <a:pt x="662" y="0"/>
                </a:lnTo>
                <a:lnTo>
                  <a:pt x="662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2" name="Freeform 8"/>
          <p:cNvSpPr>
            <a:spLocks/>
          </p:cNvSpPr>
          <p:nvPr/>
        </p:nvSpPr>
        <p:spPr bwMode="auto">
          <a:xfrm>
            <a:off x="2168525" y="5803900"/>
            <a:ext cx="1050925" cy="398463"/>
          </a:xfrm>
          <a:custGeom>
            <a:avLst/>
            <a:gdLst>
              <a:gd name="T0" fmla="*/ 0 w 662"/>
              <a:gd name="T1" fmla="*/ 250 h 251"/>
              <a:gd name="T2" fmla="*/ 0 w 662"/>
              <a:gd name="T3" fmla="*/ 0 h 251"/>
              <a:gd name="T4" fmla="*/ 661 w 662"/>
              <a:gd name="T5" fmla="*/ 0 h 251"/>
              <a:gd name="T6" fmla="*/ 661 w 662"/>
              <a:gd name="T7" fmla="*/ 250 h 251"/>
              <a:gd name="T8" fmla="*/ 0 w 662"/>
              <a:gd name="T9" fmla="*/ 25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2" h="251">
                <a:moveTo>
                  <a:pt x="0" y="250"/>
                </a:moveTo>
                <a:lnTo>
                  <a:pt x="0" y="0"/>
                </a:lnTo>
                <a:lnTo>
                  <a:pt x="661" y="0"/>
                </a:lnTo>
                <a:lnTo>
                  <a:pt x="661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3" name="Freeform 9"/>
          <p:cNvSpPr>
            <a:spLocks/>
          </p:cNvSpPr>
          <p:nvPr/>
        </p:nvSpPr>
        <p:spPr bwMode="auto">
          <a:xfrm>
            <a:off x="5794375" y="5803900"/>
            <a:ext cx="1050925" cy="398463"/>
          </a:xfrm>
          <a:custGeom>
            <a:avLst/>
            <a:gdLst>
              <a:gd name="T0" fmla="*/ 0 w 662"/>
              <a:gd name="T1" fmla="*/ 250 h 251"/>
              <a:gd name="T2" fmla="*/ 0 w 662"/>
              <a:gd name="T3" fmla="*/ 0 h 251"/>
              <a:gd name="T4" fmla="*/ 661 w 662"/>
              <a:gd name="T5" fmla="*/ 0 h 251"/>
              <a:gd name="T6" fmla="*/ 661 w 662"/>
              <a:gd name="T7" fmla="*/ 250 h 251"/>
              <a:gd name="T8" fmla="*/ 0 w 662"/>
              <a:gd name="T9" fmla="*/ 25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2" h="251">
                <a:moveTo>
                  <a:pt x="0" y="250"/>
                </a:moveTo>
                <a:lnTo>
                  <a:pt x="0" y="0"/>
                </a:lnTo>
                <a:lnTo>
                  <a:pt x="661" y="0"/>
                </a:lnTo>
                <a:lnTo>
                  <a:pt x="661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4" name="Freeform 10"/>
          <p:cNvSpPr>
            <a:spLocks/>
          </p:cNvSpPr>
          <p:nvPr/>
        </p:nvSpPr>
        <p:spPr bwMode="auto">
          <a:xfrm>
            <a:off x="965200" y="5737225"/>
            <a:ext cx="5943600" cy="512763"/>
          </a:xfrm>
          <a:custGeom>
            <a:avLst/>
            <a:gdLst>
              <a:gd name="T0" fmla="*/ 0 w 3744"/>
              <a:gd name="T1" fmla="*/ 322 h 323"/>
              <a:gd name="T2" fmla="*/ 0 w 3744"/>
              <a:gd name="T3" fmla="*/ 0 h 323"/>
              <a:gd name="T4" fmla="*/ 3743 w 3744"/>
              <a:gd name="T5" fmla="*/ 0 h 323"/>
              <a:gd name="T6" fmla="*/ 3743 w 3744"/>
              <a:gd name="T7" fmla="*/ 322 h 323"/>
              <a:gd name="T8" fmla="*/ 0 w 3744"/>
              <a:gd name="T9" fmla="*/ 322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4" h="323">
                <a:moveTo>
                  <a:pt x="0" y="322"/>
                </a:moveTo>
                <a:lnTo>
                  <a:pt x="0" y="0"/>
                </a:lnTo>
                <a:lnTo>
                  <a:pt x="3743" y="0"/>
                </a:lnTo>
                <a:lnTo>
                  <a:pt x="3743" y="322"/>
                </a:lnTo>
                <a:lnTo>
                  <a:pt x="0" y="32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5" name="Freeform 11"/>
          <p:cNvSpPr>
            <a:spLocks/>
          </p:cNvSpPr>
          <p:nvPr/>
        </p:nvSpPr>
        <p:spPr bwMode="auto">
          <a:xfrm>
            <a:off x="5583238" y="4770438"/>
            <a:ext cx="198437" cy="968375"/>
          </a:xfrm>
          <a:custGeom>
            <a:avLst/>
            <a:gdLst>
              <a:gd name="T0" fmla="*/ 0 w 125"/>
              <a:gd name="T1" fmla="*/ 0 h 610"/>
              <a:gd name="T2" fmla="*/ 124 w 125"/>
              <a:gd name="T3" fmla="*/ 609 h 610"/>
              <a:gd name="T4" fmla="*/ 0 w 125"/>
              <a:gd name="T5" fmla="*/ 0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5" h="610">
                <a:moveTo>
                  <a:pt x="0" y="0"/>
                </a:moveTo>
                <a:lnTo>
                  <a:pt x="124" y="60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6" name="Freeform 12"/>
          <p:cNvSpPr>
            <a:spLocks/>
          </p:cNvSpPr>
          <p:nvPr/>
        </p:nvSpPr>
        <p:spPr bwMode="auto">
          <a:xfrm>
            <a:off x="5726113" y="5610225"/>
            <a:ext cx="58737" cy="128588"/>
          </a:xfrm>
          <a:custGeom>
            <a:avLst/>
            <a:gdLst>
              <a:gd name="T0" fmla="*/ 36 w 37"/>
              <a:gd name="T1" fmla="*/ 0 h 81"/>
              <a:gd name="T2" fmla="*/ 34 w 37"/>
              <a:gd name="T3" fmla="*/ 80 h 81"/>
              <a:gd name="T4" fmla="*/ 0 w 37"/>
              <a:gd name="T5" fmla="*/ 8 h 81"/>
              <a:gd name="T6" fmla="*/ 36 w 37"/>
              <a:gd name="T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" h="81">
                <a:moveTo>
                  <a:pt x="36" y="0"/>
                </a:moveTo>
                <a:lnTo>
                  <a:pt x="34" y="80"/>
                </a:lnTo>
                <a:lnTo>
                  <a:pt x="0" y="8"/>
                </a:lnTo>
                <a:lnTo>
                  <a:pt x="36" y="0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7" name="Freeform 13"/>
          <p:cNvSpPr>
            <a:spLocks/>
          </p:cNvSpPr>
          <p:nvPr/>
        </p:nvSpPr>
        <p:spPr bwMode="auto">
          <a:xfrm>
            <a:off x="3314700" y="5810250"/>
            <a:ext cx="1052513" cy="400050"/>
          </a:xfrm>
          <a:custGeom>
            <a:avLst/>
            <a:gdLst>
              <a:gd name="T0" fmla="*/ 0 w 663"/>
              <a:gd name="T1" fmla="*/ 251 h 252"/>
              <a:gd name="T2" fmla="*/ 0 w 663"/>
              <a:gd name="T3" fmla="*/ 0 h 252"/>
              <a:gd name="T4" fmla="*/ 662 w 663"/>
              <a:gd name="T5" fmla="*/ 0 h 252"/>
              <a:gd name="T6" fmla="*/ 662 w 663"/>
              <a:gd name="T7" fmla="*/ 251 h 252"/>
              <a:gd name="T8" fmla="*/ 0 w 663"/>
              <a:gd name="T9" fmla="*/ 25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3" h="252">
                <a:moveTo>
                  <a:pt x="0" y="251"/>
                </a:moveTo>
                <a:lnTo>
                  <a:pt x="0" y="0"/>
                </a:lnTo>
                <a:lnTo>
                  <a:pt x="662" y="0"/>
                </a:lnTo>
                <a:lnTo>
                  <a:pt x="662" y="251"/>
                </a:lnTo>
                <a:lnTo>
                  <a:pt x="0" y="25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8" name="Freeform 14"/>
          <p:cNvSpPr>
            <a:spLocks/>
          </p:cNvSpPr>
          <p:nvPr/>
        </p:nvSpPr>
        <p:spPr bwMode="auto">
          <a:xfrm>
            <a:off x="2243138" y="4760913"/>
            <a:ext cx="1587" cy="935037"/>
          </a:xfrm>
          <a:custGeom>
            <a:avLst/>
            <a:gdLst>
              <a:gd name="T0" fmla="*/ 0 w 1"/>
              <a:gd name="T1" fmla="*/ 0 h 589"/>
              <a:gd name="T2" fmla="*/ 0 w 1"/>
              <a:gd name="T3" fmla="*/ 588 h 589"/>
              <a:gd name="T4" fmla="*/ 0 w 1"/>
              <a:gd name="T5" fmla="*/ 0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589">
                <a:moveTo>
                  <a:pt x="0" y="0"/>
                </a:moveTo>
                <a:lnTo>
                  <a:pt x="0" y="58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9" name="Freeform 15"/>
          <p:cNvSpPr>
            <a:spLocks/>
          </p:cNvSpPr>
          <p:nvPr/>
        </p:nvSpPr>
        <p:spPr bwMode="auto">
          <a:xfrm>
            <a:off x="2212975" y="5567363"/>
            <a:ext cx="61913" cy="128587"/>
          </a:xfrm>
          <a:custGeom>
            <a:avLst/>
            <a:gdLst>
              <a:gd name="T0" fmla="*/ 38 w 39"/>
              <a:gd name="T1" fmla="*/ 0 h 81"/>
              <a:gd name="T2" fmla="*/ 19 w 39"/>
              <a:gd name="T3" fmla="*/ 80 h 81"/>
              <a:gd name="T4" fmla="*/ 0 w 39"/>
              <a:gd name="T5" fmla="*/ 0 h 81"/>
              <a:gd name="T6" fmla="*/ 38 w 39"/>
              <a:gd name="T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81">
                <a:moveTo>
                  <a:pt x="38" y="0"/>
                </a:moveTo>
                <a:lnTo>
                  <a:pt x="19" y="80"/>
                </a:lnTo>
                <a:lnTo>
                  <a:pt x="0" y="0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0" name="Freeform 16"/>
          <p:cNvSpPr>
            <a:spLocks/>
          </p:cNvSpPr>
          <p:nvPr/>
        </p:nvSpPr>
        <p:spPr bwMode="auto">
          <a:xfrm>
            <a:off x="2568575" y="4778375"/>
            <a:ext cx="757238" cy="917575"/>
          </a:xfrm>
          <a:custGeom>
            <a:avLst/>
            <a:gdLst>
              <a:gd name="T0" fmla="*/ 0 w 477"/>
              <a:gd name="T1" fmla="*/ 0 h 578"/>
              <a:gd name="T2" fmla="*/ 476 w 477"/>
              <a:gd name="T3" fmla="*/ 577 h 578"/>
              <a:gd name="T4" fmla="*/ 0 w 477"/>
              <a:gd name="T5" fmla="*/ 0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7" h="578">
                <a:moveTo>
                  <a:pt x="0" y="0"/>
                </a:moveTo>
                <a:lnTo>
                  <a:pt x="476" y="57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1" name="Freeform 17"/>
          <p:cNvSpPr>
            <a:spLocks/>
          </p:cNvSpPr>
          <p:nvPr/>
        </p:nvSpPr>
        <p:spPr bwMode="auto">
          <a:xfrm>
            <a:off x="3221038" y="5578475"/>
            <a:ext cx="104775" cy="117475"/>
          </a:xfrm>
          <a:custGeom>
            <a:avLst/>
            <a:gdLst>
              <a:gd name="T0" fmla="*/ 29 w 66"/>
              <a:gd name="T1" fmla="*/ 0 h 74"/>
              <a:gd name="T2" fmla="*/ 65 w 66"/>
              <a:gd name="T3" fmla="*/ 73 h 74"/>
              <a:gd name="T4" fmla="*/ 0 w 66"/>
              <a:gd name="T5" fmla="*/ 27 h 74"/>
              <a:gd name="T6" fmla="*/ 29 w 66"/>
              <a:gd name="T7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" h="74">
                <a:moveTo>
                  <a:pt x="29" y="0"/>
                </a:moveTo>
                <a:lnTo>
                  <a:pt x="65" y="73"/>
                </a:lnTo>
                <a:lnTo>
                  <a:pt x="0" y="27"/>
                </a:lnTo>
                <a:lnTo>
                  <a:pt x="29" y="0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2" name="Freeform 18"/>
          <p:cNvSpPr>
            <a:spLocks/>
          </p:cNvSpPr>
          <p:nvPr/>
        </p:nvSpPr>
        <p:spPr bwMode="auto">
          <a:xfrm>
            <a:off x="1055688" y="4629150"/>
            <a:ext cx="973137" cy="1087438"/>
          </a:xfrm>
          <a:custGeom>
            <a:avLst/>
            <a:gdLst>
              <a:gd name="T0" fmla="*/ 612 w 613"/>
              <a:gd name="T1" fmla="*/ 0 h 685"/>
              <a:gd name="T2" fmla="*/ 0 w 613"/>
              <a:gd name="T3" fmla="*/ 684 h 685"/>
              <a:gd name="T4" fmla="*/ 612 w 613"/>
              <a:gd name="T5" fmla="*/ 0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13" h="685">
                <a:moveTo>
                  <a:pt x="612" y="0"/>
                </a:moveTo>
                <a:lnTo>
                  <a:pt x="0" y="684"/>
                </a:lnTo>
                <a:lnTo>
                  <a:pt x="612" y="0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3" name="Freeform 19"/>
          <p:cNvSpPr>
            <a:spLocks/>
          </p:cNvSpPr>
          <p:nvPr/>
        </p:nvSpPr>
        <p:spPr bwMode="auto">
          <a:xfrm>
            <a:off x="1055688" y="5600700"/>
            <a:ext cx="106362" cy="115888"/>
          </a:xfrm>
          <a:custGeom>
            <a:avLst/>
            <a:gdLst>
              <a:gd name="T0" fmla="*/ 66 w 67"/>
              <a:gd name="T1" fmla="*/ 27 h 73"/>
              <a:gd name="T2" fmla="*/ 0 w 67"/>
              <a:gd name="T3" fmla="*/ 72 h 73"/>
              <a:gd name="T4" fmla="*/ 38 w 67"/>
              <a:gd name="T5" fmla="*/ 0 h 73"/>
              <a:gd name="T6" fmla="*/ 66 w 67"/>
              <a:gd name="T7" fmla="*/ 27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73">
                <a:moveTo>
                  <a:pt x="66" y="27"/>
                </a:moveTo>
                <a:lnTo>
                  <a:pt x="0" y="72"/>
                </a:lnTo>
                <a:lnTo>
                  <a:pt x="38" y="0"/>
                </a:lnTo>
                <a:lnTo>
                  <a:pt x="66" y="27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4" name="Rectangle 20"/>
          <p:cNvSpPr>
            <a:spLocks noChangeArrowheads="1"/>
          </p:cNvSpPr>
          <p:nvPr/>
        </p:nvSpPr>
        <p:spPr bwMode="auto">
          <a:xfrm>
            <a:off x="1081088" y="5811838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Page 1</a:t>
            </a:r>
          </a:p>
        </p:txBody>
      </p:sp>
      <p:sp>
        <p:nvSpPr>
          <p:cNvPr id="52245" name="Rectangle 21"/>
          <p:cNvSpPr>
            <a:spLocks noChangeArrowheads="1"/>
          </p:cNvSpPr>
          <p:nvPr/>
        </p:nvSpPr>
        <p:spPr bwMode="auto">
          <a:xfrm>
            <a:off x="2273300" y="5827713"/>
            <a:ext cx="757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Page 2</a:t>
            </a:r>
          </a:p>
        </p:txBody>
      </p:sp>
      <p:sp>
        <p:nvSpPr>
          <p:cNvPr id="52246" name="Rectangle 22"/>
          <p:cNvSpPr>
            <a:spLocks noChangeArrowheads="1"/>
          </p:cNvSpPr>
          <p:nvPr/>
        </p:nvSpPr>
        <p:spPr bwMode="auto">
          <a:xfrm>
            <a:off x="5867400" y="5776913"/>
            <a:ext cx="78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Page N</a:t>
            </a:r>
          </a:p>
        </p:txBody>
      </p:sp>
      <p:sp>
        <p:nvSpPr>
          <p:cNvPr id="52247" name="Rectangle 23"/>
          <p:cNvSpPr>
            <a:spLocks noChangeArrowheads="1"/>
          </p:cNvSpPr>
          <p:nvPr/>
        </p:nvSpPr>
        <p:spPr bwMode="auto">
          <a:xfrm>
            <a:off x="3440113" y="58039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Page 3</a:t>
            </a:r>
          </a:p>
        </p:txBody>
      </p:sp>
      <p:sp>
        <p:nvSpPr>
          <p:cNvPr id="52248" name="Rectangle 24"/>
          <p:cNvSpPr>
            <a:spLocks noChangeArrowheads="1"/>
          </p:cNvSpPr>
          <p:nvPr/>
        </p:nvSpPr>
        <p:spPr bwMode="auto">
          <a:xfrm>
            <a:off x="7248525" y="5722938"/>
            <a:ext cx="10842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pitchFamily="34" charset="0"/>
              </a:rPr>
              <a:t>Data File</a:t>
            </a:r>
          </a:p>
        </p:txBody>
      </p:sp>
      <p:sp>
        <p:nvSpPr>
          <p:cNvPr id="52249" name="Freeform 25"/>
          <p:cNvSpPr>
            <a:spLocks/>
          </p:cNvSpPr>
          <p:nvPr/>
        </p:nvSpPr>
        <p:spPr bwMode="auto">
          <a:xfrm>
            <a:off x="1952625" y="4451350"/>
            <a:ext cx="1049338" cy="400050"/>
          </a:xfrm>
          <a:custGeom>
            <a:avLst/>
            <a:gdLst>
              <a:gd name="T0" fmla="*/ 0 w 661"/>
              <a:gd name="T1" fmla="*/ 251 h 252"/>
              <a:gd name="T2" fmla="*/ 0 w 661"/>
              <a:gd name="T3" fmla="*/ 0 h 252"/>
              <a:gd name="T4" fmla="*/ 660 w 661"/>
              <a:gd name="T5" fmla="*/ 0 h 252"/>
              <a:gd name="T6" fmla="*/ 660 w 661"/>
              <a:gd name="T7" fmla="*/ 251 h 252"/>
              <a:gd name="T8" fmla="*/ 0 w 661"/>
              <a:gd name="T9" fmla="*/ 25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1" h="252">
                <a:moveTo>
                  <a:pt x="0" y="251"/>
                </a:moveTo>
                <a:lnTo>
                  <a:pt x="0" y="0"/>
                </a:lnTo>
                <a:lnTo>
                  <a:pt x="660" y="0"/>
                </a:lnTo>
                <a:lnTo>
                  <a:pt x="660" y="251"/>
                </a:lnTo>
                <a:lnTo>
                  <a:pt x="0" y="251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0" name="Freeform 26"/>
          <p:cNvSpPr>
            <a:spLocks/>
          </p:cNvSpPr>
          <p:nvPr/>
        </p:nvSpPr>
        <p:spPr bwMode="auto">
          <a:xfrm>
            <a:off x="3136900" y="4451350"/>
            <a:ext cx="1052513" cy="400050"/>
          </a:xfrm>
          <a:custGeom>
            <a:avLst/>
            <a:gdLst>
              <a:gd name="T0" fmla="*/ 0 w 663"/>
              <a:gd name="T1" fmla="*/ 251 h 252"/>
              <a:gd name="T2" fmla="*/ 0 w 663"/>
              <a:gd name="T3" fmla="*/ 0 h 252"/>
              <a:gd name="T4" fmla="*/ 662 w 663"/>
              <a:gd name="T5" fmla="*/ 0 h 252"/>
              <a:gd name="T6" fmla="*/ 662 w 663"/>
              <a:gd name="T7" fmla="*/ 251 h 252"/>
              <a:gd name="T8" fmla="*/ 0 w 663"/>
              <a:gd name="T9" fmla="*/ 25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3" h="252">
                <a:moveTo>
                  <a:pt x="0" y="251"/>
                </a:moveTo>
                <a:lnTo>
                  <a:pt x="0" y="0"/>
                </a:lnTo>
                <a:lnTo>
                  <a:pt x="662" y="0"/>
                </a:lnTo>
                <a:lnTo>
                  <a:pt x="662" y="251"/>
                </a:lnTo>
                <a:lnTo>
                  <a:pt x="0" y="251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1" name="Freeform 27"/>
          <p:cNvSpPr>
            <a:spLocks/>
          </p:cNvSpPr>
          <p:nvPr/>
        </p:nvSpPr>
        <p:spPr bwMode="auto">
          <a:xfrm>
            <a:off x="4849813" y="4451350"/>
            <a:ext cx="1050925" cy="400050"/>
          </a:xfrm>
          <a:custGeom>
            <a:avLst/>
            <a:gdLst>
              <a:gd name="T0" fmla="*/ 0 w 662"/>
              <a:gd name="T1" fmla="*/ 251 h 252"/>
              <a:gd name="T2" fmla="*/ 0 w 662"/>
              <a:gd name="T3" fmla="*/ 0 h 252"/>
              <a:gd name="T4" fmla="*/ 661 w 662"/>
              <a:gd name="T5" fmla="*/ 0 h 252"/>
              <a:gd name="T6" fmla="*/ 661 w 662"/>
              <a:gd name="T7" fmla="*/ 251 h 252"/>
              <a:gd name="T8" fmla="*/ 0 w 662"/>
              <a:gd name="T9" fmla="*/ 25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2" h="252">
                <a:moveTo>
                  <a:pt x="0" y="251"/>
                </a:moveTo>
                <a:lnTo>
                  <a:pt x="0" y="0"/>
                </a:lnTo>
                <a:lnTo>
                  <a:pt x="661" y="0"/>
                </a:lnTo>
                <a:lnTo>
                  <a:pt x="661" y="251"/>
                </a:lnTo>
                <a:lnTo>
                  <a:pt x="0" y="251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2" name="Freeform 28"/>
          <p:cNvSpPr>
            <a:spLocks/>
          </p:cNvSpPr>
          <p:nvPr/>
        </p:nvSpPr>
        <p:spPr bwMode="auto">
          <a:xfrm>
            <a:off x="1876425" y="4354513"/>
            <a:ext cx="4068763" cy="574675"/>
          </a:xfrm>
          <a:custGeom>
            <a:avLst/>
            <a:gdLst>
              <a:gd name="T0" fmla="*/ 0 w 2563"/>
              <a:gd name="T1" fmla="*/ 361 h 362"/>
              <a:gd name="T2" fmla="*/ 0 w 2563"/>
              <a:gd name="T3" fmla="*/ 0 h 362"/>
              <a:gd name="T4" fmla="*/ 2562 w 2563"/>
              <a:gd name="T5" fmla="*/ 0 h 362"/>
              <a:gd name="T6" fmla="*/ 2562 w 2563"/>
              <a:gd name="T7" fmla="*/ 361 h 362"/>
              <a:gd name="T8" fmla="*/ 0 w 2563"/>
              <a:gd name="T9" fmla="*/ 36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3" h="362">
                <a:moveTo>
                  <a:pt x="0" y="361"/>
                </a:moveTo>
                <a:lnTo>
                  <a:pt x="0" y="0"/>
                </a:lnTo>
                <a:lnTo>
                  <a:pt x="2562" y="0"/>
                </a:lnTo>
                <a:lnTo>
                  <a:pt x="2562" y="361"/>
                </a:lnTo>
                <a:lnTo>
                  <a:pt x="0" y="361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3" name="Rectangle 29"/>
          <p:cNvSpPr>
            <a:spLocks noChangeArrowheads="1"/>
          </p:cNvSpPr>
          <p:nvPr/>
        </p:nvSpPr>
        <p:spPr bwMode="auto">
          <a:xfrm>
            <a:off x="2362200" y="4478338"/>
            <a:ext cx="390525" cy="3143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Arial" pitchFamily="34" charset="0"/>
              </a:rPr>
              <a:t>k2</a:t>
            </a:r>
          </a:p>
        </p:txBody>
      </p:sp>
      <p:sp>
        <p:nvSpPr>
          <p:cNvPr id="52254" name="Rectangle 30"/>
          <p:cNvSpPr>
            <a:spLocks noChangeArrowheads="1"/>
          </p:cNvSpPr>
          <p:nvPr/>
        </p:nvSpPr>
        <p:spPr bwMode="auto">
          <a:xfrm>
            <a:off x="5400675" y="4457700"/>
            <a:ext cx="420688" cy="3143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Arial" pitchFamily="34" charset="0"/>
              </a:rPr>
              <a:t>kN</a:t>
            </a:r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>
            <a:off x="2062163" y="4481513"/>
            <a:ext cx="390525" cy="3143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Arial" pitchFamily="34" charset="0"/>
              </a:rPr>
              <a:t>k1</a:t>
            </a:r>
          </a:p>
        </p:txBody>
      </p:sp>
      <p:sp>
        <p:nvSpPr>
          <p:cNvPr id="52256" name="Rectangle 32"/>
          <p:cNvSpPr>
            <a:spLocks noChangeArrowheads="1"/>
          </p:cNvSpPr>
          <p:nvPr/>
        </p:nvSpPr>
        <p:spPr bwMode="auto">
          <a:xfrm>
            <a:off x="7202488" y="4356100"/>
            <a:ext cx="1192212" cy="3603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700" b="1">
                <a:solidFill>
                  <a:schemeClr val="accent2"/>
                </a:solidFill>
                <a:latin typeface="Arial" pitchFamily="34" charset="0"/>
              </a:rPr>
              <a:t>Index File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7898-416F-4F78-BD92-D05D0EC9F66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6338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7543800" cy="4724400"/>
          </a:xfrm>
        </p:spPr>
        <p:txBody>
          <a:bodyPr/>
          <a:lstStyle/>
          <a:p>
            <a:pPr marL="118872" indent="0">
              <a:spcAft>
                <a:spcPts val="1200"/>
              </a:spcAft>
              <a:buNone/>
            </a:pPr>
            <a:r>
              <a:rPr lang="en-US" sz="4800" dirty="0">
                <a:hlinkClick r:id="rId3" action="ppaction://hlinksldjump"/>
              </a:rPr>
              <a:t>Introduction</a:t>
            </a:r>
            <a:endParaRPr lang="en-US" sz="4800" dirty="0"/>
          </a:p>
          <a:p>
            <a:pPr marL="118872" indent="0">
              <a:spcAft>
                <a:spcPts val="1200"/>
              </a:spcAft>
              <a:buNone/>
            </a:pPr>
            <a:r>
              <a:rPr lang="en-US" sz="4800" dirty="0">
                <a:hlinkClick r:id="rId4" action="ppaction://hlinksldjump"/>
              </a:rPr>
              <a:t>Tree Based Indexes</a:t>
            </a:r>
            <a:endParaRPr lang="en-US" sz="4800" dirty="0"/>
          </a:p>
          <a:p>
            <a:pPr marL="118872" indent="0">
              <a:spcAft>
                <a:spcPts val="1200"/>
              </a:spcAft>
              <a:buNone/>
            </a:pPr>
            <a:r>
              <a:rPr lang="en-US" sz="4800" dirty="0">
                <a:hlinkClick r:id="rId5" action="ppaction://hlinksldjump"/>
              </a:rPr>
              <a:t>Hash Indexes</a:t>
            </a:r>
            <a:endParaRPr lang="en-US" sz="48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3" descr="G:\img\Numbers\7_number_1_blue-150x150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75" y="2025849"/>
            <a:ext cx="395325" cy="3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G:\img\Numbers\7_number_2_blue-150x150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62" y="3001287"/>
            <a:ext cx="415308" cy="41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G:\img\Numbers\7_number_3_blue-150x150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62" y="3839487"/>
            <a:ext cx="427713" cy="42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7898-416F-4F78-BD92-D05D0EC9F66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60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Multiple Level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4876801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CA" dirty="0"/>
              <a:t>An index on a large data file can cover many blocks</a:t>
            </a:r>
          </a:p>
          <a:p>
            <a:pPr lvl="1">
              <a:spcAft>
                <a:spcPts val="600"/>
              </a:spcAft>
            </a:pPr>
            <a:r>
              <a:rPr lang="en-CA" dirty="0"/>
              <a:t>Even using binary search multiple disk I/Os may be needed to find a record</a:t>
            </a:r>
          </a:p>
          <a:p>
            <a:pPr lvl="1">
              <a:spcAft>
                <a:spcPts val="600"/>
              </a:spcAft>
            </a:pPr>
            <a:r>
              <a:rPr lang="en-CA" dirty="0"/>
              <a:t>An alternative is to build a </a:t>
            </a:r>
            <a:r>
              <a:rPr lang="en-CA" b="1" dirty="0"/>
              <a:t>multiple level index</a:t>
            </a: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7898-416F-4F78-BD92-D05D0EC9F66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38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990600" y="1981200"/>
            <a:ext cx="363600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2400" b="0" dirty="0"/>
              <a:t>multiple level index</a:t>
            </a:r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9325"/>
          </a:xfrm>
        </p:spPr>
        <p:txBody>
          <a:bodyPr/>
          <a:lstStyle/>
          <a:p>
            <a:r>
              <a:rPr lang="en-US" dirty="0">
                <a:latin typeface="Alexa" pitchFamily="34" charset="0"/>
              </a:rPr>
              <a:t>Multiple Level Index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5867400" y="2209800"/>
          <a:ext cx="1828800" cy="4079240"/>
        </p:xfrm>
        <a:graphic>
          <a:graphicData uri="http://schemas.openxmlformats.org/drawingml/2006/table">
            <a:tbl>
              <a:tblPr bandCol="1">
                <a:tableStyleId>{8799B23B-EC83-4686-B30A-512413B5E67A}</a:tableStyleId>
              </a:tblPr>
              <a:tblGrid>
                <a:gridCol w="545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3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505200" y="2590800"/>
          <a:ext cx="1143000" cy="3337560"/>
        </p:xfrm>
        <a:graphic>
          <a:graphicData uri="http://schemas.openxmlformats.org/drawingml/2006/table">
            <a:tbl>
              <a:tblPr bandCol="1">
                <a:tableStyleId>{ED083AE6-46FA-4A59-8FB0-9F97EB10719F}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V="1">
            <a:off x="4495800" y="2438400"/>
            <a:ext cx="1295400" cy="304800"/>
          </a:xfrm>
          <a:prstGeom prst="straightConnector1">
            <a:avLst/>
          </a:prstGeom>
          <a:ln>
            <a:headEnd type="none"/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495800" y="2743200"/>
            <a:ext cx="1295400" cy="381000"/>
          </a:xfrm>
          <a:prstGeom prst="straightConnector1">
            <a:avLst/>
          </a:prstGeom>
          <a:ln>
            <a:headEnd type="none"/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495800" y="3505200"/>
            <a:ext cx="1295400" cy="1588"/>
          </a:xfrm>
          <a:prstGeom prst="straightConnector1">
            <a:avLst/>
          </a:prstGeom>
          <a:ln>
            <a:headEnd type="none"/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495800" y="3886200"/>
            <a:ext cx="1295400" cy="1588"/>
          </a:xfrm>
          <a:prstGeom prst="straightConnector1">
            <a:avLst/>
          </a:prstGeom>
          <a:ln>
            <a:headEnd type="none"/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495800" y="4648200"/>
            <a:ext cx="1295400" cy="1588"/>
          </a:xfrm>
          <a:prstGeom prst="straightConnector1">
            <a:avLst/>
          </a:prstGeom>
          <a:ln>
            <a:headEnd type="none"/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495800" y="5029200"/>
            <a:ext cx="1295400" cy="1588"/>
          </a:xfrm>
          <a:prstGeom prst="straightConnector1">
            <a:avLst/>
          </a:prstGeom>
          <a:ln>
            <a:headEnd type="none"/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495800" y="5410200"/>
            <a:ext cx="1295400" cy="304800"/>
          </a:xfrm>
          <a:prstGeom prst="straightConnector1">
            <a:avLst/>
          </a:prstGeom>
          <a:ln>
            <a:headEnd type="none"/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495800" y="5715000"/>
            <a:ext cx="1295400" cy="304800"/>
          </a:xfrm>
          <a:prstGeom prst="straightConnector1">
            <a:avLst/>
          </a:prstGeom>
          <a:ln>
            <a:headEnd type="none"/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914093" y="3914775"/>
            <a:ext cx="84890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400" b="0" dirty="0"/>
              <a:t>Data file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066800" y="3505200"/>
          <a:ext cx="1143000" cy="1483360"/>
        </p:xfrm>
        <a:graphic>
          <a:graphicData uri="http://schemas.openxmlformats.org/drawingml/2006/table">
            <a:tbl>
              <a:tblPr bandCol="1">
                <a:tableStyleId>{ED083AE6-46FA-4A59-8FB0-9F97EB10719F}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V="1">
            <a:off x="1981200" y="2819400"/>
            <a:ext cx="1371600" cy="914400"/>
          </a:xfrm>
          <a:prstGeom prst="straightConnector1">
            <a:avLst/>
          </a:prstGeom>
          <a:ln>
            <a:headEnd type="none"/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981200" y="4038600"/>
            <a:ext cx="1371600" cy="609600"/>
          </a:xfrm>
          <a:prstGeom prst="straightConnector1">
            <a:avLst/>
          </a:prstGeom>
          <a:ln>
            <a:headEnd type="none"/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2041301" y="4481848"/>
            <a:ext cx="1081826" cy="1639910"/>
          </a:xfrm>
          <a:custGeom>
            <a:avLst/>
            <a:gdLst>
              <a:gd name="connsiteX0" fmla="*/ 0 w 1081826"/>
              <a:gd name="connsiteY0" fmla="*/ 0 h 1639910"/>
              <a:gd name="connsiteX1" fmla="*/ 592429 w 1081826"/>
              <a:gd name="connsiteY1" fmla="*/ 321972 h 1639910"/>
              <a:gd name="connsiteX2" fmla="*/ 965916 w 1081826"/>
              <a:gd name="connsiteY2" fmla="*/ 1429555 h 1639910"/>
              <a:gd name="connsiteX3" fmla="*/ 1081826 w 1081826"/>
              <a:gd name="connsiteY3" fmla="*/ 1584101 h 163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1826" h="1639910">
                <a:moveTo>
                  <a:pt x="0" y="0"/>
                </a:moveTo>
                <a:cubicBezTo>
                  <a:pt x="215721" y="41856"/>
                  <a:pt x="431443" y="83713"/>
                  <a:pt x="592429" y="321972"/>
                </a:cubicBezTo>
                <a:cubicBezTo>
                  <a:pt x="753415" y="560231"/>
                  <a:pt x="884350" y="1219200"/>
                  <a:pt x="965916" y="1429555"/>
                </a:cubicBezTo>
                <a:cubicBezTo>
                  <a:pt x="1047482" y="1639910"/>
                  <a:pt x="1064654" y="1612005"/>
                  <a:pt x="1081826" y="1584101"/>
                </a:cubicBezTo>
              </a:path>
            </a:pathLst>
          </a:custGeom>
          <a:ln>
            <a:headEnd type="none"/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67C-26DD-4827-97F9-8E5C77A8F17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3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Tree Index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57912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CA" dirty="0"/>
              <a:t>Multiple level indexes can be very useful in speeding up queries</a:t>
            </a:r>
          </a:p>
          <a:p>
            <a:pPr lvl="1">
              <a:spcAft>
                <a:spcPts val="1200"/>
              </a:spcAft>
            </a:pPr>
            <a:r>
              <a:rPr lang="en-CA" dirty="0"/>
              <a:t>There is a general data structure that is commonly used in commercial DBMSs known as B trees</a:t>
            </a:r>
          </a:p>
          <a:p>
            <a:pPr>
              <a:spcAft>
                <a:spcPts val="1200"/>
              </a:spcAft>
            </a:pPr>
            <a:r>
              <a:rPr lang="en-CA" dirty="0"/>
              <a:t>B trees have two desirable properties</a:t>
            </a:r>
          </a:p>
          <a:p>
            <a:pPr lvl="1">
              <a:spcAft>
                <a:spcPts val="1200"/>
              </a:spcAft>
            </a:pPr>
            <a:r>
              <a:rPr lang="en-CA" dirty="0"/>
              <a:t>They </a:t>
            </a:r>
            <a:r>
              <a:rPr lang="en-CA" dirty="0">
                <a:solidFill>
                  <a:srgbClr val="C00000"/>
                </a:solidFill>
              </a:rPr>
              <a:t>keep as many levels as are required </a:t>
            </a:r>
            <a:r>
              <a:rPr lang="en-CA" dirty="0"/>
              <a:t>for the file being indexed</a:t>
            </a:r>
          </a:p>
          <a:p>
            <a:pPr lvl="1">
              <a:spcAft>
                <a:spcPts val="1200"/>
              </a:spcAft>
            </a:pPr>
            <a:r>
              <a:rPr lang="en-CA" dirty="0"/>
              <a:t>Space on the tree blocks is managed so that </a:t>
            </a:r>
            <a:r>
              <a:rPr lang="en-CA" dirty="0">
                <a:solidFill>
                  <a:srgbClr val="C00000"/>
                </a:solidFill>
              </a:rPr>
              <a:t>each block is at least ½ full</a:t>
            </a:r>
          </a:p>
          <a:p>
            <a:pPr marL="438912" lvl="1" indent="-320040">
              <a:spcAft>
                <a:spcPts val="1200"/>
              </a:spcAft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/>
              <a:t>B-Tree supports </a:t>
            </a:r>
            <a:r>
              <a:rPr lang="en-US" b="1" dirty="0"/>
              <a:t>equality and range searches </a:t>
            </a:r>
            <a:r>
              <a:rPr lang="en-US" dirty="0"/>
              <a:t>+ tree grows and shrinks dynamically</a:t>
            </a:r>
          </a:p>
          <a:p>
            <a:pPr marL="118872" indent="0">
              <a:spcAft>
                <a:spcPts val="1200"/>
              </a:spcAft>
              <a:buNone/>
            </a:pP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7898-416F-4F78-BD92-D05D0EC9F66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 Tree Structure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502920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 trees are </a:t>
            </a:r>
            <a:r>
              <a:rPr lang="en-US" dirty="0">
                <a:solidFill>
                  <a:srgbClr val="C00000"/>
                </a:solidFill>
              </a:rPr>
              <a:t>balanced structures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All paths from the </a:t>
            </a:r>
            <a:r>
              <a:rPr lang="en-US" dirty="0">
                <a:solidFill>
                  <a:srgbClr val="0070C0"/>
                </a:solidFill>
              </a:rPr>
              <a:t>root to a leaf have the same length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Most B trees have three levels. But any number of levels is possible</a:t>
            </a:r>
          </a:p>
          <a:p>
            <a:pPr>
              <a:spcAft>
                <a:spcPts val="600"/>
              </a:spcAft>
            </a:pPr>
            <a:r>
              <a:rPr lang="en-US" dirty="0"/>
              <a:t>B trees are similar to binary search trees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Except that B tree nodes contain more than two children =&gt; they have greater </a:t>
            </a:r>
            <a:r>
              <a:rPr lang="en-US" b="1" dirty="0">
                <a:solidFill>
                  <a:srgbClr val="C00000"/>
                </a:solidFill>
              </a:rPr>
              <a:t>fan-out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B tree node size is chosen to be the same as a disk block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7898-416F-4F78-BD92-D05D0EC9F66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 Tree Node Structure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382000" cy="51053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The number of data entries in a node is determined by the </a:t>
            </a:r>
            <a:r>
              <a:rPr lang="en-US" sz="2800" dirty="0">
                <a:solidFill>
                  <a:srgbClr val="0070C0"/>
                </a:solidFill>
              </a:rPr>
              <a:t>size of the search key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Up to </a:t>
            </a:r>
            <a:r>
              <a:rPr lang="en-US" sz="2400" i="1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 search key </a:t>
            </a:r>
            <a:r>
              <a:rPr lang="en-US" sz="2400" dirty="0"/>
              <a:t>values and </a:t>
            </a:r>
            <a:r>
              <a:rPr lang="en-US" sz="2400" i="1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 + 1 pointers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The value </a:t>
            </a:r>
            <a:r>
              <a:rPr lang="en-US" sz="2400" i="1" dirty="0"/>
              <a:t>n</a:t>
            </a:r>
            <a:r>
              <a:rPr lang="en-US" sz="2400" dirty="0"/>
              <a:t> is chosen to be as large as possible and still allow </a:t>
            </a:r>
            <a:r>
              <a:rPr lang="en-US" sz="2400" b="1" i="1" dirty="0"/>
              <a:t>n</a:t>
            </a:r>
            <a:r>
              <a:rPr lang="en-US" sz="2400" b="1" dirty="0"/>
              <a:t> search keys </a:t>
            </a:r>
            <a:r>
              <a:rPr lang="en-US" sz="2400" dirty="0"/>
              <a:t>and </a:t>
            </a:r>
            <a:r>
              <a:rPr lang="en-US" sz="2400" b="1" i="1" dirty="0"/>
              <a:t>n</a:t>
            </a:r>
            <a:r>
              <a:rPr lang="en-US" sz="2400" b="1" dirty="0"/>
              <a:t> + 1 pointers </a:t>
            </a:r>
            <a:r>
              <a:rPr lang="en-US" sz="2400" dirty="0"/>
              <a:t>to fit on a block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Example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If block size is 4,096, and the keys are 4 byte integers and pointers are 8 byte addresses</a:t>
            </a:r>
            <a:endParaRPr lang="en-US" sz="1800" dirty="0">
              <a:sym typeface="Symbol" pitchFamily="18" charset="2"/>
            </a:endParaRPr>
          </a:p>
          <a:p>
            <a:pPr lvl="1">
              <a:spcAft>
                <a:spcPts val="600"/>
              </a:spcAft>
            </a:pPr>
            <a:r>
              <a:rPr lang="en-US" sz="2400" dirty="0">
                <a:sym typeface="Symbol" pitchFamily="18" charset="2"/>
              </a:rPr>
              <a:t>Find the largest value </a:t>
            </a:r>
            <a:r>
              <a:rPr lang="en-US" sz="2400" i="1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such that 4</a:t>
            </a:r>
            <a:r>
              <a:rPr lang="en-US" sz="2400" i="1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+ 8(</a:t>
            </a:r>
            <a:r>
              <a:rPr lang="en-US" sz="2400" i="1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+ 1) ≤ 4,096</a:t>
            </a:r>
          </a:p>
          <a:p>
            <a:pPr lvl="1">
              <a:spcAft>
                <a:spcPts val="600"/>
              </a:spcAft>
            </a:pPr>
            <a:r>
              <a:rPr lang="en-US" sz="2400" i="1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= 340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7898-416F-4F78-BD92-D05D0EC9F66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Leaf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3371165"/>
          </a:xfrm>
        </p:spPr>
        <p:txBody>
          <a:bodyPr>
            <a:normAutofit/>
          </a:bodyPr>
          <a:lstStyle/>
          <a:p>
            <a:r>
              <a:rPr lang="en-CA" dirty="0"/>
              <a:t>Search keys in leaf nodes point to the data file buckets (or records)</a:t>
            </a:r>
          </a:p>
          <a:p>
            <a:pPr lvl="1"/>
            <a:r>
              <a:rPr lang="en-US" sz="2600" dirty="0"/>
              <a:t>Leaf nodes contain </a:t>
            </a:r>
            <a:r>
              <a:rPr lang="en-US" sz="2600" b="1" dirty="0">
                <a:solidFill>
                  <a:srgbClr val="0070C0"/>
                </a:solidFill>
              </a:rPr>
              <a:t>sorted linked list of index entries</a:t>
            </a:r>
            <a:endParaRPr lang="en-CA" sz="2600" b="1" dirty="0">
              <a:solidFill>
                <a:srgbClr val="0070C0"/>
              </a:solidFill>
            </a:endParaRPr>
          </a:p>
          <a:p>
            <a:pPr lvl="1"/>
            <a:r>
              <a:rPr lang="en-CA" sz="2600" dirty="0"/>
              <a:t>A leaf node must have at least  </a:t>
            </a:r>
            <a:r>
              <a:rPr lang="en-US" sz="2600" b="1" dirty="0">
                <a:solidFill>
                  <a:srgbClr val="C00000"/>
                </a:solidFill>
                <a:sym typeface="Symbol"/>
              </a:rPr>
              <a:t></a:t>
            </a:r>
            <a:r>
              <a:rPr lang="en-US" sz="2600" b="1" dirty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US" sz="2600" b="1" i="1" dirty="0">
                <a:solidFill>
                  <a:srgbClr val="C00000"/>
                </a:solidFill>
                <a:sym typeface="Symbol" pitchFamily="18" charset="2"/>
              </a:rPr>
              <a:t>n</a:t>
            </a:r>
            <a:r>
              <a:rPr lang="en-US" sz="2600" b="1" dirty="0">
                <a:solidFill>
                  <a:srgbClr val="C00000"/>
                </a:solidFill>
                <a:sym typeface="Symbol" pitchFamily="18" charset="2"/>
              </a:rPr>
              <a:t> + 1)/2</a:t>
            </a:r>
            <a:r>
              <a:rPr lang="en-US" sz="2600" b="1" dirty="0">
                <a:solidFill>
                  <a:srgbClr val="C00000"/>
                </a:solidFill>
                <a:sym typeface="Symbol"/>
              </a:rPr>
              <a:t></a:t>
            </a:r>
            <a:r>
              <a:rPr lang="en-US" sz="2600" dirty="0">
                <a:solidFill>
                  <a:srgbClr val="C00000"/>
                </a:solidFill>
                <a:sym typeface="Symbol" pitchFamily="18" charset="2"/>
              </a:rPr>
              <a:t>  </a:t>
            </a:r>
            <a:r>
              <a:rPr lang="en-US" sz="2600" dirty="0">
                <a:sym typeface="Symbol" pitchFamily="18" charset="2"/>
              </a:rPr>
              <a:t>pointers</a:t>
            </a:r>
            <a:endParaRPr lang="en-CA" sz="2600" dirty="0"/>
          </a:p>
          <a:p>
            <a:pPr lvl="1"/>
            <a:r>
              <a:rPr lang="en-CA" sz="2600" dirty="0"/>
              <a:t>The right most pointer points to the next leaf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505007"/>
              </p:ext>
            </p:extLst>
          </p:nvPr>
        </p:nvGraphicFramePr>
        <p:xfrm>
          <a:off x="2438400" y="4916269"/>
          <a:ext cx="2296162" cy="370840"/>
        </p:xfrm>
        <a:graphic>
          <a:graphicData uri="http://schemas.openxmlformats.org/drawingml/2006/table">
            <a:tbl>
              <a:tblPr bandCol="1">
                <a:tableStyleId>{8799B23B-EC83-4686-B30A-512413B5E67A}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0" y="5602069"/>
            <a:ext cx="12954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record with key 12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4200" y="5602069"/>
            <a:ext cx="12954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record with key 24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4400" y="5602069"/>
            <a:ext cx="12954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record with key 29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7800" y="4763869"/>
            <a:ext cx="12954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next leaf in the tree</a:t>
            </a: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 flipV="1">
            <a:off x="4648200" y="5087035"/>
            <a:ext cx="609600" cy="57834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0"/>
          </p:cNvCxnSpPr>
          <p:nvPr/>
        </p:nvCxnSpPr>
        <p:spPr>
          <a:xfrm rot="5400000">
            <a:off x="2114550" y="5202019"/>
            <a:ext cx="457200" cy="3429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0"/>
          </p:cNvCxnSpPr>
          <p:nvPr/>
        </p:nvCxnSpPr>
        <p:spPr>
          <a:xfrm>
            <a:off x="3238500" y="5144869"/>
            <a:ext cx="533400" cy="457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0"/>
          </p:cNvCxnSpPr>
          <p:nvPr/>
        </p:nvCxnSpPr>
        <p:spPr>
          <a:xfrm>
            <a:off x="3924300" y="5144869"/>
            <a:ext cx="1447800" cy="457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7898-416F-4F78-BD92-D05D0EC9F66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0" t="7031" r="5368" b="6258"/>
          <a:stretch/>
        </p:blipFill>
        <p:spPr bwMode="auto">
          <a:xfrm>
            <a:off x="3657600" y="4876800"/>
            <a:ext cx="5426385" cy="184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Interior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550" y="1447800"/>
            <a:ext cx="8813850" cy="3733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 sz="2800" dirty="0"/>
              <a:t>In interior nodes, pointers point to next level nodes </a:t>
            </a:r>
          </a:p>
          <a:p>
            <a:pPr lvl="1">
              <a:spcAft>
                <a:spcPts val="600"/>
              </a:spcAft>
            </a:pPr>
            <a:r>
              <a:rPr lang="en-CA" sz="2400" dirty="0"/>
              <a:t>Label the search keys </a:t>
            </a:r>
            <a:r>
              <a:rPr lang="en-CA" sz="2400" i="1" dirty="0"/>
              <a:t>K</a:t>
            </a:r>
            <a:r>
              <a:rPr lang="en-CA" sz="2400" baseline="-25000" dirty="0"/>
              <a:t>1</a:t>
            </a:r>
            <a:r>
              <a:rPr lang="en-CA" sz="2400" dirty="0"/>
              <a:t> to </a:t>
            </a:r>
            <a:r>
              <a:rPr lang="en-CA" sz="2400" i="1" dirty="0" err="1"/>
              <a:t>K</a:t>
            </a:r>
            <a:r>
              <a:rPr lang="en-CA" sz="2400" baseline="-25000" dirty="0" err="1"/>
              <a:t>n</a:t>
            </a:r>
            <a:r>
              <a:rPr lang="en-CA" sz="2400" dirty="0"/>
              <a:t>, and pointers </a:t>
            </a:r>
            <a:r>
              <a:rPr lang="en-CA" sz="2400" i="1" dirty="0"/>
              <a:t>p</a:t>
            </a:r>
            <a:r>
              <a:rPr lang="en-CA" sz="2400" baseline="-25000" dirty="0"/>
              <a:t>0</a:t>
            </a:r>
            <a:r>
              <a:rPr lang="en-CA" sz="2400" dirty="0"/>
              <a:t> to </a:t>
            </a:r>
            <a:r>
              <a:rPr lang="en-CA" sz="2400" i="1" dirty="0" err="1"/>
              <a:t>p</a:t>
            </a:r>
            <a:r>
              <a:rPr lang="en-CA" sz="2400" baseline="-25000" dirty="0" err="1"/>
              <a:t>n</a:t>
            </a:r>
            <a:endParaRPr lang="en-CA" sz="2400" baseline="-25000" dirty="0"/>
          </a:p>
          <a:p>
            <a:pPr lvl="2">
              <a:spcAft>
                <a:spcPts val="600"/>
              </a:spcAft>
            </a:pPr>
            <a:r>
              <a:rPr lang="en-CA" sz="2200" dirty="0"/>
              <a:t>Pointer </a:t>
            </a:r>
            <a:r>
              <a:rPr lang="en-CA" sz="2200" i="1" dirty="0"/>
              <a:t>p</a:t>
            </a:r>
            <a:r>
              <a:rPr lang="en-CA" sz="2200" baseline="-25000" dirty="0"/>
              <a:t>0</a:t>
            </a:r>
            <a:r>
              <a:rPr lang="en-CA" sz="2200" dirty="0"/>
              <a:t> points to nodes whose search key values are less than </a:t>
            </a:r>
            <a:r>
              <a:rPr lang="en-CA" sz="2200" i="1" dirty="0"/>
              <a:t>K</a:t>
            </a:r>
            <a:r>
              <a:rPr lang="en-CA" sz="2200" baseline="-25000" dirty="0"/>
              <a:t>1</a:t>
            </a:r>
          </a:p>
          <a:p>
            <a:pPr lvl="2">
              <a:spcAft>
                <a:spcPts val="600"/>
              </a:spcAft>
            </a:pPr>
            <a:r>
              <a:rPr lang="en-CA" sz="2200" dirty="0"/>
              <a:t>Other pointers, </a:t>
            </a:r>
            <a:r>
              <a:rPr lang="en-CA" sz="2200" i="1" dirty="0"/>
              <a:t>p</a:t>
            </a:r>
            <a:r>
              <a:rPr lang="en-CA" sz="2200" baseline="-25000" dirty="0"/>
              <a:t>i</a:t>
            </a:r>
            <a:r>
              <a:rPr lang="en-CA" sz="2200" dirty="0"/>
              <a:t>, point to nodes with search keys greater than or equal to </a:t>
            </a:r>
            <a:r>
              <a:rPr lang="en-CA" sz="2200" i="1" dirty="0" err="1"/>
              <a:t>K</a:t>
            </a:r>
            <a:r>
              <a:rPr lang="en-CA" sz="2200" baseline="-25000" dirty="0" err="1"/>
              <a:t>i</a:t>
            </a:r>
            <a:r>
              <a:rPr lang="en-CA" sz="2200" baseline="-25000" dirty="0"/>
              <a:t> </a:t>
            </a:r>
            <a:r>
              <a:rPr lang="en-CA" sz="2200" dirty="0"/>
              <a:t>and less than </a:t>
            </a:r>
            <a:r>
              <a:rPr lang="en-CA" sz="2200" i="1" dirty="0"/>
              <a:t>K</a:t>
            </a:r>
            <a:r>
              <a:rPr lang="en-CA" sz="2200" baseline="-25000" dirty="0"/>
              <a:t>i+1</a:t>
            </a:r>
          </a:p>
          <a:p>
            <a:pPr lvl="1">
              <a:spcAft>
                <a:spcPts val="600"/>
              </a:spcAft>
            </a:pPr>
            <a:r>
              <a:rPr lang="en-CA" sz="2400" dirty="0"/>
              <a:t>An interior node must use at least  </a:t>
            </a:r>
            <a:r>
              <a:rPr lang="en-US" sz="2400" b="1" dirty="0">
                <a:solidFill>
                  <a:srgbClr val="0070C0"/>
                </a:solidFill>
                <a:sym typeface="Symbol" pitchFamily="18" charset="2"/>
              </a:rPr>
              <a:t>(</a:t>
            </a:r>
            <a:r>
              <a:rPr lang="en-US" sz="2400" b="1" i="1" dirty="0">
                <a:solidFill>
                  <a:srgbClr val="0070C0"/>
                </a:solidFill>
                <a:sym typeface="Symbol" pitchFamily="18" charset="2"/>
              </a:rPr>
              <a:t>n</a:t>
            </a:r>
            <a:r>
              <a:rPr lang="en-US" sz="2400" b="1" dirty="0">
                <a:solidFill>
                  <a:srgbClr val="0070C0"/>
                </a:solidFill>
                <a:sym typeface="Symbol" pitchFamily="18" charset="2"/>
              </a:rPr>
              <a:t> + 1)/2  </a:t>
            </a:r>
            <a:r>
              <a:rPr lang="en-US" sz="2400" b="1" dirty="0">
                <a:sym typeface="Symbol" pitchFamily="18" charset="2"/>
              </a:rPr>
              <a:t>pointers</a:t>
            </a:r>
            <a:endParaRPr lang="en-CA" sz="2400" b="1" dirty="0"/>
          </a:p>
          <a:p>
            <a:pPr lvl="1">
              <a:spcAft>
                <a:spcPts val="600"/>
              </a:spcAft>
            </a:pPr>
            <a:endParaRPr lang="en-CA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629917"/>
              </p:ext>
            </p:extLst>
          </p:nvPr>
        </p:nvGraphicFramePr>
        <p:xfrm>
          <a:off x="762000" y="4953000"/>
          <a:ext cx="2296162" cy="381000"/>
        </p:xfrm>
        <a:graphic>
          <a:graphicData uri="http://schemas.openxmlformats.org/drawingml/2006/table">
            <a:tbl>
              <a:tblPr bandCol="1">
                <a:tableStyleId>{8799B23B-EC83-4686-B30A-512413B5E67A}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89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" y="6220335"/>
            <a:ext cx="7620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i="1" dirty="0"/>
              <a:t>K</a:t>
            </a:r>
            <a:r>
              <a:rPr lang="en-CA" b="0" dirty="0"/>
              <a:t> &lt; 12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4990" y="5638800"/>
            <a:ext cx="1151410" cy="3539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700" b="0" dirty="0"/>
              <a:t>12 ≤ </a:t>
            </a:r>
            <a:r>
              <a:rPr lang="en-CA" sz="1700" b="0" i="1" dirty="0"/>
              <a:t>K</a:t>
            </a:r>
            <a:r>
              <a:rPr lang="en-CA" sz="1700" b="0" dirty="0"/>
              <a:t> &lt; 24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57616" y="5333471"/>
            <a:ext cx="134374" cy="9144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1"/>
          </p:cNvCxnSpPr>
          <p:nvPr/>
        </p:nvCxnSpPr>
        <p:spPr>
          <a:xfrm flipH="1">
            <a:off x="101550" y="5143500"/>
            <a:ext cx="660450" cy="108368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0"/>
          </p:cNvCxnSpPr>
          <p:nvPr/>
        </p:nvCxnSpPr>
        <p:spPr>
          <a:xfrm flipH="1">
            <a:off x="1100695" y="5181600"/>
            <a:ext cx="499506" cy="457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2266950" y="5200650"/>
            <a:ext cx="457200" cy="4191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28900" y="6256988"/>
            <a:ext cx="8382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i="1" dirty="0"/>
              <a:t>K</a:t>
            </a:r>
            <a:r>
              <a:rPr lang="en-CA" b="0" dirty="0"/>
              <a:t> ≥ 29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28800" y="5638800"/>
            <a:ext cx="12192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24 ≤ </a:t>
            </a:r>
            <a:r>
              <a:rPr lang="en-CA" b="0" i="1" dirty="0"/>
              <a:t>K</a:t>
            </a:r>
            <a:r>
              <a:rPr lang="en-CA" b="0" dirty="0"/>
              <a:t> &lt; 29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7898-416F-4F78-BD92-D05D0EC9F66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58200" y="6477000"/>
            <a:ext cx="685800" cy="274320"/>
          </a:xfrm>
        </p:spPr>
        <p:txBody>
          <a:bodyPr/>
          <a:lstStyle/>
          <a:p>
            <a:fld id="{DC5811FF-4BA2-4CE2-B6A2-6CE8732E9BBC}" type="slidenum">
              <a:rPr lang="en-US" sz="900"/>
              <a:pPr/>
              <a:t>27</a:t>
            </a:fld>
            <a:endParaRPr lang="en-US" sz="900" dirty="0"/>
          </a:p>
        </p:txBody>
      </p:sp>
      <p:sp>
        <p:nvSpPr>
          <p:cNvPr id="164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Meaning of Internal Node</a:t>
            </a:r>
          </a:p>
        </p:txBody>
      </p:sp>
      <p:grpSp>
        <p:nvGrpSpPr>
          <p:cNvPr id="164868" name="Group 4"/>
          <p:cNvGrpSpPr>
            <a:grpSpLocks/>
          </p:cNvGrpSpPr>
          <p:nvPr/>
        </p:nvGrpSpPr>
        <p:grpSpPr bwMode="auto">
          <a:xfrm>
            <a:off x="2819400" y="1905000"/>
            <a:ext cx="3124200" cy="1981200"/>
            <a:chOff x="2256" y="1008"/>
            <a:chExt cx="864" cy="528"/>
          </a:xfrm>
        </p:grpSpPr>
        <p:grpSp>
          <p:nvGrpSpPr>
            <p:cNvPr id="164869" name="Group 5"/>
            <p:cNvGrpSpPr>
              <a:grpSpLocks/>
            </p:cNvGrpSpPr>
            <p:nvPr/>
          </p:nvGrpSpPr>
          <p:grpSpPr bwMode="auto">
            <a:xfrm>
              <a:off x="2256" y="1008"/>
              <a:ext cx="864" cy="528"/>
              <a:chOff x="2256" y="1008"/>
              <a:chExt cx="864" cy="528"/>
            </a:xfrm>
          </p:grpSpPr>
          <p:sp>
            <p:nvSpPr>
              <p:cNvPr id="164870" name="Rectangle 6"/>
              <p:cNvSpPr>
                <a:spLocks noChangeArrowheads="1"/>
              </p:cNvSpPr>
              <p:nvPr/>
            </p:nvSpPr>
            <p:spPr bwMode="auto">
              <a:xfrm>
                <a:off x="2256" y="1008"/>
                <a:ext cx="864" cy="5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71" name="Line 7"/>
              <p:cNvSpPr>
                <a:spLocks noChangeShapeType="1"/>
              </p:cNvSpPr>
              <p:nvPr/>
            </p:nvSpPr>
            <p:spPr bwMode="auto">
              <a:xfrm>
                <a:off x="2256" y="134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72" name="Line 8"/>
              <p:cNvSpPr>
                <a:spLocks noChangeShapeType="1"/>
              </p:cNvSpPr>
              <p:nvPr/>
            </p:nvSpPr>
            <p:spPr bwMode="auto">
              <a:xfrm>
                <a:off x="2688" y="100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873" name="Line 9"/>
            <p:cNvSpPr>
              <a:spLocks noChangeShapeType="1"/>
            </p:cNvSpPr>
            <p:nvPr/>
          </p:nvSpPr>
          <p:spPr bwMode="auto">
            <a:xfrm>
              <a:off x="2832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874" name="Line 10"/>
            <p:cNvSpPr>
              <a:spLocks noChangeShapeType="1"/>
            </p:cNvSpPr>
            <p:nvPr/>
          </p:nvSpPr>
          <p:spPr bwMode="auto">
            <a:xfrm>
              <a:off x="2544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4875" name="Text Box 11"/>
          <p:cNvSpPr txBox="1">
            <a:spLocks noChangeArrowheads="1"/>
          </p:cNvSpPr>
          <p:nvPr/>
        </p:nvSpPr>
        <p:spPr bwMode="auto">
          <a:xfrm>
            <a:off x="3352800" y="2286000"/>
            <a:ext cx="565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84</a:t>
            </a:r>
          </a:p>
        </p:txBody>
      </p:sp>
      <p:sp>
        <p:nvSpPr>
          <p:cNvPr id="164876" name="Text Box 12"/>
          <p:cNvSpPr txBox="1">
            <a:spLocks noChangeArrowheads="1"/>
          </p:cNvSpPr>
          <p:nvPr/>
        </p:nvSpPr>
        <p:spPr bwMode="auto">
          <a:xfrm>
            <a:off x="4800600" y="2286000"/>
            <a:ext cx="565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91</a:t>
            </a:r>
          </a:p>
        </p:txBody>
      </p:sp>
      <p:sp>
        <p:nvSpPr>
          <p:cNvPr id="164877" name="Line 13"/>
          <p:cNvSpPr>
            <a:spLocks noChangeShapeType="1"/>
          </p:cNvSpPr>
          <p:nvPr/>
        </p:nvSpPr>
        <p:spPr bwMode="auto">
          <a:xfrm flipH="1">
            <a:off x="1600200" y="3581400"/>
            <a:ext cx="1600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78" name="Line 14"/>
          <p:cNvSpPr>
            <a:spLocks noChangeShapeType="1"/>
          </p:cNvSpPr>
          <p:nvPr/>
        </p:nvSpPr>
        <p:spPr bwMode="auto">
          <a:xfrm>
            <a:off x="4343400" y="3581400"/>
            <a:ext cx="152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79" name="Line 15"/>
          <p:cNvSpPr>
            <a:spLocks noChangeShapeType="1"/>
          </p:cNvSpPr>
          <p:nvPr/>
        </p:nvSpPr>
        <p:spPr bwMode="auto">
          <a:xfrm>
            <a:off x="5638800" y="3581400"/>
            <a:ext cx="1752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80" name="Text Box 16"/>
          <p:cNvSpPr txBox="1">
            <a:spLocks noChangeArrowheads="1"/>
          </p:cNvSpPr>
          <p:nvPr/>
        </p:nvSpPr>
        <p:spPr bwMode="auto">
          <a:xfrm>
            <a:off x="685800" y="4648200"/>
            <a:ext cx="1393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key &lt; 84</a:t>
            </a:r>
          </a:p>
        </p:txBody>
      </p:sp>
      <p:sp>
        <p:nvSpPr>
          <p:cNvPr id="164881" name="Text Box 17"/>
          <p:cNvSpPr txBox="1">
            <a:spLocks noChangeArrowheads="1"/>
          </p:cNvSpPr>
          <p:nvPr/>
        </p:nvSpPr>
        <p:spPr bwMode="auto">
          <a:xfrm>
            <a:off x="3565525" y="4808538"/>
            <a:ext cx="21415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84 ≤ key &lt; 91</a:t>
            </a:r>
          </a:p>
        </p:txBody>
      </p:sp>
      <p:sp>
        <p:nvSpPr>
          <p:cNvPr id="164882" name="Text Box 18"/>
          <p:cNvSpPr txBox="1">
            <a:spLocks noChangeArrowheads="1"/>
          </p:cNvSpPr>
          <p:nvPr/>
        </p:nvSpPr>
        <p:spPr bwMode="auto">
          <a:xfrm>
            <a:off x="6934200" y="4800600"/>
            <a:ext cx="18646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Key &gt;= 91</a:t>
            </a:r>
          </a:p>
        </p:txBody>
      </p:sp>
    </p:spTree>
    <p:extLst>
      <p:ext uri="{BB962C8B-B14F-4D97-AF65-F5344CB8AC3E}">
        <p14:creationId xmlns:p14="http://schemas.microsoft.com/office/powerpoint/2010/main" val="3354958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92240" y="6553200"/>
            <a:ext cx="551760" cy="228600"/>
          </a:xfrm>
        </p:spPr>
        <p:txBody>
          <a:bodyPr/>
          <a:lstStyle/>
          <a:p>
            <a:fld id="{4BBAE410-1A7A-4C4D-94F9-9A83F9269F1D}" type="slidenum">
              <a:rPr lang="en-US" sz="900"/>
              <a:pPr/>
              <a:t>28</a:t>
            </a:fld>
            <a:endParaRPr lang="en-US" sz="900"/>
          </a:p>
        </p:txBody>
      </p:sp>
      <p:sp>
        <p:nvSpPr>
          <p:cNvPr id="167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Meaning of Leaf Nodes</a:t>
            </a:r>
          </a:p>
        </p:txBody>
      </p:sp>
      <p:grpSp>
        <p:nvGrpSpPr>
          <p:cNvPr id="167940" name="Group 4"/>
          <p:cNvGrpSpPr>
            <a:grpSpLocks/>
          </p:cNvGrpSpPr>
          <p:nvPr/>
        </p:nvGrpSpPr>
        <p:grpSpPr bwMode="auto">
          <a:xfrm>
            <a:off x="2819400" y="1905000"/>
            <a:ext cx="3124200" cy="1981200"/>
            <a:chOff x="2256" y="1008"/>
            <a:chExt cx="864" cy="528"/>
          </a:xfrm>
        </p:grpSpPr>
        <p:grpSp>
          <p:nvGrpSpPr>
            <p:cNvPr id="167941" name="Group 5"/>
            <p:cNvGrpSpPr>
              <a:grpSpLocks/>
            </p:cNvGrpSpPr>
            <p:nvPr/>
          </p:nvGrpSpPr>
          <p:grpSpPr bwMode="auto">
            <a:xfrm>
              <a:off x="2256" y="1008"/>
              <a:ext cx="864" cy="528"/>
              <a:chOff x="2256" y="1008"/>
              <a:chExt cx="864" cy="528"/>
            </a:xfrm>
          </p:grpSpPr>
          <p:sp>
            <p:nvSpPr>
              <p:cNvPr id="167942" name="Rectangle 6"/>
              <p:cNvSpPr>
                <a:spLocks noChangeArrowheads="1"/>
              </p:cNvSpPr>
              <p:nvPr/>
            </p:nvSpPr>
            <p:spPr bwMode="auto">
              <a:xfrm>
                <a:off x="2256" y="1008"/>
                <a:ext cx="864" cy="5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943" name="Line 7"/>
              <p:cNvSpPr>
                <a:spLocks noChangeShapeType="1"/>
              </p:cNvSpPr>
              <p:nvPr/>
            </p:nvSpPr>
            <p:spPr bwMode="auto">
              <a:xfrm>
                <a:off x="2256" y="134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944" name="Line 8"/>
              <p:cNvSpPr>
                <a:spLocks noChangeShapeType="1"/>
              </p:cNvSpPr>
              <p:nvPr/>
            </p:nvSpPr>
            <p:spPr bwMode="auto">
              <a:xfrm>
                <a:off x="2688" y="100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945" name="Line 9"/>
            <p:cNvSpPr>
              <a:spLocks noChangeShapeType="1"/>
            </p:cNvSpPr>
            <p:nvPr/>
          </p:nvSpPr>
          <p:spPr bwMode="auto">
            <a:xfrm>
              <a:off x="2832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46" name="Line 10"/>
            <p:cNvSpPr>
              <a:spLocks noChangeShapeType="1"/>
            </p:cNvSpPr>
            <p:nvPr/>
          </p:nvSpPr>
          <p:spPr bwMode="auto">
            <a:xfrm>
              <a:off x="2544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7947" name="Text Box 11"/>
          <p:cNvSpPr txBox="1">
            <a:spLocks noChangeArrowheads="1"/>
          </p:cNvSpPr>
          <p:nvPr/>
        </p:nvSpPr>
        <p:spPr bwMode="auto">
          <a:xfrm>
            <a:off x="3352800" y="2286000"/>
            <a:ext cx="565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63</a:t>
            </a:r>
          </a:p>
        </p:txBody>
      </p:sp>
      <p:sp>
        <p:nvSpPr>
          <p:cNvPr id="167948" name="Text Box 12"/>
          <p:cNvSpPr txBox="1">
            <a:spLocks noChangeArrowheads="1"/>
          </p:cNvSpPr>
          <p:nvPr/>
        </p:nvSpPr>
        <p:spPr bwMode="auto">
          <a:xfrm>
            <a:off x="4876800" y="2286000"/>
            <a:ext cx="565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76</a:t>
            </a:r>
          </a:p>
        </p:txBody>
      </p:sp>
      <p:sp>
        <p:nvSpPr>
          <p:cNvPr id="167949" name="Line 13"/>
          <p:cNvSpPr>
            <a:spLocks noChangeShapeType="1"/>
          </p:cNvSpPr>
          <p:nvPr/>
        </p:nvSpPr>
        <p:spPr bwMode="auto">
          <a:xfrm flipH="1">
            <a:off x="2819400" y="3505200"/>
            <a:ext cx="533400" cy="1295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50" name="Line 14"/>
          <p:cNvSpPr>
            <a:spLocks noChangeShapeType="1"/>
          </p:cNvSpPr>
          <p:nvPr/>
        </p:nvSpPr>
        <p:spPr bwMode="auto">
          <a:xfrm>
            <a:off x="4343400" y="3581400"/>
            <a:ext cx="152400" cy="1295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53" name="Text Box 17"/>
          <p:cNvSpPr txBox="1">
            <a:spLocks noChangeArrowheads="1"/>
          </p:cNvSpPr>
          <p:nvPr/>
        </p:nvSpPr>
        <p:spPr bwMode="auto">
          <a:xfrm>
            <a:off x="228600" y="4876800"/>
            <a:ext cx="2954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pointer to record 63</a:t>
            </a:r>
          </a:p>
        </p:txBody>
      </p:sp>
      <p:sp>
        <p:nvSpPr>
          <p:cNvPr id="167954" name="Text Box 18"/>
          <p:cNvSpPr txBox="1">
            <a:spLocks noChangeArrowheads="1"/>
          </p:cNvSpPr>
          <p:nvPr/>
        </p:nvSpPr>
        <p:spPr bwMode="auto">
          <a:xfrm>
            <a:off x="3810000" y="4876800"/>
            <a:ext cx="2954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pointer to record 76</a:t>
            </a:r>
          </a:p>
        </p:txBody>
      </p:sp>
      <p:sp>
        <p:nvSpPr>
          <p:cNvPr id="167955" name="Line 19"/>
          <p:cNvSpPr>
            <a:spLocks noChangeShapeType="1"/>
          </p:cNvSpPr>
          <p:nvPr/>
        </p:nvSpPr>
        <p:spPr bwMode="auto">
          <a:xfrm>
            <a:off x="5410200" y="3505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56" name="Text Box 20"/>
          <p:cNvSpPr txBox="1">
            <a:spLocks noChangeArrowheads="1"/>
          </p:cNvSpPr>
          <p:nvPr/>
        </p:nvSpPr>
        <p:spPr bwMode="auto">
          <a:xfrm>
            <a:off x="6553200" y="3276600"/>
            <a:ext cx="1449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Next leaf</a:t>
            </a:r>
          </a:p>
        </p:txBody>
      </p:sp>
    </p:spTree>
    <p:extLst>
      <p:ext uri="{BB962C8B-B14F-4D97-AF65-F5344CB8AC3E}">
        <p14:creationId xmlns:p14="http://schemas.microsoft.com/office/powerpoint/2010/main" val="3411996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58200" y="6545580"/>
            <a:ext cx="685800" cy="160020"/>
          </a:xfrm>
        </p:spPr>
        <p:txBody>
          <a:bodyPr/>
          <a:lstStyle/>
          <a:p>
            <a:fld id="{14FC4318-6782-4C91-9D54-098979C7CBF9}" type="slidenum">
              <a:rPr lang="en-US" sz="1000"/>
              <a:pPr/>
              <a:t>29</a:t>
            </a:fld>
            <a:endParaRPr lang="en-US" sz="1000" dirty="0"/>
          </a:p>
        </p:txBody>
      </p:sp>
      <p:sp>
        <p:nvSpPr>
          <p:cNvPr id="1843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B-Trees Space related constraints</a:t>
            </a:r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228600" y="1752600"/>
            <a:ext cx="8686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38912" indent="-32004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600" dirty="0">
                <a:latin typeface="+mn-lt"/>
              </a:rPr>
              <a:t>Use at least</a:t>
            </a:r>
            <a:br>
              <a:rPr lang="en-US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br>
              <a:rPr lang="en-US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600" dirty="0">
                <a:latin typeface="+mn-lt"/>
              </a:rPr>
              <a:t>Root:                 2 pointers</a:t>
            </a:r>
            <a:br>
              <a:rPr lang="en-US" sz="3600" dirty="0">
                <a:latin typeface="+mn-lt"/>
              </a:rPr>
            </a:b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Internal:	    </a:t>
            </a:r>
            <a:r>
              <a:rPr lang="en-US" sz="3600" dirty="0">
                <a:latin typeface="+mn-lt"/>
                <a:sym typeface="Symbol" pitchFamily="-76" charset="2"/>
              </a:rPr>
              <a:t>(</a:t>
            </a:r>
            <a:r>
              <a:rPr lang="en-US" sz="3600" dirty="0">
                <a:latin typeface="+mn-lt"/>
              </a:rPr>
              <a:t>n+1)/2</a:t>
            </a:r>
            <a:r>
              <a:rPr lang="en-US" sz="3600" dirty="0">
                <a:latin typeface="+mn-lt"/>
                <a:sym typeface="Symbol" pitchFamily="-76" charset="2"/>
              </a:rPr>
              <a:t>  </a:t>
            </a:r>
            <a:r>
              <a:rPr lang="en-US" sz="3600" dirty="0">
                <a:latin typeface="+mn-lt"/>
              </a:rPr>
              <a:t>pointers</a:t>
            </a:r>
            <a:br>
              <a:rPr lang="en-US" sz="3600" dirty="0">
                <a:latin typeface="+mn-lt"/>
              </a:rPr>
            </a:b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Leaf:		    </a:t>
            </a:r>
            <a:r>
              <a:rPr lang="en-US" sz="3600" dirty="0">
                <a:latin typeface="+mn-lt"/>
                <a:sym typeface="Symbol" pitchFamily="-76" charset="2"/>
              </a:rPr>
              <a:t></a:t>
            </a:r>
            <a:r>
              <a:rPr lang="en-US" sz="3600" dirty="0">
                <a:latin typeface="+mn-lt"/>
              </a:rPr>
              <a:t>(n+1)/2</a:t>
            </a:r>
            <a:r>
              <a:rPr lang="en-US" sz="3600" dirty="0">
                <a:latin typeface="+mn-lt"/>
                <a:sym typeface="Symbol" pitchFamily="-76" charset="2"/>
              </a:rPr>
              <a:t></a:t>
            </a:r>
            <a:r>
              <a:rPr lang="en-US" sz="3600" dirty="0">
                <a:latin typeface="+mn-lt"/>
              </a:rPr>
              <a:t>  pointers to data</a:t>
            </a:r>
          </a:p>
        </p:txBody>
      </p:sp>
    </p:spTree>
    <p:extLst>
      <p:ext uri="{BB962C8B-B14F-4D97-AF65-F5344CB8AC3E}">
        <p14:creationId xmlns:p14="http://schemas.microsoft.com/office/powerpoint/2010/main" val="1158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Indexes</a:t>
            </a:r>
          </a:p>
        </p:txBody>
      </p:sp>
      <p:pic>
        <p:nvPicPr>
          <p:cNvPr id="3594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9588" y="1600200"/>
            <a:ext cx="3044825" cy="4267200"/>
          </a:xfrm>
          <a:prstGeom prst="rect">
            <a:avLst/>
          </a:prstGeom>
          <a:noFill/>
        </p:spPr>
      </p:pic>
      <p:pic>
        <p:nvPicPr>
          <p:cNvPr id="4" name="Picture 2" descr="G:\img\BackStep.gif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79" y="6258109"/>
            <a:ext cx="834390" cy="27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7898-416F-4F78-BD92-D05D0EC9F66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Leaf Nodes</a:t>
            </a:r>
          </a:p>
        </p:txBody>
      </p:sp>
      <p:sp>
        <p:nvSpPr>
          <p:cNvPr id="6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76FF-8D64-41C4-8D7B-EC0139628A77}" type="slidenum">
              <a:rPr lang="en-US" sz="900"/>
              <a:pPr/>
              <a:t>30</a:t>
            </a:fld>
            <a:endParaRPr lang="en-US" sz="900" dirty="0"/>
          </a:p>
        </p:txBody>
      </p:sp>
      <p:sp>
        <p:nvSpPr>
          <p:cNvPr id="199682" name="Rectangle 2"/>
          <p:cNvSpPr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endParaRPr lang="en-US" sz="44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99683" name="Group 3"/>
          <p:cNvGrpSpPr>
            <a:grpSpLocks/>
          </p:cNvGrpSpPr>
          <p:nvPr/>
        </p:nvGrpSpPr>
        <p:grpSpPr bwMode="auto">
          <a:xfrm>
            <a:off x="2743200" y="3200400"/>
            <a:ext cx="5486400" cy="1600200"/>
            <a:chOff x="1488" y="1680"/>
            <a:chExt cx="3456" cy="1008"/>
          </a:xfrm>
        </p:grpSpPr>
        <p:sp>
          <p:nvSpPr>
            <p:cNvPr id="199684" name="Line 4"/>
            <p:cNvSpPr>
              <a:spLocks noChangeShapeType="1"/>
            </p:cNvSpPr>
            <p:nvPr/>
          </p:nvSpPr>
          <p:spPr bwMode="auto">
            <a:xfrm>
              <a:off x="1920" y="168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685" name="Line 5"/>
            <p:cNvSpPr>
              <a:spLocks noChangeShapeType="1"/>
            </p:cNvSpPr>
            <p:nvPr/>
          </p:nvSpPr>
          <p:spPr bwMode="auto">
            <a:xfrm>
              <a:off x="2352" y="168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686" name="Line 6"/>
            <p:cNvSpPr>
              <a:spLocks noChangeShapeType="1"/>
            </p:cNvSpPr>
            <p:nvPr/>
          </p:nvSpPr>
          <p:spPr bwMode="auto">
            <a:xfrm>
              <a:off x="2784" y="168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687" name="Line 7"/>
            <p:cNvSpPr>
              <a:spLocks noChangeShapeType="1"/>
            </p:cNvSpPr>
            <p:nvPr/>
          </p:nvSpPr>
          <p:spPr bwMode="auto">
            <a:xfrm>
              <a:off x="3216" y="168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688" name="Line 8"/>
            <p:cNvSpPr>
              <a:spLocks noChangeShapeType="1"/>
            </p:cNvSpPr>
            <p:nvPr/>
          </p:nvSpPr>
          <p:spPr bwMode="auto">
            <a:xfrm>
              <a:off x="3648" y="168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689" name="Line 9"/>
            <p:cNvSpPr>
              <a:spLocks noChangeShapeType="1"/>
            </p:cNvSpPr>
            <p:nvPr/>
          </p:nvSpPr>
          <p:spPr bwMode="auto">
            <a:xfrm>
              <a:off x="4080" y="168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690" name="Line 10"/>
            <p:cNvSpPr>
              <a:spLocks noChangeShapeType="1"/>
            </p:cNvSpPr>
            <p:nvPr/>
          </p:nvSpPr>
          <p:spPr bwMode="auto">
            <a:xfrm>
              <a:off x="4512" y="168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691" name="Rectangle 11"/>
            <p:cNvSpPr>
              <a:spLocks noChangeArrowheads="1"/>
            </p:cNvSpPr>
            <p:nvPr/>
          </p:nvSpPr>
          <p:spPr bwMode="auto">
            <a:xfrm>
              <a:off x="1488" y="1680"/>
              <a:ext cx="3456" cy="100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692" name="Line 12"/>
            <p:cNvSpPr>
              <a:spLocks noChangeShapeType="1"/>
            </p:cNvSpPr>
            <p:nvPr/>
          </p:nvSpPr>
          <p:spPr bwMode="auto">
            <a:xfrm>
              <a:off x="1488" y="2352"/>
              <a:ext cx="34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693" name="Line 13"/>
            <p:cNvSpPr>
              <a:spLocks noChangeShapeType="1"/>
            </p:cNvSpPr>
            <p:nvPr/>
          </p:nvSpPr>
          <p:spPr bwMode="auto">
            <a:xfrm>
              <a:off x="4704" y="235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694" name="Line 14"/>
            <p:cNvSpPr>
              <a:spLocks noChangeShapeType="1"/>
            </p:cNvSpPr>
            <p:nvPr/>
          </p:nvSpPr>
          <p:spPr bwMode="auto">
            <a:xfrm>
              <a:off x="1728" y="235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695" name="Line 15"/>
            <p:cNvSpPr>
              <a:spLocks noChangeShapeType="1"/>
            </p:cNvSpPr>
            <p:nvPr/>
          </p:nvSpPr>
          <p:spPr bwMode="auto">
            <a:xfrm>
              <a:off x="2112" y="235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696" name="Line 16"/>
            <p:cNvSpPr>
              <a:spLocks noChangeShapeType="1"/>
            </p:cNvSpPr>
            <p:nvPr/>
          </p:nvSpPr>
          <p:spPr bwMode="auto">
            <a:xfrm>
              <a:off x="2544" y="235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697" name="Line 17"/>
            <p:cNvSpPr>
              <a:spLocks noChangeShapeType="1"/>
            </p:cNvSpPr>
            <p:nvPr/>
          </p:nvSpPr>
          <p:spPr bwMode="auto">
            <a:xfrm>
              <a:off x="2976" y="235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698" name="Line 18"/>
            <p:cNvSpPr>
              <a:spLocks noChangeShapeType="1"/>
            </p:cNvSpPr>
            <p:nvPr/>
          </p:nvSpPr>
          <p:spPr bwMode="auto">
            <a:xfrm>
              <a:off x="3408" y="235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699" name="Line 19"/>
            <p:cNvSpPr>
              <a:spLocks noChangeShapeType="1"/>
            </p:cNvSpPr>
            <p:nvPr/>
          </p:nvSpPr>
          <p:spPr bwMode="auto">
            <a:xfrm>
              <a:off x="3840" y="235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700" name="Line 20"/>
            <p:cNvSpPr>
              <a:spLocks noChangeShapeType="1"/>
            </p:cNvSpPr>
            <p:nvPr/>
          </p:nvSpPr>
          <p:spPr bwMode="auto">
            <a:xfrm>
              <a:off x="4272" y="235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9701" name="Text Box 21"/>
          <p:cNvSpPr txBox="1">
            <a:spLocks noChangeArrowheads="1"/>
          </p:cNvSpPr>
          <p:nvPr/>
        </p:nvSpPr>
        <p:spPr bwMode="auto">
          <a:xfrm>
            <a:off x="609600" y="3505200"/>
            <a:ext cx="1425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 key slots</a:t>
            </a:r>
          </a:p>
        </p:txBody>
      </p:sp>
      <p:sp>
        <p:nvSpPr>
          <p:cNvPr id="199702" name="Text Box 22"/>
          <p:cNvSpPr txBox="1">
            <a:spLocks noChangeArrowheads="1"/>
          </p:cNvSpPr>
          <p:nvPr/>
        </p:nvSpPr>
        <p:spPr bwMode="auto">
          <a:xfrm>
            <a:off x="152400" y="4267200"/>
            <a:ext cx="2406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(n+1) pointer slots</a:t>
            </a:r>
          </a:p>
        </p:txBody>
      </p:sp>
      <p:sp>
        <p:nvSpPr>
          <p:cNvPr id="199703" name="Text Box 23"/>
          <p:cNvSpPr txBox="1">
            <a:spLocks noChangeArrowheads="1"/>
          </p:cNvSpPr>
          <p:nvPr/>
        </p:nvSpPr>
        <p:spPr bwMode="auto">
          <a:xfrm>
            <a:off x="3489325" y="3436938"/>
            <a:ext cx="350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k</a:t>
            </a:r>
          </a:p>
        </p:txBody>
      </p:sp>
      <p:sp>
        <p:nvSpPr>
          <p:cNvPr id="199704" name="Text Box 24"/>
          <p:cNvSpPr txBox="1">
            <a:spLocks noChangeArrowheads="1"/>
          </p:cNvSpPr>
          <p:nvPr/>
        </p:nvSpPr>
        <p:spPr bwMode="auto">
          <a:xfrm>
            <a:off x="6156325" y="3436938"/>
            <a:ext cx="350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k</a:t>
            </a:r>
          </a:p>
        </p:txBody>
      </p:sp>
      <p:grpSp>
        <p:nvGrpSpPr>
          <p:cNvPr id="199705" name="Group 25"/>
          <p:cNvGrpSpPr>
            <a:grpSpLocks/>
          </p:cNvGrpSpPr>
          <p:nvPr/>
        </p:nvGrpSpPr>
        <p:grpSpPr bwMode="auto">
          <a:xfrm>
            <a:off x="2819400" y="3429000"/>
            <a:ext cx="495300" cy="677863"/>
            <a:chOff x="1670" y="3221"/>
            <a:chExt cx="312" cy="427"/>
          </a:xfrm>
        </p:grpSpPr>
        <p:sp>
          <p:nvSpPr>
            <p:cNvPr id="199706" name="Text Box 26"/>
            <p:cNvSpPr txBox="1">
              <a:spLocks noChangeArrowheads="1"/>
            </p:cNvSpPr>
            <p:nvPr/>
          </p:nvSpPr>
          <p:spPr bwMode="auto">
            <a:xfrm>
              <a:off x="1670" y="3221"/>
              <a:ext cx="2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k</a:t>
              </a:r>
            </a:p>
          </p:txBody>
        </p:sp>
        <p:sp>
          <p:nvSpPr>
            <p:cNvPr id="199707" name="Text Box 27"/>
            <p:cNvSpPr txBox="1">
              <a:spLocks noChangeArrowheads="1"/>
            </p:cNvSpPr>
            <p:nvPr/>
          </p:nvSpPr>
          <p:spPr bwMode="auto">
            <a:xfrm>
              <a:off x="1776" y="3360"/>
              <a:ext cx="2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sp>
        <p:nvSpPr>
          <p:cNvPr id="199708" name="Text Box 28"/>
          <p:cNvSpPr txBox="1">
            <a:spLocks noChangeArrowheads="1"/>
          </p:cNvSpPr>
          <p:nvPr/>
        </p:nvSpPr>
        <p:spPr bwMode="auto">
          <a:xfrm>
            <a:off x="3733800" y="3581400"/>
            <a:ext cx="32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99709" name="Text Box 29"/>
          <p:cNvSpPr txBox="1">
            <a:spLocks noChangeArrowheads="1"/>
          </p:cNvSpPr>
          <p:nvPr/>
        </p:nvSpPr>
        <p:spPr bwMode="auto">
          <a:xfrm>
            <a:off x="6400800" y="3581400"/>
            <a:ext cx="41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</a:t>
            </a:r>
          </a:p>
        </p:txBody>
      </p:sp>
      <p:grpSp>
        <p:nvGrpSpPr>
          <p:cNvPr id="199710" name="Group 30"/>
          <p:cNvGrpSpPr>
            <a:grpSpLocks/>
          </p:cNvGrpSpPr>
          <p:nvPr/>
        </p:nvGrpSpPr>
        <p:grpSpPr bwMode="auto">
          <a:xfrm>
            <a:off x="4191000" y="3429000"/>
            <a:ext cx="571500" cy="601663"/>
            <a:chOff x="2822" y="3173"/>
            <a:chExt cx="360" cy="379"/>
          </a:xfrm>
        </p:grpSpPr>
        <p:sp>
          <p:nvSpPr>
            <p:cNvPr id="199711" name="Text Box 31"/>
            <p:cNvSpPr txBox="1">
              <a:spLocks noChangeArrowheads="1"/>
            </p:cNvSpPr>
            <p:nvPr/>
          </p:nvSpPr>
          <p:spPr bwMode="auto">
            <a:xfrm>
              <a:off x="2822" y="3173"/>
              <a:ext cx="2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k</a:t>
              </a:r>
            </a:p>
          </p:txBody>
        </p:sp>
        <p:sp>
          <p:nvSpPr>
            <p:cNvPr id="199712" name="Text Box 32"/>
            <p:cNvSpPr txBox="1">
              <a:spLocks noChangeArrowheads="1"/>
            </p:cNvSpPr>
            <p:nvPr/>
          </p:nvSpPr>
          <p:spPr bwMode="auto">
            <a:xfrm>
              <a:off x="2976" y="3264"/>
              <a:ext cx="2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sp>
        <p:nvSpPr>
          <p:cNvPr id="199713" name="Text Box 33"/>
          <p:cNvSpPr txBox="1">
            <a:spLocks noChangeArrowheads="1"/>
          </p:cNvSpPr>
          <p:nvPr/>
        </p:nvSpPr>
        <p:spPr bwMode="auto">
          <a:xfrm>
            <a:off x="4876800" y="35052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199714" name="Text Box 34"/>
          <p:cNvSpPr txBox="1">
            <a:spLocks noChangeArrowheads="1"/>
          </p:cNvSpPr>
          <p:nvPr/>
        </p:nvSpPr>
        <p:spPr bwMode="auto">
          <a:xfrm>
            <a:off x="5562600" y="35052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199715" name="Line 35"/>
          <p:cNvSpPr>
            <a:spLocks noChangeShapeType="1"/>
          </p:cNvSpPr>
          <p:nvPr/>
        </p:nvSpPr>
        <p:spPr bwMode="auto">
          <a:xfrm>
            <a:off x="6858000" y="2895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16" name="Text Box 36"/>
          <p:cNvSpPr txBox="1">
            <a:spLocks noChangeArrowheads="1"/>
          </p:cNvSpPr>
          <p:nvPr/>
        </p:nvSpPr>
        <p:spPr bwMode="auto">
          <a:xfrm>
            <a:off x="6934200" y="2286000"/>
            <a:ext cx="1028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unused</a:t>
            </a:r>
          </a:p>
        </p:txBody>
      </p:sp>
      <p:sp>
        <p:nvSpPr>
          <p:cNvPr id="199717" name="Line 37"/>
          <p:cNvSpPr>
            <a:spLocks noChangeShapeType="1"/>
          </p:cNvSpPr>
          <p:nvPr/>
        </p:nvSpPr>
        <p:spPr bwMode="auto">
          <a:xfrm flipH="1">
            <a:off x="2286000" y="4572000"/>
            <a:ext cx="609600" cy="914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18" name="Text Box 38"/>
          <p:cNvSpPr txBox="1">
            <a:spLocks noChangeArrowheads="1"/>
          </p:cNvSpPr>
          <p:nvPr/>
        </p:nvSpPr>
        <p:spPr bwMode="auto">
          <a:xfrm>
            <a:off x="5562600" y="5867400"/>
            <a:ext cx="149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record of k</a:t>
            </a:r>
          </a:p>
        </p:txBody>
      </p:sp>
      <p:sp>
        <p:nvSpPr>
          <p:cNvPr id="199719" name="Text Box 39"/>
          <p:cNvSpPr txBox="1">
            <a:spLocks noChangeArrowheads="1"/>
          </p:cNvSpPr>
          <p:nvPr/>
        </p:nvSpPr>
        <p:spPr bwMode="auto">
          <a:xfrm>
            <a:off x="2416175" y="5638800"/>
            <a:ext cx="32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99720" name="Line 40"/>
          <p:cNvSpPr>
            <a:spLocks noChangeShapeType="1"/>
          </p:cNvSpPr>
          <p:nvPr/>
        </p:nvSpPr>
        <p:spPr bwMode="auto">
          <a:xfrm>
            <a:off x="3429000" y="4572000"/>
            <a:ext cx="304800" cy="1295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21" name="Text Box 41"/>
          <p:cNvSpPr txBox="1">
            <a:spLocks noChangeArrowheads="1"/>
          </p:cNvSpPr>
          <p:nvPr/>
        </p:nvSpPr>
        <p:spPr bwMode="auto">
          <a:xfrm>
            <a:off x="1219200" y="5541963"/>
            <a:ext cx="1708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record of k</a:t>
            </a:r>
          </a:p>
        </p:txBody>
      </p:sp>
      <p:sp>
        <p:nvSpPr>
          <p:cNvPr id="199722" name="Text Box 42"/>
          <p:cNvSpPr txBox="1">
            <a:spLocks noChangeArrowheads="1"/>
          </p:cNvSpPr>
          <p:nvPr/>
        </p:nvSpPr>
        <p:spPr bwMode="auto">
          <a:xfrm>
            <a:off x="4332287" y="6019827"/>
            <a:ext cx="32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9723" name="Text Box 43"/>
          <p:cNvSpPr txBox="1">
            <a:spLocks noChangeArrowheads="1"/>
          </p:cNvSpPr>
          <p:nvPr/>
        </p:nvSpPr>
        <p:spPr bwMode="auto">
          <a:xfrm>
            <a:off x="3810000" y="43434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199724" name="Text Box 44"/>
          <p:cNvSpPr txBox="1">
            <a:spLocks noChangeArrowheads="1"/>
          </p:cNvSpPr>
          <p:nvPr/>
        </p:nvSpPr>
        <p:spPr bwMode="auto">
          <a:xfrm>
            <a:off x="5181600" y="43434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199725" name="Line 45"/>
          <p:cNvSpPr>
            <a:spLocks noChangeShapeType="1"/>
          </p:cNvSpPr>
          <p:nvPr/>
        </p:nvSpPr>
        <p:spPr bwMode="auto">
          <a:xfrm>
            <a:off x="6172200" y="4572000"/>
            <a:ext cx="228600" cy="1219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26" name="Text Box 46"/>
          <p:cNvSpPr txBox="1">
            <a:spLocks noChangeArrowheads="1"/>
          </p:cNvSpPr>
          <p:nvPr/>
        </p:nvSpPr>
        <p:spPr bwMode="auto">
          <a:xfrm>
            <a:off x="3124200" y="5943600"/>
            <a:ext cx="149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record of k</a:t>
            </a:r>
          </a:p>
        </p:txBody>
      </p:sp>
      <p:sp>
        <p:nvSpPr>
          <p:cNvPr id="199727" name="Text Box 47"/>
          <p:cNvSpPr txBox="1">
            <a:spLocks noChangeArrowheads="1"/>
          </p:cNvSpPr>
          <p:nvPr/>
        </p:nvSpPr>
        <p:spPr bwMode="auto">
          <a:xfrm>
            <a:off x="6743700" y="5943600"/>
            <a:ext cx="41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99728" name="Text Box 48"/>
          <p:cNvSpPr txBox="1">
            <a:spLocks noChangeArrowheads="1"/>
          </p:cNvSpPr>
          <p:nvPr/>
        </p:nvSpPr>
        <p:spPr bwMode="auto">
          <a:xfrm>
            <a:off x="4495800" y="43434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199729" name="Line 49"/>
          <p:cNvSpPr>
            <a:spLocks noChangeShapeType="1"/>
          </p:cNvSpPr>
          <p:nvPr/>
        </p:nvSpPr>
        <p:spPr bwMode="auto">
          <a:xfrm>
            <a:off x="2819400" y="2743200"/>
            <a:ext cx="39624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30" name="Text Box 50"/>
          <p:cNvSpPr txBox="1">
            <a:spLocks noChangeArrowheads="1"/>
          </p:cNvSpPr>
          <p:nvPr/>
        </p:nvSpPr>
        <p:spPr bwMode="auto">
          <a:xfrm>
            <a:off x="3032125" y="1865313"/>
            <a:ext cx="8899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m ≥</a:t>
            </a:r>
            <a:endParaRPr lang="en-US" sz="3600" dirty="0">
              <a:solidFill>
                <a:schemeClr val="accent6"/>
              </a:solidFill>
            </a:endParaRPr>
          </a:p>
        </p:txBody>
      </p:sp>
      <p:grpSp>
        <p:nvGrpSpPr>
          <p:cNvPr id="199731" name="Group 51"/>
          <p:cNvGrpSpPr>
            <a:grpSpLocks/>
          </p:cNvGrpSpPr>
          <p:nvPr/>
        </p:nvGrpSpPr>
        <p:grpSpPr bwMode="auto">
          <a:xfrm>
            <a:off x="3886200" y="1752600"/>
            <a:ext cx="1177925" cy="847725"/>
            <a:chOff x="288" y="563"/>
            <a:chExt cx="742" cy="534"/>
          </a:xfrm>
        </p:grpSpPr>
        <p:sp>
          <p:nvSpPr>
            <p:cNvPr id="199732" name="Rectangle 52"/>
            <p:cNvSpPr>
              <a:spLocks noChangeArrowheads="1"/>
            </p:cNvSpPr>
            <p:nvPr/>
          </p:nvSpPr>
          <p:spPr bwMode="auto">
            <a:xfrm>
              <a:off x="816" y="720"/>
              <a:ext cx="2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320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-76" charset="2"/>
                </a:rPr>
                <a:t></a:t>
              </a:r>
            </a:p>
          </p:txBody>
        </p:sp>
        <p:sp>
          <p:nvSpPr>
            <p:cNvPr id="199733" name="Rectangle 53"/>
            <p:cNvSpPr>
              <a:spLocks noChangeArrowheads="1"/>
            </p:cNvSpPr>
            <p:nvPr/>
          </p:nvSpPr>
          <p:spPr bwMode="auto">
            <a:xfrm>
              <a:off x="288" y="720"/>
              <a:ext cx="2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320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-76" charset="2"/>
                </a:rPr>
                <a:t></a:t>
              </a:r>
            </a:p>
          </p:txBody>
        </p:sp>
        <p:sp>
          <p:nvSpPr>
            <p:cNvPr id="199734" name="Text Box 54"/>
            <p:cNvSpPr txBox="1">
              <a:spLocks noChangeArrowheads="1"/>
            </p:cNvSpPr>
            <p:nvPr/>
          </p:nvSpPr>
          <p:spPr bwMode="auto">
            <a:xfrm>
              <a:off x="374" y="563"/>
              <a:ext cx="46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6"/>
                  </a:solidFill>
                </a:rPr>
                <a:t>(n+1)</a:t>
              </a:r>
            </a:p>
          </p:txBody>
        </p:sp>
        <p:sp>
          <p:nvSpPr>
            <p:cNvPr id="199735" name="Line 55"/>
            <p:cNvSpPr>
              <a:spLocks noChangeShapeType="1"/>
            </p:cNvSpPr>
            <p:nvPr/>
          </p:nvSpPr>
          <p:spPr bwMode="auto">
            <a:xfrm>
              <a:off x="384" y="864"/>
              <a:ext cx="480" cy="0"/>
            </a:xfrm>
            <a:prstGeom prst="line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199736" name="Text Box 56"/>
            <p:cNvSpPr txBox="1">
              <a:spLocks noChangeArrowheads="1"/>
            </p:cNvSpPr>
            <p:nvPr/>
          </p:nvSpPr>
          <p:spPr bwMode="auto">
            <a:xfrm>
              <a:off x="528" y="864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6"/>
                  </a:solidFill>
                </a:rPr>
                <a:t>2</a:t>
              </a:r>
            </a:p>
          </p:txBody>
        </p:sp>
      </p:grpSp>
      <p:sp>
        <p:nvSpPr>
          <p:cNvPr id="199737" name="Line 57"/>
          <p:cNvSpPr>
            <a:spLocks noChangeShapeType="1"/>
          </p:cNvSpPr>
          <p:nvPr/>
        </p:nvSpPr>
        <p:spPr bwMode="auto">
          <a:xfrm>
            <a:off x="8077200" y="4572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38" name="Text Box 58"/>
          <p:cNvSpPr txBox="1">
            <a:spLocks noChangeArrowheads="1"/>
          </p:cNvSpPr>
          <p:nvPr/>
        </p:nvSpPr>
        <p:spPr bwMode="auto">
          <a:xfrm>
            <a:off x="8229600" y="4724400"/>
            <a:ext cx="6953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next</a:t>
            </a:r>
            <a:br>
              <a:rPr lang="en-US"/>
            </a:br>
            <a:r>
              <a:rPr lang="en-US"/>
              <a:t>leaf</a:t>
            </a:r>
          </a:p>
        </p:txBody>
      </p:sp>
      <p:sp>
        <p:nvSpPr>
          <p:cNvPr id="199739" name="Rectangle 59"/>
          <p:cNvSpPr>
            <a:spLocks noChangeArrowheads="1"/>
          </p:cNvSpPr>
          <p:nvPr/>
        </p:nvSpPr>
        <p:spPr bwMode="auto">
          <a:xfrm>
            <a:off x="7543800" y="3200400"/>
            <a:ext cx="685800" cy="1066800"/>
          </a:xfrm>
          <a:prstGeom prst="rect">
            <a:avLst/>
          </a:prstGeom>
          <a:solidFill>
            <a:srgbClr val="B2B2B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40" name="Rectangle 60"/>
          <p:cNvSpPr>
            <a:spLocks noChangeArrowheads="1"/>
          </p:cNvSpPr>
          <p:nvPr/>
        </p:nvSpPr>
        <p:spPr bwMode="auto">
          <a:xfrm>
            <a:off x="6858000" y="3200400"/>
            <a:ext cx="685800" cy="1066800"/>
          </a:xfrm>
          <a:prstGeom prst="rect">
            <a:avLst/>
          </a:prstGeom>
          <a:solidFill>
            <a:srgbClr val="B2B2B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41" name="Rectangle 61"/>
          <p:cNvSpPr>
            <a:spLocks noChangeArrowheads="1"/>
          </p:cNvSpPr>
          <p:nvPr/>
        </p:nvSpPr>
        <p:spPr bwMode="auto">
          <a:xfrm>
            <a:off x="7162800" y="4267200"/>
            <a:ext cx="685800" cy="533400"/>
          </a:xfrm>
          <a:prstGeom prst="rect">
            <a:avLst/>
          </a:prstGeom>
          <a:solidFill>
            <a:srgbClr val="B2B2B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42" name="Rectangle 62"/>
          <p:cNvSpPr>
            <a:spLocks noChangeArrowheads="1"/>
          </p:cNvSpPr>
          <p:nvPr/>
        </p:nvSpPr>
        <p:spPr bwMode="auto">
          <a:xfrm>
            <a:off x="6477000" y="4267200"/>
            <a:ext cx="685800" cy="533400"/>
          </a:xfrm>
          <a:prstGeom prst="rect">
            <a:avLst/>
          </a:prstGeom>
          <a:solidFill>
            <a:srgbClr val="B2B2B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32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Nodes</a:t>
            </a:r>
          </a:p>
        </p:txBody>
      </p:sp>
      <p:sp>
        <p:nvSpPr>
          <p:cNvPr id="5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0B8-97BE-4A5B-B670-4FF9E2AB09E4}" type="slidenum">
              <a:rPr lang="en-US" sz="900"/>
              <a:pPr/>
              <a:t>31</a:t>
            </a:fld>
            <a:endParaRPr lang="en-US" sz="900" dirty="0"/>
          </a:p>
        </p:txBody>
      </p:sp>
      <p:sp>
        <p:nvSpPr>
          <p:cNvPr id="202754" name="Rectangle 2"/>
          <p:cNvSpPr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endParaRPr lang="en-US" sz="44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02755" name="Group 3"/>
          <p:cNvGrpSpPr>
            <a:grpSpLocks/>
          </p:cNvGrpSpPr>
          <p:nvPr/>
        </p:nvGrpSpPr>
        <p:grpSpPr bwMode="auto">
          <a:xfrm>
            <a:off x="2743200" y="3124200"/>
            <a:ext cx="5486400" cy="1600200"/>
            <a:chOff x="1488" y="1680"/>
            <a:chExt cx="3456" cy="1008"/>
          </a:xfrm>
        </p:grpSpPr>
        <p:sp>
          <p:nvSpPr>
            <p:cNvPr id="202756" name="Line 4"/>
            <p:cNvSpPr>
              <a:spLocks noChangeShapeType="1"/>
            </p:cNvSpPr>
            <p:nvPr/>
          </p:nvSpPr>
          <p:spPr bwMode="auto">
            <a:xfrm>
              <a:off x="1920" y="168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57" name="Line 5"/>
            <p:cNvSpPr>
              <a:spLocks noChangeShapeType="1"/>
            </p:cNvSpPr>
            <p:nvPr/>
          </p:nvSpPr>
          <p:spPr bwMode="auto">
            <a:xfrm>
              <a:off x="2352" y="168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58" name="Line 6"/>
            <p:cNvSpPr>
              <a:spLocks noChangeShapeType="1"/>
            </p:cNvSpPr>
            <p:nvPr/>
          </p:nvSpPr>
          <p:spPr bwMode="auto">
            <a:xfrm>
              <a:off x="2784" y="168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59" name="Line 7"/>
            <p:cNvSpPr>
              <a:spLocks noChangeShapeType="1"/>
            </p:cNvSpPr>
            <p:nvPr/>
          </p:nvSpPr>
          <p:spPr bwMode="auto">
            <a:xfrm>
              <a:off x="3216" y="168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60" name="Line 8"/>
            <p:cNvSpPr>
              <a:spLocks noChangeShapeType="1"/>
            </p:cNvSpPr>
            <p:nvPr/>
          </p:nvSpPr>
          <p:spPr bwMode="auto">
            <a:xfrm>
              <a:off x="3648" y="168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61" name="Line 9"/>
            <p:cNvSpPr>
              <a:spLocks noChangeShapeType="1"/>
            </p:cNvSpPr>
            <p:nvPr/>
          </p:nvSpPr>
          <p:spPr bwMode="auto">
            <a:xfrm>
              <a:off x="4080" y="168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62" name="Line 10"/>
            <p:cNvSpPr>
              <a:spLocks noChangeShapeType="1"/>
            </p:cNvSpPr>
            <p:nvPr/>
          </p:nvSpPr>
          <p:spPr bwMode="auto">
            <a:xfrm>
              <a:off x="4512" y="168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63" name="Rectangle 11"/>
            <p:cNvSpPr>
              <a:spLocks noChangeArrowheads="1"/>
            </p:cNvSpPr>
            <p:nvPr/>
          </p:nvSpPr>
          <p:spPr bwMode="auto">
            <a:xfrm>
              <a:off x="1488" y="1680"/>
              <a:ext cx="3456" cy="100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4" name="Line 12"/>
            <p:cNvSpPr>
              <a:spLocks noChangeShapeType="1"/>
            </p:cNvSpPr>
            <p:nvPr/>
          </p:nvSpPr>
          <p:spPr bwMode="auto">
            <a:xfrm>
              <a:off x="1488" y="2352"/>
              <a:ext cx="34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65" name="Line 13"/>
            <p:cNvSpPr>
              <a:spLocks noChangeShapeType="1"/>
            </p:cNvSpPr>
            <p:nvPr/>
          </p:nvSpPr>
          <p:spPr bwMode="auto">
            <a:xfrm>
              <a:off x="4704" y="235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66" name="Line 14"/>
            <p:cNvSpPr>
              <a:spLocks noChangeShapeType="1"/>
            </p:cNvSpPr>
            <p:nvPr/>
          </p:nvSpPr>
          <p:spPr bwMode="auto">
            <a:xfrm>
              <a:off x="1728" y="235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67" name="Line 15"/>
            <p:cNvSpPr>
              <a:spLocks noChangeShapeType="1"/>
            </p:cNvSpPr>
            <p:nvPr/>
          </p:nvSpPr>
          <p:spPr bwMode="auto">
            <a:xfrm>
              <a:off x="2112" y="235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68" name="Line 16"/>
            <p:cNvSpPr>
              <a:spLocks noChangeShapeType="1"/>
            </p:cNvSpPr>
            <p:nvPr/>
          </p:nvSpPr>
          <p:spPr bwMode="auto">
            <a:xfrm>
              <a:off x="2544" y="235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69" name="Line 17"/>
            <p:cNvSpPr>
              <a:spLocks noChangeShapeType="1"/>
            </p:cNvSpPr>
            <p:nvPr/>
          </p:nvSpPr>
          <p:spPr bwMode="auto">
            <a:xfrm>
              <a:off x="2976" y="235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70" name="Line 18"/>
            <p:cNvSpPr>
              <a:spLocks noChangeShapeType="1"/>
            </p:cNvSpPr>
            <p:nvPr/>
          </p:nvSpPr>
          <p:spPr bwMode="auto">
            <a:xfrm>
              <a:off x="3408" y="235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71" name="Line 19"/>
            <p:cNvSpPr>
              <a:spLocks noChangeShapeType="1"/>
            </p:cNvSpPr>
            <p:nvPr/>
          </p:nvSpPr>
          <p:spPr bwMode="auto">
            <a:xfrm>
              <a:off x="3840" y="235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72" name="Line 20"/>
            <p:cNvSpPr>
              <a:spLocks noChangeShapeType="1"/>
            </p:cNvSpPr>
            <p:nvPr/>
          </p:nvSpPr>
          <p:spPr bwMode="auto">
            <a:xfrm>
              <a:off x="4272" y="235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2773" name="Text Box 21"/>
          <p:cNvSpPr txBox="1">
            <a:spLocks noChangeArrowheads="1"/>
          </p:cNvSpPr>
          <p:nvPr/>
        </p:nvSpPr>
        <p:spPr bwMode="auto">
          <a:xfrm>
            <a:off x="609600" y="3429000"/>
            <a:ext cx="1425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 key slots</a:t>
            </a:r>
          </a:p>
        </p:txBody>
      </p:sp>
      <p:sp>
        <p:nvSpPr>
          <p:cNvPr id="202774" name="Text Box 22"/>
          <p:cNvSpPr txBox="1">
            <a:spLocks noChangeArrowheads="1"/>
          </p:cNvSpPr>
          <p:nvPr/>
        </p:nvSpPr>
        <p:spPr bwMode="auto">
          <a:xfrm>
            <a:off x="152400" y="4191000"/>
            <a:ext cx="2406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(n+1) pointer slots</a:t>
            </a:r>
          </a:p>
        </p:txBody>
      </p:sp>
      <p:sp>
        <p:nvSpPr>
          <p:cNvPr id="202775" name="Text Box 23"/>
          <p:cNvSpPr txBox="1">
            <a:spLocks noChangeArrowheads="1"/>
          </p:cNvSpPr>
          <p:nvPr/>
        </p:nvSpPr>
        <p:spPr bwMode="auto">
          <a:xfrm>
            <a:off x="3489325" y="3360738"/>
            <a:ext cx="350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k</a:t>
            </a:r>
          </a:p>
        </p:txBody>
      </p:sp>
      <p:sp>
        <p:nvSpPr>
          <p:cNvPr id="202776" name="Text Box 24"/>
          <p:cNvSpPr txBox="1">
            <a:spLocks noChangeArrowheads="1"/>
          </p:cNvSpPr>
          <p:nvPr/>
        </p:nvSpPr>
        <p:spPr bwMode="auto">
          <a:xfrm>
            <a:off x="6156325" y="3360738"/>
            <a:ext cx="350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k</a:t>
            </a:r>
          </a:p>
        </p:txBody>
      </p:sp>
      <p:grpSp>
        <p:nvGrpSpPr>
          <p:cNvPr id="202777" name="Group 25"/>
          <p:cNvGrpSpPr>
            <a:grpSpLocks/>
          </p:cNvGrpSpPr>
          <p:nvPr/>
        </p:nvGrpSpPr>
        <p:grpSpPr bwMode="auto">
          <a:xfrm>
            <a:off x="2819400" y="3352800"/>
            <a:ext cx="495300" cy="677863"/>
            <a:chOff x="1670" y="3221"/>
            <a:chExt cx="312" cy="427"/>
          </a:xfrm>
        </p:grpSpPr>
        <p:sp>
          <p:nvSpPr>
            <p:cNvPr id="202778" name="Text Box 26"/>
            <p:cNvSpPr txBox="1">
              <a:spLocks noChangeArrowheads="1"/>
            </p:cNvSpPr>
            <p:nvPr/>
          </p:nvSpPr>
          <p:spPr bwMode="auto">
            <a:xfrm>
              <a:off x="1670" y="3221"/>
              <a:ext cx="2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k</a:t>
              </a:r>
            </a:p>
          </p:txBody>
        </p:sp>
        <p:sp>
          <p:nvSpPr>
            <p:cNvPr id="202779" name="Text Box 27"/>
            <p:cNvSpPr txBox="1">
              <a:spLocks noChangeArrowheads="1"/>
            </p:cNvSpPr>
            <p:nvPr/>
          </p:nvSpPr>
          <p:spPr bwMode="auto">
            <a:xfrm>
              <a:off x="1776" y="3360"/>
              <a:ext cx="2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sp>
        <p:nvSpPr>
          <p:cNvPr id="202780" name="Text Box 28"/>
          <p:cNvSpPr txBox="1">
            <a:spLocks noChangeArrowheads="1"/>
          </p:cNvSpPr>
          <p:nvPr/>
        </p:nvSpPr>
        <p:spPr bwMode="auto">
          <a:xfrm>
            <a:off x="3733800" y="3505200"/>
            <a:ext cx="32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02781" name="Text Box 29"/>
          <p:cNvSpPr txBox="1">
            <a:spLocks noChangeArrowheads="1"/>
          </p:cNvSpPr>
          <p:nvPr/>
        </p:nvSpPr>
        <p:spPr bwMode="auto">
          <a:xfrm>
            <a:off x="6400800" y="3505200"/>
            <a:ext cx="41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</a:t>
            </a:r>
          </a:p>
        </p:txBody>
      </p:sp>
      <p:grpSp>
        <p:nvGrpSpPr>
          <p:cNvPr id="202782" name="Group 30"/>
          <p:cNvGrpSpPr>
            <a:grpSpLocks/>
          </p:cNvGrpSpPr>
          <p:nvPr/>
        </p:nvGrpSpPr>
        <p:grpSpPr bwMode="auto">
          <a:xfrm>
            <a:off x="4191000" y="3352800"/>
            <a:ext cx="571500" cy="601663"/>
            <a:chOff x="2822" y="3173"/>
            <a:chExt cx="360" cy="379"/>
          </a:xfrm>
        </p:grpSpPr>
        <p:sp>
          <p:nvSpPr>
            <p:cNvPr id="202783" name="Text Box 31"/>
            <p:cNvSpPr txBox="1">
              <a:spLocks noChangeArrowheads="1"/>
            </p:cNvSpPr>
            <p:nvPr/>
          </p:nvSpPr>
          <p:spPr bwMode="auto">
            <a:xfrm>
              <a:off x="2822" y="3173"/>
              <a:ext cx="2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k</a:t>
              </a:r>
            </a:p>
          </p:txBody>
        </p:sp>
        <p:sp>
          <p:nvSpPr>
            <p:cNvPr id="202784" name="Text Box 32"/>
            <p:cNvSpPr txBox="1">
              <a:spLocks noChangeArrowheads="1"/>
            </p:cNvSpPr>
            <p:nvPr/>
          </p:nvSpPr>
          <p:spPr bwMode="auto">
            <a:xfrm>
              <a:off x="2976" y="3264"/>
              <a:ext cx="2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sp>
        <p:nvSpPr>
          <p:cNvPr id="202785" name="Rectangle 33"/>
          <p:cNvSpPr>
            <a:spLocks noChangeArrowheads="1"/>
          </p:cNvSpPr>
          <p:nvPr/>
        </p:nvSpPr>
        <p:spPr bwMode="auto">
          <a:xfrm>
            <a:off x="7543800" y="3124200"/>
            <a:ext cx="685800" cy="1066800"/>
          </a:xfrm>
          <a:prstGeom prst="rect">
            <a:avLst/>
          </a:prstGeom>
          <a:solidFill>
            <a:srgbClr val="B2B2B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786" name="Rectangle 34"/>
          <p:cNvSpPr>
            <a:spLocks noChangeArrowheads="1"/>
          </p:cNvSpPr>
          <p:nvPr/>
        </p:nvSpPr>
        <p:spPr bwMode="auto">
          <a:xfrm>
            <a:off x="6858000" y="3124200"/>
            <a:ext cx="685800" cy="1066800"/>
          </a:xfrm>
          <a:prstGeom prst="rect">
            <a:avLst/>
          </a:prstGeom>
          <a:solidFill>
            <a:srgbClr val="B2B2B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787" name="Rectangle 35"/>
          <p:cNvSpPr>
            <a:spLocks noChangeArrowheads="1"/>
          </p:cNvSpPr>
          <p:nvPr/>
        </p:nvSpPr>
        <p:spPr bwMode="auto">
          <a:xfrm>
            <a:off x="7162800" y="4191000"/>
            <a:ext cx="685800" cy="533400"/>
          </a:xfrm>
          <a:prstGeom prst="rect">
            <a:avLst/>
          </a:prstGeom>
          <a:solidFill>
            <a:srgbClr val="B2B2B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788" name="Rectangle 36"/>
          <p:cNvSpPr>
            <a:spLocks noChangeArrowheads="1"/>
          </p:cNvSpPr>
          <p:nvPr/>
        </p:nvSpPr>
        <p:spPr bwMode="auto">
          <a:xfrm>
            <a:off x="7848600" y="4191000"/>
            <a:ext cx="381000" cy="533400"/>
          </a:xfrm>
          <a:prstGeom prst="rect">
            <a:avLst/>
          </a:prstGeom>
          <a:solidFill>
            <a:srgbClr val="B2B2B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789" name="Line 37"/>
          <p:cNvSpPr>
            <a:spLocks noChangeShapeType="1"/>
          </p:cNvSpPr>
          <p:nvPr/>
        </p:nvSpPr>
        <p:spPr bwMode="auto">
          <a:xfrm flipH="1">
            <a:off x="1828800" y="44958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90" name="Line 38"/>
          <p:cNvSpPr>
            <a:spLocks noChangeShapeType="1"/>
          </p:cNvSpPr>
          <p:nvPr/>
        </p:nvSpPr>
        <p:spPr bwMode="auto">
          <a:xfrm>
            <a:off x="3429000" y="4495800"/>
            <a:ext cx="76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91" name="Line 39"/>
          <p:cNvSpPr>
            <a:spLocks noChangeShapeType="1"/>
          </p:cNvSpPr>
          <p:nvPr/>
        </p:nvSpPr>
        <p:spPr bwMode="auto">
          <a:xfrm>
            <a:off x="4038600" y="4495800"/>
            <a:ext cx="914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92" name="Text Box 40"/>
          <p:cNvSpPr txBox="1">
            <a:spLocks noChangeArrowheads="1"/>
          </p:cNvSpPr>
          <p:nvPr/>
        </p:nvSpPr>
        <p:spPr bwMode="auto">
          <a:xfrm>
            <a:off x="1050925" y="5465763"/>
            <a:ext cx="115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key &lt; k </a:t>
            </a:r>
          </a:p>
        </p:txBody>
      </p:sp>
      <p:sp>
        <p:nvSpPr>
          <p:cNvPr id="202793" name="Text Box 41"/>
          <p:cNvSpPr txBox="1">
            <a:spLocks noChangeArrowheads="1"/>
          </p:cNvSpPr>
          <p:nvPr/>
        </p:nvSpPr>
        <p:spPr bwMode="auto">
          <a:xfrm>
            <a:off x="1879600" y="5562600"/>
            <a:ext cx="32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02794" name="Text Box 42"/>
          <p:cNvSpPr txBox="1">
            <a:spLocks noChangeArrowheads="1"/>
          </p:cNvSpPr>
          <p:nvPr/>
        </p:nvSpPr>
        <p:spPr bwMode="auto">
          <a:xfrm>
            <a:off x="2819400" y="5999163"/>
            <a:ext cx="1958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k   ≤  key  &lt;  k</a:t>
            </a:r>
          </a:p>
        </p:txBody>
      </p:sp>
      <p:sp>
        <p:nvSpPr>
          <p:cNvPr id="202795" name="Text Box 43"/>
          <p:cNvSpPr txBox="1">
            <a:spLocks noChangeArrowheads="1"/>
          </p:cNvSpPr>
          <p:nvPr/>
        </p:nvSpPr>
        <p:spPr bwMode="auto">
          <a:xfrm>
            <a:off x="2971800" y="6172200"/>
            <a:ext cx="32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02796" name="Text Box 44"/>
          <p:cNvSpPr txBox="1">
            <a:spLocks noChangeArrowheads="1"/>
          </p:cNvSpPr>
          <p:nvPr/>
        </p:nvSpPr>
        <p:spPr bwMode="auto">
          <a:xfrm>
            <a:off x="4312914" y="6172200"/>
            <a:ext cx="32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02797" name="Line 45"/>
          <p:cNvSpPr>
            <a:spLocks noChangeShapeType="1"/>
          </p:cNvSpPr>
          <p:nvPr/>
        </p:nvSpPr>
        <p:spPr bwMode="auto">
          <a:xfrm>
            <a:off x="6781800" y="4495800"/>
            <a:ext cx="762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98" name="Text Box 46"/>
          <p:cNvSpPr txBox="1">
            <a:spLocks noChangeArrowheads="1"/>
          </p:cNvSpPr>
          <p:nvPr/>
        </p:nvSpPr>
        <p:spPr bwMode="auto">
          <a:xfrm>
            <a:off x="7146925" y="6075363"/>
            <a:ext cx="130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k    ≤ key</a:t>
            </a:r>
          </a:p>
        </p:txBody>
      </p:sp>
      <p:sp>
        <p:nvSpPr>
          <p:cNvPr id="202799" name="Text Box 47"/>
          <p:cNvSpPr txBox="1">
            <a:spLocks noChangeArrowheads="1"/>
          </p:cNvSpPr>
          <p:nvPr/>
        </p:nvSpPr>
        <p:spPr bwMode="auto">
          <a:xfrm>
            <a:off x="7315200" y="6248400"/>
            <a:ext cx="41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202800" name="Line 48"/>
          <p:cNvSpPr>
            <a:spLocks noChangeShapeType="1"/>
          </p:cNvSpPr>
          <p:nvPr/>
        </p:nvSpPr>
        <p:spPr bwMode="auto">
          <a:xfrm>
            <a:off x="6858000" y="2819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801" name="Text Box 49"/>
          <p:cNvSpPr txBox="1">
            <a:spLocks noChangeArrowheads="1"/>
          </p:cNvSpPr>
          <p:nvPr/>
        </p:nvSpPr>
        <p:spPr bwMode="auto">
          <a:xfrm>
            <a:off x="6934200" y="2209800"/>
            <a:ext cx="1028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unused</a:t>
            </a:r>
          </a:p>
        </p:txBody>
      </p:sp>
      <p:sp>
        <p:nvSpPr>
          <p:cNvPr id="202802" name="Line 50"/>
          <p:cNvSpPr>
            <a:spLocks noChangeShapeType="1"/>
          </p:cNvSpPr>
          <p:nvPr/>
        </p:nvSpPr>
        <p:spPr bwMode="auto">
          <a:xfrm>
            <a:off x="2819400" y="2590800"/>
            <a:ext cx="38862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803" name="Text Box 51"/>
          <p:cNvSpPr txBox="1">
            <a:spLocks noChangeArrowheads="1"/>
          </p:cNvSpPr>
          <p:nvPr/>
        </p:nvSpPr>
        <p:spPr bwMode="auto">
          <a:xfrm>
            <a:off x="3108325" y="1912938"/>
            <a:ext cx="1393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hlink"/>
                </a:solidFill>
              </a:rPr>
              <a:t>(m+1) ≥</a:t>
            </a:r>
          </a:p>
        </p:txBody>
      </p:sp>
      <p:grpSp>
        <p:nvGrpSpPr>
          <p:cNvPr id="202804" name="Group 52"/>
          <p:cNvGrpSpPr>
            <a:grpSpLocks/>
          </p:cNvGrpSpPr>
          <p:nvPr/>
        </p:nvGrpSpPr>
        <p:grpSpPr bwMode="auto">
          <a:xfrm>
            <a:off x="4495800" y="1676400"/>
            <a:ext cx="1330325" cy="935038"/>
            <a:chOff x="576" y="768"/>
            <a:chExt cx="838" cy="589"/>
          </a:xfrm>
        </p:grpSpPr>
        <p:sp>
          <p:nvSpPr>
            <p:cNvPr id="202805" name="Text Box 53"/>
            <p:cNvSpPr txBox="1">
              <a:spLocks noChangeArrowheads="1"/>
            </p:cNvSpPr>
            <p:nvPr/>
          </p:nvSpPr>
          <p:spPr bwMode="auto">
            <a:xfrm>
              <a:off x="710" y="768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(n+1)</a:t>
              </a:r>
            </a:p>
          </p:txBody>
        </p:sp>
        <p:sp>
          <p:nvSpPr>
            <p:cNvPr id="202806" name="Line 54"/>
            <p:cNvSpPr>
              <a:spLocks noChangeShapeType="1"/>
            </p:cNvSpPr>
            <p:nvPr/>
          </p:nvSpPr>
          <p:spPr bwMode="auto">
            <a:xfrm>
              <a:off x="720" y="1056"/>
              <a:ext cx="48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807" name="Text Box 55"/>
            <p:cNvSpPr txBox="1">
              <a:spLocks noChangeArrowheads="1"/>
            </p:cNvSpPr>
            <p:nvPr/>
          </p:nvSpPr>
          <p:spPr bwMode="auto">
            <a:xfrm>
              <a:off x="864" y="1069"/>
              <a:ext cx="2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202808" name="Rectangle 56"/>
            <p:cNvSpPr>
              <a:spLocks noChangeArrowheads="1"/>
            </p:cNvSpPr>
            <p:nvPr/>
          </p:nvSpPr>
          <p:spPr bwMode="auto">
            <a:xfrm>
              <a:off x="1200" y="768"/>
              <a:ext cx="2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-76" charset="2"/>
                </a:rPr>
                <a:t></a:t>
              </a:r>
            </a:p>
          </p:txBody>
        </p:sp>
        <p:sp>
          <p:nvSpPr>
            <p:cNvPr id="202809" name="Rectangle 57"/>
            <p:cNvSpPr>
              <a:spLocks noChangeArrowheads="1"/>
            </p:cNvSpPr>
            <p:nvPr/>
          </p:nvSpPr>
          <p:spPr bwMode="auto">
            <a:xfrm>
              <a:off x="576" y="768"/>
              <a:ext cx="2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-76" charset="2"/>
                </a:rPr>
                <a:t>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2050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Root Node</a:t>
            </a:r>
          </a:p>
        </p:txBody>
      </p:sp>
      <p:sp>
        <p:nvSpPr>
          <p:cNvPr id="5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2ED3-1E70-40D3-BD48-A2358345A535}" type="slidenum">
              <a:rPr lang="en-US"/>
              <a:pPr/>
              <a:t>32</a:t>
            </a:fld>
            <a:endParaRPr lang="en-US"/>
          </a:p>
        </p:txBody>
      </p:sp>
      <p:sp>
        <p:nvSpPr>
          <p:cNvPr id="203778" name="Rectangle 2"/>
          <p:cNvSpPr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endParaRPr lang="en-US" sz="44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03779" name="Group 3"/>
          <p:cNvGrpSpPr>
            <a:grpSpLocks/>
          </p:cNvGrpSpPr>
          <p:nvPr/>
        </p:nvGrpSpPr>
        <p:grpSpPr bwMode="auto">
          <a:xfrm>
            <a:off x="2743200" y="2895600"/>
            <a:ext cx="5486400" cy="1600200"/>
            <a:chOff x="1488" y="1680"/>
            <a:chExt cx="3456" cy="1008"/>
          </a:xfrm>
        </p:grpSpPr>
        <p:sp>
          <p:nvSpPr>
            <p:cNvPr id="203780" name="Line 4"/>
            <p:cNvSpPr>
              <a:spLocks noChangeShapeType="1"/>
            </p:cNvSpPr>
            <p:nvPr/>
          </p:nvSpPr>
          <p:spPr bwMode="auto">
            <a:xfrm>
              <a:off x="1920" y="168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781" name="Line 5"/>
            <p:cNvSpPr>
              <a:spLocks noChangeShapeType="1"/>
            </p:cNvSpPr>
            <p:nvPr/>
          </p:nvSpPr>
          <p:spPr bwMode="auto">
            <a:xfrm>
              <a:off x="2352" y="168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782" name="Line 6"/>
            <p:cNvSpPr>
              <a:spLocks noChangeShapeType="1"/>
            </p:cNvSpPr>
            <p:nvPr/>
          </p:nvSpPr>
          <p:spPr bwMode="auto">
            <a:xfrm>
              <a:off x="2784" y="168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783" name="Line 7"/>
            <p:cNvSpPr>
              <a:spLocks noChangeShapeType="1"/>
            </p:cNvSpPr>
            <p:nvPr/>
          </p:nvSpPr>
          <p:spPr bwMode="auto">
            <a:xfrm>
              <a:off x="3216" y="168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784" name="Line 8"/>
            <p:cNvSpPr>
              <a:spLocks noChangeShapeType="1"/>
            </p:cNvSpPr>
            <p:nvPr/>
          </p:nvSpPr>
          <p:spPr bwMode="auto">
            <a:xfrm>
              <a:off x="3648" y="168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785" name="Line 9"/>
            <p:cNvSpPr>
              <a:spLocks noChangeShapeType="1"/>
            </p:cNvSpPr>
            <p:nvPr/>
          </p:nvSpPr>
          <p:spPr bwMode="auto">
            <a:xfrm>
              <a:off x="4080" y="168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786" name="Line 10"/>
            <p:cNvSpPr>
              <a:spLocks noChangeShapeType="1"/>
            </p:cNvSpPr>
            <p:nvPr/>
          </p:nvSpPr>
          <p:spPr bwMode="auto">
            <a:xfrm>
              <a:off x="4512" y="168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787" name="Rectangle 11"/>
            <p:cNvSpPr>
              <a:spLocks noChangeArrowheads="1"/>
            </p:cNvSpPr>
            <p:nvPr/>
          </p:nvSpPr>
          <p:spPr bwMode="auto">
            <a:xfrm>
              <a:off x="1488" y="1680"/>
              <a:ext cx="3456" cy="100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788" name="Line 12"/>
            <p:cNvSpPr>
              <a:spLocks noChangeShapeType="1"/>
            </p:cNvSpPr>
            <p:nvPr/>
          </p:nvSpPr>
          <p:spPr bwMode="auto">
            <a:xfrm>
              <a:off x="1488" y="2352"/>
              <a:ext cx="34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789" name="Line 13"/>
            <p:cNvSpPr>
              <a:spLocks noChangeShapeType="1"/>
            </p:cNvSpPr>
            <p:nvPr/>
          </p:nvSpPr>
          <p:spPr bwMode="auto">
            <a:xfrm>
              <a:off x="4704" y="235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790" name="Line 14"/>
            <p:cNvSpPr>
              <a:spLocks noChangeShapeType="1"/>
            </p:cNvSpPr>
            <p:nvPr/>
          </p:nvSpPr>
          <p:spPr bwMode="auto">
            <a:xfrm>
              <a:off x="1728" y="235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791" name="Line 15"/>
            <p:cNvSpPr>
              <a:spLocks noChangeShapeType="1"/>
            </p:cNvSpPr>
            <p:nvPr/>
          </p:nvSpPr>
          <p:spPr bwMode="auto">
            <a:xfrm>
              <a:off x="2112" y="235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792" name="Line 16"/>
            <p:cNvSpPr>
              <a:spLocks noChangeShapeType="1"/>
            </p:cNvSpPr>
            <p:nvPr/>
          </p:nvSpPr>
          <p:spPr bwMode="auto">
            <a:xfrm>
              <a:off x="2544" y="235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793" name="Line 17"/>
            <p:cNvSpPr>
              <a:spLocks noChangeShapeType="1"/>
            </p:cNvSpPr>
            <p:nvPr/>
          </p:nvSpPr>
          <p:spPr bwMode="auto">
            <a:xfrm>
              <a:off x="2976" y="235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794" name="Line 18"/>
            <p:cNvSpPr>
              <a:spLocks noChangeShapeType="1"/>
            </p:cNvSpPr>
            <p:nvPr/>
          </p:nvSpPr>
          <p:spPr bwMode="auto">
            <a:xfrm>
              <a:off x="3408" y="235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795" name="Line 19"/>
            <p:cNvSpPr>
              <a:spLocks noChangeShapeType="1"/>
            </p:cNvSpPr>
            <p:nvPr/>
          </p:nvSpPr>
          <p:spPr bwMode="auto">
            <a:xfrm>
              <a:off x="3840" y="235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796" name="Line 20"/>
            <p:cNvSpPr>
              <a:spLocks noChangeShapeType="1"/>
            </p:cNvSpPr>
            <p:nvPr/>
          </p:nvSpPr>
          <p:spPr bwMode="auto">
            <a:xfrm>
              <a:off x="4272" y="235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3797" name="Text Box 21"/>
          <p:cNvSpPr txBox="1">
            <a:spLocks noChangeArrowheads="1"/>
          </p:cNvSpPr>
          <p:nvPr/>
        </p:nvSpPr>
        <p:spPr bwMode="auto">
          <a:xfrm>
            <a:off x="609600" y="3200400"/>
            <a:ext cx="1425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 key slots</a:t>
            </a:r>
          </a:p>
        </p:txBody>
      </p:sp>
      <p:sp>
        <p:nvSpPr>
          <p:cNvPr id="203798" name="Text Box 22"/>
          <p:cNvSpPr txBox="1">
            <a:spLocks noChangeArrowheads="1"/>
          </p:cNvSpPr>
          <p:nvPr/>
        </p:nvSpPr>
        <p:spPr bwMode="auto">
          <a:xfrm>
            <a:off x="152400" y="3962400"/>
            <a:ext cx="2406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(n+1) pointer slots</a:t>
            </a:r>
          </a:p>
        </p:txBody>
      </p:sp>
      <p:sp>
        <p:nvSpPr>
          <p:cNvPr id="203799" name="Text Box 23"/>
          <p:cNvSpPr txBox="1">
            <a:spLocks noChangeArrowheads="1"/>
          </p:cNvSpPr>
          <p:nvPr/>
        </p:nvSpPr>
        <p:spPr bwMode="auto">
          <a:xfrm>
            <a:off x="3489325" y="3132138"/>
            <a:ext cx="350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k</a:t>
            </a:r>
          </a:p>
        </p:txBody>
      </p:sp>
      <p:sp>
        <p:nvSpPr>
          <p:cNvPr id="203800" name="Text Box 24"/>
          <p:cNvSpPr txBox="1">
            <a:spLocks noChangeArrowheads="1"/>
          </p:cNvSpPr>
          <p:nvPr/>
        </p:nvSpPr>
        <p:spPr bwMode="auto">
          <a:xfrm>
            <a:off x="6156325" y="3132138"/>
            <a:ext cx="350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k</a:t>
            </a:r>
          </a:p>
        </p:txBody>
      </p:sp>
      <p:grpSp>
        <p:nvGrpSpPr>
          <p:cNvPr id="203801" name="Group 25"/>
          <p:cNvGrpSpPr>
            <a:grpSpLocks/>
          </p:cNvGrpSpPr>
          <p:nvPr/>
        </p:nvGrpSpPr>
        <p:grpSpPr bwMode="auto">
          <a:xfrm>
            <a:off x="2819400" y="3124200"/>
            <a:ext cx="495300" cy="677863"/>
            <a:chOff x="1670" y="3221"/>
            <a:chExt cx="312" cy="427"/>
          </a:xfrm>
        </p:grpSpPr>
        <p:sp>
          <p:nvSpPr>
            <p:cNvPr id="203802" name="Text Box 26"/>
            <p:cNvSpPr txBox="1">
              <a:spLocks noChangeArrowheads="1"/>
            </p:cNvSpPr>
            <p:nvPr/>
          </p:nvSpPr>
          <p:spPr bwMode="auto">
            <a:xfrm>
              <a:off x="1670" y="3221"/>
              <a:ext cx="2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k</a:t>
              </a:r>
            </a:p>
          </p:txBody>
        </p:sp>
        <p:sp>
          <p:nvSpPr>
            <p:cNvPr id="203803" name="Text Box 27"/>
            <p:cNvSpPr txBox="1">
              <a:spLocks noChangeArrowheads="1"/>
            </p:cNvSpPr>
            <p:nvPr/>
          </p:nvSpPr>
          <p:spPr bwMode="auto">
            <a:xfrm>
              <a:off x="1776" y="3360"/>
              <a:ext cx="2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sp>
        <p:nvSpPr>
          <p:cNvPr id="203804" name="Text Box 28"/>
          <p:cNvSpPr txBox="1">
            <a:spLocks noChangeArrowheads="1"/>
          </p:cNvSpPr>
          <p:nvPr/>
        </p:nvSpPr>
        <p:spPr bwMode="auto">
          <a:xfrm>
            <a:off x="3733800" y="3276600"/>
            <a:ext cx="32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03805" name="Text Box 29"/>
          <p:cNvSpPr txBox="1">
            <a:spLocks noChangeArrowheads="1"/>
          </p:cNvSpPr>
          <p:nvPr/>
        </p:nvSpPr>
        <p:spPr bwMode="auto">
          <a:xfrm>
            <a:off x="6400800" y="3276600"/>
            <a:ext cx="41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</a:t>
            </a:r>
          </a:p>
        </p:txBody>
      </p:sp>
      <p:grpSp>
        <p:nvGrpSpPr>
          <p:cNvPr id="203806" name="Group 30"/>
          <p:cNvGrpSpPr>
            <a:grpSpLocks/>
          </p:cNvGrpSpPr>
          <p:nvPr/>
        </p:nvGrpSpPr>
        <p:grpSpPr bwMode="auto">
          <a:xfrm>
            <a:off x="4191000" y="3124200"/>
            <a:ext cx="571500" cy="601663"/>
            <a:chOff x="2822" y="3173"/>
            <a:chExt cx="360" cy="379"/>
          </a:xfrm>
        </p:grpSpPr>
        <p:sp>
          <p:nvSpPr>
            <p:cNvPr id="203807" name="Text Box 31"/>
            <p:cNvSpPr txBox="1">
              <a:spLocks noChangeArrowheads="1"/>
            </p:cNvSpPr>
            <p:nvPr/>
          </p:nvSpPr>
          <p:spPr bwMode="auto">
            <a:xfrm>
              <a:off x="2822" y="3173"/>
              <a:ext cx="2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k</a:t>
              </a:r>
            </a:p>
          </p:txBody>
        </p:sp>
        <p:sp>
          <p:nvSpPr>
            <p:cNvPr id="203808" name="Text Box 32"/>
            <p:cNvSpPr txBox="1">
              <a:spLocks noChangeArrowheads="1"/>
            </p:cNvSpPr>
            <p:nvPr/>
          </p:nvSpPr>
          <p:spPr bwMode="auto">
            <a:xfrm>
              <a:off x="2976" y="3264"/>
              <a:ext cx="2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sp>
        <p:nvSpPr>
          <p:cNvPr id="203809" name="Rectangle 33"/>
          <p:cNvSpPr>
            <a:spLocks noChangeArrowheads="1"/>
          </p:cNvSpPr>
          <p:nvPr/>
        </p:nvSpPr>
        <p:spPr bwMode="auto">
          <a:xfrm>
            <a:off x="7543800" y="2895600"/>
            <a:ext cx="685800" cy="1066800"/>
          </a:xfrm>
          <a:prstGeom prst="rect">
            <a:avLst/>
          </a:prstGeom>
          <a:solidFill>
            <a:srgbClr val="B2B2B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810" name="Rectangle 34"/>
          <p:cNvSpPr>
            <a:spLocks noChangeArrowheads="1"/>
          </p:cNvSpPr>
          <p:nvPr/>
        </p:nvSpPr>
        <p:spPr bwMode="auto">
          <a:xfrm>
            <a:off x="6858000" y="2895600"/>
            <a:ext cx="685800" cy="1066800"/>
          </a:xfrm>
          <a:prstGeom prst="rect">
            <a:avLst/>
          </a:prstGeom>
          <a:solidFill>
            <a:srgbClr val="B2B2B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811" name="Rectangle 35"/>
          <p:cNvSpPr>
            <a:spLocks noChangeArrowheads="1"/>
          </p:cNvSpPr>
          <p:nvPr/>
        </p:nvSpPr>
        <p:spPr bwMode="auto">
          <a:xfrm>
            <a:off x="7162800" y="3962400"/>
            <a:ext cx="685800" cy="533400"/>
          </a:xfrm>
          <a:prstGeom prst="rect">
            <a:avLst/>
          </a:prstGeom>
          <a:solidFill>
            <a:srgbClr val="B2B2B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812" name="Rectangle 36"/>
          <p:cNvSpPr>
            <a:spLocks noChangeArrowheads="1"/>
          </p:cNvSpPr>
          <p:nvPr/>
        </p:nvSpPr>
        <p:spPr bwMode="auto">
          <a:xfrm>
            <a:off x="7848600" y="3962400"/>
            <a:ext cx="381000" cy="533400"/>
          </a:xfrm>
          <a:prstGeom prst="rect">
            <a:avLst/>
          </a:prstGeom>
          <a:solidFill>
            <a:srgbClr val="B2B2B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813" name="Line 37"/>
          <p:cNvSpPr>
            <a:spLocks noChangeShapeType="1"/>
          </p:cNvSpPr>
          <p:nvPr/>
        </p:nvSpPr>
        <p:spPr bwMode="auto">
          <a:xfrm flipH="1">
            <a:off x="1828800" y="42672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814" name="Line 38"/>
          <p:cNvSpPr>
            <a:spLocks noChangeShapeType="1"/>
          </p:cNvSpPr>
          <p:nvPr/>
        </p:nvSpPr>
        <p:spPr bwMode="auto">
          <a:xfrm>
            <a:off x="3429000" y="4267200"/>
            <a:ext cx="76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815" name="Line 39"/>
          <p:cNvSpPr>
            <a:spLocks noChangeShapeType="1"/>
          </p:cNvSpPr>
          <p:nvPr/>
        </p:nvSpPr>
        <p:spPr bwMode="auto">
          <a:xfrm>
            <a:off x="4038600" y="4267200"/>
            <a:ext cx="914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816" name="Text Box 40"/>
          <p:cNvSpPr txBox="1">
            <a:spLocks noChangeArrowheads="1"/>
          </p:cNvSpPr>
          <p:nvPr/>
        </p:nvSpPr>
        <p:spPr bwMode="auto">
          <a:xfrm>
            <a:off x="1050925" y="5237163"/>
            <a:ext cx="115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key &lt; k </a:t>
            </a:r>
          </a:p>
        </p:txBody>
      </p:sp>
      <p:sp>
        <p:nvSpPr>
          <p:cNvPr id="203817" name="Text Box 41"/>
          <p:cNvSpPr txBox="1">
            <a:spLocks noChangeArrowheads="1"/>
          </p:cNvSpPr>
          <p:nvPr/>
        </p:nvSpPr>
        <p:spPr bwMode="auto">
          <a:xfrm>
            <a:off x="2057400" y="5410200"/>
            <a:ext cx="32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03818" name="Text Box 42"/>
          <p:cNvSpPr txBox="1">
            <a:spLocks noChangeArrowheads="1"/>
          </p:cNvSpPr>
          <p:nvPr/>
        </p:nvSpPr>
        <p:spPr bwMode="auto">
          <a:xfrm>
            <a:off x="2819400" y="5770563"/>
            <a:ext cx="1958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k   ≤  key  &lt;  k</a:t>
            </a:r>
          </a:p>
        </p:txBody>
      </p:sp>
      <p:sp>
        <p:nvSpPr>
          <p:cNvPr id="203819" name="Text Box 43"/>
          <p:cNvSpPr txBox="1">
            <a:spLocks noChangeArrowheads="1"/>
          </p:cNvSpPr>
          <p:nvPr/>
        </p:nvSpPr>
        <p:spPr bwMode="auto">
          <a:xfrm>
            <a:off x="2971800" y="5943600"/>
            <a:ext cx="32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03820" name="Text Box 44"/>
          <p:cNvSpPr txBox="1">
            <a:spLocks noChangeArrowheads="1"/>
          </p:cNvSpPr>
          <p:nvPr/>
        </p:nvSpPr>
        <p:spPr bwMode="auto">
          <a:xfrm>
            <a:off x="4648200" y="5943600"/>
            <a:ext cx="32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03821" name="Line 45"/>
          <p:cNvSpPr>
            <a:spLocks noChangeShapeType="1"/>
          </p:cNvSpPr>
          <p:nvPr/>
        </p:nvSpPr>
        <p:spPr bwMode="auto">
          <a:xfrm>
            <a:off x="6781800" y="4267200"/>
            <a:ext cx="762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822" name="Text Box 46"/>
          <p:cNvSpPr txBox="1">
            <a:spLocks noChangeArrowheads="1"/>
          </p:cNvSpPr>
          <p:nvPr/>
        </p:nvSpPr>
        <p:spPr bwMode="auto">
          <a:xfrm>
            <a:off x="7146925" y="5846763"/>
            <a:ext cx="130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k    ≤ key</a:t>
            </a:r>
          </a:p>
        </p:txBody>
      </p:sp>
      <p:sp>
        <p:nvSpPr>
          <p:cNvPr id="203823" name="Text Box 47"/>
          <p:cNvSpPr txBox="1">
            <a:spLocks noChangeArrowheads="1"/>
          </p:cNvSpPr>
          <p:nvPr/>
        </p:nvSpPr>
        <p:spPr bwMode="auto">
          <a:xfrm>
            <a:off x="7315200" y="6019800"/>
            <a:ext cx="41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203824" name="Line 48"/>
          <p:cNvSpPr>
            <a:spLocks noChangeShapeType="1"/>
          </p:cNvSpPr>
          <p:nvPr/>
        </p:nvSpPr>
        <p:spPr bwMode="auto">
          <a:xfrm>
            <a:off x="6858000" y="2590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825" name="Text Box 49"/>
          <p:cNvSpPr txBox="1">
            <a:spLocks noChangeArrowheads="1"/>
          </p:cNvSpPr>
          <p:nvPr/>
        </p:nvSpPr>
        <p:spPr bwMode="auto">
          <a:xfrm>
            <a:off x="6934200" y="1981200"/>
            <a:ext cx="1028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unused</a:t>
            </a:r>
          </a:p>
        </p:txBody>
      </p:sp>
      <p:sp>
        <p:nvSpPr>
          <p:cNvPr id="203826" name="Line 50"/>
          <p:cNvSpPr>
            <a:spLocks noChangeShapeType="1"/>
          </p:cNvSpPr>
          <p:nvPr/>
        </p:nvSpPr>
        <p:spPr bwMode="auto">
          <a:xfrm>
            <a:off x="2819400" y="2362200"/>
            <a:ext cx="388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827" name="Text Box 51"/>
          <p:cNvSpPr txBox="1">
            <a:spLocks noChangeArrowheads="1"/>
          </p:cNvSpPr>
          <p:nvPr/>
        </p:nvSpPr>
        <p:spPr bwMode="auto">
          <a:xfrm>
            <a:off x="3108325" y="1684338"/>
            <a:ext cx="15504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(m+1)  ≥</a:t>
            </a:r>
          </a:p>
        </p:txBody>
      </p:sp>
      <p:sp>
        <p:nvSpPr>
          <p:cNvPr id="203828" name="Text Box 52"/>
          <p:cNvSpPr txBox="1">
            <a:spLocks noChangeArrowheads="1"/>
          </p:cNvSpPr>
          <p:nvPr/>
        </p:nvSpPr>
        <p:spPr bwMode="auto">
          <a:xfrm>
            <a:off x="4648200" y="1676400"/>
            <a:ext cx="374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hlink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07443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B Tree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744255"/>
              </p:ext>
            </p:extLst>
          </p:nvPr>
        </p:nvGraphicFramePr>
        <p:xfrm>
          <a:off x="3886200" y="18288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17</a:t>
                      </a:r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103034"/>
              </p:ext>
            </p:extLst>
          </p:nvPr>
        </p:nvGraphicFramePr>
        <p:xfrm>
          <a:off x="2057400" y="3276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492965"/>
              </p:ext>
            </p:extLst>
          </p:nvPr>
        </p:nvGraphicFramePr>
        <p:xfrm>
          <a:off x="5562600" y="3276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27</a:t>
                      </a:r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87</a:t>
                      </a:r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034503"/>
              </p:ext>
            </p:extLst>
          </p:nvPr>
        </p:nvGraphicFramePr>
        <p:xfrm>
          <a:off x="1219200" y="4800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035044"/>
              </p:ext>
            </p:extLst>
          </p:nvPr>
        </p:nvGraphicFramePr>
        <p:xfrm>
          <a:off x="2667000" y="4800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13</a:t>
                      </a:r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15</a:t>
                      </a:r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2057400" y="5334000"/>
            <a:ext cx="762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367157"/>
              </p:ext>
            </p:extLst>
          </p:nvPr>
        </p:nvGraphicFramePr>
        <p:xfrm>
          <a:off x="4114800" y="4800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17</a:t>
                      </a:r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22</a:t>
                      </a:r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3505200" y="5334000"/>
            <a:ext cx="762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107466"/>
              </p:ext>
            </p:extLst>
          </p:nvPr>
        </p:nvGraphicFramePr>
        <p:xfrm>
          <a:off x="5562600" y="4800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27</a:t>
                      </a:r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35</a:t>
                      </a:r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4953000" y="5334000"/>
            <a:ext cx="762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667058"/>
              </p:ext>
            </p:extLst>
          </p:nvPr>
        </p:nvGraphicFramePr>
        <p:xfrm>
          <a:off x="7010400" y="4800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87</a:t>
                      </a:r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91</a:t>
                      </a:r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6400800" y="5334000"/>
            <a:ext cx="762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1295400" y="3886200"/>
            <a:ext cx="914400" cy="762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2209800" y="4038600"/>
            <a:ext cx="914400" cy="457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 flipV="1">
            <a:off x="2438400" y="2362200"/>
            <a:ext cx="1524000" cy="838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267200" y="2362200"/>
            <a:ext cx="1447800" cy="838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 flipV="1">
            <a:off x="4343400" y="3810000"/>
            <a:ext cx="1371600" cy="9144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5410200" y="4191000"/>
            <a:ext cx="914400" cy="1524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200" y="3124200"/>
            <a:ext cx="175260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Each node has at least </a:t>
            </a:r>
            <a:r>
              <a:rPr lang="en-CA" b="0" dirty="0">
                <a:sym typeface="Symbol"/>
              </a:rPr>
              <a:t>(</a:t>
            </a:r>
            <a:r>
              <a:rPr lang="en-CA" b="0" i="1" dirty="0">
                <a:sym typeface="Symbol"/>
              </a:rPr>
              <a:t>n</a:t>
            </a:r>
            <a:r>
              <a:rPr lang="en-CA" b="0" dirty="0">
                <a:sym typeface="Symbol"/>
              </a:rPr>
              <a:t>+1)/2 = 2 </a:t>
            </a:r>
            <a:r>
              <a:rPr lang="en-CA" dirty="0">
                <a:sym typeface="Symbol"/>
              </a:rPr>
              <a:t>pointers</a:t>
            </a:r>
            <a:r>
              <a:rPr lang="en-CA" b="0" dirty="0">
                <a:sym typeface="Symbol"/>
              </a:rPr>
              <a:t>.</a:t>
            </a:r>
            <a:endParaRPr lang="en-CA" b="0" dirty="0"/>
          </a:p>
        </p:txBody>
      </p:sp>
      <p:sp>
        <p:nvSpPr>
          <p:cNvPr id="39" name="TextBox 38"/>
          <p:cNvSpPr txBox="1"/>
          <p:nvPr/>
        </p:nvSpPr>
        <p:spPr>
          <a:xfrm>
            <a:off x="7010400" y="1828800"/>
            <a:ext cx="15240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in this example </a:t>
            </a:r>
            <a:r>
              <a:rPr lang="en-CA" b="0" i="1" dirty="0"/>
              <a:t>n</a:t>
            </a:r>
            <a:r>
              <a:rPr lang="en-CA" b="0" dirty="0"/>
              <a:t> = 3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172200" y="3810000"/>
            <a:ext cx="1143000" cy="9144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7898-416F-4F78-BD92-D05D0EC9F66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 B Tree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The B tree search algorithm</a:t>
            </a:r>
            <a:endParaRPr lang="en-US" sz="2800" dirty="0">
              <a:sym typeface="Symbol" pitchFamily="18" charset="2"/>
            </a:endParaRPr>
          </a:p>
          <a:p>
            <a:pPr lvl="1">
              <a:spcAft>
                <a:spcPts val="600"/>
              </a:spcAft>
            </a:pPr>
            <a:r>
              <a:rPr lang="en-US" sz="2400" dirty="0"/>
              <a:t>To search for a value </a:t>
            </a:r>
            <a:r>
              <a:rPr lang="en-US" sz="2400" i="1" dirty="0"/>
              <a:t>K</a:t>
            </a:r>
            <a:r>
              <a:rPr lang="en-US" sz="2400" dirty="0"/>
              <a:t> start at the root and end at a leaf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If the node is a leaf and the </a:t>
            </a:r>
            <a:r>
              <a:rPr lang="en-US" sz="2400" dirty="0" err="1"/>
              <a:t>i</a:t>
            </a:r>
            <a:r>
              <a:rPr lang="en-US" sz="2400" baseline="30000" dirty="0" err="1"/>
              <a:t>th</a:t>
            </a:r>
            <a:r>
              <a:rPr lang="en-US" sz="2400" dirty="0"/>
              <a:t> key has the value</a:t>
            </a:r>
            <a:r>
              <a:rPr lang="en-US" sz="2400" i="1" dirty="0"/>
              <a:t> K </a:t>
            </a:r>
            <a:r>
              <a:rPr lang="en-US" sz="2400" dirty="0"/>
              <a:t>then </a:t>
            </a:r>
            <a:r>
              <a:rPr lang="en-US" sz="2400" b="1" dirty="0"/>
              <a:t>follow the </a:t>
            </a:r>
            <a:r>
              <a:rPr lang="en-US" sz="2400" b="1" dirty="0" err="1"/>
              <a:t>i</a:t>
            </a:r>
            <a:r>
              <a:rPr lang="en-US" sz="2400" b="1" baseline="30000" dirty="0" err="1"/>
              <a:t>th</a:t>
            </a:r>
            <a:r>
              <a:rPr lang="en-US" sz="2400" b="1" dirty="0"/>
              <a:t> pointer to the record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If the node is an interior node follow the appropriate pointer to the next (interior or leaf) node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Searching a B tree index requires </a:t>
            </a:r>
            <a:r>
              <a:rPr lang="en-US" sz="2600" b="1" dirty="0"/>
              <a:t>a number of disk I/O equal to the height of the tree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Plus one I / O to retrieve the record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However the root of the tree may be in main memory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7898-416F-4F78-BD92-D05D0EC9F66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 Tree Searches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733800" y="18288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17</a:t>
                      </a:r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05000" y="3276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10200" y="3276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27</a:t>
                      </a:r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87</a:t>
                      </a:r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66800" y="4800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514600" y="4800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13</a:t>
                      </a:r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15</a:t>
                      </a:r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1905000" y="5334000"/>
            <a:ext cx="762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962400" y="4800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17</a:t>
                      </a:r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22</a:t>
                      </a:r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3352800" y="5334000"/>
            <a:ext cx="762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410200" y="4800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27</a:t>
                      </a:r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35</a:t>
                      </a:r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4800600" y="5334000"/>
            <a:ext cx="762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858000" y="4800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87</a:t>
                      </a:r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91</a:t>
                      </a:r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6248400" y="5334000"/>
            <a:ext cx="762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1143000" y="3886200"/>
            <a:ext cx="914400" cy="762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2057400" y="4038600"/>
            <a:ext cx="914400" cy="457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 flipV="1">
            <a:off x="2286000" y="2362200"/>
            <a:ext cx="1524000" cy="838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114800" y="2362200"/>
            <a:ext cx="1447800" cy="838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 flipV="1">
            <a:off x="4191000" y="3810000"/>
            <a:ext cx="1371600" cy="9144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5257800" y="4191000"/>
            <a:ext cx="914400" cy="1524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53000" y="1676400"/>
            <a:ext cx="41910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which nodes are visited in a search for  22?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53000" y="2133600"/>
            <a:ext cx="41910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which nodes are visited in a search for  16?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114800" y="2362200"/>
            <a:ext cx="1447800" cy="838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 flipV="1">
            <a:off x="4191000" y="3810000"/>
            <a:ext cx="1371600" cy="9144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 flipV="1">
            <a:off x="2286000" y="2362200"/>
            <a:ext cx="1524000" cy="838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2057400" y="4038600"/>
            <a:ext cx="914400" cy="457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019800" y="3810000"/>
            <a:ext cx="1143000" cy="9144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7898-416F-4F78-BD92-D05D0EC9F66F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Range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5334000"/>
          </a:xfrm>
        </p:spPr>
        <p:txBody>
          <a:bodyPr>
            <a:normAutofit/>
          </a:bodyPr>
          <a:lstStyle/>
          <a:p>
            <a:r>
              <a:rPr lang="en-CA" dirty="0"/>
              <a:t>B trees are useful for processing range queries</a:t>
            </a:r>
          </a:p>
          <a:p>
            <a:pPr lvl="1"/>
            <a:r>
              <a:rPr lang="en-CA" dirty="0"/>
              <a:t>A range query typically has a WHERE clause that </a:t>
            </a:r>
            <a:r>
              <a:rPr lang="en-CA" dirty="0">
                <a:solidFill>
                  <a:srgbClr val="0070C0"/>
                </a:solidFill>
              </a:rPr>
              <a:t>specifies a range of values</a:t>
            </a:r>
          </a:p>
          <a:p>
            <a:r>
              <a:rPr lang="en-CA" dirty="0"/>
              <a:t>Assume query specifies values from </a:t>
            </a:r>
            <a:r>
              <a:rPr lang="en-CA" i="1" dirty="0"/>
              <a:t>x</a:t>
            </a:r>
            <a:r>
              <a:rPr lang="en-CA" dirty="0"/>
              <a:t> to </a:t>
            </a:r>
            <a:r>
              <a:rPr lang="en-CA" i="1" dirty="0"/>
              <a:t>y</a:t>
            </a:r>
          </a:p>
          <a:p>
            <a:pPr lvl="1"/>
            <a:r>
              <a:rPr lang="en-CA" dirty="0"/>
              <a:t>Search the tree for the leaf that should contain value </a:t>
            </a:r>
            <a:r>
              <a:rPr lang="en-CA" b="1" i="1" dirty="0"/>
              <a:t>x</a:t>
            </a:r>
          </a:p>
          <a:p>
            <a:pPr lvl="1"/>
            <a:r>
              <a:rPr lang="en-CA" dirty="0"/>
              <a:t>Follow the leaf pointers until a key greater than </a:t>
            </a:r>
            <a:r>
              <a:rPr lang="en-CA" b="1" i="1" dirty="0"/>
              <a:t>y</a:t>
            </a:r>
            <a:r>
              <a:rPr lang="en-CA" dirty="0"/>
              <a:t> is found</a:t>
            </a:r>
          </a:p>
          <a:p>
            <a:pPr lvl="1"/>
            <a:r>
              <a:rPr lang="en-CA" dirty="0"/>
              <a:t>The tree can also be used to satisfy queries that have no lower bound or no upper bound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7898-416F-4F78-BD92-D05D0EC9F66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11049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normAutofit/>
          </a:bodyPr>
          <a:lstStyle/>
          <a:p>
            <a:pPr algn="r"/>
            <a:r>
              <a:rPr lang="en-US" b="1" i="1" dirty="0">
                <a:latin typeface="Arial Narrow" pitchFamily="34" charset="0"/>
              </a:rPr>
              <a:t>Inserting a Data Entry into a B+ Tree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15400" cy="54864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normAutofit/>
          </a:bodyPr>
          <a:lstStyle/>
          <a:p>
            <a:pPr>
              <a:spcAft>
                <a:spcPts val="200"/>
              </a:spcAft>
            </a:pPr>
            <a:r>
              <a:rPr lang="en-US" sz="2800" dirty="0"/>
              <a:t>Find correct leaf </a:t>
            </a:r>
            <a:r>
              <a:rPr lang="en-US" sz="2800" b="1" i="1" dirty="0"/>
              <a:t>L</a:t>
            </a:r>
            <a:r>
              <a:rPr lang="en-US" sz="2800" i="1" dirty="0"/>
              <a:t>.</a:t>
            </a:r>
            <a:r>
              <a:rPr lang="en-US" sz="2800" dirty="0"/>
              <a:t> </a:t>
            </a:r>
          </a:p>
          <a:p>
            <a:pPr>
              <a:spcAft>
                <a:spcPts val="200"/>
              </a:spcAft>
            </a:pPr>
            <a:r>
              <a:rPr lang="en-US" sz="2800" dirty="0"/>
              <a:t>Put data entry onto </a:t>
            </a:r>
            <a:r>
              <a:rPr lang="en-US" sz="2800" b="1" i="1" dirty="0"/>
              <a:t>L</a:t>
            </a:r>
            <a:r>
              <a:rPr lang="en-US" sz="2800" dirty="0"/>
              <a:t>.</a:t>
            </a:r>
          </a:p>
          <a:p>
            <a:pPr lvl="1">
              <a:spcAft>
                <a:spcPts val="200"/>
              </a:spcAft>
            </a:pPr>
            <a:r>
              <a:rPr lang="en-US" sz="2400" dirty="0"/>
              <a:t>If </a:t>
            </a:r>
            <a:r>
              <a:rPr lang="en-US" sz="2400" i="1" dirty="0"/>
              <a:t>L </a:t>
            </a:r>
            <a:r>
              <a:rPr lang="en-US" sz="2400" dirty="0"/>
              <a:t>has enough space, </a:t>
            </a:r>
            <a:r>
              <a:rPr lang="en-US" sz="2400" i="1" dirty="0"/>
              <a:t>done</a:t>
            </a:r>
            <a:r>
              <a:rPr lang="en-US" sz="2400" dirty="0"/>
              <a:t>!</a:t>
            </a:r>
          </a:p>
          <a:p>
            <a:pPr lvl="1">
              <a:spcAft>
                <a:spcPts val="200"/>
              </a:spcAft>
            </a:pPr>
            <a:r>
              <a:rPr lang="en-US" sz="2400" dirty="0"/>
              <a:t>Else, must </a:t>
            </a:r>
            <a:r>
              <a:rPr lang="en-US" sz="2400" b="1" i="1" u="sng" dirty="0">
                <a:solidFill>
                  <a:schemeClr val="accent2"/>
                </a:solidFill>
              </a:rPr>
              <a:t>split</a:t>
            </a:r>
            <a:r>
              <a:rPr lang="en-US" sz="2400" dirty="0">
                <a:solidFill>
                  <a:schemeClr val="accent2"/>
                </a:solidFill>
              </a:rPr>
              <a:t>  </a:t>
            </a:r>
            <a:r>
              <a:rPr lang="en-US" sz="2400" b="1" i="1" dirty="0"/>
              <a:t>L</a:t>
            </a:r>
            <a:r>
              <a:rPr lang="en-US" sz="2400" i="1" dirty="0"/>
              <a:t> (into </a:t>
            </a:r>
            <a:r>
              <a:rPr lang="en-US" sz="2400" b="1" i="1" dirty="0"/>
              <a:t>L</a:t>
            </a:r>
            <a:r>
              <a:rPr lang="en-US" sz="2400" i="1" dirty="0"/>
              <a:t> and a new node </a:t>
            </a:r>
            <a:r>
              <a:rPr lang="en-US" sz="2400" b="1" i="1" dirty="0"/>
              <a:t>L2</a:t>
            </a:r>
            <a:r>
              <a:rPr lang="en-US" sz="2400" i="1" dirty="0"/>
              <a:t>)</a:t>
            </a:r>
            <a:endParaRPr lang="en-US" sz="2400" dirty="0"/>
          </a:p>
          <a:p>
            <a:pPr lvl="2">
              <a:spcAft>
                <a:spcPts val="200"/>
              </a:spcAft>
            </a:pPr>
            <a:r>
              <a:rPr lang="en-US" sz="2200" b="1" dirty="0">
                <a:solidFill>
                  <a:srgbClr val="0070C0"/>
                </a:solidFill>
              </a:rPr>
              <a:t>Redistribute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entries evenly, </a:t>
            </a:r>
            <a:r>
              <a:rPr lang="en-US" sz="2200" b="1" u="sng" dirty="0">
                <a:solidFill>
                  <a:schemeClr val="accent2"/>
                </a:solidFill>
              </a:rPr>
              <a:t>copy up</a:t>
            </a:r>
            <a:r>
              <a:rPr lang="en-US" sz="2200" b="1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middle key.</a:t>
            </a:r>
          </a:p>
          <a:p>
            <a:pPr lvl="2">
              <a:spcAft>
                <a:spcPts val="200"/>
              </a:spcAft>
            </a:pPr>
            <a:r>
              <a:rPr lang="en-US" sz="2200" dirty="0"/>
              <a:t>Insert index entry pointing to </a:t>
            </a:r>
            <a:r>
              <a:rPr lang="en-US" sz="2200" i="1" dirty="0"/>
              <a:t>L2 </a:t>
            </a:r>
            <a:r>
              <a:rPr lang="en-US" sz="2200" dirty="0"/>
              <a:t>into parent of </a:t>
            </a:r>
            <a:r>
              <a:rPr lang="en-US" sz="2200" i="1" dirty="0"/>
              <a:t>L</a:t>
            </a:r>
            <a:r>
              <a:rPr lang="en-US" sz="2200" dirty="0"/>
              <a:t>.</a:t>
            </a:r>
          </a:p>
          <a:p>
            <a:pPr>
              <a:spcAft>
                <a:spcPts val="200"/>
              </a:spcAft>
            </a:pPr>
            <a:r>
              <a:rPr lang="en-US" sz="2800" dirty="0"/>
              <a:t>This can happen recursively</a:t>
            </a:r>
          </a:p>
          <a:p>
            <a:pPr lvl="1">
              <a:spcAft>
                <a:spcPts val="200"/>
              </a:spcAft>
            </a:pPr>
            <a:r>
              <a:rPr lang="en-US" sz="2400" dirty="0">
                <a:solidFill>
                  <a:srgbClr val="C00000"/>
                </a:solidFill>
              </a:rPr>
              <a:t>To split an interior node</a:t>
            </a:r>
            <a:r>
              <a:rPr lang="en-US" sz="2400" dirty="0"/>
              <a:t>, redistribute entries evenly, but </a:t>
            </a:r>
            <a:r>
              <a:rPr lang="en-US" sz="2400" b="1" u="sng" dirty="0">
                <a:solidFill>
                  <a:srgbClr val="C00000"/>
                </a:solidFill>
              </a:rPr>
              <a:t>push up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middle key. </a:t>
            </a:r>
          </a:p>
          <a:p>
            <a:pPr>
              <a:spcAft>
                <a:spcPts val="200"/>
              </a:spcAft>
            </a:pPr>
            <a:r>
              <a:rPr lang="en-US" sz="2800" dirty="0"/>
              <a:t>Splits “grow” tree =&gt; tree</a:t>
            </a:r>
            <a:r>
              <a:rPr lang="en-US" sz="2400" dirty="0"/>
              <a:t> gets </a:t>
            </a:r>
            <a:r>
              <a:rPr lang="en-US" sz="2400" i="1" u="sng" dirty="0">
                <a:solidFill>
                  <a:srgbClr val="C00000"/>
                </a:solidFill>
              </a:rPr>
              <a:t>wider</a:t>
            </a:r>
            <a:r>
              <a:rPr lang="en-US" sz="2400" i="1" dirty="0"/>
              <a:t>.</a:t>
            </a:r>
            <a:endParaRPr lang="en-US" sz="2400" dirty="0"/>
          </a:p>
          <a:p>
            <a:pPr>
              <a:spcAft>
                <a:spcPts val="200"/>
              </a:spcAft>
            </a:pPr>
            <a:r>
              <a:rPr lang="en-US" sz="2800" dirty="0"/>
              <a:t>Splits could propagate to root =&gt; </a:t>
            </a:r>
            <a:r>
              <a:rPr lang="en-US" sz="2800" dirty="0">
                <a:solidFill>
                  <a:srgbClr val="0070C0"/>
                </a:solidFill>
              </a:rPr>
              <a:t>increasing tree height</a:t>
            </a:r>
            <a:endParaRPr lang="en-US" sz="2800" dirty="0"/>
          </a:p>
          <a:p>
            <a:pPr>
              <a:spcAft>
                <a:spcPts val="200"/>
              </a:spcAft>
            </a:pPr>
            <a:endParaRPr lang="en-US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10136" y="6477000"/>
            <a:ext cx="733864" cy="274320"/>
          </a:xfrm>
        </p:spPr>
        <p:txBody>
          <a:bodyPr/>
          <a:lstStyle/>
          <a:p>
            <a:fld id="{12D37898-416F-4F78-BD92-D05D0EC9F66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9062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962400" y="20574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exa" pitchFamily="34" charset="0"/>
              </a:rPr>
              <a:t>B Trees Insertion Example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962400" y="20574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21</a:t>
                      </a:r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1828800"/>
            <a:ext cx="20574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insert 2, 21 and 11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4000500" y="3009900"/>
            <a:ext cx="685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4229894" y="3009106"/>
            <a:ext cx="685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3658394" y="2894806"/>
            <a:ext cx="685800" cy="2301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29000" y="3429000"/>
            <a:ext cx="20574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data file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38800" y="2209800"/>
            <a:ext cx="31242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the values are maintained in order in the index pages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67C-26DD-4827-97F9-8E5C77A8F174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exa" pitchFamily="34" charset="0"/>
              </a:rPr>
              <a:t>B Trees Insertion Example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962400" y="20574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1828800"/>
            <a:ext cx="20574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insert 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62600" y="3581400"/>
            <a:ext cx="31242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create a new node with the last ½ of the values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590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14600" y="4419600"/>
            <a:ext cx="30480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chain the new node to the original node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495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590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3429000" y="4114800"/>
            <a:ext cx="1066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05400" y="2057400"/>
            <a:ext cx="33528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create new root with the first value of the new leaf node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3124200" y="2667000"/>
            <a:ext cx="990600" cy="762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H="1">
            <a:off x="4191000" y="2819400"/>
            <a:ext cx="762000" cy="457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67C-26DD-4827-97F9-8E5C77A8F174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8" grpId="0" animBg="1"/>
      <p:bldP spid="12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EC56-B130-445C-BBFE-52E9EA5606FE}" type="slidenum">
              <a:rPr lang="en-US"/>
              <a:pPr/>
              <a:t>4</a:t>
            </a:fld>
            <a:endParaRPr lang="en-US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Queries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773936"/>
            <a:ext cx="4495800" cy="5084064"/>
          </a:xfrm>
        </p:spPr>
        <p:txBody>
          <a:bodyPr>
            <a:normAutofit fontScale="92500" lnSpcReduction="10000"/>
          </a:bodyPr>
          <a:lstStyle/>
          <a:p>
            <a:pPr marL="533400" indent="-533400"/>
            <a:r>
              <a:rPr lang="en-US" sz="2400" b="1" dirty="0"/>
              <a:t>Point Query</a:t>
            </a:r>
            <a:br>
              <a:rPr lang="en-US" sz="2400" dirty="0"/>
            </a:br>
            <a:br>
              <a:rPr lang="en-US" sz="2400" dirty="0"/>
            </a:br>
            <a:r>
              <a:rPr lang="en-US" sz="2000" dirty="0"/>
              <a:t>SELECT balance</a:t>
            </a:r>
            <a:br>
              <a:rPr lang="en-US" sz="2000" dirty="0"/>
            </a:br>
            <a:r>
              <a:rPr lang="en-US" sz="2000" dirty="0"/>
              <a:t>FROM accounts</a:t>
            </a:r>
            <a:br>
              <a:rPr lang="en-US" sz="2000" dirty="0"/>
            </a:br>
            <a:r>
              <a:rPr lang="en-US" sz="2000" dirty="0"/>
              <a:t>WHERE number = 1023;</a:t>
            </a:r>
            <a:br>
              <a:rPr lang="en-US" sz="2000" dirty="0"/>
            </a:br>
            <a:endParaRPr lang="en-US" sz="2000" dirty="0"/>
          </a:p>
          <a:p>
            <a:pPr marL="533400" indent="-533400"/>
            <a:r>
              <a:rPr lang="en-US" sz="2400" b="1" dirty="0"/>
              <a:t>Multipoint Query</a:t>
            </a:r>
            <a:br>
              <a:rPr lang="en-US" sz="2400" dirty="0"/>
            </a:br>
            <a:br>
              <a:rPr lang="en-US" sz="2400" dirty="0"/>
            </a:br>
            <a:r>
              <a:rPr lang="en-US" sz="2000" dirty="0"/>
              <a:t>SELECT balance</a:t>
            </a:r>
            <a:br>
              <a:rPr lang="en-US" sz="2000" dirty="0"/>
            </a:br>
            <a:r>
              <a:rPr lang="en-US" sz="2000" dirty="0"/>
              <a:t>FROM accounts</a:t>
            </a:r>
            <a:br>
              <a:rPr lang="en-US" sz="2000" dirty="0"/>
            </a:br>
            <a:r>
              <a:rPr lang="en-US" sz="2000" dirty="0"/>
              <a:t>WHERE </a:t>
            </a:r>
            <a:r>
              <a:rPr lang="en-US" sz="2000" dirty="0" err="1"/>
              <a:t>branchNum</a:t>
            </a:r>
            <a:r>
              <a:rPr lang="en-US" sz="2000" dirty="0"/>
              <a:t> = 100;</a:t>
            </a:r>
          </a:p>
          <a:p>
            <a:pPr marL="342900" indent="-342900">
              <a:lnSpc>
                <a:spcPct val="110000"/>
              </a:lnSpc>
              <a:spcBef>
                <a:spcPts val="2400"/>
              </a:spcBef>
              <a:spcAft>
                <a:spcPts val="2400"/>
              </a:spcAft>
            </a:pPr>
            <a:r>
              <a:rPr lang="en-US" sz="2400" b="1" dirty="0"/>
              <a:t>    Ordering Query</a:t>
            </a:r>
            <a:br>
              <a:rPr lang="en-US" sz="2400" dirty="0"/>
            </a:br>
            <a:r>
              <a:rPr lang="en-US" sz="2000" dirty="0"/>
              <a:t>SELECT *</a:t>
            </a:r>
            <a:br>
              <a:rPr lang="en-US" sz="2000" dirty="0"/>
            </a:br>
            <a:r>
              <a:rPr lang="en-US" sz="2000" dirty="0"/>
              <a:t>FROM accounts</a:t>
            </a:r>
            <a:br>
              <a:rPr lang="en-US" sz="2000" dirty="0"/>
            </a:br>
            <a:r>
              <a:rPr lang="en-US" sz="2000" dirty="0"/>
              <a:t>ORDER BY balance;</a:t>
            </a:r>
          </a:p>
          <a:p>
            <a:pPr marL="533400" indent="-533400"/>
            <a:endParaRPr lang="en-US" sz="2000" dirty="0"/>
          </a:p>
          <a:p>
            <a:pPr marL="533400" indent="-533400"/>
            <a:endParaRPr lang="en-US" sz="2000" dirty="0"/>
          </a:p>
        </p:txBody>
      </p:sp>
      <p:sp>
        <p:nvSpPr>
          <p:cNvPr id="21811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b="1" dirty="0"/>
              <a:t>Range Query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SELECT number</a:t>
            </a:r>
            <a:br>
              <a:rPr lang="en-US" sz="2000" dirty="0"/>
            </a:br>
            <a:r>
              <a:rPr lang="en-US" sz="2000" dirty="0"/>
              <a:t>FROM accounts</a:t>
            </a:r>
            <a:br>
              <a:rPr lang="en-US" sz="2000" dirty="0"/>
            </a:br>
            <a:r>
              <a:rPr lang="en-US" sz="2000" dirty="0"/>
              <a:t>WHERE balance &gt; 10000 and balance &lt;= 20000;</a:t>
            </a:r>
            <a:br>
              <a:rPr lang="en-US" sz="2000" dirty="0"/>
            </a:br>
            <a:endParaRPr lang="en-US" sz="2000" dirty="0"/>
          </a:p>
          <a:p>
            <a:pPr marL="533400" indent="-533400">
              <a:lnSpc>
                <a:spcPct val="90000"/>
              </a:lnSpc>
            </a:pPr>
            <a:r>
              <a:rPr lang="en-US" b="1" dirty="0"/>
              <a:t>Prefix Match Query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SELECT *</a:t>
            </a:r>
            <a:br>
              <a:rPr lang="en-US" sz="2000" dirty="0"/>
            </a:br>
            <a:r>
              <a:rPr lang="en-US" sz="2000" dirty="0"/>
              <a:t>FROM employees</a:t>
            </a:r>
            <a:br>
              <a:rPr lang="en-US" sz="2000" dirty="0"/>
            </a:br>
            <a:r>
              <a:rPr lang="en-US" sz="2000" dirty="0"/>
              <a:t>WHERE  name like ‘J*’ ;</a:t>
            </a:r>
          </a:p>
        </p:txBody>
      </p:sp>
    </p:spTree>
    <p:extLst>
      <p:ext uri="{BB962C8B-B14F-4D97-AF65-F5344CB8AC3E}">
        <p14:creationId xmlns:p14="http://schemas.microsoft.com/office/powerpoint/2010/main" val="3822163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exa" pitchFamily="34" charset="0"/>
              </a:rPr>
              <a:t>B Trees Insertion Example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962400" y="20574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1828800"/>
            <a:ext cx="20574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insert 64, then 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6400" y="4648200"/>
            <a:ext cx="30480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both leaf nodes are now full ...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495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590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/>
                        <a:t>8</a:t>
                      </a:r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3429000" y="4114800"/>
            <a:ext cx="1066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3124200" y="2667000"/>
            <a:ext cx="990600" cy="762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H="1">
            <a:off x="4191000" y="2819400"/>
            <a:ext cx="762000" cy="457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590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495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64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057400" y="1828800"/>
            <a:ext cx="16002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insert 23 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67C-26DD-4827-97F9-8E5C77A8F174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1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590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exa" pitchFamily="34" charset="0"/>
              </a:rPr>
              <a:t>B Trees Insertion Example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962400" y="20574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1828800"/>
            <a:ext cx="20574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... inserting 23 ...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400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64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3429000" y="4114800"/>
            <a:ext cx="1066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3124200" y="2667000"/>
            <a:ext cx="990600" cy="762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H="1">
            <a:off x="4191000" y="2819400"/>
            <a:ext cx="762000" cy="457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495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64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495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5334000" y="4114800"/>
            <a:ext cx="1066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962400" y="20574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4572000" y="2667000"/>
            <a:ext cx="2057400" cy="762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67C-26DD-4827-97F9-8E5C77A8F174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962400" y="20574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495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590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exa" pitchFamily="34" charset="0"/>
              </a:rPr>
              <a:t>B Trees Insertion Example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828800"/>
            <a:ext cx="20574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insert 6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400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64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3429000" y="4114800"/>
            <a:ext cx="1066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3124200" y="2667000"/>
            <a:ext cx="1219200" cy="762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H="1">
            <a:off x="4191000" y="2819400"/>
            <a:ext cx="762000" cy="457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962400" y="20574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5334000" y="4114800"/>
            <a:ext cx="1066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2000" y="2667000"/>
            <a:ext cx="2057400" cy="762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685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1524000" y="4114800"/>
            <a:ext cx="1066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 flipV="1">
            <a:off x="1066800" y="2667000"/>
            <a:ext cx="3048000" cy="762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85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rot="16200000" flipH="1">
            <a:off x="4305300" y="2933700"/>
            <a:ext cx="762000" cy="228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800600" y="2667000"/>
            <a:ext cx="1828800" cy="762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524000" y="4114800"/>
            <a:ext cx="2971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67C-26DD-4827-97F9-8E5C77A8F174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962400" y="20574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495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590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1828800"/>
            <a:ext cx="20574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insert 6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400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64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3429000" y="4114800"/>
            <a:ext cx="1066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3124200" y="2667000"/>
            <a:ext cx="1219200" cy="762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334000" y="4114800"/>
            <a:ext cx="1066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685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1524000" y="4114800"/>
            <a:ext cx="1066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 flipV="1">
            <a:off x="1066800" y="2667000"/>
            <a:ext cx="3048000" cy="762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85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rot="16200000" flipH="1">
            <a:off x="4305300" y="2933700"/>
            <a:ext cx="762000" cy="228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800600" y="2667000"/>
            <a:ext cx="1828800" cy="762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exa" pitchFamily="34" charset="0"/>
              </a:rPr>
              <a:t>B Trees Insertion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67C-26DD-4827-97F9-8E5C77A8F174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590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962400" y="20574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590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495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exa" pitchFamily="34" charset="0"/>
              </a:rPr>
              <a:t>B Trees Insertion Example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828800"/>
            <a:ext cx="20574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insert 19 and 9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400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64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3429000" y="4114800"/>
            <a:ext cx="1066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3124200" y="2667000"/>
            <a:ext cx="1219200" cy="762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334000" y="4114800"/>
            <a:ext cx="1066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685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1524000" y="4114800"/>
            <a:ext cx="1066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 flipV="1">
            <a:off x="1066800" y="2667000"/>
            <a:ext cx="3048000" cy="762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85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rot="16200000" flipH="1">
            <a:off x="4305300" y="2933700"/>
            <a:ext cx="762000" cy="228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800600" y="2667000"/>
            <a:ext cx="1828800" cy="762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495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67C-26DD-4827-97F9-8E5C77A8F174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1242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1336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exa" pitchFamily="34" charset="0"/>
              </a:rPr>
              <a:t>B Trees Insertion Example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828800"/>
            <a:ext cx="20574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the same tree ...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048000" y="5791200"/>
            <a:ext cx="2209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858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3340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7056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64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6172200" y="5791200"/>
            <a:ext cx="5334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600200" y="5791200"/>
            <a:ext cx="5334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2590800" y="4191000"/>
            <a:ext cx="990600" cy="838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 flipV="1">
            <a:off x="1295400" y="4114800"/>
            <a:ext cx="19812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733800" y="4114800"/>
            <a:ext cx="20574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038600" y="4114800"/>
            <a:ext cx="30480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67C-26DD-4827-97F9-8E5C77A8F174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21336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exa" pitchFamily="34" charset="0"/>
              </a:rPr>
              <a:t>B Trees Insertion Example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828800"/>
            <a:ext cx="20574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insert 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3581400"/>
            <a:ext cx="20574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and now insert 8 in the parent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1336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0" name="Straight Arrow Connector 39"/>
          <p:cNvCxnSpPr/>
          <p:nvPr/>
        </p:nvCxnSpPr>
        <p:spPr>
          <a:xfrm>
            <a:off x="3048000" y="5791200"/>
            <a:ext cx="2209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6858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53340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67056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64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>
            <a:off x="6172200" y="5791200"/>
            <a:ext cx="5334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00200" y="5791200"/>
            <a:ext cx="5334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36576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>
            <a:off x="3048000" y="5791200"/>
            <a:ext cx="5334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572000" y="5791200"/>
            <a:ext cx="685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31242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8" name="Straight Arrow Connector 57"/>
          <p:cNvCxnSpPr/>
          <p:nvPr/>
        </p:nvCxnSpPr>
        <p:spPr>
          <a:xfrm rot="5400000">
            <a:off x="2590800" y="4191000"/>
            <a:ext cx="990600" cy="838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 flipV="1">
            <a:off x="1295400" y="4114800"/>
            <a:ext cx="19812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733800" y="4114800"/>
            <a:ext cx="20574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038600" y="4114800"/>
            <a:ext cx="30480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495800" y="3200400"/>
            <a:ext cx="20574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which will require that it splits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67C-26DD-4827-97F9-8E5C77A8F174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6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495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1336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>
            <a:off x="4572000" y="5791200"/>
            <a:ext cx="685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31242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962400" y="20574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exa" pitchFamily="34" charset="0"/>
              </a:rPr>
              <a:t>B Trees Insertion Example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828800"/>
            <a:ext cx="205740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insert 7 – inserting 8 and a pointer in the root node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1242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rot="5400000">
            <a:off x="3429000" y="2743200"/>
            <a:ext cx="762000" cy="609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29200" y="1905000"/>
            <a:ext cx="23622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and make the middle value the new root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rot="16200000" flipH="1">
            <a:off x="4191000" y="2819400"/>
            <a:ext cx="762000" cy="457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6858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53340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67056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64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>
            <a:off x="6172200" y="5791200"/>
            <a:ext cx="5334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00200" y="5791200"/>
            <a:ext cx="5334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36576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>
            <a:off x="3048000" y="5791200"/>
            <a:ext cx="5334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>
            <a:off x="2590800" y="4191000"/>
            <a:ext cx="990600" cy="838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 flipV="1">
            <a:off x="1295400" y="4114800"/>
            <a:ext cx="19812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733800" y="4114800"/>
            <a:ext cx="20574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038600" y="4114800"/>
            <a:ext cx="30480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562600" y="3429000"/>
            <a:ext cx="28194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move ½ the pointers and the last </a:t>
            </a:r>
            <a:r>
              <a:rPr lang="en-CA" b="0" dirty="0">
                <a:sym typeface="Symbol"/>
              </a:rPr>
              <a:t></a:t>
            </a:r>
            <a:r>
              <a:rPr lang="en-CA" b="0" i="1" dirty="0">
                <a:sym typeface="Symbol"/>
              </a:rPr>
              <a:t>n</a:t>
            </a:r>
            <a:r>
              <a:rPr lang="en-CA" b="0" dirty="0">
                <a:sym typeface="Symbol"/>
              </a:rPr>
              <a:t>/2 values</a:t>
            </a:r>
            <a:endParaRPr lang="en-CA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381000" y="3429000"/>
            <a:ext cx="26670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keep ½ the pointers and the first </a:t>
            </a:r>
            <a:r>
              <a:rPr lang="en-CA" b="0" dirty="0">
                <a:sym typeface="Symbol"/>
              </a:rPr>
              <a:t></a:t>
            </a:r>
            <a:r>
              <a:rPr lang="en-CA" b="0" i="1" dirty="0">
                <a:sym typeface="Symbol"/>
              </a:rPr>
              <a:t>n</a:t>
            </a:r>
            <a:r>
              <a:rPr lang="en-CA" b="0" dirty="0">
                <a:sym typeface="Symbol"/>
              </a:rPr>
              <a:t>/2  values</a:t>
            </a:r>
            <a:endParaRPr lang="en-CA" b="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48200" y="4114800"/>
            <a:ext cx="11430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876800" y="4114800"/>
            <a:ext cx="22098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6200000" flipH="1">
            <a:off x="3429000" y="4419600"/>
            <a:ext cx="990600" cy="381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67C-26DD-4827-97F9-8E5C77A8F174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6" grpId="0" animBg="1"/>
      <p:bldP spid="3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1242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495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1336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>
            <a:off x="4572000" y="5791200"/>
            <a:ext cx="685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962400" y="20574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exa" pitchFamily="34" charset="0"/>
              </a:rPr>
              <a:t>B Trees Insertion Example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828800"/>
            <a:ext cx="22098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tree after inserting 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3429000" y="2743200"/>
            <a:ext cx="762000" cy="609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4191000" y="2819400"/>
            <a:ext cx="762000" cy="457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6858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53340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67056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64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>
            <a:off x="6172200" y="5791200"/>
            <a:ext cx="5334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00200" y="5791200"/>
            <a:ext cx="5334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36576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>
            <a:off x="3048000" y="5791200"/>
            <a:ext cx="5334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>
            <a:off x="2590800" y="4191000"/>
            <a:ext cx="990600" cy="838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 flipV="1">
            <a:off x="1295400" y="4114800"/>
            <a:ext cx="19812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648200" y="4114800"/>
            <a:ext cx="11430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876800" y="4114800"/>
            <a:ext cx="22098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3429000" y="4419600"/>
            <a:ext cx="990600" cy="381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67C-26DD-4827-97F9-8E5C77A8F174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1242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495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45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60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5240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962400" y="20574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exa" pitchFamily="34" charset="0"/>
              </a:rPr>
              <a:t>B Trees Insertion Example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676400"/>
            <a:ext cx="32766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insert values 31, 39, 45, 51, 60, 93</a:t>
            </a:r>
          </a:p>
          <a:p>
            <a:pPr algn="ctr"/>
            <a:endParaRPr lang="en-CA" b="0" dirty="0"/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3429000" y="2743200"/>
            <a:ext cx="762000" cy="609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4191000" y="2819400"/>
            <a:ext cx="762000" cy="457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3048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39624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51816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31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39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>
            <a:off x="48006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30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27432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>
            <a:off x="2438400" y="5791200"/>
            <a:ext cx="304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1905000" y="4114800"/>
            <a:ext cx="16002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 flipV="1">
            <a:off x="685800" y="4114800"/>
            <a:ext cx="25908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3962400" y="4419600"/>
            <a:ext cx="990600" cy="381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 flipH="1">
            <a:off x="4686300" y="4305300"/>
            <a:ext cx="990600" cy="609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2895600" y="4267200"/>
            <a:ext cx="990600" cy="6858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5814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4008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45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51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60198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76200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60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64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93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72390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105400" y="4114800"/>
            <a:ext cx="16002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410200" y="4114800"/>
            <a:ext cx="25146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67C-26DD-4827-97F9-8E5C77A8F174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9E95-526F-4C1D-867D-41EB1E575D3E}" type="slidenum">
              <a:rPr lang="en-US"/>
              <a:pPr/>
              <a:t>5</a:t>
            </a:fld>
            <a:endParaRPr lang="en-US"/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An index is a data structure that supports efficient access to data</a:t>
            </a:r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417796" name="AutoShape 4"/>
          <p:cNvSpPr>
            <a:spLocks noChangeArrowheads="1"/>
          </p:cNvSpPr>
          <p:nvPr/>
        </p:nvSpPr>
        <p:spPr bwMode="auto">
          <a:xfrm rot="-5400000">
            <a:off x="1905000" y="3889801"/>
            <a:ext cx="2057400" cy="9144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wrap="none" anchor="ctr"/>
          <a:lstStyle/>
          <a:p>
            <a:pPr algn="ctr"/>
            <a:endParaRPr lang="en-GB" b="0"/>
          </a:p>
        </p:txBody>
      </p:sp>
      <p:sp>
        <p:nvSpPr>
          <p:cNvPr id="417797" name="Rectangle 5"/>
          <p:cNvSpPr>
            <a:spLocks noChangeArrowheads="1"/>
          </p:cNvSpPr>
          <p:nvPr/>
        </p:nvSpPr>
        <p:spPr bwMode="auto">
          <a:xfrm>
            <a:off x="4648200" y="2975401"/>
            <a:ext cx="1828800" cy="2667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/>
              <a:t>Set of</a:t>
            </a:r>
            <a:br>
              <a:rPr lang="en-US" b="0"/>
            </a:br>
            <a:r>
              <a:rPr lang="en-US" b="0"/>
              <a:t>Records</a:t>
            </a:r>
          </a:p>
        </p:txBody>
      </p:sp>
      <p:sp>
        <p:nvSpPr>
          <p:cNvPr id="417798" name="Text Box 6"/>
          <p:cNvSpPr txBox="1">
            <a:spLocks noChangeArrowheads="1"/>
          </p:cNvSpPr>
          <p:nvPr/>
        </p:nvSpPr>
        <p:spPr bwMode="auto">
          <a:xfrm>
            <a:off x="2514600" y="4042201"/>
            <a:ext cx="86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/>
              <a:t>index</a:t>
            </a:r>
          </a:p>
        </p:txBody>
      </p:sp>
      <p:sp>
        <p:nvSpPr>
          <p:cNvPr id="417799" name="Text Box 7"/>
          <p:cNvSpPr txBox="1">
            <a:spLocks noChangeArrowheads="1"/>
          </p:cNvSpPr>
          <p:nvPr/>
        </p:nvSpPr>
        <p:spPr bwMode="auto">
          <a:xfrm>
            <a:off x="203200" y="3737401"/>
            <a:ext cx="14017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/>
              <a:t>Condition</a:t>
            </a:r>
            <a:br>
              <a:rPr lang="en-US" b="0"/>
            </a:br>
            <a:r>
              <a:rPr lang="en-US" b="0"/>
              <a:t>on</a:t>
            </a:r>
            <a:br>
              <a:rPr lang="en-US" b="0"/>
            </a:br>
            <a:r>
              <a:rPr lang="en-US" b="0"/>
              <a:t>attribute</a:t>
            </a:r>
            <a:br>
              <a:rPr lang="en-US" b="0"/>
            </a:br>
            <a:r>
              <a:rPr lang="en-US" b="0"/>
              <a:t>value</a:t>
            </a:r>
          </a:p>
        </p:txBody>
      </p:sp>
      <p:sp>
        <p:nvSpPr>
          <p:cNvPr id="417800" name="Line 8"/>
          <p:cNvSpPr>
            <a:spLocks noChangeShapeType="1"/>
          </p:cNvSpPr>
          <p:nvPr/>
        </p:nvSpPr>
        <p:spPr bwMode="auto">
          <a:xfrm>
            <a:off x="1371600" y="4347001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7801" name="Line 9"/>
          <p:cNvSpPr>
            <a:spLocks noChangeShapeType="1"/>
          </p:cNvSpPr>
          <p:nvPr/>
        </p:nvSpPr>
        <p:spPr bwMode="auto">
          <a:xfrm>
            <a:off x="3505200" y="4270801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7802" name="Line 10"/>
          <p:cNvSpPr>
            <a:spLocks noChangeShapeType="1"/>
          </p:cNvSpPr>
          <p:nvPr/>
        </p:nvSpPr>
        <p:spPr bwMode="auto">
          <a:xfrm>
            <a:off x="6553200" y="4194601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7803" name="Text Box 11"/>
          <p:cNvSpPr txBox="1">
            <a:spLocks noChangeArrowheads="1"/>
          </p:cNvSpPr>
          <p:nvPr/>
        </p:nvSpPr>
        <p:spPr bwMode="auto">
          <a:xfrm>
            <a:off x="7558896" y="3779102"/>
            <a:ext cx="144142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 dirty="0">
                <a:latin typeface="+mj-lt"/>
              </a:rPr>
              <a:t>Matching</a:t>
            </a:r>
            <a:br>
              <a:rPr lang="en-US" sz="2400" b="0" dirty="0">
                <a:latin typeface="+mj-lt"/>
              </a:rPr>
            </a:br>
            <a:r>
              <a:rPr lang="en-US" sz="2400" b="0" dirty="0">
                <a:latin typeface="+mj-lt"/>
              </a:rPr>
              <a:t>records</a:t>
            </a:r>
          </a:p>
        </p:txBody>
      </p:sp>
      <p:sp>
        <p:nvSpPr>
          <p:cNvPr id="417804" name="Text Box 12"/>
          <p:cNvSpPr txBox="1">
            <a:spLocks noChangeArrowheads="1"/>
          </p:cNvSpPr>
          <p:nvPr/>
        </p:nvSpPr>
        <p:spPr bwMode="auto">
          <a:xfrm>
            <a:off x="1889125" y="5531276"/>
            <a:ext cx="1681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/>
              <a:t>(search key)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8832" y="6096000"/>
            <a:ext cx="777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+mn-lt"/>
              </a:rPr>
              <a:t>Think about the relative ease of finding a topic in a book by using the index, rather than by reading through the book from start to finish!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8400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348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1242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495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45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60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5240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962400" y="20574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exa" pitchFamily="34" charset="0"/>
              </a:rPr>
              <a:t>B Trees Insertion Example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828800"/>
            <a:ext cx="16764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and insert 77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3429000" y="2743200"/>
            <a:ext cx="762000" cy="609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4191000" y="2819400"/>
            <a:ext cx="762000" cy="457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3048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39624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51816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31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39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>
            <a:off x="48006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30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27432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>
            <a:off x="2438400" y="5791200"/>
            <a:ext cx="304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1905000" y="4114800"/>
            <a:ext cx="16002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 flipV="1">
            <a:off x="685800" y="4114800"/>
            <a:ext cx="25908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3962400" y="4419600"/>
            <a:ext cx="990600" cy="381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 flipH="1">
            <a:off x="4686300" y="4305300"/>
            <a:ext cx="990600" cy="609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848600" y="3886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93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 rot="5400000">
            <a:off x="2895600" y="4267200"/>
            <a:ext cx="990600" cy="6858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5814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4008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45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51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60198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76200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60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64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93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72390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105400" y="4114800"/>
            <a:ext cx="16002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410200" y="4114800"/>
            <a:ext cx="25146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7568484" y="4468969"/>
            <a:ext cx="1313646" cy="1326524"/>
          </a:xfrm>
          <a:custGeom>
            <a:avLst/>
            <a:gdLst>
              <a:gd name="connsiteX0" fmla="*/ 957330 w 1313646"/>
              <a:gd name="connsiteY0" fmla="*/ 1326524 h 1326524"/>
              <a:gd name="connsiteX1" fmla="*/ 1292181 w 1313646"/>
              <a:gd name="connsiteY1" fmla="*/ 1146220 h 1326524"/>
              <a:gd name="connsiteX2" fmla="*/ 1086119 w 1313646"/>
              <a:gd name="connsiteY2" fmla="*/ 437882 h 1326524"/>
              <a:gd name="connsiteX3" fmla="*/ 145961 w 1313646"/>
              <a:gd name="connsiteY3" fmla="*/ 321972 h 1326524"/>
              <a:gd name="connsiteX4" fmla="*/ 210355 w 1313646"/>
              <a:gd name="connsiteY4" fmla="*/ 0 h 132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646" h="1326524">
                <a:moveTo>
                  <a:pt x="957330" y="1326524"/>
                </a:moveTo>
                <a:cubicBezTo>
                  <a:pt x="1114023" y="1310425"/>
                  <a:pt x="1270716" y="1294327"/>
                  <a:pt x="1292181" y="1146220"/>
                </a:cubicBezTo>
                <a:cubicBezTo>
                  <a:pt x="1313646" y="998113"/>
                  <a:pt x="1277156" y="575257"/>
                  <a:pt x="1086119" y="437882"/>
                </a:cubicBezTo>
                <a:cubicBezTo>
                  <a:pt x="895082" y="300507"/>
                  <a:pt x="291922" y="394952"/>
                  <a:pt x="145961" y="321972"/>
                </a:cubicBezTo>
                <a:cubicBezTo>
                  <a:pt x="0" y="248992"/>
                  <a:pt x="105177" y="124496"/>
                  <a:pt x="210355" y="0"/>
                </a:cubicBezTo>
              </a:path>
            </a:pathLst>
          </a:cu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76200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60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64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67C-26DD-4827-97F9-8E5C77A8F174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76200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60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64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1242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495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45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60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5240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962400" y="20574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exa" pitchFamily="34" charset="0"/>
              </a:rPr>
              <a:t>B Trees Insertion Example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828800"/>
            <a:ext cx="18288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... and insert 77 ...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3429000" y="2743200"/>
            <a:ext cx="762000" cy="609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4191000" y="2819400"/>
            <a:ext cx="762000" cy="457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3048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39624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51816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31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39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>
            <a:off x="48006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30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27432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>
            <a:off x="2438400" y="5791200"/>
            <a:ext cx="304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1905000" y="4114800"/>
            <a:ext cx="16002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 flipV="1">
            <a:off x="685800" y="4114800"/>
            <a:ext cx="25908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3962400" y="4419600"/>
            <a:ext cx="990600" cy="381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 flipH="1">
            <a:off x="4686300" y="4305300"/>
            <a:ext cx="990600" cy="609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848600" y="3886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93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 rot="5400000">
            <a:off x="2895600" y="4267200"/>
            <a:ext cx="990600" cy="6858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5814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4008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45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51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60198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58674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72390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105400" y="4114800"/>
            <a:ext cx="16002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410200" y="4114800"/>
            <a:ext cx="25146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7568484" y="4468969"/>
            <a:ext cx="1313646" cy="1326524"/>
          </a:xfrm>
          <a:custGeom>
            <a:avLst/>
            <a:gdLst>
              <a:gd name="connsiteX0" fmla="*/ 957330 w 1313646"/>
              <a:gd name="connsiteY0" fmla="*/ 1326524 h 1326524"/>
              <a:gd name="connsiteX1" fmla="*/ 1292181 w 1313646"/>
              <a:gd name="connsiteY1" fmla="*/ 1146220 h 1326524"/>
              <a:gd name="connsiteX2" fmla="*/ 1086119 w 1313646"/>
              <a:gd name="connsiteY2" fmla="*/ 437882 h 1326524"/>
              <a:gd name="connsiteX3" fmla="*/ 145961 w 1313646"/>
              <a:gd name="connsiteY3" fmla="*/ 321972 h 1326524"/>
              <a:gd name="connsiteX4" fmla="*/ 210355 w 1313646"/>
              <a:gd name="connsiteY4" fmla="*/ 0 h 132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646" h="1326524">
                <a:moveTo>
                  <a:pt x="957330" y="1326524"/>
                </a:moveTo>
                <a:cubicBezTo>
                  <a:pt x="1114023" y="1310425"/>
                  <a:pt x="1270716" y="1294327"/>
                  <a:pt x="1292181" y="1146220"/>
                </a:cubicBezTo>
                <a:cubicBezTo>
                  <a:pt x="1313646" y="998113"/>
                  <a:pt x="1277156" y="575257"/>
                  <a:pt x="1086119" y="437882"/>
                </a:cubicBezTo>
                <a:cubicBezTo>
                  <a:pt x="895082" y="300507"/>
                  <a:pt x="291922" y="394952"/>
                  <a:pt x="145961" y="321972"/>
                </a:cubicBezTo>
                <a:cubicBezTo>
                  <a:pt x="0" y="248992"/>
                  <a:pt x="105177" y="124496"/>
                  <a:pt x="210355" y="0"/>
                </a:cubicBezTo>
              </a:path>
            </a:pathLst>
          </a:cu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4495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45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>
            <a:off x="6019800" y="4114800"/>
            <a:ext cx="19050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248400" y="4114800"/>
            <a:ext cx="1524000" cy="76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81600" y="2362200"/>
            <a:ext cx="26670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now insert 60 in the root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67C-26DD-4827-97F9-8E5C77A8F174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4495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45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76200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60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64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1242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5240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>
            <a:off x="4572000" y="2667000"/>
            <a:ext cx="1524000" cy="762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962400" y="20574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exa" pitchFamily="34" charset="0"/>
              </a:rPr>
              <a:t>B Trees Insertion Example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828800"/>
            <a:ext cx="18288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... and insert 77 ...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3429000" y="2743200"/>
            <a:ext cx="762000" cy="609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4191000" y="2819400"/>
            <a:ext cx="762000" cy="457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3048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39624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51816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31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39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>
            <a:off x="48006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30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27432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>
            <a:off x="2438400" y="5791200"/>
            <a:ext cx="304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1905000" y="4114800"/>
            <a:ext cx="16002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 flipV="1">
            <a:off x="685800" y="4114800"/>
            <a:ext cx="25908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3962400" y="4419600"/>
            <a:ext cx="990600" cy="381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 flipH="1">
            <a:off x="4686300" y="4305300"/>
            <a:ext cx="990600" cy="609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848600" y="3886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93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 rot="5400000">
            <a:off x="2895600" y="4267200"/>
            <a:ext cx="990600" cy="6858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5814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4008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45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51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60198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58674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72390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105400" y="4114800"/>
            <a:ext cx="16002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7568484" y="4468969"/>
            <a:ext cx="1313646" cy="1326524"/>
          </a:xfrm>
          <a:custGeom>
            <a:avLst/>
            <a:gdLst>
              <a:gd name="connsiteX0" fmla="*/ 957330 w 1313646"/>
              <a:gd name="connsiteY0" fmla="*/ 1326524 h 1326524"/>
              <a:gd name="connsiteX1" fmla="*/ 1292181 w 1313646"/>
              <a:gd name="connsiteY1" fmla="*/ 1146220 h 1326524"/>
              <a:gd name="connsiteX2" fmla="*/ 1086119 w 1313646"/>
              <a:gd name="connsiteY2" fmla="*/ 437882 h 1326524"/>
              <a:gd name="connsiteX3" fmla="*/ 145961 w 1313646"/>
              <a:gd name="connsiteY3" fmla="*/ 321972 h 1326524"/>
              <a:gd name="connsiteX4" fmla="*/ 210355 w 1313646"/>
              <a:gd name="connsiteY4" fmla="*/ 0 h 132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646" h="1326524">
                <a:moveTo>
                  <a:pt x="957330" y="1326524"/>
                </a:moveTo>
                <a:cubicBezTo>
                  <a:pt x="1114023" y="1310425"/>
                  <a:pt x="1270716" y="1294327"/>
                  <a:pt x="1292181" y="1146220"/>
                </a:cubicBezTo>
                <a:cubicBezTo>
                  <a:pt x="1313646" y="998113"/>
                  <a:pt x="1277156" y="575257"/>
                  <a:pt x="1086119" y="437882"/>
                </a:cubicBezTo>
                <a:cubicBezTo>
                  <a:pt x="895082" y="300507"/>
                  <a:pt x="291922" y="394952"/>
                  <a:pt x="145961" y="321972"/>
                </a:cubicBezTo>
                <a:cubicBezTo>
                  <a:pt x="0" y="248992"/>
                  <a:pt x="105177" y="124496"/>
                  <a:pt x="210355" y="0"/>
                </a:cubicBezTo>
              </a:path>
            </a:pathLst>
          </a:cu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019800" y="4114800"/>
            <a:ext cx="19050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248400" y="4114800"/>
            <a:ext cx="1524000" cy="76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3962400" y="20574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60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181600" y="2362200"/>
            <a:ext cx="26670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now insert 60 in the root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67C-26DD-4827-97F9-8E5C77A8F174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19100"/>
            <a:ext cx="8534400" cy="11049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normAutofit/>
          </a:bodyPr>
          <a:lstStyle/>
          <a:p>
            <a:pPr algn="r"/>
            <a:r>
              <a:rPr lang="en-US" b="1" i="1" dirty="0">
                <a:latin typeface="Arial Narrow" pitchFamily="34" charset="0"/>
              </a:rPr>
              <a:t>Deleting a Data Entry from a B+ Tree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56388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Start at root, find leaf </a:t>
            </a:r>
            <a:r>
              <a:rPr lang="en-US" b="1" i="1" dirty="0"/>
              <a:t>L</a:t>
            </a:r>
            <a:r>
              <a:rPr lang="en-US" dirty="0"/>
              <a:t> where entry belongs.</a:t>
            </a:r>
          </a:p>
          <a:p>
            <a:pPr>
              <a:lnSpc>
                <a:spcPct val="90000"/>
              </a:lnSpc>
            </a:pPr>
            <a:r>
              <a:rPr lang="en-US" dirty="0"/>
              <a:t>Remove the entry.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L is at least half-full, </a:t>
            </a:r>
            <a:r>
              <a:rPr lang="en-US" i="1" dirty="0"/>
              <a:t>done!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L has less </a:t>
            </a:r>
            <a:r>
              <a:rPr lang="en-US" b="1" dirty="0"/>
              <a:t>(n+1)/2 </a:t>
            </a:r>
            <a:r>
              <a:rPr lang="en-US" dirty="0"/>
              <a:t>entries,</a:t>
            </a:r>
          </a:p>
          <a:p>
            <a:pPr lvl="2">
              <a:lnSpc>
                <a:spcPct val="90000"/>
              </a:lnSpc>
            </a:pPr>
            <a:r>
              <a:rPr lang="en-US" sz="2800" dirty="0"/>
              <a:t>Try to </a:t>
            </a:r>
            <a:r>
              <a:rPr lang="en-US" sz="2800" dirty="0">
                <a:solidFill>
                  <a:srgbClr val="C00000"/>
                </a:solidFill>
              </a:rPr>
              <a:t>re-distribute</a:t>
            </a:r>
            <a:r>
              <a:rPr lang="en-US" sz="2800" dirty="0"/>
              <a:t>, borrowing from </a:t>
            </a:r>
            <a:r>
              <a:rPr lang="en-US" sz="2800" i="1" u="sng" dirty="0"/>
              <a:t>sibling</a:t>
            </a:r>
            <a:r>
              <a:rPr lang="en-US" sz="2800" i="1" dirty="0"/>
              <a:t> (</a:t>
            </a:r>
            <a:r>
              <a:rPr lang="en-US" sz="2800" i="1" dirty="0">
                <a:solidFill>
                  <a:srgbClr val="0070C0"/>
                </a:solidFill>
              </a:rPr>
              <a:t>adjacent node with </a:t>
            </a:r>
            <a:r>
              <a:rPr lang="en-US" sz="2800" i="1" u="sng" dirty="0">
                <a:solidFill>
                  <a:srgbClr val="0070C0"/>
                </a:solidFill>
              </a:rPr>
              <a:t>same parent </a:t>
            </a:r>
            <a:r>
              <a:rPr lang="en-US" sz="2800" i="1" dirty="0">
                <a:solidFill>
                  <a:srgbClr val="0070C0"/>
                </a:solidFill>
              </a:rPr>
              <a:t>as L</a:t>
            </a:r>
            <a:r>
              <a:rPr lang="en-US" sz="2800" i="1" dirty="0"/>
              <a:t>)</a:t>
            </a:r>
            <a:r>
              <a:rPr lang="en-US" sz="2800" dirty="0"/>
              <a:t>.</a:t>
            </a:r>
          </a:p>
          <a:p>
            <a:pPr lvl="2">
              <a:lnSpc>
                <a:spcPct val="90000"/>
              </a:lnSpc>
            </a:pPr>
            <a:r>
              <a:rPr lang="en-US" sz="2800" dirty="0"/>
              <a:t>If re-distribution fails, </a:t>
            </a:r>
            <a:r>
              <a:rPr lang="en-US" sz="2800" i="1" u="sng" dirty="0">
                <a:solidFill>
                  <a:srgbClr val="C00000"/>
                </a:solidFill>
              </a:rPr>
              <a:t>merge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i="1" dirty="0"/>
              <a:t>L </a:t>
            </a:r>
            <a:r>
              <a:rPr lang="en-US" sz="2800" dirty="0"/>
              <a:t>and sibling.</a:t>
            </a:r>
          </a:p>
          <a:p>
            <a:pPr>
              <a:lnSpc>
                <a:spcPct val="90000"/>
              </a:lnSpc>
            </a:pPr>
            <a:r>
              <a:rPr lang="en-US" dirty="0"/>
              <a:t>If merge occurred, must delete entry (pointing to </a:t>
            </a:r>
            <a:r>
              <a:rPr lang="en-US" i="1" dirty="0"/>
              <a:t>L</a:t>
            </a:r>
            <a:r>
              <a:rPr lang="en-US" dirty="0"/>
              <a:t> or sibling) from parent of </a:t>
            </a:r>
            <a:r>
              <a:rPr lang="en-US" i="1" dirty="0"/>
              <a:t>L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Merge could propagate to root, decreasing height.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7898-416F-4F78-BD92-D05D0EC9F66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48031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4495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45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76200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60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64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1242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5240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>
            <a:off x="4572000" y="2667000"/>
            <a:ext cx="1524000" cy="762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962400" y="20574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exa" pitchFamily="34" charset="0"/>
              </a:rPr>
              <a:t>B Trees Deletion Example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828800"/>
            <a:ext cx="18288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delete 19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3429000" y="2743200"/>
            <a:ext cx="762000" cy="609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4191000" y="2819400"/>
            <a:ext cx="762000" cy="457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3048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39624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51816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31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39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>
            <a:off x="48006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30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27432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>
            <a:off x="2438400" y="5791200"/>
            <a:ext cx="304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1905000" y="4114800"/>
            <a:ext cx="16002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 flipV="1">
            <a:off x="685800" y="4114800"/>
            <a:ext cx="25908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3962400" y="4419600"/>
            <a:ext cx="990600" cy="381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 flipH="1">
            <a:off x="4686300" y="4305300"/>
            <a:ext cx="990600" cy="609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848600" y="3886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93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 rot="5400000">
            <a:off x="2895600" y="4267200"/>
            <a:ext cx="990600" cy="6858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5814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4008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45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51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60198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58674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72390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105400" y="4114800"/>
            <a:ext cx="16002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7568484" y="4468969"/>
            <a:ext cx="1313646" cy="1326524"/>
          </a:xfrm>
          <a:custGeom>
            <a:avLst/>
            <a:gdLst>
              <a:gd name="connsiteX0" fmla="*/ 957330 w 1313646"/>
              <a:gd name="connsiteY0" fmla="*/ 1326524 h 1326524"/>
              <a:gd name="connsiteX1" fmla="*/ 1292181 w 1313646"/>
              <a:gd name="connsiteY1" fmla="*/ 1146220 h 1326524"/>
              <a:gd name="connsiteX2" fmla="*/ 1086119 w 1313646"/>
              <a:gd name="connsiteY2" fmla="*/ 437882 h 1326524"/>
              <a:gd name="connsiteX3" fmla="*/ 145961 w 1313646"/>
              <a:gd name="connsiteY3" fmla="*/ 321972 h 1326524"/>
              <a:gd name="connsiteX4" fmla="*/ 210355 w 1313646"/>
              <a:gd name="connsiteY4" fmla="*/ 0 h 132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646" h="1326524">
                <a:moveTo>
                  <a:pt x="957330" y="1326524"/>
                </a:moveTo>
                <a:cubicBezTo>
                  <a:pt x="1114023" y="1310425"/>
                  <a:pt x="1270716" y="1294327"/>
                  <a:pt x="1292181" y="1146220"/>
                </a:cubicBezTo>
                <a:cubicBezTo>
                  <a:pt x="1313646" y="998113"/>
                  <a:pt x="1277156" y="575257"/>
                  <a:pt x="1086119" y="437882"/>
                </a:cubicBezTo>
                <a:cubicBezTo>
                  <a:pt x="895082" y="300507"/>
                  <a:pt x="291922" y="394952"/>
                  <a:pt x="145961" y="321972"/>
                </a:cubicBezTo>
                <a:cubicBezTo>
                  <a:pt x="0" y="248992"/>
                  <a:pt x="105177" y="124496"/>
                  <a:pt x="210355" y="0"/>
                </a:cubicBezTo>
              </a:path>
            </a:pathLst>
          </a:cu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019800" y="4114800"/>
            <a:ext cx="19050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248400" y="4114800"/>
            <a:ext cx="1524000" cy="76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3962400" y="20574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60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85800" y="6019800"/>
            <a:ext cx="29718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use search to find the value</a:t>
            </a:r>
          </a:p>
        </p:txBody>
      </p: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39624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962400" y="6019800"/>
            <a:ext cx="37338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delete the record in the data file first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67C-26DD-4827-97F9-8E5C77A8F174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1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4" grpId="0" animBg="1"/>
      <p:bldP spid="5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4495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45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76200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60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64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1242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5240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>
            <a:off x="4572000" y="2667000"/>
            <a:ext cx="1524000" cy="762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962400" y="20574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exa" pitchFamily="34" charset="0"/>
              </a:rPr>
              <a:t>B Trees Deletion Example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198132"/>
            <a:ext cx="14478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delete 45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3429000" y="2743200"/>
            <a:ext cx="762000" cy="609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4191000" y="2819400"/>
            <a:ext cx="762000" cy="457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3048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82054"/>
              </p:ext>
            </p:extLst>
          </p:nvPr>
        </p:nvGraphicFramePr>
        <p:xfrm>
          <a:off x="39624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51816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31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39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>
            <a:off x="48006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30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27432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>
            <a:off x="2438400" y="5791200"/>
            <a:ext cx="304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1905000" y="4114800"/>
            <a:ext cx="16002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 flipV="1">
            <a:off x="685800" y="4114800"/>
            <a:ext cx="25908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3962400" y="4419600"/>
            <a:ext cx="990600" cy="381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 flipH="1">
            <a:off x="4686300" y="4305300"/>
            <a:ext cx="990600" cy="609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848600" y="3886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93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 rot="5400000">
            <a:off x="2895600" y="4267200"/>
            <a:ext cx="990600" cy="6858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5814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4008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45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51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60198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58674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72390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105400" y="4114800"/>
            <a:ext cx="16002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7568484" y="4468969"/>
            <a:ext cx="1313646" cy="1326524"/>
          </a:xfrm>
          <a:custGeom>
            <a:avLst/>
            <a:gdLst>
              <a:gd name="connsiteX0" fmla="*/ 957330 w 1313646"/>
              <a:gd name="connsiteY0" fmla="*/ 1326524 h 1326524"/>
              <a:gd name="connsiteX1" fmla="*/ 1292181 w 1313646"/>
              <a:gd name="connsiteY1" fmla="*/ 1146220 h 1326524"/>
              <a:gd name="connsiteX2" fmla="*/ 1086119 w 1313646"/>
              <a:gd name="connsiteY2" fmla="*/ 437882 h 1326524"/>
              <a:gd name="connsiteX3" fmla="*/ 145961 w 1313646"/>
              <a:gd name="connsiteY3" fmla="*/ 321972 h 1326524"/>
              <a:gd name="connsiteX4" fmla="*/ 210355 w 1313646"/>
              <a:gd name="connsiteY4" fmla="*/ 0 h 132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646" h="1326524">
                <a:moveTo>
                  <a:pt x="957330" y="1326524"/>
                </a:moveTo>
                <a:cubicBezTo>
                  <a:pt x="1114023" y="1310425"/>
                  <a:pt x="1270716" y="1294327"/>
                  <a:pt x="1292181" y="1146220"/>
                </a:cubicBezTo>
                <a:cubicBezTo>
                  <a:pt x="1313646" y="998113"/>
                  <a:pt x="1277156" y="575257"/>
                  <a:pt x="1086119" y="437882"/>
                </a:cubicBezTo>
                <a:cubicBezTo>
                  <a:pt x="895082" y="300507"/>
                  <a:pt x="291922" y="394952"/>
                  <a:pt x="145961" y="321972"/>
                </a:cubicBezTo>
                <a:cubicBezTo>
                  <a:pt x="0" y="248992"/>
                  <a:pt x="105177" y="124496"/>
                  <a:pt x="210355" y="0"/>
                </a:cubicBezTo>
              </a:path>
            </a:pathLst>
          </a:cu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019800" y="4114800"/>
            <a:ext cx="19050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248400" y="4114800"/>
            <a:ext cx="1524000" cy="76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3962400" y="20574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60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449747" y="6096000"/>
            <a:ext cx="29718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the node is less than half full:  </a:t>
            </a:r>
            <a:r>
              <a:rPr lang="en-US" b="0" dirty="0">
                <a:sym typeface="Symbol"/>
              </a:rPr>
              <a:t></a:t>
            </a:r>
            <a:r>
              <a:rPr lang="en-US" b="0" dirty="0">
                <a:sym typeface="Symbol" pitchFamily="18" charset="2"/>
              </a:rPr>
              <a:t>(</a:t>
            </a:r>
            <a:r>
              <a:rPr lang="en-US" b="0" i="1" dirty="0">
                <a:sym typeface="Symbol" pitchFamily="18" charset="2"/>
              </a:rPr>
              <a:t>n</a:t>
            </a:r>
            <a:r>
              <a:rPr lang="en-US" b="0" dirty="0">
                <a:sym typeface="Symbol" pitchFamily="18" charset="2"/>
              </a:rPr>
              <a:t> + 1)/2</a:t>
            </a:r>
            <a:r>
              <a:rPr lang="en-US" b="0" dirty="0">
                <a:sym typeface="Symbol"/>
              </a:rPr>
              <a:t> pointers to records</a:t>
            </a:r>
            <a:r>
              <a:rPr lang="en-US" b="0" dirty="0">
                <a:sym typeface="Symbol" pitchFamily="18" charset="2"/>
              </a:rPr>
              <a:t> </a:t>
            </a:r>
            <a:endParaRPr lang="en-CA" b="0" dirty="0"/>
          </a:p>
        </p:txBody>
      </p: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64008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51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807148" y="6095999"/>
            <a:ext cx="1637522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use search to find the value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19400" y="6096000"/>
            <a:ext cx="20574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delete the record in the data file first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67C-26DD-4827-97F9-8E5C77A8F174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4" grpId="0" animBg="1"/>
      <p:bldP spid="5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5638800" y="2438400"/>
            <a:ext cx="22098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change the value in the parent node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4495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45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76200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60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64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1242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5240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>
            <a:off x="4572000" y="2667000"/>
            <a:ext cx="1524000" cy="762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962400" y="20574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exa" pitchFamily="34" charset="0"/>
              </a:rPr>
              <a:t>B Trees Deletion Example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828800"/>
            <a:ext cx="14478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delete 45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3429000" y="2743200"/>
            <a:ext cx="762000" cy="609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4191000" y="2819400"/>
            <a:ext cx="762000" cy="457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3048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433826"/>
              </p:ext>
            </p:extLst>
          </p:nvPr>
        </p:nvGraphicFramePr>
        <p:xfrm>
          <a:off x="39624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51816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31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39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>
            <a:off x="48006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30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27432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>
            <a:off x="2438400" y="5791200"/>
            <a:ext cx="304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1905000" y="4114800"/>
            <a:ext cx="16002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 flipV="1">
            <a:off x="685800" y="4114800"/>
            <a:ext cx="25908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3962400" y="4419600"/>
            <a:ext cx="990600" cy="381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 flipH="1">
            <a:off x="4686300" y="4305300"/>
            <a:ext cx="990600" cy="609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848600" y="3886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93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 rot="5400000">
            <a:off x="2895600" y="4267200"/>
            <a:ext cx="990600" cy="6858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5814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4008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51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60198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58674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72390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105400" y="4114800"/>
            <a:ext cx="16002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7568484" y="4468969"/>
            <a:ext cx="1313646" cy="1326524"/>
          </a:xfrm>
          <a:custGeom>
            <a:avLst/>
            <a:gdLst>
              <a:gd name="connsiteX0" fmla="*/ 957330 w 1313646"/>
              <a:gd name="connsiteY0" fmla="*/ 1326524 h 1326524"/>
              <a:gd name="connsiteX1" fmla="*/ 1292181 w 1313646"/>
              <a:gd name="connsiteY1" fmla="*/ 1146220 h 1326524"/>
              <a:gd name="connsiteX2" fmla="*/ 1086119 w 1313646"/>
              <a:gd name="connsiteY2" fmla="*/ 437882 h 1326524"/>
              <a:gd name="connsiteX3" fmla="*/ 145961 w 1313646"/>
              <a:gd name="connsiteY3" fmla="*/ 321972 h 1326524"/>
              <a:gd name="connsiteX4" fmla="*/ 210355 w 1313646"/>
              <a:gd name="connsiteY4" fmla="*/ 0 h 132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646" h="1326524">
                <a:moveTo>
                  <a:pt x="957330" y="1326524"/>
                </a:moveTo>
                <a:cubicBezTo>
                  <a:pt x="1114023" y="1310425"/>
                  <a:pt x="1270716" y="1294327"/>
                  <a:pt x="1292181" y="1146220"/>
                </a:cubicBezTo>
                <a:cubicBezTo>
                  <a:pt x="1313646" y="998113"/>
                  <a:pt x="1277156" y="575257"/>
                  <a:pt x="1086119" y="437882"/>
                </a:cubicBezTo>
                <a:cubicBezTo>
                  <a:pt x="895082" y="300507"/>
                  <a:pt x="291922" y="394952"/>
                  <a:pt x="145961" y="321972"/>
                </a:cubicBezTo>
                <a:cubicBezTo>
                  <a:pt x="0" y="248992"/>
                  <a:pt x="105177" y="124496"/>
                  <a:pt x="210355" y="0"/>
                </a:cubicBezTo>
              </a:path>
            </a:pathLst>
          </a:cu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019800" y="4114800"/>
            <a:ext cx="19050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248400" y="4114800"/>
            <a:ext cx="1524000" cy="76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3962400" y="20574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60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181600" y="5943600"/>
            <a:ext cx="22098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take a value from the left sibling node</a:t>
            </a:r>
          </a:p>
        </p:txBody>
      </p: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64008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39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51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51816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31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0" name="Straight Arrow Connector 59"/>
          <p:cNvCxnSpPr/>
          <p:nvPr/>
        </p:nvCxnSpPr>
        <p:spPr>
          <a:xfrm rot="10800000" flipV="1">
            <a:off x="5105400" y="2971800"/>
            <a:ext cx="533400" cy="457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4495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39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67C-26DD-4827-97F9-8E5C77A8F174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40491"/>
              </p:ext>
            </p:extLst>
          </p:nvPr>
        </p:nvGraphicFramePr>
        <p:xfrm>
          <a:off x="4495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39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76200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60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64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1242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5240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>
            <a:off x="4572000" y="2667000"/>
            <a:ext cx="1524000" cy="762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962400" y="20574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exa" pitchFamily="34" charset="0"/>
              </a:rPr>
              <a:t>B Trees Deletion Example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828800"/>
            <a:ext cx="14478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delete 9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3429000" y="2743200"/>
            <a:ext cx="762000" cy="609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4191000" y="2819400"/>
            <a:ext cx="762000" cy="457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3048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564823"/>
              </p:ext>
            </p:extLst>
          </p:nvPr>
        </p:nvGraphicFramePr>
        <p:xfrm>
          <a:off x="39624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737560"/>
              </p:ext>
            </p:extLst>
          </p:nvPr>
        </p:nvGraphicFramePr>
        <p:xfrm>
          <a:off x="51816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31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>
            <a:off x="48006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30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27432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>
            <a:off x="2438400" y="5791200"/>
            <a:ext cx="304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1905000" y="4114800"/>
            <a:ext cx="16002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 flipV="1">
            <a:off x="685800" y="4114800"/>
            <a:ext cx="25908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3962400" y="4419600"/>
            <a:ext cx="990600" cy="381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 flipH="1">
            <a:off x="4686300" y="4305300"/>
            <a:ext cx="990600" cy="609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848600" y="3886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93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 rot="5400000">
            <a:off x="2895600" y="4267200"/>
            <a:ext cx="990600" cy="6858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5814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938020"/>
              </p:ext>
            </p:extLst>
          </p:nvPr>
        </p:nvGraphicFramePr>
        <p:xfrm>
          <a:off x="64008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39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51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60198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58674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72390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105400" y="4114800"/>
            <a:ext cx="16002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7568484" y="4468969"/>
            <a:ext cx="1313646" cy="1326524"/>
          </a:xfrm>
          <a:custGeom>
            <a:avLst/>
            <a:gdLst>
              <a:gd name="connsiteX0" fmla="*/ 957330 w 1313646"/>
              <a:gd name="connsiteY0" fmla="*/ 1326524 h 1326524"/>
              <a:gd name="connsiteX1" fmla="*/ 1292181 w 1313646"/>
              <a:gd name="connsiteY1" fmla="*/ 1146220 h 1326524"/>
              <a:gd name="connsiteX2" fmla="*/ 1086119 w 1313646"/>
              <a:gd name="connsiteY2" fmla="*/ 437882 h 1326524"/>
              <a:gd name="connsiteX3" fmla="*/ 145961 w 1313646"/>
              <a:gd name="connsiteY3" fmla="*/ 321972 h 1326524"/>
              <a:gd name="connsiteX4" fmla="*/ 210355 w 1313646"/>
              <a:gd name="connsiteY4" fmla="*/ 0 h 132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646" h="1326524">
                <a:moveTo>
                  <a:pt x="957330" y="1326524"/>
                </a:moveTo>
                <a:cubicBezTo>
                  <a:pt x="1114023" y="1310425"/>
                  <a:pt x="1270716" y="1294327"/>
                  <a:pt x="1292181" y="1146220"/>
                </a:cubicBezTo>
                <a:cubicBezTo>
                  <a:pt x="1313646" y="998113"/>
                  <a:pt x="1277156" y="575257"/>
                  <a:pt x="1086119" y="437882"/>
                </a:cubicBezTo>
                <a:cubicBezTo>
                  <a:pt x="895082" y="300507"/>
                  <a:pt x="291922" y="394952"/>
                  <a:pt x="145961" y="321972"/>
                </a:cubicBezTo>
                <a:cubicBezTo>
                  <a:pt x="0" y="248992"/>
                  <a:pt x="105177" y="124496"/>
                  <a:pt x="210355" y="0"/>
                </a:cubicBezTo>
              </a:path>
            </a:pathLst>
          </a:cu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019800" y="4114800"/>
            <a:ext cx="19050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248400" y="4114800"/>
            <a:ext cx="1524000" cy="76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3962400" y="20574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60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838200" y="5983069"/>
            <a:ext cx="22860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leaf nodes must use </a:t>
            </a:r>
            <a:r>
              <a:rPr lang="en-US" b="0" dirty="0">
                <a:sym typeface="Symbol"/>
              </a:rPr>
              <a:t></a:t>
            </a:r>
            <a:r>
              <a:rPr lang="en-US" b="0" dirty="0">
                <a:sym typeface="Symbol" pitchFamily="18" charset="2"/>
              </a:rPr>
              <a:t>(</a:t>
            </a:r>
            <a:r>
              <a:rPr lang="en-US" b="0" i="1" dirty="0">
                <a:sym typeface="Symbol" pitchFamily="18" charset="2"/>
              </a:rPr>
              <a:t>n</a:t>
            </a:r>
            <a:r>
              <a:rPr lang="en-US" b="0" dirty="0">
                <a:sym typeface="Symbol" pitchFamily="18" charset="2"/>
              </a:rPr>
              <a:t> + 1)/2</a:t>
            </a:r>
            <a:r>
              <a:rPr lang="en-US" b="0" dirty="0">
                <a:sym typeface="Symbol"/>
              </a:rPr>
              <a:t></a:t>
            </a:r>
            <a:r>
              <a:rPr lang="en-US" b="0" dirty="0">
                <a:sym typeface="Symbol" pitchFamily="18" charset="2"/>
              </a:rPr>
              <a:t> </a:t>
            </a:r>
            <a:r>
              <a:rPr lang="en-CA" b="0" dirty="0"/>
              <a:t>= 2 pointers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276600" y="6019800"/>
            <a:ext cx="17907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Cannot get keys from</a:t>
            </a:r>
            <a:r>
              <a:rPr lang="en-US" b="0" dirty="0"/>
              <a:t> a sibling</a:t>
            </a:r>
            <a:endParaRPr lang="en-CA" b="0" dirty="0"/>
          </a:p>
        </p:txBody>
      </p:sp>
      <p:sp>
        <p:nvSpPr>
          <p:cNvPr id="54" name="TextBox 53"/>
          <p:cNvSpPr txBox="1"/>
          <p:nvPr/>
        </p:nvSpPr>
        <p:spPr>
          <a:xfrm>
            <a:off x="5181600" y="5983069"/>
            <a:ext cx="22860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/>
              <a:t>so must merge the node with its </a:t>
            </a:r>
            <a:r>
              <a:rPr lang="en-US" dirty="0"/>
              <a:t>L</a:t>
            </a:r>
            <a:r>
              <a:rPr lang="en-US" b="0" dirty="0"/>
              <a:t> sibling</a:t>
            </a:r>
            <a:endParaRPr lang="en-CA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67C-26DD-4827-97F9-8E5C77A8F174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4" grpId="0" animBg="1"/>
      <p:bldP spid="52" grpId="0" animBg="1"/>
      <p:bldP spid="5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132237"/>
              </p:ext>
            </p:extLst>
          </p:nvPr>
        </p:nvGraphicFramePr>
        <p:xfrm>
          <a:off x="4495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39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76200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60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64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1242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5240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>
            <a:off x="4572000" y="2667000"/>
            <a:ext cx="1524000" cy="762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962400" y="20574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exa" pitchFamily="34" charset="0"/>
              </a:rPr>
              <a:t>B Trees Deletion Example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828800"/>
            <a:ext cx="14478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delete 9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3429000" y="2743200"/>
            <a:ext cx="762000" cy="609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4191000" y="2819400"/>
            <a:ext cx="762000" cy="457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3048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353627"/>
              </p:ext>
            </p:extLst>
          </p:nvPr>
        </p:nvGraphicFramePr>
        <p:xfrm>
          <a:off x="39624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228151"/>
              </p:ext>
            </p:extLst>
          </p:nvPr>
        </p:nvGraphicFramePr>
        <p:xfrm>
          <a:off x="51816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31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>
            <a:off x="48006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30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27432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8" name="Straight Arrow Connector 57"/>
          <p:cNvCxnSpPr/>
          <p:nvPr/>
        </p:nvCxnSpPr>
        <p:spPr>
          <a:xfrm rot="10800000" flipV="1">
            <a:off x="1905000" y="4114800"/>
            <a:ext cx="16002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 flipV="1">
            <a:off x="685800" y="4114800"/>
            <a:ext cx="25908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3962400" y="4419600"/>
            <a:ext cx="990600" cy="381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 flipH="1">
            <a:off x="4686300" y="4305300"/>
            <a:ext cx="990600" cy="609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848600" y="3886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93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 rot="5400000">
            <a:off x="2895600" y="4267200"/>
            <a:ext cx="990600" cy="6858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5814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052202"/>
              </p:ext>
            </p:extLst>
          </p:nvPr>
        </p:nvGraphicFramePr>
        <p:xfrm>
          <a:off x="64008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39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51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60198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58674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72390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105400" y="4114800"/>
            <a:ext cx="16002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7568484" y="4468969"/>
            <a:ext cx="1313646" cy="1326524"/>
          </a:xfrm>
          <a:custGeom>
            <a:avLst/>
            <a:gdLst>
              <a:gd name="connsiteX0" fmla="*/ 957330 w 1313646"/>
              <a:gd name="connsiteY0" fmla="*/ 1326524 h 1326524"/>
              <a:gd name="connsiteX1" fmla="*/ 1292181 w 1313646"/>
              <a:gd name="connsiteY1" fmla="*/ 1146220 h 1326524"/>
              <a:gd name="connsiteX2" fmla="*/ 1086119 w 1313646"/>
              <a:gd name="connsiteY2" fmla="*/ 437882 h 1326524"/>
              <a:gd name="connsiteX3" fmla="*/ 145961 w 1313646"/>
              <a:gd name="connsiteY3" fmla="*/ 321972 h 1326524"/>
              <a:gd name="connsiteX4" fmla="*/ 210355 w 1313646"/>
              <a:gd name="connsiteY4" fmla="*/ 0 h 132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646" h="1326524">
                <a:moveTo>
                  <a:pt x="957330" y="1326524"/>
                </a:moveTo>
                <a:cubicBezTo>
                  <a:pt x="1114023" y="1310425"/>
                  <a:pt x="1270716" y="1294327"/>
                  <a:pt x="1292181" y="1146220"/>
                </a:cubicBezTo>
                <a:cubicBezTo>
                  <a:pt x="1313646" y="998113"/>
                  <a:pt x="1277156" y="575257"/>
                  <a:pt x="1086119" y="437882"/>
                </a:cubicBezTo>
                <a:cubicBezTo>
                  <a:pt x="895082" y="300507"/>
                  <a:pt x="291922" y="394952"/>
                  <a:pt x="145961" y="321972"/>
                </a:cubicBezTo>
                <a:cubicBezTo>
                  <a:pt x="0" y="248992"/>
                  <a:pt x="105177" y="124496"/>
                  <a:pt x="210355" y="0"/>
                </a:cubicBezTo>
              </a:path>
            </a:pathLst>
          </a:cu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019800" y="4114800"/>
            <a:ext cx="19050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248400" y="4114800"/>
            <a:ext cx="1524000" cy="76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3962400" y="20574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60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101042" y="5937813"/>
            <a:ext cx="22860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leaf nodes must use </a:t>
            </a:r>
            <a:r>
              <a:rPr lang="en-US" b="0" dirty="0">
                <a:sym typeface="Symbol"/>
              </a:rPr>
              <a:t></a:t>
            </a:r>
            <a:r>
              <a:rPr lang="en-US" b="0" dirty="0">
                <a:sym typeface="Symbol" pitchFamily="18" charset="2"/>
              </a:rPr>
              <a:t>(</a:t>
            </a:r>
            <a:r>
              <a:rPr lang="en-US" b="0" i="1" dirty="0">
                <a:sym typeface="Symbol" pitchFamily="18" charset="2"/>
              </a:rPr>
              <a:t>n</a:t>
            </a:r>
            <a:r>
              <a:rPr lang="en-US" b="0" dirty="0">
                <a:sym typeface="Symbol" pitchFamily="18" charset="2"/>
              </a:rPr>
              <a:t> + 1)/2</a:t>
            </a:r>
            <a:r>
              <a:rPr lang="en-US" b="0" dirty="0">
                <a:sym typeface="Symbol"/>
              </a:rPr>
              <a:t></a:t>
            </a:r>
            <a:r>
              <a:rPr lang="en-US" b="0" dirty="0">
                <a:sym typeface="Symbol" pitchFamily="18" charset="2"/>
              </a:rPr>
              <a:t> </a:t>
            </a:r>
            <a:r>
              <a:rPr lang="en-CA" b="0" dirty="0"/>
              <a:t>= 2 pointers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505200" y="5943600"/>
            <a:ext cx="18288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Cannot get keys from</a:t>
            </a:r>
            <a:r>
              <a:rPr lang="en-US" b="0" dirty="0"/>
              <a:t> a sibling</a:t>
            </a:r>
            <a:endParaRPr lang="en-CA" b="0" dirty="0"/>
          </a:p>
        </p:txBody>
      </p:sp>
      <p:sp>
        <p:nvSpPr>
          <p:cNvPr id="54" name="TextBox 53"/>
          <p:cNvSpPr txBox="1"/>
          <p:nvPr/>
        </p:nvSpPr>
        <p:spPr>
          <a:xfrm>
            <a:off x="5486400" y="5943600"/>
            <a:ext cx="22860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/>
              <a:t>so must merge the node with its L sibling</a:t>
            </a:r>
            <a:endParaRPr lang="en-CA" b="0" dirty="0"/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15240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>
            <a:off x="2438400" y="5791200"/>
            <a:ext cx="304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362200" y="5791200"/>
            <a:ext cx="16002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62000" y="3505200"/>
            <a:ext cx="22860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/>
              <a:t>now delete entry and pointer from parent</a:t>
            </a:r>
            <a:endParaRPr lang="en-CA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67C-26DD-4827-97F9-8E5C77A8F174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618133"/>
              </p:ext>
            </p:extLst>
          </p:nvPr>
        </p:nvGraphicFramePr>
        <p:xfrm>
          <a:off x="4495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39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76200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60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64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1242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5240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>
            <a:off x="4572000" y="2667000"/>
            <a:ext cx="1524000" cy="762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962400" y="20574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exa" pitchFamily="34" charset="0"/>
              </a:rPr>
              <a:t>B+ Trees Deletion Example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828800"/>
            <a:ext cx="14478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delete 9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3429000" y="2743200"/>
            <a:ext cx="762000" cy="609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4191000" y="2819400"/>
            <a:ext cx="762000" cy="457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3048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246969"/>
              </p:ext>
            </p:extLst>
          </p:nvPr>
        </p:nvGraphicFramePr>
        <p:xfrm>
          <a:off x="39624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44801"/>
              </p:ext>
            </p:extLst>
          </p:nvPr>
        </p:nvGraphicFramePr>
        <p:xfrm>
          <a:off x="51816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31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>
            <a:off x="48006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30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1905000" y="4114800"/>
            <a:ext cx="16002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 flipV="1">
            <a:off x="685800" y="4114800"/>
            <a:ext cx="25908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3962400" y="4419600"/>
            <a:ext cx="990600" cy="381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 flipH="1">
            <a:off x="4686300" y="4305300"/>
            <a:ext cx="990600" cy="609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848600" y="3886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93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 rot="5400000">
            <a:off x="2895600" y="4267200"/>
            <a:ext cx="990600" cy="6858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055861"/>
              </p:ext>
            </p:extLst>
          </p:nvPr>
        </p:nvGraphicFramePr>
        <p:xfrm>
          <a:off x="64008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39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51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60198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58674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72390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105400" y="4114800"/>
            <a:ext cx="16002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7568484" y="4468969"/>
            <a:ext cx="1313646" cy="1326524"/>
          </a:xfrm>
          <a:custGeom>
            <a:avLst/>
            <a:gdLst>
              <a:gd name="connsiteX0" fmla="*/ 957330 w 1313646"/>
              <a:gd name="connsiteY0" fmla="*/ 1326524 h 1326524"/>
              <a:gd name="connsiteX1" fmla="*/ 1292181 w 1313646"/>
              <a:gd name="connsiteY1" fmla="*/ 1146220 h 1326524"/>
              <a:gd name="connsiteX2" fmla="*/ 1086119 w 1313646"/>
              <a:gd name="connsiteY2" fmla="*/ 437882 h 1326524"/>
              <a:gd name="connsiteX3" fmla="*/ 145961 w 1313646"/>
              <a:gd name="connsiteY3" fmla="*/ 321972 h 1326524"/>
              <a:gd name="connsiteX4" fmla="*/ 210355 w 1313646"/>
              <a:gd name="connsiteY4" fmla="*/ 0 h 132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646" h="1326524">
                <a:moveTo>
                  <a:pt x="957330" y="1326524"/>
                </a:moveTo>
                <a:cubicBezTo>
                  <a:pt x="1114023" y="1310425"/>
                  <a:pt x="1270716" y="1294327"/>
                  <a:pt x="1292181" y="1146220"/>
                </a:cubicBezTo>
                <a:cubicBezTo>
                  <a:pt x="1313646" y="998113"/>
                  <a:pt x="1277156" y="575257"/>
                  <a:pt x="1086119" y="437882"/>
                </a:cubicBezTo>
                <a:cubicBezTo>
                  <a:pt x="895082" y="300507"/>
                  <a:pt x="291922" y="394952"/>
                  <a:pt x="145961" y="321972"/>
                </a:cubicBezTo>
                <a:cubicBezTo>
                  <a:pt x="0" y="248992"/>
                  <a:pt x="105177" y="124496"/>
                  <a:pt x="210355" y="0"/>
                </a:cubicBezTo>
              </a:path>
            </a:pathLst>
          </a:cu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019800" y="4114800"/>
            <a:ext cx="19050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248400" y="4114800"/>
            <a:ext cx="1524000" cy="76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3962400" y="20574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60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15240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7" name="Straight Arrow Connector 56"/>
          <p:cNvCxnSpPr/>
          <p:nvPr/>
        </p:nvCxnSpPr>
        <p:spPr>
          <a:xfrm>
            <a:off x="2362200" y="5791200"/>
            <a:ext cx="16002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62000" y="3505200"/>
            <a:ext cx="22860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/>
              <a:t>now delete entry and pointer from parent</a:t>
            </a:r>
            <a:endParaRPr lang="en-CA" b="0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31242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5486400" y="2438400"/>
            <a:ext cx="25908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/>
              <a:t>note that these nodes have enough (2) pointers</a:t>
            </a:r>
            <a:endParaRPr lang="en-CA" b="0" dirty="0"/>
          </a:p>
        </p:txBody>
      </p:sp>
      <p:cxnSp>
        <p:nvCxnSpPr>
          <p:cNvPr id="63" name="Straight Arrow Connector 62"/>
          <p:cNvCxnSpPr>
            <a:stCxn id="61" idx="1"/>
          </p:cNvCxnSpPr>
          <p:nvPr/>
        </p:nvCxnSpPr>
        <p:spPr>
          <a:xfrm rot="10800000" flipV="1">
            <a:off x="3810000" y="2761566"/>
            <a:ext cx="1676400" cy="667434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1" idx="2"/>
          </p:cNvCxnSpPr>
          <p:nvPr/>
        </p:nvCxnSpPr>
        <p:spPr>
          <a:xfrm rot="5400000">
            <a:off x="6609665" y="3256866"/>
            <a:ext cx="344271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67C-26DD-4827-97F9-8E5C77A8F174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305800" cy="54101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600" dirty="0"/>
              <a:t>An </a:t>
            </a:r>
            <a:r>
              <a:rPr lang="en-US" sz="2600" b="1" dirty="0"/>
              <a:t>index</a:t>
            </a:r>
            <a:r>
              <a:rPr lang="en-US" sz="2600" dirty="0"/>
              <a:t> is a data structure that organizes data to </a:t>
            </a:r>
            <a:r>
              <a:rPr lang="en-US" sz="2600" dirty="0">
                <a:solidFill>
                  <a:srgbClr val="C00000"/>
                </a:solidFill>
              </a:rPr>
              <a:t>optimize the </a:t>
            </a:r>
            <a:r>
              <a:rPr lang="en-US" sz="2400" dirty="0"/>
              <a:t>locating row(s) </a:t>
            </a:r>
            <a:r>
              <a:rPr lang="en-US" sz="2400" dirty="0">
                <a:solidFill>
                  <a:srgbClr val="0070C0"/>
                </a:solidFill>
              </a:rPr>
              <a:t>without having to scan entire table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200" dirty="0"/>
              <a:t>An index supports efficient retrieval of records based on the </a:t>
            </a:r>
            <a:r>
              <a:rPr lang="en-US" sz="2200" b="1" dirty="0"/>
              <a:t>search key</a:t>
            </a:r>
            <a:r>
              <a:rPr lang="en-US" sz="2200" dirty="0"/>
              <a:t> of the index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A file can have more than one index – each based on a different search key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600" dirty="0"/>
              <a:t>An index is a collection of data entries which must contain: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200" dirty="0"/>
              <a:t>A </a:t>
            </a:r>
            <a:r>
              <a:rPr lang="en-US" sz="2200" dirty="0">
                <a:solidFill>
                  <a:srgbClr val="C00000"/>
                </a:solidFill>
              </a:rPr>
              <a:t>search key value</a:t>
            </a:r>
            <a:r>
              <a:rPr lang="en-US" sz="2200" dirty="0"/>
              <a:t>, </a:t>
            </a:r>
            <a:r>
              <a:rPr lang="en-US" sz="2200" i="1" dirty="0"/>
              <a:t>k</a:t>
            </a:r>
            <a:r>
              <a:rPr lang="en-US" sz="2200" dirty="0"/>
              <a:t>, and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rgbClr val="C00000"/>
                </a:solidFill>
              </a:rPr>
              <a:t>Pointer </a:t>
            </a:r>
            <a:r>
              <a:rPr lang="en-US" sz="2200" dirty="0"/>
              <a:t>to find data records with that search key value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7898-416F-4F78-BD92-D05D0EC9F66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57701"/>
              </p:ext>
            </p:extLst>
          </p:nvPr>
        </p:nvGraphicFramePr>
        <p:xfrm>
          <a:off x="4495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39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76200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60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64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1242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5240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>
            <a:off x="4572000" y="2667000"/>
            <a:ext cx="1524000" cy="762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962400" y="20574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exa" pitchFamily="34" charset="0"/>
              </a:rPr>
              <a:t>B Trees Deletion Example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828800"/>
            <a:ext cx="15240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delete 6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3429000" y="2743200"/>
            <a:ext cx="762000" cy="609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4191000" y="2819400"/>
            <a:ext cx="762000" cy="457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3048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428764"/>
              </p:ext>
            </p:extLst>
          </p:nvPr>
        </p:nvGraphicFramePr>
        <p:xfrm>
          <a:off x="39624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036895"/>
              </p:ext>
            </p:extLst>
          </p:nvPr>
        </p:nvGraphicFramePr>
        <p:xfrm>
          <a:off x="51816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31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>
            <a:off x="48006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30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1905000" y="4114800"/>
            <a:ext cx="16002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 flipV="1">
            <a:off x="685800" y="4114800"/>
            <a:ext cx="25908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3962400" y="4419600"/>
            <a:ext cx="990600" cy="381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 flipH="1">
            <a:off x="4686300" y="4305300"/>
            <a:ext cx="990600" cy="609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848600" y="3886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93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617672"/>
              </p:ext>
            </p:extLst>
          </p:nvPr>
        </p:nvGraphicFramePr>
        <p:xfrm>
          <a:off x="64008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39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51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60198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58674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72390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105400" y="4114800"/>
            <a:ext cx="16002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7568484" y="4468969"/>
            <a:ext cx="1313646" cy="1326524"/>
          </a:xfrm>
          <a:custGeom>
            <a:avLst/>
            <a:gdLst>
              <a:gd name="connsiteX0" fmla="*/ 957330 w 1313646"/>
              <a:gd name="connsiteY0" fmla="*/ 1326524 h 1326524"/>
              <a:gd name="connsiteX1" fmla="*/ 1292181 w 1313646"/>
              <a:gd name="connsiteY1" fmla="*/ 1146220 h 1326524"/>
              <a:gd name="connsiteX2" fmla="*/ 1086119 w 1313646"/>
              <a:gd name="connsiteY2" fmla="*/ 437882 h 1326524"/>
              <a:gd name="connsiteX3" fmla="*/ 145961 w 1313646"/>
              <a:gd name="connsiteY3" fmla="*/ 321972 h 1326524"/>
              <a:gd name="connsiteX4" fmla="*/ 210355 w 1313646"/>
              <a:gd name="connsiteY4" fmla="*/ 0 h 132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646" h="1326524">
                <a:moveTo>
                  <a:pt x="957330" y="1326524"/>
                </a:moveTo>
                <a:cubicBezTo>
                  <a:pt x="1114023" y="1310425"/>
                  <a:pt x="1270716" y="1294327"/>
                  <a:pt x="1292181" y="1146220"/>
                </a:cubicBezTo>
                <a:cubicBezTo>
                  <a:pt x="1313646" y="998113"/>
                  <a:pt x="1277156" y="575257"/>
                  <a:pt x="1086119" y="437882"/>
                </a:cubicBezTo>
                <a:cubicBezTo>
                  <a:pt x="895082" y="300507"/>
                  <a:pt x="291922" y="394952"/>
                  <a:pt x="145961" y="321972"/>
                </a:cubicBezTo>
                <a:cubicBezTo>
                  <a:pt x="0" y="248992"/>
                  <a:pt x="105177" y="124496"/>
                  <a:pt x="210355" y="0"/>
                </a:cubicBezTo>
              </a:path>
            </a:pathLst>
          </a:cu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019800" y="4114800"/>
            <a:ext cx="19050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248400" y="4114800"/>
            <a:ext cx="1524000" cy="76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3962400" y="20574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60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15240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7" name="Straight Arrow Connector 56"/>
          <p:cNvCxnSpPr/>
          <p:nvPr/>
        </p:nvCxnSpPr>
        <p:spPr>
          <a:xfrm>
            <a:off x="2362200" y="5791200"/>
            <a:ext cx="16002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31242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15240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609600" y="3505200"/>
            <a:ext cx="24384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/>
              <a:t>the parent entry doesn't need to change</a:t>
            </a:r>
            <a:endParaRPr lang="en-CA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67C-26DD-4827-97F9-8E5C77A8F174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467950"/>
              </p:ext>
            </p:extLst>
          </p:nvPr>
        </p:nvGraphicFramePr>
        <p:xfrm>
          <a:off x="4495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39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76200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60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64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1242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>
            <a:off x="4572000" y="2667000"/>
            <a:ext cx="1524000" cy="762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962400" y="20574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exa" pitchFamily="34" charset="0"/>
              </a:rPr>
              <a:t>B Trees Deletion Example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828800"/>
            <a:ext cx="15240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delete 8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3429000" y="2743200"/>
            <a:ext cx="762000" cy="609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4191000" y="2819400"/>
            <a:ext cx="762000" cy="457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3048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611693"/>
              </p:ext>
            </p:extLst>
          </p:nvPr>
        </p:nvGraphicFramePr>
        <p:xfrm>
          <a:off x="39624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89066"/>
              </p:ext>
            </p:extLst>
          </p:nvPr>
        </p:nvGraphicFramePr>
        <p:xfrm>
          <a:off x="51816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31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>
            <a:off x="48006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30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1905000" y="4114800"/>
            <a:ext cx="16002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 flipV="1">
            <a:off x="685800" y="4114800"/>
            <a:ext cx="25908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3962400" y="4419600"/>
            <a:ext cx="990600" cy="381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 flipH="1">
            <a:off x="4686300" y="4305300"/>
            <a:ext cx="990600" cy="609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848600" y="3886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93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598625"/>
              </p:ext>
            </p:extLst>
          </p:nvPr>
        </p:nvGraphicFramePr>
        <p:xfrm>
          <a:off x="64008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39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51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60198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58674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72390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105400" y="4114800"/>
            <a:ext cx="16002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7568484" y="4468969"/>
            <a:ext cx="1313646" cy="1326524"/>
          </a:xfrm>
          <a:custGeom>
            <a:avLst/>
            <a:gdLst>
              <a:gd name="connsiteX0" fmla="*/ 957330 w 1313646"/>
              <a:gd name="connsiteY0" fmla="*/ 1326524 h 1326524"/>
              <a:gd name="connsiteX1" fmla="*/ 1292181 w 1313646"/>
              <a:gd name="connsiteY1" fmla="*/ 1146220 h 1326524"/>
              <a:gd name="connsiteX2" fmla="*/ 1086119 w 1313646"/>
              <a:gd name="connsiteY2" fmla="*/ 437882 h 1326524"/>
              <a:gd name="connsiteX3" fmla="*/ 145961 w 1313646"/>
              <a:gd name="connsiteY3" fmla="*/ 321972 h 1326524"/>
              <a:gd name="connsiteX4" fmla="*/ 210355 w 1313646"/>
              <a:gd name="connsiteY4" fmla="*/ 0 h 132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646" h="1326524">
                <a:moveTo>
                  <a:pt x="957330" y="1326524"/>
                </a:moveTo>
                <a:cubicBezTo>
                  <a:pt x="1114023" y="1310425"/>
                  <a:pt x="1270716" y="1294327"/>
                  <a:pt x="1292181" y="1146220"/>
                </a:cubicBezTo>
                <a:cubicBezTo>
                  <a:pt x="1313646" y="998113"/>
                  <a:pt x="1277156" y="575257"/>
                  <a:pt x="1086119" y="437882"/>
                </a:cubicBezTo>
                <a:cubicBezTo>
                  <a:pt x="895082" y="300507"/>
                  <a:pt x="291922" y="394952"/>
                  <a:pt x="145961" y="321972"/>
                </a:cubicBezTo>
                <a:cubicBezTo>
                  <a:pt x="0" y="248992"/>
                  <a:pt x="105177" y="124496"/>
                  <a:pt x="210355" y="0"/>
                </a:cubicBezTo>
              </a:path>
            </a:pathLst>
          </a:cu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019800" y="4114800"/>
            <a:ext cx="19050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248400" y="4114800"/>
            <a:ext cx="1524000" cy="76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3962400" y="20574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60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3048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7" name="Straight Arrow Connector 56"/>
          <p:cNvCxnSpPr/>
          <p:nvPr/>
        </p:nvCxnSpPr>
        <p:spPr>
          <a:xfrm>
            <a:off x="2362200" y="5791200"/>
            <a:ext cx="16002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62000" y="3505200"/>
            <a:ext cx="22860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/>
              <a:t>now delete entry and pointer from parent</a:t>
            </a:r>
            <a:endParaRPr lang="en-CA" b="0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31242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15240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2" name="Straight Arrow Connector 51"/>
          <p:cNvCxnSpPr/>
          <p:nvPr/>
        </p:nvCxnSpPr>
        <p:spPr>
          <a:xfrm>
            <a:off x="1143000" y="5791200"/>
            <a:ext cx="28194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67C-26DD-4827-97F9-8E5C77A8F174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31242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3048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626309"/>
              </p:ext>
            </p:extLst>
          </p:nvPr>
        </p:nvGraphicFramePr>
        <p:xfrm>
          <a:off x="4495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39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76200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60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64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>
            <a:off x="4572000" y="2667000"/>
            <a:ext cx="1524000" cy="762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962400" y="20574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exa" pitchFamily="34" charset="0"/>
              </a:rPr>
              <a:t>B Trees Deletion Example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828800"/>
            <a:ext cx="15240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… delete 8 …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3429000" y="2743200"/>
            <a:ext cx="762000" cy="609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4191000" y="2819400"/>
            <a:ext cx="762000" cy="457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583688"/>
              </p:ext>
            </p:extLst>
          </p:nvPr>
        </p:nvGraphicFramePr>
        <p:xfrm>
          <a:off x="39624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733838"/>
              </p:ext>
            </p:extLst>
          </p:nvPr>
        </p:nvGraphicFramePr>
        <p:xfrm>
          <a:off x="51816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31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>
            <a:off x="48006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1905000" y="4114800"/>
            <a:ext cx="16002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 flipV="1">
            <a:off x="685800" y="4114800"/>
            <a:ext cx="25908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3962400" y="4419600"/>
            <a:ext cx="990600" cy="381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 flipH="1">
            <a:off x="4686300" y="4305300"/>
            <a:ext cx="990600" cy="609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848600" y="3886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93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245042"/>
              </p:ext>
            </p:extLst>
          </p:nvPr>
        </p:nvGraphicFramePr>
        <p:xfrm>
          <a:off x="64008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39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51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60198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58674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72390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105400" y="4114800"/>
            <a:ext cx="16002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7568484" y="4468969"/>
            <a:ext cx="1313646" cy="1326524"/>
          </a:xfrm>
          <a:custGeom>
            <a:avLst/>
            <a:gdLst>
              <a:gd name="connsiteX0" fmla="*/ 957330 w 1313646"/>
              <a:gd name="connsiteY0" fmla="*/ 1326524 h 1326524"/>
              <a:gd name="connsiteX1" fmla="*/ 1292181 w 1313646"/>
              <a:gd name="connsiteY1" fmla="*/ 1146220 h 1326524"/>
              <a:gd name="connsiteX2" fmla="*/ 1086119 w 1313646"/>
              <a:gd name="connsiteY2" fmla="*/ 437882 h 1326524"/>
              <a:gd name="connsiteX3" fmla="*/ 145961 w 1313646"/>
              <a:gd name="connsiteY3" fmla="*/ 321972 h 1326524"/>
              <a:gd name="connsiteX4" fmla="*/ 210355 w 1313646"/>
              <a:gd name="connsiteY4" fmla="*/ 0 h 132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646" h="1326524">
                <a:moveTo>
                  <a:pt x="957330" y="1326524"/>
                </a:moveTo>
                <a:cubicBezTo>
                  <a:pt x="1114023" y="1310425"/>
                  <a:pt x="1270716" y="1294327"/>
                  <a:pt x="1292181" y="1146220"/>
                </a:cubicBezTo>
                <a:cubicBezTo>
                  <a:pt x="1313646" y="998113"/>
                  <a:pt x="1277156" y="575257"/>
                  <a:pt x="1086119" y="437882"/>
                </a:cubicBezTo>
                <a:cubicBezTo>
                  <a:pt x="895082" y="300507"/>
                  <a:pt x="291922" y="394952"/>
                  <a:pt x="145961" y="321972"/>
                </a:cubicBezTo>
                <a:cubicBezTo>
                  <a:pt x="0" y="248992"/>
                  <a:pt x="105177" y="124496"/>
                  <a:pt x="210355" y="0"/>
                </a:cubicBezTo>
              </a:path>
            </a:pathLst>
          </a:cu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019800" y="4114800"/>
            <a:ext cx="19050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248400" y="4114800"/>
            <a:ext cx="1524000" cy="76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3962400" y="20574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60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762000" y="3505200"/>
            <a:ext cx="22860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/>
              <a:t>now delete entry and pointer from parent</a:t>
            </a:r>
            <a:endParaRPr lang="en-CA" b="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143000" y="5791200"/>
            <a:ext cx="28194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05000" y="3048000"/>
            <a:ext cx="15240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/>
              <a:t>just 1 pointer</a:t>
            </a:r>
            <a:endParaRPr lang="en-CA" b="0" dirty="0"/>
          </a:p>
        </p:txBody>
      </p:sp>
      <p:sp>
        <p:nvSpPr>
          <p:cNvPr id="50" name="TextBox 49"/>
          <p:cNvSpPr txBox="1"/>
          <p:nvPr/>
        </p:nvSpPr>
        <p:spPr>
          <a:xfrm>
            <a:off x="5562600" y="2362200"/>
            <a:ext cx="17526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/>
              <a:t>so take a pointer from sibling</a:t>
            </a:r>
            <a:endParaRPr lang="en-CA" b="0" dirty="0"/>
          </a:p>
        </p:txBody>
      </p: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31242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1" name="Straight Arrow Connector 60"/>
          <p:cNvCxnSpPr/>
          <p:nvPr/>
        </p:nvCxnSpPr>
        <p:spPr>
          <a:xfrm rot="16200000" flipH="1">
            <a:off x="3429000" y="4191000"/>
            <a:ext cx="990600" cy="838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562600" y="1828800"/>
            <a:ext cx="17526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/>
              <a:t>which value?</a:t>
            </a:r>
            <a:endParaRPr lang="en-CA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67C-26DD-4827-97F9-8E5C77A8F174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6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31242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3048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500962"/>
              </p:ext>
            </p:extLst>
          </p:nvPr>
        </p:nvGraphicFramePr>
        <p:xfrm>
          <a:off x="4495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39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76200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60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64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1242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>
            <a:off x="4572000" y="2667000"/>
            <a:ext cx="1524000" cy="762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962400" y="20574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exa" pitchFamily="34" charset="0"/>
              </a:rPr>
              <a:t>B Trees Deletion Example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828800"/>
            <a:ext cx="15240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… delete 8 …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3429000" y="2743200"/>
            <a:ext cx="762000" cy="609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4191000" y="2819400"/>
            <a:ext cx="762000" cy="457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647776"/>
              </p:ext>
            </p:extLst>
          </p:nvPr>
        </p:nvGraphicFramePr>
        <p:xfrm>
          <a:off x="39624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210003"/>
              </p:ext>
            </p:extLst>
          </p:nvPr>
        </p:nvGraphicFramePr>
        <p:xfrm>
          <a:off x="51816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31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>
            <a:off x="48006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 flipV="1">
            <a:off x="685800" y="4114800"/>
            <a:ext cx="25908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 flipH="1">
            <a:off x="4686300" y="4305300"/>
            <a:ext cx="990600" cy="609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848600" y="3886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93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11899"/>
              </p:ext>
            </p:extLst>
          </p:nvPr>
        </p:nvGraphicFramePr>
        <p:xfrm>
          <a:off x="64008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39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51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60198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58674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72390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105400" y="4114800"/>
            <a:ext cx="16002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7568484" y="4468969"/>
            <a:ext cx="1313646" cy="1326524"/>
          </a:xfrm>
          <a:custGeom>
            <a:avLst/>
            <a:gdLst>
              <a:gd name="connsiteX0" fmla="*/ 957330 w 1313646"/>
              <a:gd name="connsiteY0" fmla="*/ 1326524 h 1326524"/>
              <a:gd name="connsiteX1" fmla="*/ 1292181 w 1313646"/>
              <a:gd name="connsiteY1" fmla="*/ 1146220 h 1326524"/>
              <a:gd name="connsiteX2" fmla="*/ 1086119 w 1313646"/>
              <a:gd name="connsiteY2" fmla="*/ 437882 h 1326524"/>
              <a:gd name="connsiteX3" fmla="*/ 145961 w 1313646"/>
              <a:gd name="connsiteY3" fmla="*/ 321972 h 1326524"/>
              <a:gd name="connsiteX4" fmla="*/ 210355 w 1313646"/>
              <a:gd name="connsiteY4" fmla="*/ 0 h 132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646" h="1326524">
                <a:moveTo>
                  <a:pt x="957330" y="1326524"/>
                </a:moveTo>
                <a:cubicBezTo>
                  <a:pt x="1114023" y="1310425"/>
                  <a:pt x="1270716" y="1294327"/>
                  <a:pt x="1292181" y="1146220"/>
                </a:cubicBezTo>
                <a:cubicBezTo>
                  <a:pt x="1313646" y="998113"/>
                  <a:pt x="1277156" y="575257"/>
                  <a:pt x="1086119" y="437882"/>
                </a:cubicBezTo>
                <a:cubicBezTo>
                  <a:pt x="895082" y="300507"/>
                  <a:pt x="291922" y="394952"/>
                  <a:pt x="145961" y="321972"/>
                </a:cubicBezTo>
                <a:cubicBezTo>
                  <a:pt x="0" y="248992"/>
                  <a:pt x="105177" y="124496"/>
                  <a:pt x="210355" y="0"/>
                </a:cubicBezTo>
              </a:path>
            </a:pathLst>
          </a:cu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019800" y="4114800"/>
            <a:ext cx="19050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248400" y="4114800"/>
            <a:ext cx="1524000" cy="76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3962400" y="20574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60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461446"/>
              </p:ext>
            </p:extLst>
          </p:nvPr>
        </p:nvGraphicFramePr>
        <p:xfrm>
          <a:off x="4495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39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2" name="Straight Arrow Connector 51"/>
          <p:cNvCxnSpPr/>
          <p:nvPr/>
        </p:nvCxnSpPr>
        <p:spPr>
          <a:xfrm>
            <a:off x="1143000" y="5791200"/>
            <a:ext cx="28194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3429000" y="4191000"/>
            <a:ext cx="990600" cy="838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562600" y="1828800"/>
            <a:ext cx="17526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/>
              <a:t>which value?</a:t>
            </a:r>
            <a:endParaRPr lang="en-CA" b="0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3962400" y="20574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60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31242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 rot="16200000" flipH="1">
            <a:off x="4533900" y="4152900"/>
            <a:ext cx="990600" cy="9144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876800" y="4114800"/>
            <a:ext cx="18288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7" name="Freeform 56"/>
          <p:cNvSpPr/>
          <p:nvPr/>
        </p:nvSpPr>
        <p:spPr>
          <a:xfrm>
            <a:off x="3302420" y="2312450"/>
            <a:ext cx="1352707" cy="1292251"/>
          </a:xfrm>
          <a:custGeom>
            <a:avLst/>
            <a:gdLst>
              <a:gd name="connsiteX0" fmla="*/ 1352707 w 1352707"/>
              <a:gd name="connsiteY0" fmla="*/ 1292251 h 1292251"/>
              <a:gd name="connsiteX1" fmla="*/ 733031 w 1352707"/>
              <a:gd name="connsiteY1" fmla="*/ 0 h 1292251"/>
              <a:gd name="connsiteX2" fmla="*/ 0 w 1352707"/>
              <a:gd name="connsiteY2" fmla="*/ 1292251 h 1292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2707" h="1292251">
                <a:moveTo>
                  <a:pt x="1352707" y="1292251"/>
                </a:moveTo>
                <a:cubicBezTo>
                  <a:pt x="1155594" y="646125"/>
                  <a:pt x="958482" y="0"/>
                  <a:pt x="733031" y="0"/>
                </a:cubicBezTo>
                <a:cubicBezTo>
                  <a:pt x="507580" y="0"/>
                  <a:pt x="253790" y="646125"/>
                  <a:pt x="0" y="1292251"/>
                </a:cubicBezTo>
              </a:path>
            </a:pathLst>
          </a:custGeom>
          <a:ln w="127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67C-26DD-4827-97F9-8E5C77A8F174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31242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551168"/>
              </p:ext>
            </p:extLst>
          </p:nvPr>
        </p:nvGraphicFramePr>
        <p:xfrm>
          <a:off x="44958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39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3962400" y="20574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60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12192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60960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60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64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>
            <a:off x="4572000" y="2667000"/>
            <a:ext cx="1524000" cy="762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exa" pitchFamily="34" charset="0"/>
              </a:rPr>
              <a:t>B Trees Deletion Example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828800"/>
            <a:ext cx="20574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0" dirty="0"/>
              <a:t>… delete 8 finished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3429000" y="2743200"/>
            <a:ext cx="762000" cy="609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4191000" y="2819400"/>
            <a:ext cx="762000" cy="457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338554"/>
              </p:ext>
            </p:extLst>
          </p:nvPr>
        </p:nvGraphicFramePr>
        <p:xfrm>
          <a:off x="24384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915657"/>
              </p:ext>
            </p:extLst>
          </p:nvPr>
        </p:nvGraphicFramePr>
        <p:xfrm>
          <a:off x="36576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31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>
            <a:off x="32766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 flipV="1">
            <a:off x="1600200" y="4114800"/>
            <a:ext cx="16764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3152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93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178178"/>
              </p:ext>
            </p:extLst>
          </p:nvPr>
        </p:nvGraphicFramePr>
        <p:xfrm>
          <a:off x="4876800" y="51816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39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51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44958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5867400" y="3505200"/>
          <a:ext cx="1001664" cy="735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5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77</a:t>
                      </a:r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gridSpan="2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57150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6200000" flipH="1">
            <a:off x="5715000" y="4419600"/>
            <a:ext cx="990600" cy="381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248400" y="4114800"/>
            <a:ext cx="137160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>
            <a:off x="2667000" y="4267200"/>
            <a:ext cx="990600" cy="6858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>
            <a:off x="3810000" y="4343400"/>
            <a:ext cx="990600" cy="5334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6200000" flipH="1">
            <a:off x="4572000" y="4419600"/>
            <a:ext cx="990600" cy="381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0574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934200" y="5791200"/>
            <a:ext cx="3810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67C-26DD-4827-97F9-8E5C77A8F174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 Tree Height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876799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Assume a block size of 4,096 and the keys are 4 byte integers and pointers are 8 byte addresses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Each tree node can contain 340 key values and pointers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If each node is 2/3 full that is 255 pointers</a:t>
            </a:r>
          </a:p>
          <a:p>
            <a:pPr>
              <a:spcAft>
                <a:spcPts val="600"/>
              </a:spcAft>
            </a:pPr>
            <a:r>
              <a:rPr lang="en-US" dirty="0"/>
              <a:t>How many records can be accessed by such a tree with 3 levels?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255</a:t>
            </a:r>
            <a:r>
              <a:rPr lang="en-US" baseline="30000" dirty="0"/>
              <a:t>3</a:t>
            </a:r>
            <a:r>
              <a:rPr lang="en-US" dirty="0"/>
              <a:t> = 16,600,000 records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7898-416F-4F78-BD92-D05D0EC9F66F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 Tree Efficiency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10600" cy="5334000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1200"/>
              </a:spcAft>
            </a:pPr>
            <a:r>
              <a:rPr lang="en-US" sz="2800" dirty="0"/>
              <a:t>Splitting and merging of index blocks are not frequent</a:t>
            </a:r>
          </a:p>
          <a:p>
            <a:pPr lvl="1">
              <a:spcAft>
                <a:spcPts val="1200"/>
              </a:spcAft>
            </a:pPr>
            <a:r>
              <a:rPr lang="en-US" sz="2400" dirty="0"/>
              <a:t>Typically the value of</a:t>
            </a:r>
            <a:r>
              <a:rPr lang="en-US" sz="2400" i="1" dirty="0"/>
              <a:t> n </a:t>
            </a:r>
            <a:r>
              <a:rPr lang="en-US" sz="2400" dirty="0"/>
              <a:t>will be much greater than 3!</a:t>
            </a:r>
          </a:p>
          <a:p>
            <a:pPr lvl="1">
              <a:spcAft>
                <a:spcPts val="1200"/>
              </a:spcAft>
            </a:pPr>
            <a:r>
              <a:rPr lang="en-US" sz="2400" dirty="0"/>
              <a:t>Most splits or merges are limited to </a:t>
            </a:r>
            <a:r>
              <a:rPr lang="en-US" sz="2400" b="1" dirty="0"/>
              <a:t>two leaves </a:t>
            </a:r>
            <a:r>
              <a:rPr lang="en-US" sz="2400" dirty="0"/>
              <a:t>and </a:t>
            </a:r>
            <a:r>
              <a:rPr lang="en-US" sz="2400" b="1" dirty="0"/>
              <a:t>one parent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ym typeface="Symbol" pitchFamily="18" charset="2"/>
              </a:rPr>
              <a:t>The number of disk I/Os is based on the tree height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sym typeface="Symbol" pitchFamily="18" charset="2"/>
              </a:rPr>
              <a:t>It is a reasonable assumption that the majority of B trees have height of 3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sym typeface="Symbol" pitchFamily="18" charset="2"/>
              </a:rPr>
              <a:t>And one level is the root (i.e. one block) which can reside in main memory</a:t>
            </a:r>
          </a:p>
          <a:p>
            <a:r>
              <a:rPr lang="en-US" sz="2800" dirty="0"/>
              <a:t>Some B tree implementations do not delete interior nodes </a:t>
            </a:r>
          </a:p>
          <a:p>
            <a:pPr lvl="1"/>
            <a:r>
              <a:rPr lang="en-US" sz="2600" dirty="0"/>
              <a:t>if a leaf has too few keys and pointers it is allowed to remain unchanged</a:t>
            </a:r>
          </a:p>
          <a:p>
            <a:pPr lvl="1"/>
            <a:r>
              <a:rPr lang="en-US" sz="2600" dirty="0"/>
              <a:t>It is assumed that most DB files tend to grow not shrink</a:t>
            </a:r>
          </a:p>
          <a:p>
            <a:pPr>
              <a:spcAft>
                <a:spcPts val="1200"/>
              </a:spcAft>
            </a:pPr>
            <a:endParaRPr lang="en-US" dirty="0">
              <a:sym typeface="Symbol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7898-416F-4F78-BD92-D05D0EC9F66F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2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2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2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Compression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610600" cy="533399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/>
              <a:t>The height of a tree is determined by the </a:t>
            </a:r>
            <a:r>
              <a:rPr lang="en-US" sz="2800" b="1" dirty="0">
                <a:solidFill>
                  <a:srgbClr val="C00000"/>
                </a:solidFill>
              </a:rPr>
              <a:t>fan-out</a:t>
            </a:r>
          </a:p>
          <a:p>
            <a:pPr lvl="1">
              <a:spcAft>
                <a:spcPts val="1200"/>
              </a:spcAft>
            </a:pPr>
            <a:r>
              <a:rPr lang="en-US" sz="2400" b="1" dirty="0">
                <a:sym typeface="Symbol" pitchFamily="18" charset="2"/>
              </a:rPr>
              <a:t>The number of children of each node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sym typeface="Symbol" pitchFamily="18" charset="2"/>
              </a:rPr>
              <a:t>The fan-out is determined by the number of search key values and pointers that can fit in one page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sym typeface="Symbol" pitchFamily="18" charset="2"/>
              </a:rPr>
              <a:t>A smaller search key leads to a greater fan-out and a tree with fewer levels</a:t>
            </a:r>
          </a:p>
          <a:p>
            <a:pPr>
              <a:spcAft>
                <a:spcPts val="1200"/>
              </a:spcAft>
            </a:pPr>
            <a:r>
              <a:rPr lang="en-US" sz="2600" dirty="0">
                <a:sym typeface="Symbol" pitchFamily="18" charset="2"/>
              </a:rPr>
              <a:t>It may be possible to compress search keys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sym typeface="Symbol" pitchFamily="18" charset="2"/>
              </a:rPr>
              <a:t>For example, a search key on last name can be truncated to the extent that it is still sufficient to guide the search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7898-416F-4F78-BD92-D05D0EC9F66F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Indexes</a:t>
            </a:r>
          </a:p>
        </p:txBody>
      </p:sp>
      <p:sp>
        <p:nvSpPr>
          <p:cNvPr id="326661" name="WordArt 5"/>
          <p:cNvSpPr>
            <a:spLocks noChangeArrowheads="1" noChangeShapeType="1" noTextEdit="1"/>
          </p:cNvSpPr>
          <p:nvPr/>
        </p:nvSpPr>
        <p:spPr bwMode="auto">
          <a:xfrm>
            <a:off x="3505200" y="2133600"/>
            <a:ext cx="2547938" cy="26828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9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#</a:t>
            </a:r>
          </a:p>
        </p:txBody>
      </p:sp>
      <p:pic>
        <p:nvPicPr>
          <p:cNvPr id="4" name="Picture 2" descr="G:\img\BackStep.gif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79" y="6258109"/>
            <a:ext cx="834390" cy="27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7898-416F-4F78-BD92-D05D0EC9F66F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382000" cy="1252728"/>
          </a:xfrm>
        </p:spPr>
        <p:txBody>
          <a:bodyPr>
            <a:normAutofit/>
          </a:bodyPr>
          <a:lstStyle/>
          <a:p>
            <a:r>
              <a:rPr lang="en-US" sz="4400" dirty="0"/>
              <a:t>Hash Tables in Main Memory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305800" cy="4800601"/>
          </a:xfrm>
        </p:spPr>
        <p:txBody>
          <a:bodyPr>
            <a:normAutofit/>
          </a:bodyPr>
          <a:lstStyle/>
          <a:p>
            <a:r>
              <a:rPr lang="en-US" sz="2800" dirty="0"/>
              <a:t>In a hash table a hash function maps search key values to array elements</a:t>
            </a:r>
          </a:p>
          <a:p>
            <a:pPr lvl="1"/>
            <a:r>
              <a:rPr lang="en-US" sz="2400" dirty="0"/>
              <a:t>The array can either contain the data objects, or</a:t>
            </a:r>
          </a:p>
          <a:p>
            <a:pPr lvl="1"/>
            <a:r>
              <a:rPr lang="en-US" sz="2400" dirty="0"/>
              <a:t>Linked lists containing data objects (often called </a:t>
            </a:r>
            <a:r>
              <a:rPr lang="en-US" sz="2400" b="1" i="1" dirty="0">
                <a:solidFill>
                  <a:srgbClr val="C00000"/>
                </a:solidFill>
              </a:rPr>
              <a:t>buckets</a:t>
            </a:r>
            <a:r>
              <a:rPr lang="en-US" sz="2400" i="1" dirty="0"/>
              <a:t>)</a:t>
            </a:r>
            <a:endParaRPr lang="en-US" sz="2400" dirty="0"/>
          </a:p>
          <a:p>
            <a:r>
              <a:rPr lang="en-US" sz="2800" dirty="0"/>
              <a:t>Hash functions generate a value between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/>
              <a:t> and </a:t>
            </a:r>
            <a:r>
              <a:rPr lang="en-US" sz="2800" i="1" dirty="0"/>
              <a:t>B</a:t>
            </a:r>
            <a:r>
              <a:rPr lang="en-US" sz="2800" dirty="0"/>
              <a:t>-1</a:t>
            </a:r>
            <a:endParaRPr lang="en-US" sz="2800" b="1" dirty="0"/>
          </a:p>
          <a:p>
            <a:pPr lvl="1"/>
            <a:r>
              <a:rPr lang="en-US" sz="2400" dirty="0"/>
              <a:t>Where </a:t>
            </a:r>
            <a:r>
              <a:rPr lang="en-US" sz="2400" i="1" dirty="0"/>
              <a:t>B</a:t>
            </a:r>
            <a:r>
              <a:rPr lang="en-US" sz="2400" dirty="0"/>
              <a:t> is the number of buckets</a:t>
            </a:r>
            <a:endParaRPr lang="en-US" sz="2400" b="1" dirty="0"/>
          </a:p>
          <a:p>
            <a:pPr lvl="1"/>
            <a:r>
              <a:rPr lang="en-US" sz="2400" dirty="0"/>
              <a:t>A record with </a:t>
            </a:r>
            <a:r>
              <a:rPr lang="en-US" sz="2400" b="1" dirty="0"/>
              <a:t>search key </a:t>
            </a:r>
            <a:r>
              <a:rPr lang="en-US" sz="2400" b="1" i="1" dirty="0"/>
              <a:t>K</a:t>
            </a:r>
            <a:r>
              <a:rPr lang="en-US" sz="2400" b="1" dirty="0"/>
              <a:t>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C00000"/>
                </a:solidFill>
              </a:rPr>
              <a:t>stored in bucket </a:t>
            </a:r>
            <a:r>
              <a:rPr lang="en-US" sz="2400" b="1" i="1" dirty="0">
                <a:solidFill>
                  <a:srgbClr val="C00000"/>
                </a:solidFill>
              </a:rPr>
              <a:t>h</a:t>
            </a:r>
            <a:r>
              <a:rPr lang="en-US" sz="2400" b="1" dirty="0">
                <a:solidFill>
                  <a:srgbClr val="C00000"/>
                </a:solidFill>
              </a:rPr>
              <a:t>(</a:t>
            </a:r>
            <a:r>
              <a:rPr lang="en-US" sz="2400" b="1" i="1" dirty="0">
                <a:solidFill>
                  <a:srgbClr val="C00000"/>
                </a:solidFill>
              </a:rPr>
              <a:t>K</a:t>
            </a:r>
            <a:r>
              <a:rPr lang="en-US" sz="2400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4979075"/>
            <a:ext cx="56388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+mn-lt"/>
              </a:rPr>
              <a:t>A typical hash functions is a bit representation of (the Search Key Value </a:t>
            </a:r>
            <a:r>
              <a:rPr lang="en-US" sz="2400" dirty="0">
                <a:solidFill>
                  <a:srgbClr val="C00000"/>
                </a:solidFill>
                <a:latin typeface="+mn-lt"/>
              </a:rPr>
              <a:t>modulus</a:t>
            </a:r>
            <a:r>
              <a:rPr lang="en-US" sz="24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the Number of Buckets)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+mn-lt"/>
              </a:rPr>
              <a:t>Hash indexes do not support range lookup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48200"/>
            <a:ext cx="2514600" cy="2189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7898-416F-4F78-BD92-D05D0EC9F66F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Index Structure</a:t>
            </a:r>
            <a:endParaRPr lang="en-US" dirty="0"/>
          </a:p>
        </p:txBody>
      </p:sp>
      <p:pic>
        <p:nvPicPr>
          <p:cNvPr id="3074" name="Picture 2" descr="C:\Users\erradi\AppData\Local\Temp\SNAGHTML435e30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0"/>
            <a:ext cx="8942701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7898-416F-4F78-BD92-D05D0EC9F66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035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Index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686800" cy="5181600"/>
          </a:xfrm>
        </p:spPr>
        <p:txBody>
          <a:bodyPr>
            <a:normAutofit/>
          </a:bodyPr>
          <a:lstStyle/>
          <a:p>
            <a:pPr>
              <a:spcAft>
                <a:spcPts val="200"/>
              </a:spcAft>
            </a:pPr>
            <a:r>
              <a:rPr lang="en-US" sz="2800" dirty="0"/>
              <a:t>A hash index stores </a:t>
            </a:r>
            <a:r>
              <a:rPr lang="en-US" sz="2800" b="1" dirty="0">
                <a:solidFill>
                  <a:srgbClr val="C00000"/>
                </a:solidFill>
              </a:rPr>
              <a:t>key-value pairs </a:t>
            </a:r>
            <a:r>
              <a:rPr lang="en-US" sz="2800" dirty="0"/>
              <a:t>based on a </a:t>
            </a:r>
            <a:r>
              <a:rPr lang="en-US" sz="2800" i="1" dirty="0"/>
              <a:t>hash function =&gt; an array of pointers to buckets</a:t>
            </a:r>
            <a:endParaRPr lang="en-US" sz="2800" dirty="0"/>
          </a:p>
          <a:p>
            <a:pPr>
              <a:spcAft>
                <a:spcPts val="200"/>
              </a:spcAft>
            </a:pPr>
            <a:r>
              <a:rPr lang="en-US" sz="2800" dirty="0"/>
              <a:t>The hash function often is </a:t>
            </a:r>
            <a:r>
              <a:rPr lang="en-US" sz="2800" b="1" i="1" dirty="0">
                <a:solidFill>
                  <a:srgbClr val="C00000"/>
                </a:solidFill>
              </a:rPr>
              <a:t>K</a:t>
            </a:r>
            <a:r>
              <a:rPr lang="en-US" sz="2800" b="1" dirty="0">
                <a:solidFill>
                  <a:srgbClr val="C00000"/>
                </a:solidFill>
              </a:rPr>
              <a:t> mod </a:t>
            </a:r>
            <a:r>
              <a:rPr lang="en-US" sz="2800" b="1" i="1" dirty="0">
                <a:solidFill>
                  <a:srgbClr val="C00000"/>
                </a:solidFill>
              </a:rPr>
              <a:t>B</a:t>
            </a:r>
          </a:p>
          <a:p>
            <a:pPr lvl="2">
              <a:spcAft>
                <a:spcPts val="200"/>
              </a:spcAft>
            </a:pPr>
            <a:r>
              <a:rPr lang="en-US" dirty="0"/>
              <a:t>Where </a:t>
            </a:r>
            <a:r>
              <a:rPr lang="en-US" b="1" i="1" dirty="0">
                <a:solidFill>
                  <a:srgbClr val="C00000"/>
                </a:solidFill>
              </a:rPr>
              <a:t>K</a:t>
            </a:r>
            <a:r>
              <a:rPr lang="en-US" dirty="0"/>
              <a:t> is the key value and </a:t>
            </a:r>
            <a:r>
              <a:rPr lang="en-US" b="1" i="1" dirty="0">
                <a:solidFill>
                  <a:srgbClr val="C00000"/>
                </a:solidFill>
              </a:rPr>
              <a:t>B</a:t>
            </a:r>
            <a:r>
              <a:rPr lang="en-US" dirty="0"/>
              <a:t> is the number of buckets</a:t>
            </a:r>
          </a:p>
          <a:p>
            <a:pPr>
              <a:spcAft>
                <a:spcPts val="200"/>
              </a:spcAft>
            </a:pPr>
            <a:r>
              <a:rPr lang="en-US" sz="2800" dirty="0"/>
              <a:t>Collision is resolved by placing new values in an </a:t>
            </a:r>
            <a:r>
              <a:rPr lang="en-US" sz="2800" b="1" dirty="0">
                <a:solidFill>
                  <a:srgbClr val="0070C0"/>
                </a:solidFill>
              </a:rPr>
              <a:t>overflow bucket</a:t>
            </a:r>
          </a:p>
        </p:txBody>
      </p:sp>
      <p:grpSp>
        <p:nvGrpSpPr>
          <p:cNvPr id="430084" name="Group 4"/>
          <p:cNvGrpSpPr>
            <a:grpSpLocks/>
          </p:cNvGrpSpPr>
          <p:nvPr/>
        </p:nvGrpSpPr>
        <p:grpSpPr bwMode="auto">
          <a:xfrm>
            <a:off x="76200" y="4609466"/>
            <a:ext cx="7848600" cy="1946275"/>
            <a:chOff x="480" y="912"/>
            <a:chExt cx="4944" cy="1226"/>
          </a:xfrm>
        </p:grpSpPr>
        <p:sp>
          <p:nvSpPr>
            <p:cNvPr id="430085" name="Rectangle 5"/>
            <p:cNvSpPr>
              <a:spLocks noChangeArrowheads="1"/>
            </p:cNvSpPr>
            <p:nvPr/>
          </p:nvSpPr>
          <p:spPr bwMode="auto">
            <a:xfrm>
              <a:off x="2400" y="912"/>
              <a:ext cx="1296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86" name="Line 6"/>
            <p:cNvSpPr>
              <a:spLocks noChangeShapeType="1"/>
            </p:cNvSpPr>
            <p:nvPr/>
          </p:nvSpPr>
          <p:spPr bwMode="auto">
            <a:xfrm>
              <a:off x="3024" y="91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87" name="Line 7"/>
            <p:cNvSpPr>
              <a:spLocks noChangeShapeType="1"/>
            </p:cNvSpPr>
            <p:nvPr/>
          </p:nvSpPr>
          <p:spPr bwMode="auto">
            <a:xfrm>
              <a:off x="2400" y="115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88" name="Text Box 8"/>
            <p:cNvSpPr txBox="1">
              <a:spLocks noChangeArrowheads="1"/>
            </p:cNvSpPr>
            <p:nvPr/>
          </p:nvSpPr>
          <p:spPr bwMode="auto">
            <a:xfrm>
              <a:off x="2352" y="943"/>
              <a:ext cx="6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0" dirty="0"/>
                <a:t>Hashed key</a:t>
              </a:r>
            </a:p>
          </p:txBody>
        </p:sp>
        <p:sp>
          <p:nvSpPr>
            <p:cNvPr id="430089" name="Text Box 9"/>
            <p:cNvSpPr txBox="1">
              <a:spLocks noChangeArrowheads="1"/>
            </p:cNvSpPr>
            <p:nvPr/>
          </p:nvSpPr>
          <p:spPr bwMode="auto">
            <a:xfrm>
              <a:off x="3120" y="927"/>
              <a:ext cx="4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0"/>
                <a:t>values</a:t>
              </a:r>
            </a:p>
          </p:txBody>
        </p:sp>
        <p:sp>
          <p:nvSpPr>
            <p:cNvPr id="430090" name="Line 10"/>
            <p:cNvSpPr>
              <a:spLocks noChangeShapeType="1"/>
            </p:cNvSpPr>
            <p:nvPr/>
          </p:nvSpPr>
          <p:spPr bwMode="auto">
            <a:xfrm>
              <a:off x="2400" y="134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91" name="Line 11"/>
            <p:cNvSpPr>
              <a:spLocks noChangeShapeType="1"/>
            </p:cNvSpPr>
            <p:nvPr/>
          </p:nvSpPr>
          <p:spPr bwMode="auto">
            <a:xfrm>
              <a:off x="2400" y="1536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92" name="Line 12"/>
            <p:cNvSpPr>
              <a:spLocks noChangeShapeType="1"/>
            </p:cNvSpPr>
            <p:nvPr/>
          </p:nvSpPr>
          <p:spPr bwMode="auto">
            <a:xfrm>
              <a:off x="2400" y="1920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93" name="Text Box 13"/>
            <p:cNvSpPr txBox="1">
              <a:spLocks noChangeArrowheads="1"/>
            </p:cNvSpPr>
            <p:nvPr/>
          </p:nvSpPr>
          <p:spPr bwMode="auto">
            <a:xfrm>
              <a:off x="2688" y="115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0"/>
                <a:t>0</a:t>
              </a:r>
            </a:p>
          </p:txBody>
        </p:sp>
        <p:sp>
          <p:nvSpPr>
            <p:cNvPr id="430094" name="Text Box 14"/>
            <p:cNvSpPr txBox="1">
              <a:spLocks noChangeArrowheads="1"/>
            </p:cNvSpPr>
            <p:nvPr/>
          </p:nvSpPr>
          <p:spPr bwMode="auto">
            <a:xfrm>
              <a:off x="2688" y="134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0"/>
                <a:t>1</a:t>
              </a:r>
            </a:p>
          </p:txBody>
        </p:sp>
        <p:sp>
          <p:nvSpPr>
            <p:cNvPr id="430095" name="Line 15"/>
            <p:cNvSpPr>
              <a:spLocks noChangeShapeType="1"/>
            </p:cNvSpPr>
            <p:nvPr/>
          </p:nvSpPr>
          <p:spPr bwMode="auto">
            <a:xfrm>
              <a:off x="3024" y="18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96" name="Line 16"/>
            <p:cNvSpPr>
              <a:spLocks noChangeShapeType="1"/>
            </p:cNvSpPr>
            <p:nvPr/>
          </p:nvSpPr>
          <p:spPr bwMode="auto">
            <a:xfrm>
              <a:off x="302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97" name="Text Box 17"/>
            <p:cNvSpPr txBox="1">
              <a:spLocks noChangeArrowheads="1"/>
            </p:cNvSpPr>
            <p:nvPr/>
          </p:nvSpPr>
          <p:spPr bwMode="auto">
            <a:xfrm>
              <a:off x="2678" y="185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/>
                <a:t>n</a:t>
              </a:r>
            </a:p>
          </p:txBody>
        </p:sp>
        <p:sp>
          <p:nvSpPr>
            <p:cNvPr id="430098" name="Text Box 18"/>
            <p:cNvSpPr txBox="1">
              <a:spLocks noChangeArrowheads="1"/>
            </p:cNvSpPr>
            <p:nvPr/>
          </p:nvSpPr>
          <p:spPr bwMode="auto">
            <a:xfrm>
              <a:off x="3062" y="1128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0" dirty="0"/>
                <a:t>6</a:t>
              </a:r>
            </a:p>
          </p:txBody>
        </p:sp>
        <p:sp>
          <p:nvSpPr>
            <p:cNvPr id="430099" name="Text Box 19"/>
            <p:cNvSpPr txBox="1">
              <a:spLocks noChangeArrowheads="1"/>
            </p:cNvSpPr>
            <p:nvPr/>
          </p:nvSpPr>
          <p:spPr bwMode="auto">
            <a:xfrm>
              <a:off x="3024" y="1344"/>
              <a:ext cx="54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0" dirty="0"/>
                <a:t>7 10 13</a:t>
              </a:r>
            </a:p>
          </p:txBody>
        </p:sp>
        <p:sp>
          <p:nvSpPr>
            <p:cNvPr id="430100" name="Rectangle 20"/>
            <p:cNvSpPr>
              <a:spLocks noChangeArrowheads="1"/>
            </p:cNvSpPr>
            <p:nvPr/>
          </p:nvSpPr>
          <p:spPr bwMode="auto">
            <a:xfrm>
              <a:off x="3888" y="1344"/>
              <a:ext cx="86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01" name="Rectangle 21"/>
            <p:cNvSpPr>
              <a:spLocks noChangeArrowheads="1"/>
            </p:cNvSpPr>
            <p:nvPr/>
          </p:nvSpPr>
          <p:spPr bwMode="auto">
            <a:xfrm>
              <a:off x="4944" y="1344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02" name="Text Box 22"/>
            <p:cNvSpPr txBox="1">
              <a:spLocks noChangeArrowheads="1"/>
            </p:cNvSpPr>
            <p:nvPr/>
          </p:nvSpPr>
          <p:spPr bwMode="auto">
            <a:xfrm>
              <a:off x="3888" y="1344"/>
              <a:ext cx="6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0" dirty="0"/>
                <a:t>16 19</a:t>
              </a:r>
              <a:r>
                <a:rPr lang="en-US" b="0" dirty="0"/>
                <a:t> </a:t>
              </a:r>
              <a:r>
                <a:rPr lang="en-US" sz="1600" b="0" dirty="0"/>
                <a:t>22</a:t>
              </a:r>
            </a:p>
          </p:txBody>
        </p:sp>
        <p:sp>
          <p:nvSpPr>
            <p:cNvPr id="430103" name="Text Box 23"/>
            <p:cNvSpPr txBox="1">
              <a:spLocks noChangeArrowheads="1"/>
            </p:cNvSpPr>
            <p:nvPr/>
          </p:nvSpPr>
          <p:spPr bwMode="auto">
            <a:xfrm>
              <a:off x="4944" y="1344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0" dirty="0"/>
                <a:t>25</a:t>
              </a:r>
            </a:p>
          </p:txBody>
        </p:sp>
        <p:sp>
          <p:nvSpPr>
            <p:cNvPr id="430104" name="Line 24"/>
            <p:cNvSpPr>
              <a:spLocks noChangeShapeType="1"/>
            </p:cNvSpPr>
            <p:nvPr/>
          </p:nvSpPr>
          <p:spPr bwMode="auto">
            <a:xfrm>
              <a:off x="3696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05" name="Line 25"/>
            <p:cNvSpPr>
              <a:spLocks noChangeShapeType="1"/>
            </p:cNvSpPr>
            <p:nvPr/>
          </p:nvSpPr>
          <p:spPr bwMode="auto">
            <a:xfrm>
              <a:off x="4752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06" name="Rectangle 26"/>
            <p:cNvSpPr>
              <a:spLocks noChangeArrowheads="1"/>
            </p:cNvSpPr>
            <p:nvPr/>
          </p:nvSpPr>
          <p:spPr bwMode="auto">
            <a:xfrm>
              <a:off x="1200" y="1152"/>
              <a:ext cx="624" cy="52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800" b="0"/>
                <a:t>Hash</a:t>
              </a:r>
              <a:br>
                <a:rPr lang="en-US" sz="1800" b="0"/>
              </a:br>
              <a:r>
                <a:rPr lang="en-US" sz="1800" b="0"/>
                <a:t>function</a:t>
              </a:r>
            </a:p>
          </p:txBody>
        </p:sp>
        <p:sp>
          <p:nvSpPr>
            <p:cNvPr id="430107" name="Freeform 27"/>
            <p:cNvSpPr>
              <a:spLocks/>
            </p:cNvSpPr>
            <p:nvPr/>
          </p:nvSpPr>
          <p:spPr bwMode="auto">
            <a:xfrm>
              <a:off x="1824" y="1248"/>
              <a:ext cx="576" cy="144"/>
            </a:xfrm>
            <a:custGeom>
              <a:avLst/>
              <a:gdLst>
                <a:gd name="T0" fmla="*/ 0 w 576"/>
                <a:gd name="T1" fmla="*/ 144 h 144"/>
                <a:gd name="T2" fmla="*/ 240 w 576"/>
                <a:gd name="T3" fmla="*/ 144 h 144"/>
                <a:gd name="T4" fmla="*/ 576 w 576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144">
                  <a:moveTo>
                    <a:pt x="0" y="144"/>
                  </a:moveTo>
                  <a:lnTo>
                    <a:pt x="240" y="144"/>
                  </a:lnTo>
                  <a:lnTo>
                    <a:pt x="576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08" name="Text Box 28"/>
            <p:cNvSpPr txBox="1">
              <a:spLocks noChangeArrowheads="1"/>
            </p:cNvSpPr>
            <p:nvPr/>
          </p:nvSpPr>
          <p:spPr bwMode="auto">
            <a:xfrm>
              <a:off x="672" y="1104"/>
              <a:ext cx="3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0"/>
                <a:t>key</a:t>
              </a:r>
            </a:p>
          </p:txBody>
        </p:sp>
        <p:sp>
          <p:nvSpPr>
            <p:cNvPr id="430109" name="Line 29"/>
            <p:cNvSpPr>
              <a:spLocks noChangeShapeType="1"/>
            </p:cNvSpPr>
            <p:nvPr/>
          </p:nvSpPr>
          <p:spPr bwMode="auto">
            <a:xfrm>
              <a:off x="480" y="1392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10" name="Text Box 30"/>
            <p:cNvSpPr txBox="1">
              <a:spLocks noChangeArrowheads="1"/>
            </p:cNvSpPr>
            <p:nvPr/>
          </p:nvSpPr>
          <p:spPr bwMode="auto">
            <a:xfrm>
              <a:off x="741" y="139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 dirty="0"/>
                <a:t>6</a:t>
              </a:r>
            </a:p>
          </p:txBody>
        </p:sp>
      </p:grpSp>
      <p:sp>
        <p:nvSpPr>
          <p:cNvPr id="430111" name="Text Box 31"/>
          <p:cNvSpPr txBox="1">
            <a:spLocks noChangeArrowheads="1"/>
          </p:cNvSpPr>
          <p:nvPr/>
        </p:nvSpPr>
        <p:spPr bwMode="auto">
          <a:xfrm>
            <a:off x="5375548" y="5921514"/>
            <a:ext cx="3463652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0" dirty="0"/>
              <a:t>The length of these overflow chains impacts performance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10781" y="6477000"/>
            <a:ext cx="128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n=3</a:t>
            </a:r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529" y="9144"/>
            <a:ext cx="1874471" cy="143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7898-416F-4F78-BD92-D05D0EC9F66F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025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Static Hashing vs. Dynamic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53340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In static hashing the number of buckets is fixed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If the file grows most buckets will have overflow chains, reducing efficiency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=&gt; There should be enough buckets so that there are few overflow blocks</a:t>
            </a:r>
          </a:p>
          <a:p>
            <a:pPr>
              <a:lnSpc>
                <a:spcPct val="110000"/>
              </a:lnSpc>
            </a:pPr>
            <a:r>
              <a:rPr lang="en-US" dirty="0"/>
              <a:t>Two versions of dynamic hashing that allow </a:t>
            </a:r>
            <a:r>
              <a:rPr lang="en-US" b="1" dirty="0">
                <a:solidFill>
                  <a:srgbClr val="C00000"/>
                </a:solidFill>
              </a:rPr>
              <a:t>dynamic File Expansion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Extensible hashing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Linear hashing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7898-416F-4F78-BD92-D05D0EC9F66F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Extensible Hashing Structure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534400" cy="541020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In extendible hashing there is a </a:t>
            </a:r>
            <a:r>
              <a:rPr lang="en-US" sz="2800" b="1" dirty="0">
                <a:solidFill>
                  <a:srgbClr val="C00000"/>
                </a:solidFill>
              </a:rPr>
              <a:t>directory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to buckets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The directory is an array of pointers to buckets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As the array only contains pointers it is relatively small, so it can usually fit in memory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The directory size is doubled when overflow occurs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New buckets are only created as necessary</a:t>
            </a: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800" dirty="0"/>
              <a:t>The hash function computes a sequence of bits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The directory (and the associated buckets) </a:t>
            </a:r>
            <a:r>
              <a:rPr lang="en-US" sz="2400" dirty="0">
                <a:solidFill>
                  <a:srgbClr val="C00000"/>
                </a:solidFill>
              </a:rPr>
              <a:t>uses the last </a:t>
            </a:r>
            <a:r>
              <a:rPr lang="en-US" sz="2400" b="1" i="1" dirty="0">
                <a:solidFill>
                  <a:srgbClr val="C00000"/>
                </a:solidFill>
              </a:rPr>
              <a:t>i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bits </a:t>
            </a:r>
            <a:r>
              <a:rPr lang="en-US" sz="2400" dirty="0"/>
              <a:t>of the hash value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The directory will have </a:t>
            </a:r>
            <a:r>
              <a:rPr lang="en-US" b="1" dirty="0">
                <a:solidFill>
                  <a:srgbClr val="C00000"/>
                </a:solidFill>
              </a:rPr>
              <a:t>2</a:t>
            </a:r>
            <a:r>
              <a:rPr lang="en-US" b="1" i="1" baseline="30000" dirty="0">
                <a:solidFill>
                  <a:srgbClr val="C00000"/>
                </a:solidFill>
              </a:rPr>
              <a:t>i</a:t>
            </a:r>
            <a:r>
              <a:rPr lang="en-US" sz="2400" dirty="0"/>
              <a:t> entries</a:t>
            </a:r>
          </a:p>
          <a:p>
            <a:pPr lvl="2">
              <a:spcAft>
                <a:spcPts val="600"/>
              </a:spcAft>
            </a:pPr>
            <a:r>
              <a:rPr lang="en-US" sz="2000" dirty="0"/>
              <a:t>When the directory grows, </a:t>
            </a:r>
            <a:r>
              <a:rPr lang="en-US" b="1" i="1" dirty="0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+1</a:t>
            </a:r>
            <a:r>
              <a:rPr lang="en-US" sz="2000" dirty="0"/>
              <a:t> bits of the hash value are used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7898-416F-4F78-BD92-D05D0EC9F66F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1" lang="zh-TW" altLang="en-US" b="0">
              <a:solidFill>
                <a:srgbClr val="000000"/>
              </a:solidFill>
            </a:endParaRP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1" lang="zh-TW" altLang="en-US" b="0">
              <a:solidFill>
                <a:srgbClr val="000000"/>
              </a:solidFill>
            </a:endParaRPr>
          </a:p>
        </p:txBody>
      </p:sp>
      <p:sp>
        <p:nvSpPr>
          <p:cNvPr id="1434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dirty="0"/>
              <a:t>Extensible Hashing Example</a:t>
            </a:r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295400"/>
            <a:ext cx="4419600" cy="5257800"/>
          </a:xfrm>
          <a:noFill/>
        </p:spPr>
        <p:txBody>
          <a:bodyPr lIns="90488" tIns="44450" rIns="90488" bIns="44450"/>
          <a:lstStyle/>
          <a:p>
            <a:pPr eaLnBrk="1" hangingPunct="1">
              <a:spcAft>
                <a:spcPts val="600"/>
              </a:spcAft>
            </a:pPr>
            <a:r>
              <a:rPr lang="en-US" altLang="zh-TW" sz="2700" dirty="0"/>
              <a:t>Directory is array of size 4.</a:t>
            </a:r>
          </a:p>
          <a:p>
            <a:pPr eaLnBrk="1" hangingPunct="1">
              <a:spcAft>
                <a:spcPts val="600"/>
              </a:spcAft>
            </a:pPr>
            <a:r>
              <a:rPr lang="en-US" altLang="zh-TW" sz="2700" dirty="0"/>
              <a:t>Assume a bucket capacity of 4</a:t>
            </a:r>
          </a:p>
          <a:p>
            <a:pPr eaLnBrk="1" hangingPunct="1">
              <a:spcAft>
                <a:spcPts val="600"/>
              </a:spcAft>
            </a:pPr>
            <a:r>
              <a:rPr lang="en-US" altLang="zh-TW" sz="2700" dirty="0"/>
              <a:t>What info this hash data structure maintains?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zh-TW" sz="2400" dirty="0">
                <a:solidFill>
                  <a:schemeClr val="folHlink"/>
                </a:solidFill>
              </a:rPr>
              <a:t>Global Depth: </a:t>
            </a:r>
            <a:r>
              <a:rPr lang="en-US" altLang="zh-TW" sz="2400" dirty="0"/>
              <a:t># of  bits needed to tell which bucket an entry belongs to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zh-TW" sz="2400" dirty="0">
                <a:solidFill>
                  <a:schemeClr val="folHlink"/>
                </a:solidFill>
              </a:rPr>
              <a:t>Local Depth</a:t>
            </a:r>
            <a:r>
              <a:rPr lang="en-US" altLang="zh-TW" sz="2400" dirty="0"/>
              <a:t>: # of bits used to determine if an entry belongs to a specific bucket</a:t>
            </a:r>
          </a:p>
        </p:txBody>
      </p:sp>
      <p:grpSp>
        <p:nvGrpSpPr>
          <p:cNvPr id="14343" name="Group 59"/>
          <p:cNvGrpSpPr>
            <a:grpSpLocks/>
          </p:cNvGrpSpPr>
          <p:nvPr/>
        </p:nvGrpSpPr>
        <p:grpSpPr bwMode="auto">
          <a:xfrm>
            <a:off x="4525963" y="1676400"/>
            <a:ext cx="4679950" cy="4397375"/>
            <a:chOff x="2675" y="1056"/>
            <a:chExt cx="2948" cy="2770"/>
          </a:xfrm>
        </p:grpSpPr>
        <p:sp>
          <p:nvSpPr>
            <p:cNvPr id="14344" name="Freeform 7"/>
            <p:cNvSpPr>
              <a:spLocks/>
            </p:cNvSpPr>
            <p:nvPr/>
          </p:nvSpPr>
          <p:spPr bwMode="auto">
            <a:xfrm>
              <a:off x="4123" y="1954"/>
              <a:ext cx="884" cy="222"/>
            </a:xfrm>
            <a:custGeom>
              <a:avLst/>
              <a:gdLst>
                <a:gd name="T0" fmla="*/ 0 w 884"/>
                <a:gd name="T1" fmla="*/ 221 h 222"/>
                <a:gd name="T2" fmla="*/ 0 w 884"/>
                <a:gd name="T3" fmla="*/ 0 h 222"/>
                <a:gd name="T4" fmla="*/ 883 w 884"/>
                <a:gd name="T5" fmla="*/ 0 h 222"/>
                <a:gd name="T6" fmla="*/ 883 w 884"/>
                <a:gd name="T7" fmla="*/ 221 h 222"/>
                <a:gd name="T8" fmla="*/ 0 w 884"/>
                <a:gd name="T9" fmla="*/ 221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222"/>
                <a:gd name="T17" fmla="*/ 884 w 884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222">
                  <a:moveTo>
                    <a:pt x="0" y="221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1"/>
                  </a:lnTo>
                  <a:lnTo>
                    <a:pt x="0" y="221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kumimoji="1" lang="zh-TW" altLang="en-US" b="0">
                <a:solidFill>
                  <a:srgbClr val="000000"/>
                </a:solidFill>
              </a:endParaRPr>
            </a:p>
          </p:txBody>
        </p:sp>
        <p:sp>
          <p:nvSpPr>
            <p:cNvPr id="14345" name="Freeform 8"/>
            <p:cNvSpPr>
              <a:spLocks/>
            </p:cNvSpPr>
            <p:nvPr/>
          </p:nvSpPr>
          <p:spPr bwMode="auto">
            <a:xfrm>
              <a:off x="4123" y="2616"/>
              <a:ext cx="884" cy="221"/>
            </a:xfrm>
            <a:custGeom>
              <a:avLst/>
              <a:gdLst>
                <a:gd name="T0" fmla="*/ 0 w 884"/>
                <a:gd name="T1" fmla="*/ 220 h 221"/>
                <a:gd name="T2" fmla="*/ 0 w 884"/>
                <a:gd name="T3" fmla="*/ 0 h 221"/>
                <a:gd name="T4" fmla="*/ 883 w 884"/>
                <a:gd name="T5" fmla="*/ 0 h 221"/>
                <a:gd name="T6" fmla="*/ 883 w 884"/>
                <a:gd name="T7" fmla="*/ 220 h 221"/>
                <a:gd name="T8" fmla="*/ 0 w 884"/>
                <a:gd name="T9" fmla="*/ 220 h 2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221"/>
                <a:gd name="T17" fmla="*/ 884 w 884"/>
                <a:gd name="T18" fmla="*/ 221 h 2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221">
                  <a:moveTo>
                    <a:pt x="0" y="220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0"/>
                  </a:lnTo>
                  <a:lnTo>
                    <a:pt x="0" y="22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kumimoji="1" lang="zh-TW" altLang="en-US" b="0">
                <a:solidFill>
                  <a:srgbClr val="000000"/>
                </a:solidFill>
              </a:endParaRPr>
            </a:p>
          </p:txBody>
        </p:sp>
        <p:sp>
          <p:nvSpPr>
            <p:cNvPr id="14346" name="Freeform 9"/>
            <p:cNvSpPr>
              <a:spLocks/>
            </p:cNvSpPr>
            <p:nvPr/>
          </p:nvSpPr>
          <p:spPr bwMode="auto">
            <a:xfrm>
              <a:off x="4123" y="3278"/>
              <a:ext cx="884" cy="221"/>
            </a:xfrm>
            <a:custGeom>
              <a:avLst/>
              <a:gdLst>
                <a:gd name="T0" fmla="*/ 0 w 884"/>
                <a:gd name="T1" fmla="*/ 220 h 221"/>
                <a:gd name="T2" fmla="*/ 0 w 884"/>
                <a:gd name="T3" fmla="*/ 0 h 221"/>
                <a:gd name="T4" fmla="*/ 883 w 884"/>
                <a:gd name="T5" fmla="*/ 0 h 221"/>
                <a:gd name="T6" fmla="*/ 883 w 884"/>
                <a:gd name="T7" fmla="*/ 220 h 221"/>
                <a:gd name="T8" fmla="*/ 0 w 884"/>
                <a:gd name="T9" fmla="*/ 220 h 2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221"/>
                <a:gd name="T17" fmla="*/ 884 w 884"/>
                <a:gd name="T18" fmla="*/ 221 h 2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221">
                  <a:moveTo>
                    <a:pt x="0" y="220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0"/>
                  </a:lnTo>
                  <a:lnTo>
                    <a:pt x="0" y="22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kumimoji="1" lang="zh-TW" altLang="en-US" b="0">
                <a:solidFill>
                  <a:srgbClr val="000000"/>
                </a:solidFill>
              </a:endParaRPr>
            </a:p>
          </p:txBody>
        </p:sp>
        <p:sp>
          <p:nvSpPr>
            <p:cNvPr id="14347" name="Freeform 10"/>
            <p:cNvSpPr>
              <a:spLocks/>
            </p:cNvSpPr>
            <p:nvPr/>
          </p:nvSpPr>
          <p:spPr bwMode="auto">
            <a:xfrm>
              <a:off x="4123" y="1294"/>
              <a:ext cx="884" cy="221"/>
            </a:xfrm>
            <a:custGeom>
              <a:avLst/>
              <a:gdLst>
                <a:gd name="T0" fmla="*/ 0 w 884"/>
                <a:gd name="T1" fmla="*/ 220 h 221"/>
                <a:gd name="T2" fmla="*/ 0 w 884"/>
                <a:gd name="T3" fmla="*/ 0 h 221"/>
                <a:gd name="T4" fmla="*/ 883 w 884"/>
                <a:gd name="T5" fmla="*/ 0 h 221"/>
                <a:gd name="T6" fmla="*/ 883 w 884"/>
                <a:gd name="T7" fmla="*/ 220 h 221"/>
                <a:gd name="T8" fmla="*/ 0 w 884"/>
                <a:gd name="T9" fmla="*/ 220 h 2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221"/>
                <a:gd name="T17" fmla="*/ 884 w 884"/>
                <a:gd name="T18" fmla="*/ 221 h 2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221">
                  <a:moveTo>
                    <a:pt x="0" y="220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0"/>
                  </a:lnTo>
                  <a:lnTo>
                    <a:pt x="0" y="22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kumimoji="1" lang="zh-TW" altLang="en-US" b="0">
                <a:solidFill>
                  <a:srgbClr val="000000"/>
                </a:solidFill>
              </a:endParaRPr>
            </a:p>
          </p:txBody>
        </p:sp>
        <p:sp>
          <p:nvSpPr>
            <p:cNvPr id="14348" name="Freeform 15"/>
            <p:cNvSpPr>
              <a:spLocks/>
            </p:cNvSpPr>
            <p:nvPr/>
          </p:nvSpPr>
          <p:spPr bwMode="auto">
            <a:xfrm>
              <a:off x="3241" y="1954"/>
              <a:ext cx="442" cy="883"/>
            </a:xfrm>
            <a:custGeom>
              <a:avLst/>
              <a:gdLst>
                <a:gd name="T0" fmla="*/ 0 w 442"/>
                <a:gd name="T1" fmla="*/ 882 h 883"/>
                <a:gd name="T2" fmla="*/ 0 w 442"/>
                <a:gd name="T3" fmla="*/ 0 h 883"/>
                <a:gd name="T4" fmla="*/ 441 w 442"/>
                <a:gd name="T5" fmla="*/ 0 h 883"/>
                <a:gd name="T6" fmla="*/ 441 w 442"/>
                <a:gd name="T7" fmla="*/ 882 h 883"/>
                <a:gd name="T8" fmla="*/ 0 w 442"/>
                <a:gd name="T9" fmla="*/ 882 h 8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2"/>
                <a:gd name="T16" fmla="*/ 0 h 883"/>
                <a:gd name="T17" fmla="*/ 442 w 442"/>
                <a:gd name="T18" fmla="*/ 883 h 8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2" h="883">
                  <a:moveTo>
                    <a:pt x="0" y="882"/>
                  </a:moveTo>
                  <a:lnTo>
                    <a:pt x="0" y="0"/>
                  </a:lnTo>
                  <a:lnTo>
                    <a:pt x="441" y="0"/>
                  </a:lnTo>
                  <a:lnTo>
                    <a:pt x="441" y="882"/>
                  </a:lnTo>
                  <a:lnTo>
                    <a:pt x="0" y="882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kumimoji="1" lang="zh-TW" altLang="en-US" b="0">
                <a:solidFill>
                  <a:srgbClr val="000000"/>
                </a:solidFill>
              </a:endParaRPr>
            </a:p>
          </p:txBody>
        </p:sp>
        <p:sp>
          <p:nvSpPr>
            <p:cNvPr id="14349" name="Rectangle 16"/>
            <p:cNvSpPr>
              <a:spLocks noChangeArrowheads="1"/>
            </p:cNvSpPr>
            <p:nvPr/>
          </p:nvSpPr>
          <p:spPr bwMode="auto">
            <a:xfrm>
              <a:off x="4766" y="1972"/>
              <a:ext cx="2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 dirty="0">
                  <a:solidFill>
                    <a:srgbClr val="FFFFFF"/>
                  </a:solidFill>
                  <a:latin typeface="Calibri" pitchFamily="34" charset="0"/>
                </a:rPr>
                <a:t>13</a:t>
              </a:r>
            </a:p>
          </p:txBody>
        </p:sp>
        <p:sp>
          <p:nvSpPr>
            <p:cNvPr id="14350" name="Rectangle 17"/>
            <p:cNvSpPr>
              <a:spLocks noChangeArrowheads="1"/>
            </p:cNvSpPr>
            <p:nvPr/>
          </p:nvSpPr>
          <p:spPr bwMode="auto">
            <a:xfrm>
              <a:off x="2840" y="1969"/>
              <a:ext cx="24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00</a:t>
              </a:r>
            </a:p>
          </p:txBody>
        </p:sp>
        <p:sp>
          <p:nvSpPr>
            <p:cNvPr id="14351" name="Rectangle 18"/>
            <p:cNvSpPr>
              <a:spLocks noChangeArrowheads="1"/>
            </p:cNvSpPr>
            <p:nvPr/>
          </p:nvSpPr>
          <p:spPr bwMode="auto">
            <a:xfrm>
              <a:off x="2840" y="2214"/>
              <a:ext cx="24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01</a:t>
              </a:r>
            </a:p>
          </p:txBody>
        </p:sp>
        <p:sp>
          <p:nvSpPr>
            <p:cNvPr id="14352" name="Rectangle 19"/>
            <p:cNvSpPr>
              <a:spLocks noChangeArrowheads="1"/>
            </p:cNvSpPr>
            <p:nvPr/>
          </p:nvSpPr>
          <p:spPr bwMode="auto">
            <a:xfrm>
              <a:off x="2840" y="2424"/>
              <a:ext cx="24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10</a:t>
              </a:r>
            </a:p>
          </p:txBody>
        </p:sp>
        <p:sp>
          <p:nvSpPr>
            <p:cNvPr id="14353" name="Rectangle 20"/>
            <p:cNvSpPr>
              <a:spLocks noChangeArrowheads="1"/>
            </p:cNvSpPr>
            <p:nvPr/>
          </p:nvSpPr>
          <p:spPr bwMode="auto">
            <a:xfrm>
              <a:off x="2840" y="2651"/>
              <a:ext cx="24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11</a:t>
              </a:r>
            </a:p>
          </p:txBody>
        </p:sp>
        <p:sp>
          <p:nvSpPr>
            <p:cNvPr id="14354" name="Rectangle 26"/>
            <p:cNvSpPr>
              <a:spLocks noChangeArrowheads="1"/>
            </p:cNvSpPr>
            <p:nvPr/>
          </p:nvSpPr>
          <p:spPr bwMode="auto">
            <a:xfrm>
              <a:off x="2841" y="1104"/>
              <a:ext cx="82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LOCAL DEPTH</a:t>
              </a:r>
            </a:p>
          </p:txBody>
        </p:sp>
        <p:sp>
          <p:nvSpPr>
            <p:cNvPr id="14355" name="Rectangle 27"/>
            <p:cNvSpPr>
              <a:spLocks noChangeArrowheads="1"/>
            </p:cNvSpPr>
            <p:nvPr/>
          </p:nvSpPr>
          <p:spPr bwMode="auto">
            <a:xfrm>
              <a:off x="2675" y="1358"/>
              <a:ext cx="91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 dirty="0">
                  <a:solidFill>
                    <a:srgbClr val="FFFFFF"/>
                  </a:solidFill>
                  <a:latin typeface="Calibri" pitchFamily="34" charset="0"/>
                </a:rPr>
                <a:t>GLOBAL DEPTH</a:t>
              </a:r>
            </a:p>
          </p:txBody>
        </p:sp>
        <p:sp>
          <p:nvSpPr>
            <p:cNvPr id="14356" name="Rectangle 28"/>
            <p:cNvSpPr>
              <a:spLocks noChangeArrowheads="1"/>
            </p:cNvSpPr>
            <p:nvPr/>
          </p:nvSpPr>
          <p:spPr bwMode="auto">
            <a:xfrm>
              <a:off x="3044" y="3123"/>
              <a:ext cx="70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DIRECTORY</a:t>
              </a:r>
            </a:p>
          </p:txBody>
        </p:sp>
        <p:sp>
          <p:nvSpPr>
            <p:cNvPr id="14357" name="Rectangle 29"/>
            <p:cNvSpPr>
              <a:spLocks noChangeArrowheads="1"/>
            </p:cNvSpPr>
            <p:nvPr/>
          </p:nvSpPr>
          <p:spPr bwMode="auto">
            <a:xfrm>
              <a:off x="5040" y="1248"/>
              <a:ext cx="56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Bucket A</a:t>
              </a:r>
            </a:p>
          </p:txBody>
        </p:sp>
        <p:sp>
          <p:nvSpPr>
            <p:cNvPr id="14358" name="Rectangle 30"/>
            <p:cNvSpPr>
              <a:spLocks noChangeArrowheads="1"/>
            </p:cNvSpPr>
            <p:nvPr/>
          </p:nvSpPr>
          <p:spPr bwMode="auto">
            <a:xfrm>
              <a:off x="5049" y="1918"/>
              <a:ext cx="56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Bucket B</a:t>
              </a:r>
            </a:p>
          </p:txBody>
        </p:sp>
        <p:sp>
          <p:nvSpPr>
            <p:cNvPr id="14359" name="Rectangle 31"/>
            <p:cNvSpPr>
              <a:spLocks noChangeArrowheads="1"/>
            </p:cNvSpPr>
            <p:nvPr/>
          </p:nvSpPr>
          <p:spPr bwMode="auto">
            <a:xfrm>
              <a:off x="5049" y="2570"/>
              <a:ext cx="56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Bucket C</a:t>
              </a:r>
            </a:p>
          </p:txBody>
        </p:sp>
        <p:sp>
          <p:nvSpPr>
            <p:cNvPr id="14360" name="Rectangle 32"/>
            <p:cNvSpPr>
              <a:spLocks noChangeArrowheads="1"/>
            </p:cNvSpPr>
            <p:nvPr/>
          </p:nvSpPr>
          <p:spPr bwMode="auto">
            <a:xfrm>
              <a:off x="5050" y="3241"/>
              <a:ext cx="57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Bucket D</a:t>
              </a:r>
            </a:p>
          </p:txBody>
        </p:sp>
        <p:sp>
          <p:nvSpPr>
            <p:cNvPr id="14361" name="Rectangle 33"/>
            <p:cNvSpPr>
              <a:spLocks noChangeArrowheads="1"/>
            </p:cNvSpPr>
            <p:nvPr/>
          </p:nvSpPr>
          <p:spPr bwMode="auto">
            <a:xfrm>
              <a:off x="4089" y="3616"/>
              <a:ext cx="77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DATA PAGES</a:t>
              </a:r>
            </a:p>
          </p:txBody>
        </p:sp>
        <p:sp>
          <p:nvSpPr>
            <p:cNvPr id="14362" name="Rectangle 34"/>
            <p:cNvSpPr>
              <a:spLocks noChangeArrowheads="1"/>
            </p:cNvSpPr>
            <p:nvPr/>
          </p:nvSpPr>
          <p:spPr bwMode="auto">
            <a:xfrm>
              <a:off x="4112" y="2623"/>
              <a:ext cx="2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 dirty="0">
                  <a:solidFill>
                    <a:srgbClr val="FFFFFF"/>
                  </a:solidFill>
                  <a:latin typeface="Calibri" pitchFamily="34" charset="0"/>
                </a:rPr>
                <a:t>10</a:t>
              </a:r>
            </a:p>
          </p:txBody>
        </p:sp>
        <p:sp>
          <p:nvSpPr>
            <p:cNvPr id="14363" name="Rectangle 35"/>
            <p:cNvSpPr>
              <a:spLocks noChangeArrowheads="1"/>
            </p:cNvSpPr>
            <p:nvPr/>
          </p:nvSpPr>
          <p:spPr bwMode="auto">
            <a:xfrm>
              <a:off x="4121" y="1972"/>
              <a:ext cx="1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 dirty="0">
                  <a:solidFill>
                    <a:srgbClr val="FFFFFF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14364" name="Rectangle 36"/>
            <p:cNvSpPr>
              <a:spLocks noChangeArrowheads="1"/>
            </p:cNvSpPr>
            <p:nvPr/>
          </p:nvSpPr>
          <p:spPr bwMode="auto">
            <a:xfrm>
              <a:off x="4560" y="1968"/>
              <a:ext cx="31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 dirty="0">
                  <a:solidFill>
                    <a:srgbClr val="FFFFFF"/>
                  </a:solidFill>
                  <a:latin typeface="Calibri" pitchFamily="34" charset="0"/>
                </a:rPr>
                <a:t>21</a:t>
              </a:r>
            </a:p>
          </p:txBody>
        </p:sp>
        <p:sp>
          <p:nvSpPr>
            <p:cNvPr id="14365" name="Rectangle 37"/>
            <p:cNvSpPr>
              <a:spLocks noChangeArrowheads="1"/>
            </p:cNvSpPr>
            <p:nvPr/>
          </p:nvSpPr>
          <p:spPr bwMode="auto">
            <a:xfrm>
              <a:off x="4119" y="1309"/>
              <a:ext cx="1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 dirty="0">
                  <a:solidFill>
                    <a:srgbClr val="FFFFFF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14366" name="Rectangle 38"/>
            <p:cNvSpPr>
              <a:spLocks noChangeArrowheads="1"/>
            </p:cNvSpPr>
            <p:nvPr/>
          </p:nvSpPr>
          <p:spPr bwMode="auto">
            <a:xfrm>
              <a:off x="4320" y="1309"/>
              <a:ext cx="2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 dirty="0">
                  <a:solidFill>
                    <a:srgbClr val="FFFFFF"/>
                  </a:solidFill>
                  <a:latin typeface="Calibri" pitchFamily="34" charset="0"/>
                </a:rPr>
                <a:t>12</a:t>
              </a:r>
            </a:p>
          </p:txBody>
        </p:sp>
        <p:sp>
          <p:nvSpPr>
            <p:cNvPr id="14367" name="Rectangle 39"/>
            <p:cNvSpPr>
              <a:spLocks noChangeArrowheads="1"/>
            </p:cNvSpPr>
            <p:nvPr/>
          </p:nvSpPr>
          <p:spPr bwMode="auto">
            <a:xfrm>
              <a:off x="4561" y="1309"/>
              <a:ext cx="2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 dirty="0">
                  <a:solidFill>
                    <a:srgbClr val="FFFFFF"/>
                  </a:solidFill>
                  <a:latin typeface="Calibri" pitchFamily="34" charset="0"/>
                </a:rPr>
                <a:t>32</a:t>
              </a:r>
            </a:p>
          </p:txBody>
        </p:sp>
        <p:sp>
          <p:nvSpPr>
            <p:cNvPr id="14368" name="Rectangle 40"/>
            <p:cNvSpPr>
              <a:spLocks noChangeArrowheads="1"/>
            </p:cNvSpPr>
            <p:nvPr/>
          </p:nvSpPr>
          <p:spPr bwMode="auto">
            <a:xfrm>
              <a:off x="4763" y="1301"/>
              <a:ext cx="2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 dirty="0">
                  <a:solidFill>
                    <a:srgbClr val="FFFFFF"/>
                  </a:solidFill>
                  <a:latin typeface="Calibri" pitchFamily="34" charset="0"/>
                </a:rPr>
                <a:t>16</a:t>
              </a:r>
            </a:p>
          </p:txBody>
        </p:sp>
        <p:sp>
          <p:nvSpPr>
            <p:cNvPr id="14369" name="Rectangle 41"/>
            <p:cNvSpPr>
              <a:spLocks noChangeArrowheads="1"/>
            </p:cNvSpPr>
            <p:nvPr/>
          </p:nvSpPr>
          <p:spPr bwMode="auto">
            <a:xfrm>
              <a:off x="4112" y="3285"/>
              <a:ext cx="2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 dirty="0">
                  <a:solidFill>
                    <a:srgbClr val="FFFFFF"/>
                  </a:solidFill>
                  <a:latin typeface="Calibri" pitchFamily="34" charset="0"/>
                </a:rPr>
                <a:t>15</a:t>
              </a:r>
            </a:p>
          </p:txBody>
        </p:sp>
        <p:sp>
          <p:nvSpPr>
            <p:cNvPr id="14370" name="Rectangle 42"/>
            <p:cNvSpPr>
              <a:spLocks noChangeArrowheads="1"/>
            </p:cNvSpPr>
            <p:nvPr/>
          </p:nvSpPr>
          <p:spPr bwMode="auto">
            <a:xfrm>
              <a:off x="4358" y="3285"/>
              <a:ext cx="1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 dirty="0">
                  <a:solidFill>
                    <a:srgbClr val="FFFFFF"/>
                  </a:solidFill>
                  <a:latin typeface="Calibri" pitchFamily="34" charset="0"/>
                </a:rPr>
                <a:t>7</a:t>
              </a:r>
            </a:p>
          </p:txBody>
        </p:sp>
        <p:sp>
          <p:nvSpPr>
            <p:cNvPr id="14371" name="Rectangle 43"/>
            <p:cNvSpPr>
              <a:spLocks noChangeArrowheads="1"/>
            </p:cNvSpPr>
            <p:nvPr/>
          </p:nvSpPr>
          <p:spPr bwMode="auto">
            <a:xfrm>
              <a:off x="4543" y="3285"/>
              <a:ext cx="2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 dirty="0">
                  <a:solidFill>
                    <a:srgbClr val="FFFFFF"/>
                  </a:solidFill>
                  <a:latin typeface="Calibri" pitchFamily="34" charset="0"/>
                </a:rPr>
                <a:t>19</a:t>
              </a:r>
            </a:p>
          </p:txBody>
        </p:sp>
        <p:sp>
          <p:nvSpPr>
            <p:cNvPr id="14372" name="Freeform 45"/>
            <p:cNvSpPr>
              <a:spLocks/>
            </p:cNvSpPr>
            <p:nvPr/>
          </p:nvSpPr>
          <p:spPr bwMode="auto">
            <a:xfrm>
              <a:off x="3622" y="1095"/>
              <a:ext cx="473" cy="84"/>
            </a:xfrm>
            <a:custGeom>
              <a:avLst/>
              <a:gdLst>
                <a:gd name="T0" fmla="*/ 0 w 473"/>
                <a:gd name="T1" fmla="*/ 83 h 84"/>
                <a:gd name="T2" fmla="*/ 195 w 473"/>
                <a:gd name="T3" fmla="*/ 0 h 84"/>
                <a:gd name="T4" fmla="*/ 187 w 473"/>
                <a:gd name="T5" fmla="*/ 83 h 84"/>
                <a:gd name="T6" fmla="*/ 472 w 473"/>
                <a:gd name="T7" fmla="*/ 6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3"/>
                <a:gd name="T13" fmla="*/ 0 h 84"/>
                <a:gd name="T14" fmla="*/ 473 w 47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3" h="84">
                  <a:moveTo>
                    <a:pt x="0" y="83"/>
                  </a:moveTo>
                  <a:lnTo>
                    <a:pt x="195" y="0"/>
                  </a:lnTo>
                  <a:lnTo>
                    <a:pt x="187" y="83"/>
                  </a:lnTo>
                  <a:lnTo>
                    <a:pt x="472" y="6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kumimoji="1" lang="zh-TW" altLang="en-US" b="0">
                <a:solidFill>
                  <a:srgbClr val="000000"/>
                </a:solidFill>
              </a:endParaRPr>
            </a:p>
          </p:txBody>
        </p:sp>
        <p:sp>
          <p:nvSpPr>
            <p:cNvPr id="14373" name="Freeform 46"/>
            <p:cNvSpPr>
              <a:spLocks/>
            </p:cNvSpPr>
            <p:nvPr/>
          </p:nvSpPr>
          <p:spPr bwMode="auto">
            <a:xfrm>
              <a:off x="2991" y="1508"/>
              <a:ext cx="287" cy="226"/>
            </a:xfrm>
            <a:custGeom>
              <a:avLst/>
              <a:gdLst>
                <a:gd name="T0" fmla="*/ 0 w 287"/>
                <a:gd name="T1" fmla="*/ 0 h 226"/>
                <a:gd name="T2" fmla="*/ 53 w 287"/>
                <a:gd name="T3" fmla="*/ 180 h 226"/>
                <a:gd name="T4" fmla="*/ 158 w 287"/>
                <a:gd name="T5" fmla="*/ 75 h 226"/>
                <a:gd name="T6" fmla="*/ 286 w 287"/>
                <a:gd name="T7" fmla="*/ 225 h 2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7"/>
                <a:gd name="T13" fmla="*/ 0 h 226"/>
                <a:gd name="T14" fmla="*/ 287 w 287"/>
                <a:gd name="T15" fmla="*/ 226 h 2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7" h="226">
                  <a:moveTo>
                    <a:pt x="0" y="0"/>
                  </a:moveTo>
                  <a:lnTo>
                    <a:pt x="53" y="180"/>
                  </a:lnTo>
                  <a:lnTo>
                    <a:pt x="158" y="75"/>
                  </a:lnTo>
                  <a:lnTo>
                    <a:pt x="286" y="225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kumimoji="1" lang="zh-TW" altLang="en-US" b="0">
                <a:solidFill>
                  <a:srgbClr val="000000"/>
                </a:solidFill>
              </a:endParaRPr>
            </a:p>
          </p:txBody>
        </p:sp>
        <p:sp>
          <p:nvSpPr>
            <p:cNvPr id="14374" name="Rectangle 47"/>
            <p:cNvSpPr>
              <a:spLocks noChangeArrowheads="1"/>
            </p:cNvSpPr>
            <p:nvPr/>
          </p:nvSpPr>
          <p:spPr bwMode="auto">
            <a:xfrm>
              <a:off x="3243" y="1954"/>
              <a:ext cx="431" cy="21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kumimoji="1" lang="zh-TW" altLang="en-US" b="0">
                <a:solidFill>
                  <a:srgbClr val="000000"/>
                </a:solidFill>
              </a:endParaRPr>
            </a:p>
          </p:txBody>
        </p:sp>
        <p:sp>
          <p:nvSpPr>
            <p:cNvPr id="14375" name="Rectangle 48"/>
            <p:cNvSpPr>
              <a:spLocks noChangeArrowheads="1"/>
            </p:cNvSpPr>
            <p:nvPr/>
          </p:nvSpPr>
          <p:spPr bwMode="auto">
            <a:xfrm>
              <a:off x="3243" y="2170"/>
              <a:ext cx="431" cy="21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kumimoji="1" lang="zh-TW" altLang="en-US" b="0">
                <a:solidFill>
                  <a:srgbClr val="000000"/>
                </a:solidFill>
              </a:endParaRPr>
            </a:p>
          </p:txBody>
        </p:sp>
        <p:sp>
          <p:nvSpPr>
            <p:cNvPr id="14376" name="Rectangle 49"/>
            <p:cNvSpPr>
              <a:spLocks noChangeArrowheads="1"/>
            </p:cNvSpPr>
            <p:nvPr/>
          </p:nvSpPr>
          <p:spPr bwMode="auto">
            <a:xfrm>
              <a:off x="3243" y="2386"/>
              <a:ext cx="431" cy="21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kumimoji="1" lang="zh-TW" altLang="en-US" b="0">
                <a:solidFill>
                  <a:srgbClr val="000000"/>
                </a:solidFill>
              </a:endParaRPr>
            </a:p>
          </p:txBody>
        </p:sp>
        <p:sp>
          <p:nvSpPr>
            <p:cNvPr id="14377" name="Line 50"/>
            <p:cNvSpPr>
              <a:spLocks noChangeShapeType="1"/>
            </p:cNvSpPr>
            <p:nvPr/>
          </p:nvSpPr>
          <p:spPr bwMode="auto">
            <a:xfrm flipV="1">
              <a:off x="3509" y="1448"/>
              <a:ext cx="608" cy="69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1" lang="en-US" b="0">
                <a:solidFill>
                  <a:srgbClr val="000000"/>
                </a:solidFill>
              </a:endParaRPr>
            </a:p>
          </p:txBody>
        </p:sp>
        <p:sp>
          <p:nvSpPr>
            <p:cNvPr id="14378" name="Line 51"/>
            <p:cNvSpPr>
              <a:spLocks noChangeShapeType="1"/>
            </p:cNvSpPr>
            <p:nvPr/>
          </p:nvSpPr>
          <p:spPr bwMode="auto">
            <a:xfrm flipV="1">
              <a:off x="3509" y="2082"/>
              <a:ext cx="608" cy="20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1" lang="en-US" b="0">
                <a:solidFill>
                  <a:srgbClr val="000000"/>
                </a:solidFill>
              </a:endParaRPr>
            </a:p>
          </p:txBody>
        </p:sp>
        <p:sp>
          <p:nvSpPr>
            <p:cNvPr id="14379" name="Line 52"/>
            <p:cNvSpPr>
              <a:spLocks noChangeShapeType="1"/>
            </p:cNvSpPr>
            <p:nvPr/>
          </p:nvSpPr>
          <p:spPr bwMode="auto">
            <a:xfrm>
              <a:off x="3532" y="2498"/>
              <a:ext cx="592" cy="22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1" lang="en-US" b="0">
                <a:solidFill>
                  <a:srgbClr val="000000"/>
                </a:solidFill>
              </a:endParaRPr>
            </a:p>
          </p:txBody>
        </p:sp>
        <p:sp>
          <p:nvSpPr>
            <p:cNvPr id="14380" name="Rectangle 22"/>
            <p:cNvSpPr>
              <a:spLocks noChangeArrowheads="1"/>
            </p:cNvSpPr>
            <p:nvPr/>
          </p:nvSpPr>
          <p:spPr bwMode="auto">
            <a:xfrm>
              <a:off x="4128" y="1056"/>
              <a:ext cx="185" cy="21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14381" name="Line 53"/>
            <p:cNvSpPr>
              <a:spLocks noChangeShapeType="1"/>
            </p:cNvSpPr>
            <p:nvPr/>
          </p:nvSpPr>
          <p:spPr bwMode="auto">
            <a:xfrm>
              <a:off x="3584" y="2738"/>
              <a:ext cx="533" cy="45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1" lang="en-US" b="0">
                <a:solidFill>
                  <a:srgbClr val="000000"/>
                </a:solidFill>
              </a:endParaRPr>
            </a:p>
          </p:txBody>
        </p:sp>
        <p:sp>
          <p:nvSpPr>
            <p:cNvPr id="14382" name="Rectangle 54"/>
            <p:cNvSpPr>
              <a:spLocks noChangeArrowheads="1"/>
            </p:cNvSpPr>
            <p:nvPr/>
          </p:nvSpPr>
          <p:spPr bwMode="auto">
            <a:xfrm>
              <a:off x="4128" y="1728"/>
              <a:ext cx="185" cy="21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14383" name="Rectangle 55"/>
            <p:cNvSpPr>
              <a:spLocks noChangeArrowheads="1"/>
            </p:cNvSpPr>
            <p:nvPr/>
          </p:nvSpPr>
          <p:spPr bwMode="auto">
            <a:xfrm>
              <a:off x="4128" y="2400"/>
              <a:ext cx="185" cy="21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14384" name="Rectangle 56"/>
            <p:cNvSpPr>
              <a:spLocks noChangeArrowheads="1"/>
            </p:cNvSpPr>
            <p:nvPr/>
          </p:nvSpPr>
          <p:spPr bwMode="auto">
            <a:xfrm>
              <a:off x="4128" y="3072"/>
              <a:ext cx="185" cy="21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14385" name="Rectangle 57"/>
            <p:cNvSpPr>
              <a:spLocks noChangeArrowheads="1"/>
            </p:cNvSpPr>
            <p:nvPr/>
          </p:nvSpPr>
          <p:spPr bwMode="auto">
            <a:xfrm>
              <a:off x="3216" y="1728"/>
              <a:ext cx="185" cy="21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14386" name="Rectangle 58"/>
            <p:cNvSpPr>
              <a:spLocks noChangeArrowheads="1"/>
            </p:cNvSpPr>
            <p:nvPr/>
          </p:nvSpPr>
          <p:spPr bwMode="auto">
            <a:xfrm>
              <a:off x="4320" y="1968"/>
              <a:ext cx="31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 dirty="0">
                  <a:solidFill>
                    <a:srgbClr val="FFFFFF"/>
                  </a:solidFill>
                  <a:latin typeface="Calibri" pitchFamily="34" charset="0"/>
                </a:rPr>
                <a:t>5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1B7B-031F-4108-83F2-E56B0657229A}" type="slidenum">
              <a:rPr lang="en-US" altLang="zh-TW" smtClean="0">
                <a:solidFill>
                  <a:srgbClr val="FFFFFF"/>
                </a:solidFill>
              </a:rPr>
              <a:pPr/>
              <a:t>73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84623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3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3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1" lang="zh-TW" altLang="en-US" b="0">
              <a:solidFill>
                <a:srgbClr val="000000"/>
              </a:solidFill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560388" y="0"/>
            <a:ext cx="82296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dirty="0"/>
              <a:t>Insert 20 (10100): </a:t>
            </a:r>
            <a:r>
              <a:rPr lang="en-US" altLang="zh-TW" sz="2800" dirty="0"/>
              <a:t>Double Directory</a:t>
            </a:r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4452938" y="3751263"/>
            <a:ext cx="444500" cy="673100"/>
          </a:xfrm>
          <a:prstGeom prst="rightArrow">
            <a:avLst>
              <a:gd name="adj1" fmla="val 75009"/>
              <a:gd name="adj2" fmla="val 5003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1" lang="zh-TW" altLang="en-US" b="0">
              <a:solidFill>
                <a:srgbClr val="000000"/>
              </a:solidFill>
            </a:endParaRPr>
          </a:p>
        </p:txBody>
      </p:sp>
      <p:grpSp>
        <p:nvGrpSpPr>
          <p:cNvPr id="2" name="Group 132"/>
          <p:cNvGrpSpPr>
            <a:grpSpLocks/>
          </p:cNvGrpSpPr>
          <p:nvPr/>
        </p:nvGrpSpPr>
        <p:grpSpPr bwMode="auto">
          <a:xfrm>
            <a:off x="4851400" y="1828800"/>
            <a:ext cx="4268788" cy="4705350"/>
            <a:chOff x="3056" y="1152"/>
            <a:chExt cx="2689" cy="2964"/>
          </a:xfrm>
        </p:grpSpPr>
        <p:sp>
          <p:nvSpPr>
            <p:cNvPr id="15411" name="Freeform 52"/>
            <p:cNvSpPr>
              <a:spLocks/>
            </p:cNvSpPr>
            <p:nvPr/>
          </p:nvSpPr>
          <p:spPr bwMode="auto">
            <a:xfrm>
              <a:off x="4265" y="1936"/>
              <a:ext cx="757" cy="190"/>
            </a:xfrm>
            <a:custGeom>
              <a:avLst/>
              <a:gdLst>
                <a:gd name="T0" fmla="*/ 0 w 757"/>
                <a:gd name="T1" fmla="*/ 189 h 190"/>
                <a:gd name="T2" fmla="*/ 0 w 757"/>
                <a:gd name="T3" fmla="*/ 0 h 190"/>
                <a:gd name="T4" fmla="*/ 756 w 757"/>
                <a:gd name="T5" fmla="*/ 0 h 190"/>
                <a:gd name="T6" fmla="*/ 756 w 757"/>
                <a:gd name="T7" fmla="*/ 189 h 190"/>
                <a:gd name="T8" fmla="*/ 0 w 757"/>
                <a:gd name="T9" fmla="*/ 189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7"/>
                <a:gd name="T16" fmla="*/ 0 h 190"/>
                <a:gd name="T17" fmla="*/ 757 w 757"/>
                <a:gd name="T18" fmla="*/ 190 h 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7" h="190">
                  <a:moveTo>
                    <a:pt x="0" y="189"/>
                  </a:moveTo>
                  <a:lnTo>
                    <a:pt x="0" y="0"/>
                  </a:lnTo>
                  <a:lnTo>
                    <a:pt x="756" y="0"/>
                  </a:lnTo>
                  <a:lnTo>
                    <a:pt x="756" y="189"/>
                  </a:lnTo>
                  <a:lnTo>
                    <a:pt x="0" y="189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kumimoji="1" lang="zh-TW" altLang="en-US" b="0">
                <a:solidFill>
                  <a:srgbClr val="000000"/>
                </a:solidFill>
              </a:endParaRPr>
            </a:p>
          </p:txBody>
        </p:sp>
        <p:sp>
          <p:nvSpPr>
            <p:cNvPr id="15412" name="Freeform 53"/>
            <p:cNvSpPr>
              <a:spLocks/>
            </p:cNvSpPr>
            <p:nvPr/>
          </p:nvSpPr>
          <p:spPr bwMode="auto">
            <a:xfrm>
              <a:off x="4265" y="2502"/>
              <a:ext cx="757" cy="190"/>
            </a:xfrm>
            <a:custGeom>
              <a:avLst/>
              <a:gdLst>
                <a:gd name="T0" fmla="*/ 0 w 757"/>
                <a:gd name="T1" fmla="*/ 189 h 190"/>
                <a:gd name="T2" fmla="*/ 0 w 757"/>
                <a:gd name="T3" fmla="*/ 0 h 190"/>
                <a:gd name="T4" fmla="*/ 756 w 757"/>
                <a:gd name="T5" fmla="*/ 0 h 190"/>
                <a:gd name="T6" fmla="*/ 756 w 757"/>
                <a:gd name="T7" fmla="*/ 189 h 190"/>
                <a:gd name="T8" fmla="*/ 0 w 757"/>
                <a:gd name="T9" fmla="*/ 189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7"/>
                <a:gd name="T16" fmla="*/ 0 h 190"/>
                <a:gd name="T17" fmla="*/ 757 w 757"/>
                <a:gd name="T18" fmla="*/ 190 h 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7" h="190">
                  <a:moveTo>
                    <a:pt x="0" y="189"/>
                  </a:moveTo>
                  <a:lnTo>
                    <a:pt x="0" y="0"/>
                  </a:lnTo>
                  <a:lnTo>
                    <a:pt x="756" y="0"/>
                  </a:lnTo>
                  <a:lnTo>
                    <a:pt x="756" y="189"/>
                  </a:lnTo>
                  <a:lnTo>
                    <a:pt x="0" y="189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kumimoji="1" lang="zh-TW" altLang="en-US" b="0">
                <a:solidFill>
                  <a:srgbClr val="000000"/>
                </a:solidFill>
              </a:endParaRPr>
            </a:p>
          </p:txBody>
        </p:sp>
        <p:sp>
          <p:nvSpPr>
            <p:cNvPr id="15413" name="Freeform 54"/>
            <p:cNvSpPr>
              <a:spLocks/>
            </p:cNvSpPr>
            <p:nvPr/>
          </p:nvSpPr>
          <p:spPr bwMode="auto">
            <a:xfrm>
              <a:off x="4265" y="3070"/>
              <a:ext cx="757" cy="190"/>
            </a:xfrm>
            <a:custGeom>
              <a:avLst/>
              <a:gdLst>
                <a:gd name="T0" fmla="*/ 0 w 757"/>
                <a:gd name="T1" fmla="*/ 189 h 190"/>
                <a:gd name="T2" fmla="*/ 0 w 757"/>
                <a:gd name="T3" fmla="*/ 0 h 190"/>
                <a:gd name="T4" fmla="*/ 756 w 757"/>
                <a:gd name="T5" fmla="*/ 0 h 190"/>
                <a:gd name="T6" fmla="*/ 756 w 757"/>
                <a:gd name="T7" fmla="*/ 189 h 190"/>
                <a:gd name="T8" fmla="*/ 0 w 757"/>
                <a:gd name="T9" fmla="*/ 189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7"/>
                <a:gd name="T16" fmla="*/ 0 h 190"/>
                <a:gd name="T17" fmla="*/ 757 w 757"/>
                <a:gd name="T18" fmla="*/ 190 h 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7" h="190">
                  <a:moveTo>
                    <a:pt x="0" y="189"/>
                  </a:moveTo>
                  <a:lnTo>
                    <a:pt x="0" y="0"/>
                  </a:lnTo>
                  <a:lnTo>
                    <a:pt x="756" y="0"/>
                  </a:lnTo>
                  <a:lnTo>
                    <a:pt x="756" y="189"/>
                  </a:lnTo>
                  <a:lnTo>
                    <a:pt x="0" y="189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kumimoji="1" lang="zh-TW" altLang="en-US" b="0">
                <a:solidFill>
                  <a:srgbClr val="000000"/>
                </a:solidFill>
              </a:endParaRPr>
            </a:p>
          </p:txBody>
        </p:sp>
        <p:sp>
          <p:nvSpPr>
            <p:cNvPr id="15414" name="Freeform 58"/>
            <p:cNvSpPr>
              <a:spLocks/>
            </p:cNvSpPr>
            <p:nvPr/>
          </p:nvSpPr>
          <p:spPr bwMode="auto">
            <a:xfrm>
              <a:off x="4265" y="1369"/>
              <a:ext cx="757" cy="190"/>
            </a:xfrm>
            <a:custGeom>
              <a:avLst/>
              <a:gdLst>
                <a:gd name="T0" fmla="*/ 0 w 757"/>
                <a:gd name="T1" fmla="*/ 189 h 190"/>
                <a:gd name="T2" fmla="*/ 0 w 757"/>
                <a:gd name="T3" fmla="*/ 0 h 190"/>
                <a:gd name="T4" fmla="*/ 756 w 757"/>
                <a:gd name="T5" fmla="*/ 0 h 190"/>
                <a:gd name="T6" fmla="*/ 756 w 757"/>
                <a:gd name="T7" fmla="*/ 189 h 190"/>
                <a:gd name="T8" fmla="*/ 0 w 757"/>
                <a:gd name="T9" fmla="*/ 189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7"/>
                <a:gd name="T16" fmla="*/ 0 h 190"/>
                <a:gd name="T17" fmla="*/ 757 w 757"/>
                <a:gd name="T18" fmla="*/ 190 h 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7" h="190">
                  <a:moveTo>
                    <a:pt x="0" y="189"/>
                  </a:moveTo>
                  <a:lnTo>
                    <a:pt x="0" y="0"/>
                  </a:lnTo>
                  <a:lnTo>
                    <a:pt x="756" y="0"/>
                  </a:lnTo>
                  <a:lnTo>
                    <a:pt x="756" y="189"/>
                  </a:lnTo>
                  <a:lnTo>
                    <a:pt x="0" y="189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kumimoji="1" lang="zh-TW" altLang="en-US" b="0">
                <a:solidFill>
                  <a:srgbClr val="000000"/>
                </a:solidFill>
              </a:endParaRPr>
            </a:p>
          </p:txBody>
        </p:sp>
        <p:sp>
          <p:nvSpPr>
            <p:cNvPr id="15415" name="Freeform 60"/>
            <p:cNvSpPr>
              <a:spLocks/>
            </p:cNvSpPr>
            <p:nvPr/>
          </p:nvSpPr>
          <p:spPr bwMode="auto">
            <a:xfrm>
              <a:off x="4272" y="3660"/>
              <a:ext cx="757" cy="190"/>
            </a:xfrm>
            <a:custGeom>
              <a:avLst/>
              <a:gdLst>
                <a:gd name="T0" fmla="*/ 0 w 757"/>
                <a:gd name="T1" fmla="*/ 189 h 190"/>
                <a:gd name="T2" fmla="*/ 0 w 757"/>
                <a:gd name="T3" fmla="*/ 0 h 190"/>
                <a:gd name="T4" fmla="*/ 756 w 757"/>
                <a:gd name="T5" fmla="*/ 0 h 190"/>
                <a:gd name="T6" fmla="*/ 756 w 757"/>
                <a:gd name="T7" fmla="*/ 189 h 190"/>
                <a:gd name="T8" fmla="*/ 0 w 757"/>
                <a:gd name="T9" fmla="*/ 189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7"/>
                <a:gd name="T16" fmla="*/ 0 h 190"/>
                <a:gd name="T17" fmla="*/ 757 w 757"/>
                <a:gd name="T18" fmla="*/ 190 h 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7" h="190">
                  <a:moveTo>
                    <a:pt x="0" y="189"/>
                  </a:moveTo>
                  <a:lnTo>
                    <a:pt x="0" y="0"/>
                  </a:lnTo>
                  <a:lnTo>
                    <a:pt x="756" y="0"/>
                  </a:lnTo>
                  <a:lnTo>
                    <a:pt x="756" y="189"/>
                  </a:lnTo>
                  <a:lnTo>
                    <a:pt x="0" y="189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kumimoji="1" lang="zh-TW" altLang="en-US" b="0">
                <a:solidFill>
                  <a:srgbClr val="000000"/>
                </a:solidFill>
              </a:endParaRPr>
            </a:p>
          </p:txBody>
        </p:sp>
        <p:sp>
          <p:nvSpPr>
            <p:cNvPr id="15416" name="Freeform 62"/>
            <p:cNvSpPr>
              <a:spLocks/>
            </p:cNvSpPr>
            <p:nvPr/>
          </p:nvSpPr>
          <p:spPr bwMode="auto">
            <a:xfrm>
              <a:off x="3509" y="1936"/>
              <a:ext cx="379" cy="756"/>
            </a:xfrm>
            <a:custGeom>
              <a:avLst/>
              <a:gdLst>
                <a:gd name="T0" fmla="*/ 0 w 379"/>
                <a:gd name="T1" fmla="*/ 755 h 756"/>
                <a:gd name="T2" fmla="*/ 0 w 379"/>
                <a:gd name="T3" fmla="*/ 0 h 756"/>
                <a:gd name="T4" fmla="*/ 378 w 379"/>
                <a:gd name="T5" fmla="*/ 0 h 756"/>
                <a:gd name="T6" fmla="*/ 378 w 379"/>
                <a:gd name="T7" fmla="*/ 755 h 756"/>
                <a:gd name="T8" fmla="*/ 0 w 379"/>
                <a:gd name="T9" fmla="*/ 755 h 7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9"/>
                <a:gd name="T16" fmla="*/ 0 h 756"/>
                <a:gd name="T17" fmla="*/ 379 w 379"/>
                <a:gd name="T18" fmla="*/ 756 h 7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9" h="756">
                  <a:moveTo>
                    <a:pt x="0" y="755"/>
                  </a:moveTo>
                  <a:lnTo>
                    <a:pt x="0" y="0"/>
                  </a:lnTo>
                  <a:lnTo>
                    <a:pt x="378" y="0"/>
                  </a:lnTo>
                  <a:lnTo>
                    <a:pt x="378" y="755"/>
                  </a:lnTo>
                  <a:lnTo>
                    <a:pt x="0" y="755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kumimoji="1" lang="zh-TW" altLang="en-US" b="0">
                <a:solidFill>
                  <a:srgbClr val="000000"/>
                </a:solidFill>
              </a:endParaRPr>
            </a:p>
          </p:txBody>
        </p:sp>
        <p:sp>
          <p:nvSpPr>
            <p:cNvPr id="15417" name="Freeform 63"/>
            <p:cNvSpPr>
              <a:spLocks/>
            </p:cNvSpPr>
            <p:nvPr/>
          </p:nvSpPr>
          <p:spPr bwMode="auto">
            <a:xfrm>
              <a:off x="3509" y="2691"/>
              <a:ext cx="379" cy="758"/>
            </a:xfrm>
            <a:custGeom>
              <a:avLst/>
              <a:gdLst>
                <a:gd name="T0" fmla="*/ 0 w 379"/>
                <a:gd name="T1" fmla="*/ 757 h 758"/>
                <a:gd name="T2" fmla="*/ 0 w 379"/>
                <a:gd name="T3" fmla="*/ 0 h 758"/>
                <a:gd name="T4" fmla="*/ 378 w 379"/>
                <a:gd name="T5" fmla="*/ 0 h 758"/>
                <a:gd name="T6" fmla="*/ 378 w 379"/>
                <a:gd name="T7" fmla="*/ 757 h 758"/>
                <a:gd name="T8" fmla="*/ 0 w 379"/>
                <a:gd name="T9" fmla="*/ 757 h 7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9"/>
                <a:gd name="T16" fmla="*/ 0 h 758"/>
                <a:gd name="T17" fmla="*/ 379 w 379"/>
                <a:gd name="T18" fmla="*/ 758 h 7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9" h="758">
                  <a:moveTo>
                    <a:pt x="0" y="757"/>
                  </a:moveTo>
                  <a:lnTo>
                    <a:pt x="0" y="0"/>
                  </a:lnTo>
                  <a:lnTo>
                    <a:pt x="378" y="0"/>
                  </a:lnTo>
                  <a:lnTo>
                    <a:pt x="378" y="757"/>
                  </a:lnTo>
                  <a:lnTo>
                    <a:pt x="0" y="757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kumimoji="1" lang="zh-TW" altLang="en-US" b="0">
                <a:solidFill>
                  <a:srgbClr val="000000"/>
                </a:solidFill>
              </a:endParaRPr>
            </a:p>
          </p:txBody>
        </p:sp>
        <p:sp>
          <p:nvSpPr>
            <p:cNvPr id="15418" name="Rectangle 64"/>
            <p:cNvSpPr>
              <a:spLocks noChangeArrowheads="1"/>
            </p:cNvSpPr>
            <p:nvPr/>
          </p:nvSpPr>
          <p:spPr bwMode="auto">
            <a:xfrm>
              <a:off x="4623" y="3066"/>
              <a:ext cx="2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 dirty="0">
                  <a:solidFill>
                    <a:srgbClr val="FFFFFF"/>
                  </a:solidFill>
                  <a:latin typeface="Calibri" pitchFamily="34" charset="0"/>
                </a:rPr>
                <a:t>19</a:t>
              </a:r>
            </a:p>
          </p:txBody>
        </p:sp>
        <p:sp>
          <p:nvSpPr>
            <p:cNvPr id="15419" name="Rectangle 65"/>
            <p:cNvSpPr>
              <a:spLocks noChangeArrowheads="1"/>
            </p:cNvSpPr>
            <p:nvPr/>
          </p:nvSpPr>
          <p:spPr bwMode="auto">
            <a:xfrm>
              <a:off x="4272" y="1728"/>
              <a:ext cx="185" cy="21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15420" name="Rectangle 66"/>
            <p:cNvSpPr>
              <a:spLocks noChangeArrowheads="1"/>
            </p:cNvSpPr>
            <p:nvPr/>
          </p:nvSpPr>
          <p:spPr bwMode="auto">
            <a:xfrm>
              <a:off x="4267" y="2282"/>
              <a:ext cx="185" cy="21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15421" name="Rectangle 67"/>
            <p:cNvSpPr>
              <a:spLocks noChangeArrowheads="1"/>
            </p:cNvSpPr>
            <p:nvPr/>
          </p:nvSpPr>
          <p:spPr bwMode="auto">
            <a:xfrm>
              <a:off x="4272" y="2832"/>
              <a:ext cx="185" cy="21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15422" name="Rectangle 68"/>
            <p:cNvSpPr>
              <a:spLocks noChangeArrowheads="1"/>
            </p:cNvSpPr>
            <p:nvPr/>
          </p:nvSpPr>
          <p:spPr bwMode="auto">
            <a:xfrm>
              <a:off x="3197" y="1942"/>
              <a:ext cx="30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000</a:t>
              </a:r>
            </a:p>
          </p:txBody>
        </p:sp>
        <p:sp>
          <p:nvSpPr>
            <p:cNvPr id="15423" name="Rectangle 69"/>
            <p:cNvSpPr>
              <a:spLocks noChangeArrowheads="1"/>
            </p:cNvSpPr>
            <p:nvPr/>
          </p:nvSpPr>
          <p:spPr bwMode="auto">
            <a:xfrm>
              <a:off x="3197" y="2138"/>
              <a:ext cx="30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001</a:t>
              </a:r>
            </a:p>
          </p:txBody>
        </p:sp>
        <p:sp>
          <p:nvSpPr>
            <p:cNvPr id="15424" name="Rectangle 70"/>
            <p:cNvSpPr>
              <a:spLocks noChangeArrowheads="1"/>
            </p:cNvSpPr>
            <p:nvPr/>
          </p:nvSpPr>
          <p:spPr bwMode="auto">
            <a:xfrm>
              <a:off x="3191" y="2327"/>
              <a:ext cx="30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010</a:t>
              </a:r>
            </a:p>
          </p:txBody>
        </p:sp>
        <p:sp>
          <p:nvSpPr>
            <p:cNvPr id="15425" name="Rectangle 71"/>
            <p:cNvSpPr>
              <a:spLocks noChangeArrowheads="1"/>
            </p:cNvSpPr>
            <p:nvPr/>
          </p:nvSpPr>
          <p:spPr bwMode="auto">
            <a:xfrm>
              <a:off x="3191" y="2524"/>
              <a:ext cx="30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011</a:t>
              </a:r>
            </a:p>
          </p:txBody>
        </p:sp>
        <p:sp>
          <p:nvSpPr>
            <p:cNvPr id="15426" name="Rectangle 72"/>
            <p:cNvSpPr>
              <a:spLocks noChangeArrowheads="1"/>
            </p:cNvSpPr>
            <p:nvPr/>
          </p:nvSpPr>
          <p:spPr bwMode="auto">
            <a:xfrm>
              <a:off x="3184" y="2705"/>
              <a:ext cx="30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100</a:t>
              </a:r>
            </a:p>
          </p:txBody>
        </p:sp>
        <p:sp>
          <p:nvSpPr>
            <p:cNvPr id="15427" name="Rectangle 73"/>
            <p:cNvSpPr>
              <a:spLocks noChangeArrowheads="1"/>
            </p:cNvSpPr>
            <p:nvPr/>
          </p:nvSpPr>
          <p:spPr bwMode="auto">
            <a:xfrm>
              <a:off x="3184" y="2902"/>
              <a:ext cx="30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101</a:t>
              </a:r>
            </a:p>
          </p:txBody>
        </p:sp>
        <p:sp>
          <p:nvSpPr>
            <p:cNvPr id="15428" name="Rectangle 74"/>
            <p:cNvSpPr>
              <a:spLocks noChangeArrowheads="1"/>
            </p:cNvSpPr>
            <p:nvPr/>
          </p:nvSpPr>
          <p:spPr bwMode="auto">
            <a:xfrm>
              <a:off x="3176" y="3105"/>
              <a:ext cx="30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110</a:t>
              </a:r>
            </a:p>
          </p:txBody>
        </p:sp>
        <p:sp>
          <p:nvSpPr>
            <p:cNvPr id="15429" name="Rectangle 75"/>
            <p:cNvSpPr>
              <a:spLocks noChangeArrowheads="1"/>
            </p:cNvSpPr>
            <p:nvPr/>
          </p:nvSpPr>
          <p:spPr bwMode="auto">
            <a:xfrm>
              <a:off x="3184" y="3287"/>
              <a:ext cx="30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111</a:t>
              </a:r>
            </a:p>
          </p:txBody>
        </p:sp>
        <p:sp>
          <p:nvSpPr>
            <p:cNvPr id="15430" name="Rectangle 76"/>
            <p:cNvSpPr>
              <a:spLocks noChangeArrowheads="1"/>
            </p:cNvSpPr>
            <p:nvPr/>
          </p:nvSpPr>
          <p:spPr bwMode="auto">
            <a:xfrm>
              <a:off x="3504" y="1728"/>
              <a:ext cx="185" cy="21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15431" name="Rectangle 77"/>
            <p:cNvSpPr>
              <a:spLocks noChangeArrowheads="1"/>
            </p:cNvSpPr>
            <p:nvPr/>
          </p:nvSpPr>
          <p:spPr bwMode="auto">
            <a:xfrm>
              <a:off x="4272" y="1152"/>
              <a:ext cx="185" cy="21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99CC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15432" name="Rectangle 78"/>
            <p:cNvSpPr>
              <a:spLocks noChangeArrowheads="1"/>
            </p:cNvSpPr>
            <p:nvPr/>
          </p:nvSpPr>
          <p:spPr bwMode="auto">
            <a:xfrm>
              <a:off x="4272" y="3456"/>
              <a:ext cx="185" cy="21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99CC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15433" name="Rectangle 79"/>
            <p:cNvSpPr>
              <a:spLocks noChangeArrowheads="1"/>
            </p:cNvSpPr>
            <p:nvPr/>
          </p:nvSpPr>
          <p:spPr bwMode="auto">
            <a:xfrm>
              <a:off x="3328" y="3599"/>
              <a:ext cx="70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DIRECTORY</a:t>
              </a:r>
            </a:p>
          </p:txBody>
        </p:sp>
        <p:sp>
          <p:nvSpPr>
            <p:cNvPr id="15434" name="Rectangle 80"/>
            <p:cNvSpPr>
              <a:spLocks noChangeArrowheads="1"/>
            </p:cNvSpPr>
            <p:nvPr/>
          </p:nvSpPr>
          <p:spPr bwMode="auto">
            <a:xfrm>
              <a:off x="5053" y="1373"/>
              <a:ext cx="56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99CC00"/>
                  </a:solidFill>
                  <a:latin typeface="Calibri" pitchFamily="34" charset="0"/>
                </a:rPr>
                <a:t>Bucket A</a:t>
              </a:r>
            </a:p>
          </p:txBody>
        </p:sp>
        <p:sp>
          <p:nvSpPr>
            <p:cNvPr id="15435" name="Rectangle 81"/>
            <p:cNvSpPr>
              <a:spLocks noChangeArrowheads="1"/>
            </p:cNvSpPr>
            <p:nvPr/>
          </p:nvSpPr>
          <p:spPr bwMode="auto">
            <a:xfrm>
              <a:off x="5061" y="1948"/>
              <a:ext cx="56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Bucket B</a:t>
              </a:r>
            </a:p>
          </p:txBody>
        </p:sp>
        <p:sp>
          <p:nvSpPr>
            <p:cNvPr id="15436" name="Rectangle 82"/>
            <p:cNvSpPr>
              <a:spLocks noChangeArrowheads="1"/>
            </p:cNvSpPr>
            <p:nvPr/>
          </p:nvSpPr>
          <p:spPr bwMode="auto">
            <a:xfrm>
              <a:off x="5062" y="2507"/>
              <a:ext cx="56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Bucket C</a:t>
              </a:r>
            </a:p>
          </p:txBody>
        </p:sp>
        <p:sp>
          <p:nvSpPr>
            <p:cNvPr id="15437" name="Rectangle 83"/>
            <p:cNvSpPr>
              <a:spLocks noChangeArrowheads="1"/>
            </p:cNvSpPr>
            <p:nvPr/>
          </p:nvSpPr>
          <p:spPr bwMode="auto">
            <a:xfrm>
              <a:off x="5062" y="3082"/>
              <a:ext cx="57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Bucket D</a:t>
              </a:r>
            </a:p>
          </p:txBody>
        </p:sp>
        <p:sp>
          <p:nvSpPr>
            <p:cNvPr id="15438" name="Rectangle 84"/>
            <p:cNvSpPr>
              <a:spLocks noChangeArrowheads="1"/>
            </p:cNvSpPr>
            <p:nvPr/>
          </p:nvSpPr>
          <p:spPr bwMode="auto">
            <a:xfrm>
              <a:off x="5062" y="3649"/>
              <a:ext cx="63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99CC00"/>
                  </a:solidFill>
                  <a:latin typeface="Calibri" pitchFamily="34" charset="0"/>
                </a:rPr>
                <a:t>Bucket A2</a:t>
              </a:r>
            </a:p>
          </p:txBody>
        </p:sp>
        <p:sp>
          <p:nvSpPr>
            <p:cNvPr id="15439" name="Rectangle 85"/>
            <p:cNvSpPr>
              <a:spLocks noChangeArrowheads="1"/>
            </p:cNvSpPr>
            <p:nvPr/>
          </p:nvSpPr>
          <p:spPr bwMode="auto">
            <a:xfrm>
              <a:off x="4958" y="3793"/>
              <a:ext cx="78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99CC00"/>
                  </a:solidFill>
                  <a:latin typeface="Calibri" pitchFamily="34" charset="0"/>
                </a:rPr>
                <a:t>(`split image'</a:t>
              </a:r>
            </a:p>
          </p:txBody>
        </p:sp>
        <p:sp>
          <p:nvSpPr>
            <p:cNvPr id="15440" name="Rectangle 86"/>
            <p:cNvSpPr>
              <a:spLocks noChangeArrowheads="1"/>
            </p:cNvSpPr>
            <p:nvPr/>
          </p:nvSpPr>
          <p:spPr bwMode="auto">
            <a:xfrm>
              <a:off x="5002" y="3906"/>
              <a:ext cx="74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99CC00"/>
                  </a:solidFill>
                  <a:latin typeface="Calibri" pitchFamily="34" charset="0"/>
                </a:rPr>
                <a:t>of Bucket A)</a:t>
              </a:r>
            </a:p>
          </p:txBody>
        </p:sp>
        <p:sp>
          <p:nvSpPr>
            <p:cNvPr id="15441" name="Rectangle 87"/>
            <p:cNvSpPr>
              <a:spLocks noChangeArrowheads="1"/>
            </p:cNvSpPr>
            <p:nvPr/>
          </p:nvSpPr>
          <p:spPr bwMode="auto">
            <a:xfrm>
              <a:off x="4245" y="1363"/>
              <a:ext cx="3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 dirty="0">
                  <a:solidFill>
                    <a:srgbClr val="99CC00"/>
                  </a:solidFill>
                  <a:latin typeface="Calibri" pitchFamily="34" charset="0"/>
                </a:rPr>
                <a:t>32</a:t>
              </a:r>
            </a:p>
          </p:txBody>
        </p:sp>
        <p:sp>
          <p:nvSpPr>
            <p:cNvPr id="15442" name="Rectangle 88"/>
            <p:cNvSpPr>
              <a:spLocks noChangeArrowheads="1"/>
            </p:cNvSpPr>
            <p:nvPr/>
          </p:nvSpPr>
          <p:spPr bwMode="auto">
            <a:xfrm>
              <a:off x="4261" y="1931"/>
              <a:ext cx="1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 dirty="0">
                  <a:solidFill>
                    <a:srgbClr val="FFFFFF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15443" name="Rectangle 89"/>
            <p:cNvSpPr>
              <a:spLocks noChangeArrowheads="1"/>
            </p:cNvSpPr>
            <p:nvPr/>
          </p:nvSpPr>
          <p:spPr bwMode="auto">
            <a:xfrm>
              <a:off x="4446" y="1931"/>
              <a:ext cx="1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 dirty="0">
                  <a:solidFill>
                    <a:srgbClr val="FFFFFF"/>
                  </a:solidFill>
                  <a:latin typeface="Calibri" pitchFamily="34" charset="0"/>
                </a:rPr>
                <a:t>5</a:t>
              </a:r>
            </a:p>
          </p:txBody>
        </p:sp>
        <p:sp>
          <p:nvSpPr>
            <p:cNvPr id="15444" name="Rectangle 90"/>
            <p:cNvSpPr>
              <a:spLocks noChangeArrowheads="1"/>
            </p:cNvSpPr>
            <p:nvPr/>
          </p:nvSpPr>
          <p:spPr bwMode="auto">
            <a:xfrm>
              <a:off x="4629" y="1931"/>
              <a:ext cx="2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 dirty="0">
                  <a:solidFill>
                    <a:srgbClr val="FFFFFF"/>
                  </a:solidFill>
                  <a:latin typeface="Calibri" pitchFamily="34" charset="0"/>
                </a:rPr>
                <a:t>21</a:t>
              </a:r>
            </a:p>
          </p:txBody>
        </p:sp>
        <p:sp>
          <p:nvSpPr>
            <p:cNvPr id="15445" name="Rectangle 91"/>
            <p:cNvSpPr>
              <a:spLocks noChangeArrowheads="1"/>
            </p:cNvSpPr>
            <p:nvPr/>
          </p:nvSpPr>
          <p:spPr bwMode="auto">
            <a:xfrm>
              <a:off x="4811" y="1931"/>
              <a:ext cx="2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 dirty="0">
                  <a:solidFill>
                    <a:srgbClr val="FFFFFF"/>
                  </a:solidFill>
                  <a:latin typeface="Calibri" pitchFamily="34" charset="0"/>
                </a:rPr>
                <a:t>13</a:t>
              </a:r>
            </a:p>
          </p:txBody>
        </p:sp>
        <p:sp>
          <p:nvSpPr>
            <p:cNvPr id="15446" name="Rectangle 92"/>
            <p:cNvSpPr>
              <a:spLocks noChangeArrowheads="1"/>
            </p:cNvSpPr>
            <p:nvPr/>
          </p:nvSpPr>
          <p:spPr bwMode="auto">
            <a:xfrm>
              <a:off x="4450" y="1344"/>
              <a:ext cx="2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 dirty="0">
                  <a:solidFill>
                    <a:srgbClr val="99CC00"/>
                  </a:solidFill>
                  <a:latin typeface="Calibri" pitchFamily="34" charset="0"/>
                </a:rPr>
                <a:t>16</a:t>
              </a:r>
            </a:p>
          </p:txBody>
        </p:sp>
        <p:sp>
          <p:nvSpPr>
            <p:cNvPr id="15447" name="Rectangle 93"/>
            <p:cNvSpPr>
              <a:spLocks noChangeArrowheads="1"/>
            </p:cNvSpPr>
            <p:nvPr/>
          </p:nvSpPr>
          <p:spPr bwMode="auto">
            <a:xfrm>
              <a:off x="4245" y="2498"/>
              <a:ext cx="2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 dirty="0">
                  <a:solidFill>
                    <a:srgbClr val="FFFFFF"/>
                  </a:solidFill>
                  <a:latin typeface="Calibri" pitchFamily="34" charset="0"/>
                </a:rPr>
                <a:t>10</a:t>
              </a:r>
            </a:p>
          </p:txBody>
        </p:sp>
        <p:sp>
          <p:nvSpPr>
            <p:cNvPr id="15448" name="Rectangle 94"/>
            <p:cNvSpPr>
              <a:spLocks noChangeArrowheads="1"/>
            </p:cNvSpPr>
            <p:nvPr/>
          </p:nvSpPr>
          <p:spPr bwMode="auto">
            <a:xfrm>
              <a:off x="4245" y="3057"/>
              <a:ext cx="2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 dirty="0">
                  <a:solidFill>
                    <a:srgbClr val="FFFFFF"/>
                  </a:solidFill>
                  <a:latin typeface="Calibri" pitchFamily="34" charset="0"/>
                </a:rPr>
                <a:t>15</a:t>
              </a:r>
            </a:p>
          </p:txBody>
        </p:sp>
        <p:sp>
          <p:nvSpPr>
            <p:cNvPr id="15449" name="Rectangle 95"/>
            <p:cNvSpPr>
              <a:spLocks noChangeArrowheads="1"/>
            </p:cNvSpPr>
            <p:nvPr/>
          </p:nvSpPr>
          <p:spPr bwMode="auto">
            <a:xfrm>
              <a:off x="4446" y="3065"/>
              <a:ext cx="1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 dirty="0">
                  <a:solidFill>
                    <a:srgbClr val="FFFFFF"/>
                  </a:solidFill>
                  <a:latin typeface="Calibri" pitchFamily="34" charset="0"/>
                </a:rPr>
                <a:t>7</a:t>
              </a:r>
            </a:p>
          </p:txBody>
        </p:sp>
        <p:sp>
          <p:nvSpPr>
            <p:cNvPr id="15450" name="Rectangle 96"/>
            <p:cNvSpPr>
              <a:spLocks noChangeArrowheads="1"/>
            </p:cNvSpPr>
            <p:nvPr/>
          </p:nvSpPr>
          <p:spPr bwMode="auto">
            <a:xfrm>
              <a:off x="4268" y="3654"/>
              <a:ext cx="1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 dirty="0">
                  <a:solidFill>
                    <a:srgbClr val="99CC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15451" name="Rectangle 97"/>
            <p:cNvSpPr>
              <a:spLocks noChangeArrowheads="1"/>
            </p:cNvSpPr>
            <p:nvPr/>
          </p:nvSpPr>
          <p:spPr bwMode="auto">
            <a:xfrm>
              <a:off x="4639" y="3647"/>
              <a:ext cx="2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 dirty="0">
                  <a:solidFill>
                    <a:srgbClr val="99CC00"/>
                  </a:solidFill>
                  <a:latin typeface="Calibri" pitchFamily="34" charset="0"/>
                </a:rPr>
                <a:t>20</a:t>
              </a:r>
            </a:p>
          </p:txBody>
        </p:sp>
        <p:sp>
          <p:nvSpPr>
            <p:cNvPr id="15452" name="Rectangle 98"/>
            <p:cNvSpPr>
              <a:spLocks noChangeArrowheads="1"/>
            </p:cNvSpPr>
            <p:nvPr/>
          </p:nvSpPr>
          <p:spPr bwMode="auto">
            <a:xfrm>
              <a:off x="4450" y="3645"/>
              <a:ext cx="2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 dirty="0">
                  <a:solidFill>
                    <a:srgbClr val="99CC00"/>
                  </a:solidFill>
                  <a:latin typeface="Calibri" pitchFamily="34" charset="0"/>
                </a:rPr>
                <a:t>12</a:t>
              </a:r>
            </a:p>
          </p:txBody>
        </p:sp>
        <p:sp>
          <p:nvSpPr>
            <p:cNvPr id="15453" name="Line 99"/>
            <p:cNvSpPr>
              <a:spLocks noChangeShapeType="1"/>
            </p:cNvSpPr>
            <p:nvPr/>
          </p:nvSpPr>
          <p:spPr bwMode="auto">
            <a:xfrm>
              <a:off x="3510" y="2092"/>
              <a:ext cx="375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1" lang="en-US" b="0">
                <a:solidFill>
                  <a:srgbClr val="000000"/>
                </a:solidFill>
              </a:endParaRPr>
            </a:p>
          </p:txBody>
        </p:sp>
        <p:sp>
          <p:nvSpPr>
            <p:cNvPr id="15454" name="Line 100"/>
            <p:cNvSpPr>
              <a:spLocks noChangeShapeType="1"/>
            </p:cNvSpPr>
            <p:nvPr/>
          </p:nvSpPr>
          <p:spPr bwMode="auto">
            <a:xfrm>
              <a:off x="3516" y="2278"/>
              <a:ext cx="375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1" lang="en-US" b="0">
                <a:solidFill>
                  <a:srgbClr val="000000"/>
                </a:solidFill>
              </a:endParaRPr>
            </a:p>
          </p:txBody>
        </p:sp>
        <p:sp>
          <p:nvSpPr>
            <p:cNvPr id="15455" name="Line 101"/>
            <p:cNvSpPr>
              <a:spLocks noChangeShapeType="1"/>
            </p:cNvSpPr>
            <p:nvPr/>
          </p:nvSpPr>
          <p:spPr bwMode="auto">
            <a:xfrm>
              <a:off x="3514" y="2487"/>
              <a:ext cx="375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1" lang="en-US" b="0">
                <a:solidFill>
                  <a:srgbClr val="000000"/>
                </a:solidFill>
              </a:endParaRPr>
            </a:p>
          </p:txBody>
        </p:sp>
        <p:sp>
          <p:nvSpPr>
            <p:cNvPr id="15456" name="Line 102"/>
            <p:cNvSpPr>
              <a:spLocks noChangeShapeType="1"/>
            </p:cNvSpPr>
            <p:nvPr/>
          </p:nvSpPr>
          <p:spPr bwMode="auto">
            <a:xfrm>
              <a:off x="3527" y="2883"/>
              <a:ext cx="375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1" lang="en-US" b="0">
                <a:solidFill>
                  <a:srgbClr val="000000"/>
                </a:solidFill>
              </a:endParaRPr>
            </a:p>
          </p:txBody>
        </p:sp>
        <p:sp>
          <p:nvSpPr>
            <p:cNvPr id="15457" name="Line 103"/>
            <p:cNvSpPr>
              <a:spLocks noChangeShapeType="1"/>
            </p:cNvSpPr>
            <p:nvPr/>
          </p:nvSpPr>
          <p:spPr bwMode="auto">
            <a:xfrm>
              <a:off x="3511" y="3106"/>
              <a:ext cx="375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1" lang="en-US" b="0">
                <a:solidFill>
                  <a:srgbClr val="000000"/>
                </a:solidFill>
              </a:endParaRPr>
            </a:p>
          </p:txBody>
        </p:sp>
        <p:sp>
          <p:nvSpPr>
            <p:cNvPr id="15458" name="Line 104"/>
            <p:cNvSpPr>
              <a:spLocks noChangeShapeType="1"/>
            </p:cNvSpPr>
            <p:nvPr/>
          </p:nvSpPr>
          <p:spPr bwMode="auto">
            <a:xfrm>
              <a:off x="3517" y="3285"/>
              <a:ext cx="375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1" lang="en-US" b="0">
                <a:solidFill>
                  <a:srgbClr val="000000"/>
                </a:solidFill>
              </a:endParaRPr>
            </a:p>
          </p:txBody>
        </p:sp>
        <p:sp>
          <p:nvSpPr>
            <p:cNvPr id="15459" name="Line 105"/>
            <p:cNvSpPr>
              <a:spLocks noChangeShapeType="1"/>
            </p:cNvSpPr>
            <p:nvPr/>
          </p:nvSpPr>
          <p:spPr bwMode="auto">
            <a:xfrm flipV="1">
              <a:off x="3690" y="1485"/>
              <a:ext cx="570" cy="54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1" lang="en-US" b="0">
                <a:solidFill>
                  <a:srgbClr val="000000"/>
                </a:solidFill>
              </a:endParaRPr>
            </a:p>
          </p:txBody>
        </p:sp>
        <p:sp>
          <p:nvSpPr>
            <p:cNvPr id="15460" name="Line 106"/>
            <p:cNvSpPr>
              <a:spLocks noChangeShapeType="1"/>
            </p:cNvSpPr>
            <p:nvPr/>
          </p:nvSpPr>
          <p:spPr bwMode="auto">
            <a:xfrm flipV="1">
              <a:off x="3690" y="2047"/>
              <a:ext cx="578" cy="15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1" lang="en-US" b="0">
                <a:solidFill>
                  <a:srgbClr val="000000"/>
                </a:solidFill>
              </a:endParaRPr>
            </a:p>
          </p:txBody>
        </p:sp>
        <p:sp>
          <p:nvSpPr>
            <p:cNvPr id="15461" name="Line 107"/>
            <p:cNvSpPr>
              <a:spLocks noChangeShapeType="1"/>
            </p:cNvSpPr>
            <p:nvPr/>
          </p:nvSpPr>
          <p:spPr bwMode="auto">
            <a:xfrm>
              <a:off x="3698" y="2393"/>
              <a:ext cx="570" cy="217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1" lang="en-US" b="0">
                <a:solidFill>
                  <a:srgbClr val="000000"/>
                </a:solidFill>
              </a:endParaRPr>
            </a:p>
          </p:txBody>
        </p:sp>
        <p:sp>
          <p:nvSpPr>
            <p:cNvPr id="15462" name="Line 108"/>
            <p:cNvSpPr>
              <a:spLocks noChangeShapeType="1"/>
            </p:cNvSpPr>
            <p:nvPr/>
          </p:nvSpPr>
          <p:spPr bwMode="auto">
            <a:xfrm>
              <a:off x="3705" y="2595"/>
              <a:ext cx="555" cy="56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1" lang="en-US" b="0">
                <a:solidFill>
                  <a:srgbClr val="000000"/>
                </a:solidFill>
              </a:endParaRPr>
            </a:p>
          </p:txBody>
        </p:sp>
        <p:sp>
          <p:nvSpPr>
            <p:cNvPr id="15463" name="Line 109"/>
            <p:cNvSpPr>
              <a:spLocks noChangeShapeType="1"/>
            </p:cNvSpPr>
            <p:nvPr/>
          </p:nvSpPr>
          <p:spPr bwMode="auto">
            <a:xfrm>
              <a:off x="3653" y="2760"/>
              <a:ext cx="622" cy="98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1" lang="en-US" b="0">
                <a:solidFill>
                  <a:srgbClr val="000000"/>
                </a:solidFill>
              </a:endParaRPr>
            </a:p>
          </p:txBody>
        </p:sp>
        <p:sp>
          <p:nvSpPr>
            <p:cNvPr id="15464" name="Line 110"/>
            <p:cNvSpPr>
              <a:spLocks noChangeShapeType="1"/>
            </p:cNvSpPr>
            <p:nvPr/>
          </p:nvSpPr>
          <p:spPr bwMode="auto">
            <a:xfrm flipV="1">
              <a:off x="3672" y="2074"/>
              <a:ext cx="585" cy="92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1" lang="en-US" b="0">
                <a:solidFill>
                  <a:srgbClr val="000000"/>
                </a:solidFill>
              </a:endParaRPr>
            </a:p>
          </p:txBody>
        </p:sp>
        <p:sp>
          <p:nvSpPr>
            <p:cNvPr id="15465" name="Line 111"/>
            <p:cNvSpPr>
              <a:spLocks noChangeShapeType="1"/>
            </p:cNvSpPr>
            <p:nvPr/>
          </p:nvSpPr>
          <p:spPr bwMode="auto">
            <a:xfrm flipV="1">
              <a:off x="3680" y="2640"/>
              <a:ext cx="585" cy="57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1" lang="en-US" b="0">
                <a:solidFill>
                  <a:srgbClr val="000000"/>
                </a:solidFill>
              </a:endParaRPr>
            </a:p>
          </p:txBody>
        </p:sp>
        <p:sp>
          <p:nvSpPr>
            <p:cNvPr id="15466" name="Line 112"/>
            <p:cNvSpPr>
              <a:spLocks noChangeShapeType="1"/>
            </p:cNvSpPr>
            <p:nvPr/>
          </p:nvSpPr>
          <p:spPr bwMode="auto">
            <a:xfrm flipV="1">
              <a:off x="3680" y="3177"/>
              <a:ext cx="585" cy="19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1" lang="en-US" b="0">
                <a:solidFill>
                  <a:srgbClr val="000000"/>
                </a:solidFill>
              </a:endParaRPr>
            </a:p>
          </p:txBody>
        </p:sp>
        <p:sp>
          <p:nvSpPr>
            <p:cNvPr id="15467" name="Rectangle 122"/>
            <p:cNvSpPr>
              <a:spLocks noChangeArrowheads="1"/>
            </p:cNvSpPr>
            <p:nvPr/>
          </p:nvSpPr>
          <p:spPr bwMode="auto">
            <a:xfrm>
              <a:off x="3116" y="1202"/>
              <a:ext cx="82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LOCAL DEPTH</a:t>
              </a:r>
            </a:p>
          </p:txBody>
        </p:sp>
        <p:sp>
          <p:nvSpPr>
            <p:cNvPr id="15468" name="Rectangle 123"/>
            <p:cNvSpPr>
              <a:spLocks noChangeArrowheads="1"/>
            </p:cNvSpPr>
            <p:nvPr/>
          </p:nvSpPr>
          <p:spPr bwMode="auto">
            <a:xfrm>
              <a:off x="3056" y="1425"/>
              <a:ext cx="91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GLOBAL DEPTH</a:t>
              </a:r>
            </a:p>
          </p:txBody>
        </p:sp>
        <p:sp>
          <p:nvSpPr>
            <p:cNvPr id="15469" name="Freeform 124"/>
            <p:cNvSpPr>
              <a:spLocks/>
            </p:cNvSpPr>
            <p:nvPr/>
          </p:nvSpPr>
          <p:spPr bwMode="auto">
            <a:xfrm>
              <a:off x="3914" y="1213"/>
              <a:ext cx="361" cy="106"/>
            </a:xfrm>
            <a:custGeom>
              <a:avLst/>
              <a:gdLst>
                <a:gd name="T0" fmla="*/ 0 w 361"/>
                <a:gd name="T1" fmla="*/ 82 h 106"/>
                <a:gd name="T2" fmla="*/ 180 w 361"/>
                <a:gd name="T3" fmla="*/ 0 h 106"/>
                <a:gd name="T4" fmla="*/ 105 w 361"/>
                <a:gd name="T5" fmla="*/ 105 h 106"/>
                <a:gd name="T6" fmla="*/ 360 w 361"/>
                <a:gd name="T7" fmla="*/ 30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1"/>
                <a:gd name="T13" fmla="*/ 0 h 106"/>
                <a:gd name="T14" fmla="*/ 361 w 361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1" h="106">
                  <a:moveTo>
                    <a:pt x="0" y="82"/>
                  </a:moveTo>
                  <a:lnTo>
                    <a:pt x="180" y="0"/>
                  </a:lnTo>
                  <a:lnTo>
                    <a:pt x="105" y="105"/>
                  </a:lnTo>
                  <a:lnTo>
                    <a:pt x="360" y="3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kumimoji="1" lang="zh-TW" altLang="en-US" b="0">
                <a:solidFill>
                  <a:srgbClr val="000000"/>
                </a:solidFill>
              </a:endParaRPr>
            </a:p>
          </p:txBody>
        </p:sp>
        <p:sp>
          <p:nvSpPr>
            <p:cNvPr id="15470" name="Freeform 125"/>
            <p:cNvSpPr>
              <a:spLocks/>
            </p:cNvSpPr>
            <p:nvPr/>
          </p:nvSpPr>
          <p:spPr bwMode="auto">
            <a:xfrm>
              <a:off x="3599" y="1580"/>
              <a:ext cx="114" cy="174"/>
            </a:xfrm>
            <a:custGeom>
              <a:avLst/>
              <a:gdLst>
                <a:gd name="T0" fmla="*/ 75 w 114"/>
                <a:gd name="T1" fmla="*/ 0 h 174"/>
                <a:gd name="T2" fmla="*/ 113 w 114"/>
                <a:gd name="T3" fmla="*/ 68 h 174"/>
                <a:gd name="T4" fmla="*/ 0 w 114"/>
                <a:gd name="T5" fmla="*/ 38 h 174"/>
                <a:gd name="T6" fmla="*/ 15 w 114"/>
                <a:gd name="T7" fmla="*/ 173 h 1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"/>
                <a:gd name="T13" fmla="*/ 0 h 174"/>
                <a:gd name="T14" fmla="*/ 114 w 114"/>
                <a:gd name="T15" fmla="*/ 174 h 1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" h="174">
                  <a:moveTo>
                    <a:pt x="75" y="0"/>
                  </a:moveTo>
                  <a:lnTo>
                    <a:pt x="113" y="68"/>
                  </a:lnTo>
                  <a:lnTo>
                    <a:pt x="0" y="38"/>
                  </a:lnTo>
                  <a:lnTo>
                    <a:pt x="15" y="173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kumimoji="1" lang="zh-TW" altLang="en-US" b="0">
                <a:solidFill>
                  <a:srgbClr val="000000"/>
                </a:solidFill>
              </a:endParaRPr>
            </a:p>
          </p:txBody>
        </p:sp>
      </p:grpSp>
      <p:grpSp>
        <p:nvGrpSpPr>
          <p:cNvPr id="15367" name="Group 131"/>
          <p:cNvGrpSpPr>
            <a:grpSpLocks/>
          </p:cNvGrpSpPr>
          <p:nvPr/>
        </p:nvGrpSpPr>
        <p:grpSpPr bwMode="auto">
          <a:xfrm>
            <a:off x="292100" y="1295400"/>
            <a:ext cx="4081463" cy="3344863"/>
            <a:chOff x="184" y="816"/>
            <a:chExt cx="2571" cy="2107"/>
          </a:xfrm>
        </p:grpSpPr>
        <p:sp>
          <p:nvSpPr>
            <p:cNvPr id="15369" name="Freeform 7"/>
            <p:cNvSpPr>
              <a:spLocks/>
            </p:cNvSpPr>
            <p:nvPr/>
          </p:nvSpPr>
          <p:spPr bwMode="auto">
            <a:xfrm>
              <a:off x="1409" y="1596"/>
              <a:ext cx="749" cy="188"/>
            </a:xfrm>
            <a:custGeom>
              <a:avLst/>
              <a:gdLst>
                <a:gd name="T0" fmla="*/ 0 w 749"/>
                <a:gd name="T1" fmla="*/ 187 h 188"/>
                <a:gd name="T2" fmla="*/ 0 w 749"/>
                <a:gd name="T3" fmla="*/ 0 h 188"/>
                <a:gd name="T4" fmla="*/ 748 w 749"/>
                <a:gd name="T5" fmla="*/ 0 h 188"/>
                <a:gd name="T6" fmla="*/ 748 w 749"/>
                <a:gd name="T7" fmla="*/ 187 h 188"/>
                <a:gd name="T8" fmla="*/ 0 w 749"/>
                <a:gd name="T9" fmla="*/ 187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9"/>
                <a:gd name="T16" fmla="*/ 0 h 188"/>
                <a:gd name="T17" fmla="*/ 749 w 749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9" h="188">
                  <a:moveTo>
                    <a:pt x="0" y="187"/>
                  </a:moveTo>
                  <a:lnTo>
                    <a:pt x="0" y="0"/>
                  </a:lnTo>
                  <a:lnTo>
                    <a:pt x="748" y="0"/>
                  </a:lnTo>
                  <a:lnTo>
                    <a:pt x="748" y="187"/>
                  </a:lnTo>
                  <a:lnTo>
                    <a:pt x="0" y="187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kumimoji="1" lang="zh-TW" altLang="en-US" b="0">
                <a:solidFill>
                  <a:srgbClr val="000000"/>
                </a:solidFill>
              </a:endParaRPr>
            </a:p>
          </p:txBody>
        </p:sp>
        <p:sp>
          <p:nvSpPr>
            <p:cNvPr id="15370" name="Freeform 8"/>
            <p:cNvSpPr>
              <a:spLocks/>
            </p:cNvSpPr>
            <p:nvPr/>
          </p:nvSpPr>
          <p:spPr bwMode="auto">
            <a:xfrm>
              <a:off x="1409" y="2157"/>
              <a:ext cx="749" cy="188"/>
            </a:xfrm>
            <a:custGeom>
              <a:avLst/>
              <a:gdLst>
                <a:gd name="T0" fmla="*/ 0 w 749"/>
                <a:gd name="T1" fmla="*/ 187 h 188"/>
                <a:gd name="T2" fmla="*/ 0 w 749"/>
                <a:gd name="T3" fmla="*/ 0 h 188"/>
                <a:gd name="T4" fmla="*/ 748 w 749"/>
                <a:gd name="T5" fmla="*/ 0 h 188"/>
                <a:gd name="T6" fmla="*/ 748 w 749"/>
                <a:gd name="T7" fmla="*/ 187 h 188"/>
                <a:gd name="T8" fmla="*/ 0 w 749"/>
                <a:gd name="T9" fmla="*/ 187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9"/>
                <a:gd name="T16" fmla="*/ 0 h 188"/>
                <a:gd name="T17" fmla="*/ 749 w 749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9" h="188">
                  <a:moveTo>
                    <a:pt x="0" y="187"/>
                  </a:moveTo>
                  <a:lnTo>
                    <a:pt x="0" y="0"/>
                  </a:lnTo>
                  <a:lnTo>
                    <a:pt x="748" y="0"/>
                  </a:lnTo>
                  <a:lnTo>
                    <a:pt x="748" y="187"/>
                  </a:lnTo>
                  <a:lnTo>
                    <a:pt x="0" y="187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kumimoji="1" lang="zh-TW" altLang="en-US" b="0">
                <a:solidFill>
                  <a:srgbClr val="000000"/>
                </a:solidFill>
              </a:endParaRPr>
            </a:p>
          </p:txBody>
        </p:sp>
        <p:sp>
          <p:nvSpPr>
            <p:cNvPr id="15371" name="Freeform 9"/>
            <p:cNvSpPr>
              <a:spLocks/>
            </p:cNvSpPr>
            <p:nvPr/>
          </p:nvSpPr>
          <p:spPr bwMode="auto">
            <a:xfrm>
              <a:off x="1409" y="2718"/>
              <a:ext cx="749" cy="188"/>
            </a:xfrm>
            <a:custGeom>
              <a:avLst/>
              <a:gdLst>
                <a:gd name="T0" fmla="*/ 0 w 749"/>
                <a:gd name="T1" fmla="*/ 187 h 188"/>
                <a:gd name="T2" fmla="*/ 0 w 749"/>
                <a:gd name="T3" fmla="*/ 0 h 188"/>
                <a:gd name="T4" fmla="*/ 748 w 749"/>
                <a:gd name="T5" fmla="*/ 0 h 188"/>
                <a:gd name="T6" fmla="*/ 748 w 749"/>
                <a:gd name="T7" fmla="*/ 187 h 188"/>
                <a:gd name="T8" fmla="*/ 0 w 749"/>
                <a:gd name="T9" fmla="*/ 187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9"/>
                <a:gd name="T16" fmla="*/ 0 h 188"/>
                <a:gd name="T17" fmla="*/ 749 w 749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9" h="188">
                  <a:moveTo>
                    <a:pt x="0" y="187"/>
                  </a:moveTo>
                  <a:lnTo>
                    <a:pt x="0" y="0"/>
                  </a:lnTo>
                  <a:lnTo>
                    <a:pt x="748" y="0"/>
                  </a:lnTo>
                  <a:lnTo>
                    <a:pt x="748" y="187"/>
                  </a:lnTo>
                  <a:lnTo>
                    <a:pt x="0" y="187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kumimoji="1" lang="zh-TW" altLang="en-US" b="0">
                <a:solidFill>
                  <a:srgbClr val="000000"/>
                </a:solidFill>
              </a:endParaRPr>
            </a:p>
          </p:txBody>
        </p:sp>
        <p:sp>
          <p:nvSpPr>
            <p:cNvPr id="15372" name="Freeform 13"/>
            <p:cNvSpPr>
              <a:spLocks/>
            </p:cNvSpPr>
            <p:nvPr/>
          </p:nvSpPr>
          <p:spPr bwMode="auto">
            <a:xfrm>
              <a:off x="1409" y="1036"/>
              <a:ext cx="749" cy="187"/>
            </a:xfrm>
            <a:custGeom>
              <a:avLst/>
              <a:gdLst>
                <a:gd name="T0" fmla="*/ 0 w 749"/>
                <a:gd name="T1" fmla="*/ 186 h 187"/>
                <a:gd name="T2" fmla="*/ 0 w 749"/>
                <a:gd name="T3" fmla="*/ 0 h 187"/>
                <a:gd name="T4" fmla="*/ 748 w 749"/>
                <a:gd name="T5" fmla="*/ 0 h 187"/>
                <a:gd name="T6" fmla="*/ 748 w 749"/>
                <a:gd name="T7" fmla="*/ 186 h 187"/>
                <a:gd name="T8" fmla="*/ 0 w 749"/>
                <a:gd name="T9" fmla="*/ 186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9"/>
                <a:gd name="T16" fmla="*/ 0 h 187"/>
                <a:gd name="T17" fmla="*/ 749 w 749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9" h="187">
                  <a:moveTo>
                    <a:pt x="0" y="186"/>
                  </a:moveTo>
                  <a:lnTo>
                    <a:pt x="0" y="0"/>
                  </a:lnTo>
                  <a:lnTo>
                    <a:pt x="748" y="0"/>
                  </a:lnTo>
                  <a:lnTo>
                    <a:pt x="748" y="186"/>
                  </a:lnTo>
                  <a:lnTo>
                    <a:pt x="0" y="186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kumimoji="1" lang="zh-TW" altLang="en-US" b="0">
                <a:solidFill>
                  <a:srgbClr val="000000"/>
                </a:solidFill>
              </a:endParaRPr>
            </a:p>
          </p:txBody>
        </p:sp>
        <p:sp>
          <p:nvSpPr>
            <p:cNvPr id="15373" name="Freeform 15"/>
            <p:cNvSpPr>
              <a:spLocks/>
            </p:cNvSpPr>
            <p:nvPr/>
          </p:nvSpPr>
          <p:spPr bwMode="auto">
            <a:xfrm>
              <a:off x="662" y="1596"/>
              <a:ext cx="374" cy="749"/>
            </a:xfrm>
            <a:custGeom>
              <a:avLst/>
              <a:gdLst>
                <a:gd name="T0" fmla="*/ 0 w 374"/>
                <a:gd name="T1" fmla="*/ 748 h 749"/>
                <a:gd name="T2" fmla="*/ 0 w 374"/>
                <a:gd name="T3" fmla="*/ 0 h 749"/>
                <a:gd name="T4" fmla="*/ 373 w 374"/>
                <a:gd name="T5" fmla="*/ 0 h 749"/>
                <a:gd name="T6" fmla="*/ 373 w 374"/>
                <a:gd name="T7" fmla="*/ 748 h 749"/>
                <a:gd name="T8" fmla="*/ 0 w 374"/>
                <a:gd name="T9" fmla="*/ 748 h 7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4"/>
                <a:gd name="T16" fmla="*/ 0 h 749"/>
                <a:gd name="T17" fmla="*/ 374 w 374"/>
                <a:gd name="T18" fmla="*/ 749 h 7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4" h="749">
                  <a:moveTo>
                    <a:pt x="0" y="748"/>
                  </a:moveTo>
                  <a:lnTo>
                    <a:pt x="0" y="0"/>
                  </a:lnTo>
                  <a:lnTo>
                    <a:pt x="373" y="0"/>
                  </a:lnTo>
                  <a:lnTo>
                    <a:pt x="373" y="748"/>
                  </a:lnTo>
                  <a:lnTo>
                    <a:pt x="0" y="748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kumimoji="1" lang="zh-TW" altLang="en-US" b="0">
                <a:solidFill>
                  <a:srgbClr val="000000"/>
                </a:solidFill>
              </a:endParaRPr>
            </a:p>
          </p:txBody>
        </p:sp>
        <p:sp>
          <p:nvSpPr>
            <p:cNvPr id="15374" name="Rectangle 19"/>
            <p:cNvSpPr>
              <a:spLocks noChangeArrowheads="1"/>
            </p:cNvSpPr>
            <p:nvPr/>
          </p:nvSpPr>
          <p:spPr bwMode="auto">
            <a:xfrm>
              <a:off x="372" y="1609"/>
              <a:ext cx="24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00</a:t>
              </a:r>
            </a:p>
          </p:txBody>
        </p:sp>
        <p:sp>
          <p:nvSpPr>
            <p:cNvPr id="15375" name="Rectangle 20"/>
            <p:cNvSpPr>
              <a:spLocks noChangeArrowheads="1"/>
            </p:cNvSpPr>
            <p:nvPr/>
          </p:nvSpPr>
          <p:spPr bwMode="auto">
            <a:xfrm>
              <a:off x="372" y="1804"/>
              <a:ext cx="24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01</a:t>
              </a:r>
            </a:p>
          </p:txBody>
        </p:sp>
        <p:sp>
          <p:nvSpPr>
            <p:cNvPr id="15376" name="Rectangle 21"/>
            <p:cNvSpPr>
              <a:spLocks noChangeArrowheads="1"/>
            </p:cNvSpPr>
            <p:nvPr/>
          </p:nvSpPr>
          <p:spPr bwMode="auto">
            <a:xfrm>
              <a:off x="358" y="1983"/>
              <a:ext cx="24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10</a:t>
              </a:r>
            </a:p>
          </p:txBody>
        </p:sp>
        <p:sp>
          <p:nvSpPr>
            <p:cNvPr id="15377" name="Rectangle 22"/>
            <p:cNvSpPr>
              <a:spLocks noChangeArrowheads="1"/>
            </p:cNvSpPr>
            <p:nvPr/>
          </p:nvSpPr>
          <p:spPr bwMode="auto">
            <a:xfrm>
              <a:off x="366" y="2162"/>
              <a:ext cx="24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11</a:t>
              </a:r>
            </a:p>
          </p:txBody>
        </p:sp>
        <p:sp>
          <p:nvSpPr>
            <p:cNvPr id="15378" name="Rectangle 23"/>
            <p:cNvSpPr>
              <a:spLocks noChangeArrowheads="1"/>
            </p:cNvSpPr>
            <p:nvPr/>
          </p:nvSpPr>
          <p:spPr bwMode="auto">
            <a:xfrm>
              <a:off x="672" y="1392"/>
              <a:ext cx="185" cy="21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15379" name="Rectangle 24"/>
            <p:cNvSpPr>
              <a:spLocks noChangeArrowheads="1"/>
            </p:cNvSpPr>
            <p:nvPr/>
          </p:nvSpPr>
          <p:spPr bwMode="auto">
            <a:xfrm>
              <a:off x="1413" y="1378"/>
              <a:ext cx="185" cy="21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15380" name="Rectangle 26"/>
            <p:cNvSpPr>
              <a:spLocks noChangeArrowheads="1"/>
            </p:cNvSpPr>
            <p:nvPr/>
          </p:nvSpPr>
          <p:spPr bwMode="auto">
            <a:xfrm>
              <a:off x="1413" y="2483"/>
              <a:ext cx="185" cy="21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15381" name="Rectangle 27"/>
            <p:cNvSpPr>
              <a:spLocks noChangeArrowheads="1"/>
            </p:cNvSpPr>
            <p:nvPr/>
          </p:nvSpPr>
          <p:spPr bwMode="auto">
            <a:xfrm>
              <a:off x="246" y="856"/>
              <a:ext cx="82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LOCAL DEPTH</a:t>
              </a:r>
            </a:p>
          </p:txBody>
        </p:sp>
        <p:sp>
          <p:nvSpPr>
            <p:cNvPr id="15382" name="Rectangle 28"/>
            <p:cNvSpPr>
              <a:spLocks noChangeArrowheads="1"/>
            </p:cNvSpPr>
            <p:nvPr/>
          </p:nvSpPr>
          <p:spPr bwMode="auto">
            <a:xfrm>
              <a:off x="1392" y="816"/>
              <a:ext cx="185" cy="21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15383" name="Rectangle 30"/>
            <p:cNvSpPr>
              <a:spLocks noChangeArrowheads="1"/>
            </p:cNvSpPr>
            <p:nvPr/>
          </p:nvSpPr>
          <p:spPr bwMode="auto">
            <a:xfrm>
              <a:off x="492" y="2611"/>
              <a:ext cx="70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DIRECTORY</a:t>
              </a:r>
            </a:p>
          </p:txBody>
        </p:sp>
        <p:sp>
          <p:nvSpPr>
            <p:cNvPr id="15384" name="Rectangle 31"/>
            <p:cNvSpPr>
              <a:spLocks noChangeArrowheads="1"/>
            </p:cNvSpPr>
            <p:nvPr/>
          </p:nvSpPr>
          <p:spPr bwMode="auto">
            <a:xfrm>
              <a:off x="184" y="1079"/>
              <a:ext cx="91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GLOBAL DEPTH</a:t>
              </a:r>
            </a:p>
          </p:txBody>
        </p:sp>
        <p:sp>
          <p:nvSpPr>
            <p:cNvPr id="15385" name="Rectangle 32"/>
            <p:cNvSpPr>
              <a:spLocks noChangeArrowheads="1"/>
            </p:cNvSpPr>
            <p:nvPr/>
          </p:nvSpPr>
          <p:spPr bwMode="auto">
            <a:xfrm>
              <a:off x="2182" y="965"/>
              <a:ext cx="56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Bucket A</a:t>
              </a:r>
            </a:p>
          </p:txBody>
        </p:sp>
        <p:sp>
          <p:nvSpPr>
            <p:cNvPr id="15386" name="Rectangle 33"/>
            <p:cNvSpPr>
              <a:spLocks noChangeArrowheads="1"/>
            </p:cNvSpPr>
            <p:nvPr/>
          </p:nvSpPr>
          <p:spPr bwMode="auto">
            <a:xfrm>
              <a:off x="2182" y="1557"/>
              <a:ext cx="56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Bucket B</a:t>
              </a:r>
            </a:p>
          </p:txBody>
        </p:sp>
        <p:sp>
          <p:nvSpPr>
            <p:cNvPr id="15387" name="Rectangle 34"/>
            <p:cNvSpPr>
              <a:spLocks noChangeArrowheads="1"/>
            </p:cNvSpPr>
            <p:nvPr/>
          </p:nvSpPr>
          <p:spPr bwMode="auto">
            <a:xfrm>
              <a:off x="2182" y="2104"/>
              <a:ext cx="56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Bucket C</a:t>
              </a:r>
            </a:p>
          </p:txBody>
        </p:sp>
        <p:sp>
          <p:nvSpPr>
            <p:cNvPr id="15388" name="Rectangle 35"/>
            <p:cNvSpPr>
              <a:spLocks noChangeArrowheads="1"/>
            </p:cNvSpPr>
            <p:nvPr/>
          </p:nvSpPr>
          <p:spPr bwMode="auto">
            <a:xfrm>
              <a:off x="2182" y="2654"/>
              <a:ext cx="57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Bucket D</a:t>
              </a:r>
            </a:p>
          </p:txBody>
        </p:sp>
        <p:sp>
          <p:nvSpPr>
            <p:cNvPr id="15389" name="Rectangle 39"/>
            <p:cNvSpPr>
              <a:spLocks noChangeArrowheads="1"/>
            </p:cNvSpPr>
            <p:nvPr/>
          </p:nvSpPr>
          <p:spPr bwMode="auto">
            <a:xfrm>
              <a:off x="1416" y="1599"/>
              <a:ext cx="1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 dirty="0">
                  <a:solidFill>
                    <a:srgbClr val="FFFFFF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15390" name="Rectangle 40"/>
            <p:cNvSpPr>
              <a:spLocks noChangeArrowheads="1"/>
            </p:cNvSpPr>
            <p:nvPr/>
          </p:nvSpPr>
          <p:spPr bwMode="auto">
            <a:xfrm>
              <a:off x="1584" y="1584"/>
              <a:ext cx="1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 dirty="0">
                  <a:solidFill>
                    <a:srgbClr val="FFFFFF"/>
                  </a:solidFill>
                  <a:latin typeface="Calibri" pitchFamily="34" charset="0"/>
                </a:rPr>
                <a:t>5</a:t>
              </a:r>
            </a:p>
          </p:txBody>
        </p:sp>
        <p:sp>
          <p:nvSpPr>
            <p:cNvPr id="15391" name="Rectangle 41"/>
            <p:cNvSpPr>
              <a:spLocks noChangeArrowheads="1"/>
            </p:cNvSpPr>
            <p:nvPr/>
          </p:nvSpPr>
          <p:spPr bwMode="auto">
            <a:xfrm>
              <a:off x="1788" y="1598"/>
              <a:ext cx="2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 dirty="0">
                  <a:solidFill>
                    <a:srgbClr val="FFFFFF"/>
                  </a:solidFill>
                  <a:latin typeface="Calibri" pitchFamily="34" charset="0"/>
                </a:rPr>
                <a:t>21</a:t>
              </a:r>
            </a:p>
          </p:txBody>
        </p:sp>
        <p:sp>
          <p:nvSpPr>
            <p:cNvPr id="15392" name="Rectangle 42"/>
            <p:cNvSpPr>
              <a:spLocks noChangeArrowheads="1"/>
            </p:cNvSpPr>
            <p:nvPr/>
          </p:nvSpPr>
          <p:spPr bwMode="auto">
            <a:xfrm>
              <a:off x="1951" y="1598"/>
              <a:ext cx="2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 dirty="0">
                  <a:solidFill>
                    <a:srgbClr val="FFFFFF"/>
                  </a:solidFill>
                  <a:latin typeface="Calibri" pitchFamily="34" charset="0"/>
                </a:rPr>
                <a:t>13</a:t>
              </a:r>
            </a:p>
          </p:txBody>
        </p:sp>
        <p:sp>
          <p:nvSpPr>
            <p:cNvPr id="15393" name="Rectangle 43"/>
            <p:cNvSpPr>
              <a:spLocks noChangeArrowheads="1"/>
            </p:cNvSpPr>
            <p:nvPr/>
          </p:nvSpPr>
          <p:spPr bwMode="auto">
            <a:xfrm>
              <a:off x="1780" y="1037"/>
              <a:ext cx="2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 dirty="0">
                  <a:solidFill>
                    <a:srgbClr val="FFFFFF"/>
                  </a:solidFill>
                  <a:latin typeface="Calibri" pitchFamily="34" charset="0"/>
                </a:rPr>
                <a:t>32</a:t>
              </a:r>
            </a:p>
          </p:txBody>
        </p:sp>
        <p:sp>
          <p:nvSpPr>
            <p:cNvPr id="15394" name="Rectangle 44"/>
            <p:cNvSpPr>
              <a:spLocks noChangeArrowheads="1"/>
            </p:cNvSpPr>
            <p:nvPr/>
          </p:nvSpPr>
          <p:spPr bwMode="auto">
            <a:xfrm>
              <a:off x="1951" y="1029"/>
              <a:ext cx="2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 dirty="0">
                  <a:solidFill>
                    <a:srgbClr val="FFFFFF"/>
                  </a:solidFill>
                  <a:latin typeface="Calibri" pitchFamily="34" charset="0"/>
                </a:rPr>
                <a:t>16</a:t>
              </a:r>
            </a:p>
          </p:txBody>
        </p:sp>
        <p:sp>
          <p:nvSpPr>
            <p:cNvPr id="15395" name="Rectangle 45"/>
            <p:cNvSpPr>
              <a:spLocks noChangeArrowheads="1"/>
            </p:cNvSpPr>
            <p:nvPr/>
          </p:nvSpPr>
          <p:spPr bwMode="auto">
            <a:xfrm>
              <a:off x="1407" y="2150"/>
              <a:ext cx="2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 dirty="0">
                  <a:solidFill>
                    <a:srgbClr val="FFFFFF"/>
                  </a:solidFill>
                  <a:latin typeface="Calibri" pitchFamily="34" charset="0"/>
                </a:rPr>
                <a:t>10</a:t>
              </a:r>
            </a:p>
          </p:txBody>
        </p:sp>
        <p:sp>
          <p:nvSpPr>
            <p:cNvPr id="15396" name="Rectangle 46"/>
            <p:cNvSpPr>
              <a:spLocks noChangeArrowheads="1"/>
            </p:cNvSpPr>
            <p:nvPr/>
          </p:nvSpPr>
          <p:spPr bwMode="auto">
            <a:xfrm>
              <a:off x="1399" y="2711"/>
              <a:ext cx="2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 dirty="0">
                  <a:solidFill>
                    <a:srgbClr val="FFFFFF"/>
                  </a:solidFill>
                  <a:latin typeface="Calibri" pitchFamily="34" charset="0"/>
                </a:rPr>
                <a:t>15</a:t>
              </a:r>
            </a:p>
          </p:txBody>
        </p:sp>
        <p:sp>
          <p:nvSpPr>
            <p:cNvPr id="15397" name="Rectangle 47"/>
            <p:cNvSpPr>
              <a:spLocks noChangeArrowheads="1"/>
            </p:cNvSpPr>
            <p:nvPr/>
          </p:nvSpPr>
          <p:spPr bwMode="auto">
            <a:xfrm>
              <a:off x="1598" y="2711"/>
              <a:ext cx="1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 dirty="0">
                  <a:solidFill>
                    <a:srgbClr val="FFFFFF"/>
                  </a:solidFill>
                  <a:latin typeface="Calibri" pitchFamily="34" charset="0"/>
                </a:rPr>
                <a:t>7</a:t>
              </a:r>
            </a:p>
          </p:txBody>
        </p:sp>
        <p:sp>
          <p:nvSpPr>
            <p:cNvPr id="15398" name="Rectangle 48"/>
            <p:cNvSpPr>
              <a:spLocks noChangeArrowheads="1"/>
            </p:cNvSpPr>
            <p:nvPr/>
          </p:nvSpPr>
          <p:spPr bwMode="auto">
            <a:xfrm>
              <a:off x="1772" y="2711"/>
              <a:ext cx="2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 dirty="0">
                  <a:solidFill>
                    <a:srgbClr val="FFFFFF"/>
                  </a:solidFill>
                  <a:latin typeface="Calibri" pitchFamily="34" charset="0"/>
                </a:rPr>
                <a:t>19</a:t>
              </a:r>
            </a:p>
          </p:txBody>
        </p:sp>
        <p:sp>
          <p:nvSpPr>
            <p:cNvPr id="15399" name="Rectangle 49"/>
            <p:cNvSpPr>
              <a:spLocks noChangeArrowheads="1"/>
            </p:cNvSpPr>
            <p:nvPr/>
          </p:nvSpPr>
          <p:spPr bwMode="auto">
            <a:xfrm>
              <a:off x="1392" y="1008"/>
              <a:ext cx="1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 dirty="0">
                  <a:solidFill>
                    <a:srgbClr val="FFFFFF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15400" name="Rectangle 50"/>
            <p:cNvSpPr>
              <a:spLocks noChangeArrowheads="1"/>
            </p:cNvSpPr>
            <p:nvPr/>
          </p:nvSpPr>
          <p:spPr bwMode="auto">
            <a:xfrm>
              <a:off x="1536" y="1008"/>
              <a:ext cx="2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 dirty="0">
                  <a:solidFill>
                    <a:srgbClr val="FFFFFF"/>
                  </a:solidFill>
                  <a:latin typeface="Calibri" pitchFamily="34" charset="0"/>
                </a:rPr>
                <a:t>12</a:t>
              </a:r>
            </a:p>
          </p:txBody>
        </p:sp>
        <p:sp>
          <p:nvSpPr>
            <p:cNvPr id="15401" name="Line 113"/>
            <p:cNvSpPr>
              <a:spLocks noChangeShapeType="1"/>
            </p:cNvSpPr>
            <p:nvPr/>
          </p:nvSpPr>
          <p:spPr bwMode="auto">
            <a:xfrm>
              <a:off x="677" y="1778"/>
              <a:ext cx="375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1" lang="en-US" b="0">
                <a:solidFill>
                  <a:srgbClr val="000000"/>
                </a:solidFill>
              </a:endParaRPr>
            </a:p>
          </p:txBody>
        </p:sp>
        <p:sp>
          <p:nvSpPr>
            <p:cNvPr id="15402" name="Line 114"/>
            <p:cNvSpPr>
              <a:spLocks noChangeShapeType="1"/>
            </p:cNvSpPr>
            <p:nvPr/>
          </p:nvSpPr>
          <p:spPr bwMode="auto">
            <a:xfrm>
              <a:off x="668" y="1949"/>
              <a:ext cx="375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1" lang="en-US" b="0">
                <a:solidFill>
                  <a:srgbClr val="000000"/>
                </a:solidFill>
              </a:endParaRPr>
            </a:p>
          </p:txBody>
        </p:sp>
        <p:sp>
          <p:nvSpPr>
            <p:cNvPr id="15403" name="Line 115"/>
            <p:cNvSpPr>
              <a:spLocks noChangeShapeType="1"/>
            </p:cNvSpPr>
            <p:nvPr/>
          </p:nvSpPr>
          <p:spPr bwMode="auto">
            <a:xfrm>
              <a:off x="666" y="2142"/>
              <a:ext cx="375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1" lang="en-US" b="0">
                <a:solidFill>
                  <a:srgbClr val="000000"/>
                </a:solidFill>
              </a:endParaRPr>
            </a:p>
          </p:txBody>
        </p:sp>
        <p:sp>
          <p:nvSpPr>
            <p:cNvPr id="15404" name="Line 116"/>
            <p:cNvSpPr>
              <a:spLocks noChangeShapeType="1"/>
            </p:cNvSpPr>
            <p:nvPr/>
          </p:nvSpPr>
          <p:spPr bwMode="auto">
            <a:xfrm flipV="1">
              <a:off x="822" y="1134"/>
              <a:ext cx="577" cy="547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1" lang="en-US" b="0">
                <a:solidFill>
                  <a:srgbClr val="000000"/>
                </a:solidFill>
              </a:endParaRPr>
            </a:p>
          </p:txBody>
        </p:sp>
        <p:sp>
          <p:nvSpPr>
            <p:cNvPr id="15405" name="Line 117"/>
            <p:cNvSpPr>
              <a:spLocks noChangeShapeType="1"/>
            </p:cNvSpPr>
            <p:nvPr/>
          </p:nvSpPr>
          <p:spPr bwMode="auto">
            <a:xfrm flipV="1">
              <a:off x="822" y="1681"/>
              <a:ext cx="585" cy="20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1" lang="en-US" b="0">
                <a:solidFill>
                  <a:srgbClr val="000000"/>
                </a:solidFill>
              </a:endParaRPr>
            </a:p>
          </p:txBody>
        </p:sp>
        <p:sp>
          <p:nvSpPr>
            <p:cNvPr id="15406" name="Line 118"/>
            <p:cNvSpPr>
              <a:spLocks noChangeShapeType="1"/>
            </p:cNvSpPr>
            <p:nvPr/>
          </p:nvSpPr>
          <p:spPr bwMode="auto">
            <a:xfrm>
              <a:off x="847" y="2052"/>
              <a:ext cx="555" cy="20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1" lang="en-US" b="0">
                <a:solidFill>
                  <a:srgbClr val="000000"/>
                </a:solidFill>
              </a:endParaRPr>
            </a:p>
          </p:txBody>
        </p:sp>
        <p:sp>
          <p:nvSpPr>
            <p:cNvPr id="15407" name="Line 119"/>
            <p:cNvSpPr>
              <a:spLocks noChangeShapeType="1"/>
            </p:cNvSpPr>
            <p:nvPr/>
          </p:nvSpPr>
          <p:spPr bwMode="auto">
            <a:xfrm>
              <a:off x="862" y="2307"/>
              <a:ext cx="540" cy="51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1" lang="en-US" b="0">
                <a:solidFill>
                  <a:srgbClr val="000000"/>
                </a:solidFill>
              </a:endParaRPr>
            </a:p>
          </p:txBody>
        </p:sp>
        <p:sp>
          <p:nvSpPr>
            <p:cNvPr id="15408" name="Freeform 120"/>
            <p:cNvSpPr>
              <a:spLocks/>
            </p:cNvSpPr>
            <p:nvPr/>
          </p:nvSpPr>
          <p:spPr bwMode="auto">
            <a:xfrm>
              <a:off x="1042" y="867"/>
              <a:ext cx="361" cy="106"/>
            </a:xfrm>
            <a:custGeom>
              <a:avLst/>
              <a:gdLst>
                <a:gd name="T0" fmla="*/ 0 w 361"/>
                <a:gd name="T1" fmla="*/ 82 h 106"/>
                <a:gd name="T2" fmla="*/ 180 w 361"/>
                <a:gd name="T3" fmla="*/ 0 h 106"/>
                <a:gd name="T4" fmla="*/ 105 w 361"/>
                <a:gd name="T5" fmla="*/ 105 h 106"/>
                <a:gd name="T6" fmla="*/ 360 w 361"/>
                <a:gd name="T7" fmla="*/ 30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1"/>
                <a:gd name="T13" fmla="*/ 0 h 106"/>
                <a:gd name="T14" fmla="*/ 361 w 361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1" h="106">
                  <a:moveTo>
                    <a:pt x="0" y="82"/>
                  </a:moveTo>
                  <a:lnTo>
                    <a:pt x="180" y="0"/>
                  </a:lnTo>
                  <a:lnTo>
                    <a:pt x="105" y="105"/>
                  </a:lnTo>
                  <a:lnTo>
                    <a:pt x="360" y="3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kumimoji="1" lang="zh-TW" altLang="en-US" b="0">
                <a:solidFill>
                  <a:srgbClr val="000000"/>
                </a:solidFill>
              </a:endParaRPr>
            </a:p>
          </p:txBody>
        </p:sp>
        <p:sp>
          <p:nvSpPr>
            <p:cNvPr id="15409" name="Freeform 121"/>
            <p:cNvSpPr>
              <a:spLocks/>
            </p:cNvSpPr>
            <p:nvPr/>
          </p:nvSpPr>
          <p:spPr bwMode="auto">
            <a:xfrm>
              <a:off x="727" y="1234"/>
              <a:ext cx="114" cy="174"/>
            </a:xfrm>
            <a:custGeom>
              <a:avLst/>
              <a:gdLst>
                <a:gd name="T0" fmla="*/ 75 w 114"/>
                <a:gd name="T1" fmla="*/ 0 h 174"/>
                <a:gd name="T2" fmla="*/ 113 w 114"/>
                <a:gd name="T3" fmla="*/ 68 h 174"/>
                <a:gd name="T4" fmla="*/ 0 w 114"/>
                <a:gd name="T5" fmla="*/ 38 h 174"/>
                <a:gd name="T6" fmla="*/ 15 w 114"/>
                <a:gd name="T7" fmla="*/ 173 h 1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"/>
                <a:gd name="T13" fmla="*/ 0 h 174"/>
                <a:gd name="T14" fmla="*/ 114 w 114"/>
                <a:gd name="T15" fmla="*/ 174 h 1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" h="174">
                  <a:moveTo>
                    <a:pt x="75" y="0"/>
                  </a:moveTo>
                  <a:lnTo>
                    <a:pt x="113" y="68"/>
                  </a:lnTo>
                  <a:lnTo>
                    <a:pt x="0" y="38"/>
                  </a:lnTo>
                  <a:lnTo>
                    <a:pt x="15" y="173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kumimoji="1" lang="zh-TW" altLang="en-US" b="0">
                <a:solidFill>
                  <a:srgbClr val="000000"/>
                </a:solidFill>
              </a:endParaRPr>
            </a:p>
          </p:txBody>
        </p:sp>
        <p:sp>
          <p:nvSpPr>
            <p:cNvPr id="15410" name="Rectangle 126"/>
            <p:cNvSpPr>
              <a:spLocks noChangeArrowheads="1"/>
            </p:cNvSpPr>
            <p:nvPr/>
          </p:nvSpPr>
          <p:spPr bwMode="auto">
            <a:xfrm>
              <a:off x="1392" y="1920"/>
              <a:ext cx="185" cy="21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TW" sz="1600" b="0" i="1">
                  <a:solidFill>
                    <a:srgbClr val="FFFFFF"/>
                  </a:solidFill>
                  <a:latin typeface="Calibri" pitchFamily="34" charset="0"/>
                </a:rPr>
                <a:t>2</a:t>
              </a:r>
            </a:p>
          </p:txBody>
        </p:sp>
      </p:grpSp>
      <p:sp>
        <p:nvSpPr>
          <p:cNvPr id="15368" name="Rectangle 127"/>
          <p:cNvSpPr>
            <a:spLocks noChangeArrowheads="1"/>
          </p:cNvSpPr>
          <p:nvPr/>
        </p:nvSpPr>
        <p:spPr bwMode="auto">
          <a:xfrm>
            <a:off x="152400" y="4724400"/>
            <a:ext cx="4724400" cy="2028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defTabSz="838221"/>
            <a:r>
              <a:rPr lang="en-US" altLang="zh-TW" dirty="0">
                <a:solidFill>
                  <a:srgbClr val="FFFF00"/>
                </a:solidFill>
              </a:rPr>
              <a:t>Split the bucket  </a:t>
            </a:r>
            <a:r>
              <a:rPr lang="en-US" altLang="zh-TW" b="0" dirty="0">
                <a:solidFill>
                  <a:schemeClr val="accent3"/>
                </a:solidFill>
              </a:rPr>
              <a:t>when local depth = global depth</a:t>
            </a:r>
          </a:p>
          <a:p>
            <a:pPr defTabSz="838221"/>
            <a:r>
              <a:rPr lang="en-US" altLang="zh-TW" dirty="0">
                <a:solidFill>
                  <a:srgbClr val="FFFF00"/>
                </a:solidFill>
              </a:rPr>
              <a:t>- if yes</a:t>
            </a:r>
            <a:r>
              <a:rPr lang="en-US" altLang="zh-TW" b="0" dirty="0">
                <a:solidFill>
                  <a:schemeClr val="accent3"/>
                </a:solidFill>
              </a:rPr>
              <a:t>, double the directory + rehash the entries and distribute into two buckets</a:t>
            </a:r>
          </a:p>
          <a:p>
            <a:pPr defTabSz="838221"/>
            <a:r>
              <a:rPr lang="en-US" altLang="zh-TW" dirty="0">
                <a:solidFill>
                  <a:srgbClr val="FFFF00"/>
                </a:solidFill>
              </a:rPr>
              <a:t>- if no</a:t>
            </a:r>
            <a:r>
              <a:rPr lang="en-US" altLang="zh-TW" b="0" dirty="0">
                <a:solidFill>
                  <a:schemeClr val="accent3"/>
                </a:solidFill>
              </a:rPr>
              <a:t>, rehash the entries and distribute them into two buckets. </a:t>
            </a:r>
          </a:p>
          <a:p>
            <a:pPr defTabSz="838221"/>
            <a:r>
              <a:rPr lang="en-US" altLang="zh-TW" b="0" dirty="0">
                <a:solidFill>
                  <a:schemeClr val="accent3"/>
                </a:solidFill>
              </a:rPr>
              <a:t>- increment the local depth.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52457" y="6575425"/>
            <a:ext cx="2133600" cy="476250"/>
          </a:xfrm>
        </p:spPr>
        <p:txBody>
          <a:bodyPr/>
          <a:lstStyle/>
          <a:p>
            <a:fld id="{2F545717-EBFB-4D59-9353-A43001D2B0F7}" type="slidenum">
              <a:rPr lang="en-US" altLang="zh-TW" smtClean="0">
                <a:solidFill>
                  <a:srgbClr val="FFFFFF"/>
                </a:solidFill>
              </a:rPr>
              <a:pPr/>
              <a:t>74</a:t>
            </a:fld>
            <a:endParaRPr lang="en-US" altLang="zh-TW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07983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467078" y="22578"/>
            <a:ext cx="8229600" cy="891822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dirty="0"/>
              <a:t>Insert 9 (1001): </a:t>
            </a:r>
            <a:r>
              <a:rPr lang="en-US" altLang="zh-TW" sz="3200" dirty="0"/>
              <a:t>only Split Bucket</a:t>
            </a: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4452938" y="3751263"/>
            <a:ext cx="444500" cy="673100"/>
          </a:xfrm>
          <a:prstGeom prst="rightArrow">
            <a:avLst>
              <a:gd name="adj1" fmla="val 75009"/>
              <a:gd name="adj2" fmla="val 5003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1" lang="zh-TW" altLang="en-US" b="0">
              <a:solidFill>
                <a:srgbClr val="000000"/>
              </a:solidFill>
            </a:endParaRPr>
          </a:p>
        </p:txBody>
      </p:sp>
      <p:sp>
        <p:nvSpPr>
          <p:cNvPr id="16389" name="Freeform 107"/>
          <p:cNvSpPr>
            <a:spLocks/>
          </p:cNvSpPr>
          <p:nvPr/>
        </p:nvSpPr>
        <p:spPr bwMode="auto">
          <a:xfrm>
            <a:off x="6700838" y="2613025"/>
            <a:ext cx="1201737" cy="301625"/>
          </a:xfrm>
          <a:custGeom>
            <a:avLst/>
            <a:gdLst>
              <a:gd name="T0" fmla="*/ 0 w 757"/>
              <a:gd name="T1" fmla="*/ 300038 h 190"/>
              <a:gd name="T2" fmla="*/ 0 w 757"/>
              <a:gd name="T3" fmla="*/ 0 h 190"/>
              <a:gd name="T4" fmla="*/ 1200150 w 757"/>
              <a:gd name="T5" fmla="*/ 0 h 190"/>
              <a:gd name="T6" fmla="*/ 1200150 w 757"/>
              <a:gd name="T7" fmla="*/ 300038 h 190"/>
              <a:gd name="T8" fmla="*/ 0 w 757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7"/>
              <a:gd name="T16" fmla="*/ 0 h 190"/>
              <a:gd name="T17" fmla="*/ 757 w 757"/>
              <a:gd name="T18" fmla="*/ 190 h 1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1" lang="zh-TW" altLang="en-US" b="0">
              <a:solidFill>
                <a:srgbClr val="000000"/>
              </a:solidFill>
            </a:endParaRPr>
          </a:p>
        </p:txBody>
      </p:sp>
      <p:sp>
        <p:nvSpPr>
          <p:cNvPr id="16390" name="Freeform 108"/>
          <p:cNvSpPr>
            <a:spLocks/>
          </p:cNvSpPr>
          <p:nvPr/>
        </p:nvSpPr>
        <p:spPr bwMode="auto">
          <a:xfrm>
            <a:off x="6700838" y="3511550"/>
            <a:ext cx="1201737" cy="301625"/>
          </a:xfrm>
          <a:custGeom>
            <a:avLst/>
            <a:gdLst>
              <a:gd name="T0" fmla="*/ 0 w 757"/>
              <a:gd name="T1" fmla="*/ 300038 h 190"/>
              <a:gd name="T2" fmla="*/ 0 w 757"/>
              <a:gd name="T3" fmla="*/ 0 h 190"/>
              <a:gd name="T4" fmla="*/ 1200150 w 757"/>
              <a:gd name="T5" fmla="*/ 0 h 190"/>
              <a:gd name="T6" fmla="*/ 1200150 w 757"/>
              <a:gd name="T7" fmla="*/ 300038 h 190"/>
              <a:gd name="T8" fmla="*/ 0 w 757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7"/>
              <a:gd name="T16" fmla="*/ 0 h 190"/>
              <a:gd name="T17" fmla="*/ 757 w 757"/>
              <a:gd name="T18" fmla="*/ 190 h 1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1" lang="zh-TW" altLang="en-US" b="0">
              <a:solidFill>
                <a:srgbClr val="000000"/>
              </a:solidFill>
            </a:endParaRPr>
          </a:p>
        </p:txBody>
      </p:sp>
      <p:sp>
        <p:nvSpPr>
          <p:cNvPr id="16391" name="Freeform 109"/>
          <p:cNvSpPr>
            <a:spLocks/>
          </p:cNvSpPr>
          <p:nvPr/>
        </p:nvSpPr>
        <p:spPr bwMode="auto">
          <a:xfrm>
            <a:off x="6700838" y="4413250"/>
            <a:ext cx="1201737" cy="301625"/>
          </a:xfrm>
          <a:custGeom>
            <a:avLst/>
            <a:gdLst>
              <a:gd name="T0" fmla="*/ 0 w 757"/>
              <a:gd name="T1" fmla="*/ 300038 h 190"/>
              <a:gd name="T2" fmla="*/ 0 w 757"/>
              <a:gd name="T3" fmla="*/ 0 h 190"/>
              <a:gd name="T4" fmla="*/ 1200150 w 757"/>
              <a:gd name="T5" fmla="*/ 0 h 190"/>
              <a:gd name="T6" fmla="*/ 1200150 w 757"/>
              <a:gd name="T7" fmla="*/ 300038 h 190"/>
              <a:gd name="T8" fmla="*/ 0 w 757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7"/>
              <a:gd name="T16" fmla="*/ 0 h 190"/>
              <a:gd name="T17" fmla="*/ 757 w 757"/>
              <a:gd name="T18" fmla="*/ 190 h 1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1" lang="zh-TW" altLang="en-US" b="0">
              <a:solidFill>
                <a:srgbClr val="000000"/>
              </a:solidFill>
            </a:endParaRPr>
          </a:p>
        </p:txBody>
      </p:sp>
      <p:sp>
        <p:nvSpPr>
          <p:cNvPr id="16392" name="Freeform 110"/>
          <p:cNvSpPr>
            <a:spLocks/>
          </p:cNvSpPr>
          <p:nvPr/>
        </p:nvSpPr>
        <p:spPr bwMode="auto">
          <a:xfrm>
            <a:off x="6700838" y="1712913"/>
            <a:ext cx="1201737" cy="301625"/>
          </a:xfrm>
          <a:custGeom>
            <a:avLst/>
            <a:gdLst>
              <a:gd name="T0" fmla="*/ 0 w 757"/>
              <a:gd name="T1" fmla="*/ 300038 h 190"/>
              <a:gd name="T2" fmla="*/ 0 w 757"/>
              <a:gd name="T3" fmla="*/ 0 h 190"/>
              <a:gd name="T4" fmla="*/ 1200150 w 757"/>
              <a:gd name="T5" fmla="*/ 0 h 190"/>
              <a:gd name="T6" fmla="*/ 1200150 w 757"/>
              <a:gd name="T7" fmla="*/ 300038 h 190"/>
              <a:gd name="T8" fmla="*/ 0 w 757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7"/>
              <a:gd name="T16" fmla="*/ 0 h 190"/>
              <a:gd name="T17" fmla="*/ 757 w 757"/>
              <a:gd name="T18" fmla="*/ 190 h 1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1" lang="zh-TW" altLang="en-US" b="0">
              <a:solidFill>
                <a:srgbClr val="000000"/>
              </a:solidFill>
            </a:endParaRPr>
          </a:p>
        </p:txBody>
      </p:sp>
      <p:sp>
        <p:nvSpPr>
          <p:cNvPr id="16393" name="Freeform 111"/>
          <p:cNvSpPr>
            <a:spLocks/>
          </p:cNvSpPr>
          <p:nvPr/>
        </p:nvSpPr>
        <p:spPr bwMode="auto">
          <a:xfrm>
            <a:off x="6711950" y="5349875"/>
            <a:ext cx="1201738" cy="301625"/>
          </a:xfrm>
          <a:custGeom>
            <a:avLst/>
            <a:gdLst>
              <a:gd name="T0" fmla="*/ 0 w 757"/>
              <a:gd name="T1" fmla="*/ 300038 h 190"/>
              <a:gd name="T2" fmla="*/ 0 w 757"/>
              <a:gd name="T3" fmla="*/ 0 h 190"/>
              <a:gd name="T4" fmla="*/ 1200150 w 757"/>
              <a:gd name="T5" fmla="*/ 0 h 190"/>
              <a:gd name="T6" fmla="*/ 1200150 w 757"/>
              <a:gd name="T7" fmla="*/ 300038 h 190"/>
              <a:gd name="T8" fmla="*/ 0 w 757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7"/>
              <a:gd name="T16" fmla="*/ 0 h 190"/>
              <a:gd name="T17" fmla="*/ 757 w 757"/>
              <a:gd name="T18" fmla="*/ 190 h 1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1" lang="zh-TW" altLang="en-US" b="0">
              <a:solidFill>
                <a:srgbClr val="000000"/>
              </a:solidFill>
            </a:endParaRPr>
          </a:p>
        </p:txBody>
      </p:sp>
      <p:sp>
        <p:nvSpPr>
          <p:cNvPr id="16394" name="Freeform 112"/>
          <p:cNvSpPr>
            <a:spLocks/>
          </p:cNvSpPr>
          <p:nvPr/>
        </p:nvSpPr>
        <p:spPr bwMode="auto">
          <a:xfrm>
            <a:off x="5500688" y="2613025"/>
            <a:ext cx="601662" cy="1200150"/>
          </a:xfrm>
          <a:custGeom>
            <a:avLst/>
            <a:gdLst>
              <a:gd name="T0" fmla="*/ 0 w 379"/>
              <a:gd name="T1" fmla="*/ 1198563 h 756"/>
              <a:gd name="T2" fmla="*/ 0 w 379"/>
              <a:gd name="T3" fmla="*/ 0 h 756"/>
              <a:gd name="T4" fmla="*/ 600075 w 379"/>
              <a:gd name="T5" fmla="*/ 0 h 756"/>
              <a:gd name="T6" fmla="*/ 600075 w 379"/>
              <a:gd name="T7" fmla="*/ 1198563 h 756"/>
              <a:gd name="T8" fmla="*/ 0 w 379"/>
              <a:gd name="T9" fmla="*/ 1198563 h 7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9"/>
              <a:gd name="T16" fmla="*/ 0 h 756"/>
              <a:gd name="T17" fmla="*/ 379 w 379"/>
              <a:gd name="T18" fmla="*/ 756 h 7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9" h="756">
                <a:moveTo>
                  <a:pt x="0" y="755"/>
                </a:moveTo>
                <a:lnTo>
                  <a:pt x="0" y="0"/>
                </a:lnTo>
                <a:lnTo>
                  <a:pt x="378" y="0"/>
                </a:lnTo>
                <a:lnTo>
                  <a:pt x="378" y="755"/>
                </a:lnTo>
                <a:lnTo>
                  <a:pt x="0" y="755"/>
                </a:lnTo>
              </a:path>
            </a:pathLst>
          </a:custGeom>
          <a:noFill/>
          <a:ln w="12700" cap="rnd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1" lang="zh-TW" altLang="en-US" b="0">
              <a:solidFill>
                <a:srgbClr val="000000"/>
              </a:solidFill>
            </a:endParaRPr>
          </a:p>
        </p:txBody>
      </p:sp>
      <p:sp>
        <p:nvSpPr>
          <p:cNvPr id="16395" name="Freeform 113"/>
          <p:cNvSpPr>
            <a:spLocks/>
          </p:cNvSpPr>
          <p:nvPr/>
        </p:nvSpPr>
        <p:spPr bwMode="auto">
          <a:xfrm>
            <a:off x="5500688" y="3811588"/>
            <a:ext cx="601662" cy="1203325"/>
          </a:xfrm>
          <a:custGeom>
            <a:avLst/>
            <a:gdLst>
              <a:gd name="T0" fmla="*/ 0 w 379"/>
              <a:gd name="T1" fmla="*/ 1201738 h 758"/>
              <a:gd name="T2" fmla="*/ 0 w 379"/>
              <a:gd name="T3" fmla="*/ 0 h 758"/>
              <a:gd name="T4" fmla="*/ 600075 w 379"/>
              <a:gd name="T5" fmla="*/ 0 h 758"/>
              <a:gd name="T6" fmla="*/ 600075 w 379"/>
              <a:gd name="T7" fmla="*/ 1201738 h 758"/>
              <a:gd name="T8" fmla="*/ 0 w 379"/>
              <a:gd name="T9" fmla="*/ 1201738 h 7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9"/>
              <a:gd name="T16" fmla="*/ 0 h 758"/>
              <a:gd name="T17" fmla="*/ 379 w 379"/>
              <a:gd name="T18" fmla="*/ 758 h 7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9" h="758">
                <a:moveTo>
                  <a:pt x="0" y="757"/>
                </a:moveTo>
                <a:lnTo>
                  <a:pt x="0" y="0"/>
                </a:lnTo>
                <a:lnTo>
                  <a:pt x="378" y="0"/>
                </a:lnTo>
                <a:lnTo>
                  <a:pt x="378" y="757"/>
                </a:lnTo>
                <a:lnTo>
                  <a:pt x="0" y="757"/>
                </a:lnTo>
              </a:path>
            </a:pathLst>
          </a:custGeom>
          <a:noFill/>
          <a:ln w="12700" cap="rnd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1" lang="zh-TW" altLang="en-US" b="0">
              <a:solidFill>
                <a:srgbClr val="000000"/>
              </a:solidFill>
            </a:endParaRPr>
          </a:p>
        </p:txBody>
      </p:sp>
      <p:sp>
        <p:nvSpPr>
          <p:cNvPr id="16396" name="Rectangle 114"/>
          <p:cNvSpPr>
            <a:spLocks noChangeArrowheads="1"/>
          </p:cNvSpPr>
          <p:nvPr/>
        </p:nvSpPr>
        <p:spPr bwMode="auto">
          <a:xfrm>
            <a:off x="7269163" y="4406900"/>
            <a:ext cx="39113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 dirty="0">
                <a:solidFill>
                  <a:srgbClr val="FFFFFF"/>
                </a:solidFill>
                <a:latin typeface="Calibri" pitchFamily="34" charset="0"/>
              </a:rPr>
              <a:t>19</a:t>
            </a:r>
          </a:p>
        </p:txBody>
      </p:sp>
      <p:sp>
        <p:nvSpPr>
          <p:cNvPr id="16397" name="Rectangle 115"/>
          <p:cNvSpPr>
            <a:spLocks noChangeArrowheads="1"/>
          </p:cNvSpPr>
          <p:nvPr/>
        </p:nvSpPr>
        <p:spPr bwMode="auto">
          <a:xfrm>
            <a:off x="6711950" y="2282825"/>
            <a:ext cx="293688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>
                <a:solidFill>
                  <a:srgbClr val="FFFFFF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16398" name="Rectangle 116"/>
          <p:cNvSpPr>
            <a:spLocks noChangeArrowheads="1"/>
          </p:cNvSpPr>
          <p:nvPr/>
        </p:nvSpPr>
        <p:spPr bwMode="auto">
          <a:xfrm>
            <a:off x="6704013" y="3162300"/>
            <a:ext cx="293687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>
                <a:solidFill>
                  <a:srgbClr val="FFFFFF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16399" name="Rectangle 117"/>
          <p:cNvSpPr>
            <a:spLocks noChangeArrowheads="1"/>
          </p:cNvSpPr>
          <p:nvPr/>
        </p:nvSpPr>
        <p:spPr bwMode="auto">
          <a:xfrm>
            <a:off x="6711950" y="4035425"/>
            <a:ext cx="293688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>
                <a:solidFill>
                  <a:srgbClr val="FFFFFF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16400" name="Rectangle 118"/>
          <p:cNvSpPr>
            <a:spLocks noChangeArrowheads="1"/>
          </p:cNvSpPr>
          <p:nvPr/>
        </p:nvSpPr>
        <p:spPr bwMode="auto">
          <a:xfrm>
            <a:off x="5005388" y="2622550"/>
            <a:ext cx="4905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>
                <a:solidFill>
                  <a:srgbClr val="FFFFFF"/>
                </a:solidFill>
                <a:latin typeface="Calibri" pitchFamily="34" charset="0"/>
              </a:rPr>
              <a:t>000</a:t>
            </a:r>
          </a:p>
        </p:txBody>
      </p:sp>
      <p:sp>
        <p:nvSpPr>
          <p:cNvPr id="16401" name="Rectangle 119"/>
          <p:cNvSpPr>
            <a:spLocks noChangeArrowheads="1"/>
          </p:cNvSpPr>
          <p:nvPr/>
        </p:nvSpPr>
        <p:spPr bwMode="auto">
          <a:xfrm>
            <a:off x="5005388" y="2933700"/>
            <a:ext cx="4905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>
                <a:solidFill>
                  <a:srgbClr val="FFFFFF"/>
                </a:solidFill>
                <a:latin typeface="Calibri" pitchFamily="34" charset="0"/>
              </a:rPr>
              <a:t>001</a:t>
            </a:r>
          </a:p>
        </p:txBody>
      </p:sp>
      <p:sp>
        <p:nvSpPr>
          <p:cNvPr id="16402" name="Rectangle 120"/>
          <p:cNvSpPr>
            <a:spLocks noChangeArrowheads="1"/>
          </p:cNvSpPr>
          <p:nvPr/>
        </p:nvSpPr>
        <p:spPr bwMode="auto">
          <a:xfrm>
            <a:off x="4995863" y="3233738"/>
            <a:ext cx="4905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>
                <a:solidFill>
                  <a:srgbClr val="FFFFFF"/>
                </a:solidFill>
                <a:latin typeface="Calibri" pitchFamily="34" charset="0"/>
              </a:rPr>
              <a:t>010</a:t>
            </a:r>
          </a:p>
        </p:txBody>
      </p:sp>
      <p:sp>
        <p:nvSpPr>
          <p:cNvPr id="16403" name="Rectangle 121"/>
          <p:cNvSpPr>
            <a:spLocks noChangeArrowheads="1"/>
          </p:cNvSpPr>
          <p:nvPr/>
        </p:nvSpPr>
        <p:spPr bwMode="auto">
          <a:xfrm>
            <a:off x="4995863" y="3546475"/>
            <a:ext cx="4905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>
                <a:solidFill>
                  <a:srgbClr val="FFFFFF"/>
                </a:solidFill>
                <a:latin typeface="Calibri" pitchFamily="34" charset="0"/>
              </a:rPr>
              <a:t>011</a:t>
            </a:r>
          </a:p>
        </p:txBody>
      </p:sp>
      <p:sp>
        <p:nvSpPr>
          <p:cNvPr id="16404" name="Rectangle 122"/>
          <p:cNvSpPr>
            <a:spLocks noChangeArrowheads="1"/>
          </p:cNvSpPr>
          <p:nvPr/>
        </p:nvSpPr>
        <p:spPr bwMode="auto">
          <a:xfrm>
            <a:off x="4984750" y="3833813"/>
            <a:ext cx="4905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>
                <a:solidFill>
                  <a:srgbClr val="FFFFFF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6405" name="Rectangle 123"/>
          <p:cNvSpPr>
            <a:spLocks noChangeArrowheads="1"/>
          </p:cNvSpPr>
          <p:nvPr/>
        </p:nvSpPr>
        <p:spPr bwMode="auto">
          <a:xfrm>
            <a:off x="4984750" y="4146550"/>
            <a:ext cx="4905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>
                <a:solidFill>
                  <a:srgbClr val="FFFFFF"/>
                </a:solidFill>
                <a:latin typeface="Calibri" pitchFamily="34" charset="0"/>
              </a:rPr>
              <a:t>101</a:t>
            </a:r>
          </a:p>
        </p:txBody>
      </p:sp>
      <p:sp>
        <p:nvSpPr>
          <p:cNvPr id="16406" name="Rectangle 124"/>
          <p:cNvSpPr>
            <a:spLocks noChangeArrowheads="1"/>
          </p:cNvSpPr>
          <p:nvPr/>
        </p:nvSpPr>
        <p:spPr bwMode="auto">
          <a:xfrm>
            <a:off x="4972050" y="4468813"/>
            <a:ext cx="4905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>
                <a:solidFill>
                  <a:srgbClr val="FFFFFF"/>
                </a:solidFill>
                <a:latin typeface="Calibri" pitchFamily="34" charset="0"/>
              </a:rPr>
              <a:t>110</a:t>
            </a:r>
          </a:p>
        </p:txBody>
      </p:sp>
      <p:sp>
        <p:nvSpPr>
          <p:cNvPr id="16407" name="Rectangle 125"/>
          <p:cNvSpPr>
            <a:spLocks noChangeArrowheads="1"/>
          </p:cNvSpPr>
          <p:nvPr/>
        </p:nvSpPr>
        <p:spPr bwMode="auto">
          <a:xfrm>
            <a:off x="4984750" y="4757738"/>
            <a:ext cx="4905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>
                <a:solidFill>
                  <a:srgbClr val="FFFFFF"/>
                </a:solidFill>
                <a:latin typeface="Calibri" pitchFamily="34" charset="0"/>
              </a:rPr>
              <a:t>111</a:t>
            </a:r>
          </a:p>
        </p:txBody>
      </p:sp>
      <p:sp>
        <p:nvSpPr>
          <p:cNvPr id="16408" name="Rectangle 126"/>
          <p:cNvSpPr>
            <a:spLocks noChangeArrowheads="1"/>
          </p:cNvSpPr>
          <p:nvPr/>
        </p:nvSpPr>
        <p:spPr bwMode="auto">
          <a:xfrm>
            <a:off x="5492750" y="2282825"/>
            <a:ext cx="293688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>
                <a:solidFill>
                  <a:srgbClr val="FFFFFF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16409" name="Rectangle 127"/>
          <p:cNvSpPr>
            <a:spLocks noChangeArrowheads="1"/>
          </p:cNvSpPr>
          <p:nvPr/>
        </p:nvSpPr>
        <p:spPr bwMode="auto">
          <a:xfrm>
            <a:off x="6711950" y="1368425"/>
            <a:ext cx="293688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>
                <a:solidFill>
                  <a:srgbClr val="FFFFFF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16410" name="Rectangle 128"/>
          <p:cNvSpPr>
            <a:spLocks noChangeArrowheads="1"/>
          </p:cNvSpPr>
          <p:nvPr/>
        </p:nvSpPr>
        <p:spPr bwMode="auto">
          <a:xfrm>
            <a:off x="6711950" y="5026025"/>
            <a:ext cx="293688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>
                <a:solidFill>
                  <a:srgbClr val="FFFFFF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16411" name="Rectangle 129"/>
          <p:cNvSpPr>
            <a:spLocks noChangeArrowheads="1"/>
          </p:cNvSpPr>
          <p:nvPr/>
        </p:nvSpPr>
        <p:spPr bwMode="auto">
          <a:xfrm>
            <a:off x="4953000" y="5029200"/>
            <a:ext cx="11160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>
                <a:solidFill>
                  <a:srgbClr val="FFFFFF"/>
                </a:solidFill>
                <a:latin typeface="Calibri" pitchFamily="34" charset="0"/>
              </a:rPr>
              <a:t>DIRECTORY</a:t>
            </a:r>
          </a:p>
        </p:txBody>
      </p:sp>
      <p:sp>
        <p:nvSpPr>
          <p:cNvPr id="16412" name="Rectangle 130"/>
          <p:cNvSpPr>
            <a:spLocks noChangeArrowheads="1"/>
          </p:cNvSpPr>
          <p:nvPr/>
        </p:nvSpPr>
        <p:spPr bwMode="auto">
          <a:xfrm>
            <a:off x="7951788" y="1719263"/>
            <a:ext cx="9017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>
                <a:solidFill>
                  <a:srgbClr val="FFFFFF"/>
                </a:solidFill>
                <a:latin typeface="Calibri" pitchFamily="34" charset="0"/>
              </a:rPr>
              <a:t>Bucket A</a:t>
            </a:r>
          </a:p>
        </p:txBody>
      </p:sp>
      <p:sp>
        <p:nvSpPr>
          <p:cNvPr id="16413" name="Rectangle 131"/>
          <p:cNvSpPr>
            <a:spLocks noChangeArrowheads="1"/>
          </p:cNvSpPr>
          <p:nvPr/>
        </p:nvSpPr>
        <p:spPr bwMode="auto">
          <a:xfrm>
            <a:off x="7964488" y="2632075"/>
            <a:ext cx="8953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>
                <a:solidFill>
                  <a:srgbClr val="FFFFFF"/>
                </a:solidFill>
                <a:latin typeface="Calibri" pitchFamily="34" charset="0"/>
              </a:rPr>
              <a:t>Bucket B</a:t>
            </a:r>
          </a:p>
        </p:txBody>
      </p:sp>
      <p:sp>
        <p:nvSpPr>
          <p:cNvPr id="16414" name="Rectangle 132"/>
          <p:cNvSpPr>
            <a:spLocks noChangeArrowheads="1"/>
          </p:cNvSpPr>
          <p:nvPr/>
        </p:nvSpPr>
        <p:spPr bwMode="auto">
          <a:xfrm>
            <a:off x="7966075" y="3519488"/>
            <a:ext cx="8905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>
                <a:solidFill>
                  <a:srgbClr val="FFFFFF"/>
                </a:solidFill>
                <a:latin typeface="Calibri" pitchFamily="34" charset="0"/>
              </a:rPr>
              <a:t>Bucket C</a:t>
            </a:r>
          </a:p>
        </p:txBody>
      </p:sp>
      <p:sp>
        <p:nvSpPr>
          <p:cNvPr id="16415" name="Rectangle 133"/>
          <p:cNvSpPr>
            <a:spLocks noChangeArrowheads="1"/>
          </p:cNvSpPr>
          <p:nvPr/>
        </p:nvSpPr>
        <p:spPr bwMode="auto">
          <a:xfrm>
            <a:off x="7966075" y="4432300"/>
            <a:ext cx="9096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>
                <a:solidFill>
                  <a:srgbClr val="FFFFFF"/>
                </a:solidFill>
                <a:latin typeface="Calibri" pitchFamily="34" charset="0"/>
              </a:rPr>
              <a:t>Bucket D</a:t>
            </a:r>
          </a:p>
        </p:txBody>
      </p:sp>
      <p:sp>
        <p:nvSpPr>
          <p:cNvPr id="16416" name="Rectangle 134"/>
          <p:cNvSpPr>
            <a:spLocks noChangeArrowheads="1"/>
          </p:cNvSpPr>
          <p:nvPr/>
        </p:nvSpPr>
        <p:spPr bwMode="auto">
          <a:xfrm>
            <a:off x="7966075" y="5332413"/>
            <a:ext cx="10048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>
                <a:solidFill>
                  <a:srgbClr val="FFFFFF"/>
                </a:solidFill>
                <a:latin typeface="Calibri" pitchFamily="34" charset="0"/>
              </a:rPr>
              <a:t>Bucket A2</a:t>
            </a:r>
          </a:p>
        </p:txBody>
      </p:sp>
      <p:sp>
        <p:nvSpPr>
          <p:cNvPr id="16417" name="Rectangle 137"/>
          <p:cNvSpPr>
            <a:spLocks noChangeArrowheads="1"/>
          </p:cNvSpPr>
          <p:nvPr/>
        </p:nvSpPr>
        <p:spPr bwMode="auto">
          <a:xfrm>
            <a:off x="7264400" y="1703388"/>
            <a:ext cx="39113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 dirty="0">
                <a:solidFill>
                  <a:srgbClr val="FFFFFF"/>
                </a:solidFill>
                <a:latin typeface="Calibri" pitchFamily="34" charset="0"/>
              </a:rPr>
              <a:t>32</a:t>
            </a:r>
          </a:p>
        </p:txBody>
      </p:sp>
      <p:sp>
        <p:nvSpPr>
          <p:cNvPr id="16418" name="Rectangle 142"/>
          <p:cNvSpPr>
            <a:spLocks noChangeArrowheads="1"/>
          </p:cNvSpPr>
          <p:nvPr/>
        </p:nvSpPr>
        <p:spPr bwMode="auto">
          <a:xfrm>
            <a:off x="7554913" y="1704975"/>
            <a:ext cx="39113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 dirty="0">
                <a:solidFill>
                  <a:srgbClr val="FFFFFF"/>
                </a:solidFill>
                <a:latin typeface="Calibri" pitchFamily="34" charset="0"/>
              </a:rPr>
              <a:t>16</a:t>
            </a:r>
          </a:p>
        </p:txBody>
      </p:sp>
      <p:sp>
        <p:nvSpPr>
          <p:cNvPr id="16419" name="Rectangle 143"/>
          <p:cNvSpPr>
            <a:spLocks noChangeArrowheads="1"/>
          </p:cNvSpPr>
          <p:nvPr/>
        </p:nvSpPr>
        <p:spPr bwMode="auto">
          <a:xfrm>
            <a:off x="6669088" y="3505200"/>
            <a:ext cx="39113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 dirty="0">
                <a:solidFill>
                  <a:srgbClr val="FFFFFF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16420" name="Rectangle 144"/>
          <p:cNvSpPr>
            <a:spLocks noChangeArrowheads="1"/>
          </p:cNvSpPr>
          <p:nvPr/>
        </p:nvSpPr>
        <p:spPr bwMode="auto">
          <a:xfrm>
            <a:off x="6669088" y="4392613"/>
            <a:ext cx="39113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 dirty="0">
                <a:solidFill>
                  <a:srgbClr val="FFFFFF"/>
                </a:solidFill>
                <a:latin typeface="Calibri" pitchFamily="34" charset="0"/>
              </a:rPr>
              <a:t>15</a:t>
            </a:r>
          </a:p>
        </p:txBody>
      </p:sp>
      <p:sp>
        <p:nvSpPr>
          <p:cNvPr id="16421" name="Rectangle 145"/>
          <p:cNvSpPr>
            <a:spLocks noChangeArrowheads="1"/>
          </p:cNvSpPr>
          <p:nvPr/>
        </p:nvSpPr>
        <p:spPr bwMode="auto">
          <a:xfrm>
            <a:off x="6988175" y="4405313"/>
            <a:ext cx="286939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 dirty="0">
                <a:solidFill>
                  <a:srgbClr val="FFFFFF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16422" name="Rectangle 146"/>
          <p:cNvSpPr>
            <a:spLocks noChangeArrowheads="1"/>
          </p:cNvSpPr>
          <p:nvPr/>
        </p:nvSpPr>
        <p:spPr bwMode="auto">
          <a:xfrm>
            <a:off x="6705600" y="5340350"/>
            <a:ext cx="286939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 dirty="0">
                <a:solidFill>
                  <a:srgbClr val="FFFFFF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16423" name="Rectangle 147"/>
          <p:cNvSpPr>
            <a:spLocks noChangeArrowheads="1"/>
          </p:cNvSpPr>
          <p:nvPr/>
        </p:nvSpPr>
        <p:spPr bwMode="auto">
          <a:xfrm>
            <a:off x="7294563" y="5329238"/>
            <a:ext cx="39113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 dirty="0">
                <a:solidFill>
                  <a:srgbClr val="FFFFFF"/>
                </a:solidFill>
                <a:latin typeface="Calibri" pitchFamily="34" charset="0"/>
              </a:rPr>
              <a:t>20</a:t>
            </a:r>
          </a:p>
        </p:txBody>
      </p:sp>
      <p:sp>
        <p:nvSpPr>
          <p:cNvPr id="16424" name="Rectangle 148"/>
          <p:cNvSpPr>
            <a:spLocks noChangeArrowheads="1"/>
          </p:cNvSpPr>
          <p:nvPr/>
        </p:nvSpPr>
        <p:spPr bwMode="auto">
          <a:xfrm>
            <a:off x="6994525" y="5326063"/>
            <a:ext cx="39113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 dirty="0">
                <a:solidFill>
                  <a:srgbClr val="FFFFFF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16425" name="Line 149"/>
          <p:cNvSpPr>
            <a:spLocks noChangeShapeType="1"/>
          </p:cNvSpPr>
          <p:nvPr/>
        </p:nvSpPr>
        <p:spPr bwMode="auto">
          <a:xfrm>
            <a:off x="5502275" y="2860675"/>
            <a:ext cx="595313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1" lang="en-US" b="0">
              <a:solidFill>
                <a:srgbClr val="000000"/>
              </a:solidFill>
            </a:endParaRPr>
          </a:p>
        </p:txBody>
      </p:sp>
      <p:sp>
        <p:nvSpPr>
          <p:cNvPr id="16426" name="Line 150"/>
          <p:cNvSpPr>
            <a:spLocks noChangeShapeType="1"/>
          </p:cNvSpPr>
          <p:nvPr/>
        </p:nvSpPr>
        <p:spPr bwMode="auto">
          <a:xfrm>
            <a:off x="5511800" y="3155950"/>
            <a:ext cx="595313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1" lang="en-US" b="0">
              <a:solidFill>
                <a:srgbClr val="000000"/>
              </a:solidFill>
            </a:endParaRPr>
          </a:p>
        </p:txBody>
      </p:sp>
      <p:sp>
        <p:nvSpPr>
          <p:cNvPr id="16427" name="Line 151"/>
          <p:cNvSpPr>
            <a:spLocks noChangeShapeType="1"/>
          </p:cNvSpPr>
          <p:nvPr/>
        </p:nvSpPr>
        <p:spPr bwMode="auto">
          <a:xfrm>
            <a:off x="5508625" y="3487738"/>
            <a:ext cx="595313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1" lang="en-US" b="0">
              <a:solidFill>
                <a:srgbClr val="000000"/>
              </a:solidFill>
            </a:endParaRPr>
          </a:p>
        </p:txBody>
      </p:sp>
      <p:sp>
        <p:nvSpPr>
          <p:cNvPr id="16428" name="Line 152"/>
          <p:cNvSpPr>
            <a:spLocks noChangeShapeType="1"/>
          </p:cNvSpPr>
          <p:nvPr/>
        </p:nvSpPr>
        <p:spPr bwMode="auto">
          <a:xfrm>
            <a:off x="5529263" y="4116388"/>
            <a:ext cx="595312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1" lang="en-US" b="0">
              <a:solidFill>
                <a:srgbClr val="000000"/>
              </a:solidFill>
            </a:endParaRPr>
          </a:p>
        </p:txBody>
      </p:sp>
      <p:sp>
        <p:nvSpPr>
          <p:cNvPr id="16429" name="Line 153"/>
          <p:cNvSpPr>
            <a:spLocks noChangeShapeType="1"/>
          </p:cNvSpPr>
          <p:nvPr/>
        </p:nvSpPr>
        <p:spPr bwMode="auto">
          <a:xfrm>
            <a:off x="5503863" y="4470400"/>
            <a:ext cx="595312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1" lang="en-US" b="0">
              <a:solidFill>
                <a:srgbClr val="000000"/>
              </a:solidFill>
            </a:endParaRPr>
          </a:p>
        </p:txBody>
      </p:sp>
      <p:sp>
        <p:nvSpPr>
          <p:cNvPr id="16430" name="Line 154"/>
          <p:cNvSpPr>
            <a:spLocks noChangeShapeType="1"/>
          </p:cNvSpPr>
          <p:nvPr/>
        </p:nvSpPr>
        <p:spPr bwMode="auto">
          <a:xfrm>
            <a:off x="5513388" y="4754563"/>
            <a:ext cx="595312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1" lang="en-US" b="0">
              <a:solidFill>
                <a:srgbClr val="000000"/>
              </a:solidFill>
            </a:endParaRPr>
          </a:p>
        </p:txBody>
      </p:sp>
      <p:sp>
        <p:nvSpPr>
          <p:cNvPr id="16431" name="Line 155"/>
          <p:cNvSpPr>
            <a:spLocks noChangeShapeType="1"/>
          </p:cNvSpPr>
          <p:nvPr/>
        </p:nvSpPr>
        <p:spPr bwMode="auto">
          <a:xfrm flipV="1">
            <a:off x="5788025" y="1897063"/>
            <a:ext cx="904875" cy="85725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1" lang="en-US" b="0">
              <a:solidFill>
                <a:srgbClr val="000000"/>
              </a:solidFill>
            </a:endParaRPr>
          </a:p>
        </p:txBody>
      </p:sp>
      <p:sp>
        <p:nvSpPr>
          <p:cNvPr id="16432" name="Line 156"/>
          <p:cNvSpPr>
            <a:spLocks noChangeShapeType="1"/>
          </p:cNvSpPr>
          <p:nvPr/>
        </p:nvSpPr>
        <p:spPr bwMode="auto">
          <a:xfrm flipV="1">
            <a:off x="5788025" y="2789238"/>
            <a:ext cx="917575" cy="25082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1" lang="en-US" b="0">
              <a:solidFill>
                <a:srgbClr val="000000"/>
              </a:solidFill>
            </a:endParaRPr>
          </a:p>
        </p:txBody>
      </p:sp>
      <p:sp>
        <p:nvSpPr>
          <p:cNvPr id="16433" name="Line 157"/>
          <p:cNvSpPr>
            <a:spLocks noChangeShapeType="1"/>
          </p:cNvSpPr>
          <p:nvPr/>
        </p:nvSpPr>
        <p:spPr bwMode="auto">
          <a:xfrm>
            <a:off x="5800725" y="3338513"/>
            <a:ext cx="904875" cy="3444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1" lang="en-US" b="0">
              <a:solidFill>
                <a:srgbClr val="000000"/>
              </a:solidFill>
            </a:endParaRPr>
          </a:p>
        </p:txBody>
      </p:sp>
      <p:sp>
        <p:nvSpPr>
          <p:cNvPr id="16434" name="Line 158"/>
          <p:cNvSpPr>
            <a:spLocks noChangeShapeType="1"/>
          </p:cNvSpPr>
          <p:nvPr/>
        </p:nvSpPr>
        <p:spPr bwMode="auto">
          <a:xfrm>
            <a:off x="5811838" y="3659188"/>
            <a:ext cx="881062" cy="89376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1" lang="en-US" b="0">
              <a:solidFill>
                <a:srgbClr val="000000"/>
              </a:solidFill>
            </a:endParaRPr>
          </a:p>
        </p:txBody>
      </p:sp>
      <p:sp>
        <p:nvSpPr>
          <p:cNvPr id="16435" name="Line 159"/>
          <p:cNvSpPr>
            <a:spLocks noChangeShapeType="1"/>
          </p:cNvSpPr>
          <p:nvPr/>
        </p:nvSpPr>
        <p:spPr bwMode="auto">
          <a:xfrm>
            <a:off x="5729288" y="3921125"/>
            <a:ext cx="987425" cy="156051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1" lang="en-US" b="0">
              <a:solidFill>
                <a:srgbClr val="000000"/>
              </a:solidFill>
            </a:endParaRPr>
          </a:p>
        </p:txBody>
      </p:sp>
      <p:sp>
        <p:nvSpPr>
          <p:cNvPr id="16436" name="Line 161"/>
          <p:cNvSpPr>
            <a:spLocks noChangeShapeType="1"/>
          </p:cNvSpPr>
          <p:nvPr/>
        </p:nvSpPr>
        <p:spPr bwMode="auto">
          <a:xfrm flipV="1">
            <a:off x="5772150" y="3730625"/>
            <a:ext cx="928688" cy="90487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1" lang="en-US" b="0">
              <a:solidFill>
                <a:srgbClr val="000000"/>
              </a:solidFill>
            </a:endParaRPr>
          </a:p>
        </p:txBody>
      </p:sp>
      <p:sp>
        <p:nvSpPr>
          <p:cNvPr id="16437" name="Line 162"/>
          <p:cNvSpPr>
            <a:spLocks noChangeShapeType="1"/>
          </p:cNvSpPr>
          <p:nvPr/>
        </p:nvSpPr>
        <p:spPr bwMode="auto">
          <a:xfrm flipV="1">
            <a:off x="5772150" y="4583113"/>
            <a:ext cx="928688" cy="30956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1" lang="en-US" b="0">
              <a:solidFill>
                <a:srgbClr val="000000"/>
              </a:solidFill>
            </a:endParaRPr>
          </a:p>
        </p:txBody>
      </p:sp>
      <p:sp>
        <p:nvSpPr>
          <p:cNvPr id="16438" name="Rectangle 163"/>
          <p:cNvSpPr>
            <a:spLocks noChangeArrowheads="1"/>
          </p:cNvSpPr>
          <p:nvPr/>
        </p:nvSpPr>
        <p:spPr bwMode="auto">
          <a:xfrm>
            <a:off x="4876800" y="1447800"/>
            <a:ext cx="13112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>
                <a:solidFill>
                  <a:srgbClr val="FFFFFF"/>
                </a:solidFill>
                <a:latin typeface="Calibri" pitchFamily="34" charset="0"/>
              </a:rPr>
              <a:t>LOCAL DEPTH</a:t>
            </a:r>
          </a:p>
        </p:txBody>
      </p:sp>
      <p:sp>
        <p:nvSpPr>
          <p:cNvPr id="16439" name="Rectangle 164"/>
          <p:cNvSpPr>
            <a:spLocks noChangeArrowheads="1"/>
          </p:cNvSpPr>
          <p:nvPr/>
        </p:nvSpPr>
        <p:spPr bwMode="auto">
          <a:xfrm>
            <a:off x="4781550" y="1801813"/>
            <a:ext cx="1444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>
                <a:solidFill>
                  <a:srgbClr val="FFFFFF"/>
                </a:solidFill>
                <a:latin typeface="Calibri" pitchFamily="34" charset="0"/>
              </a:rPr>
              <a:t>GLOBAL DEPTH</a:t>
            </a:r>
          </a:p>
        </p:txBody>
      </p:sp>
      <p:sp>
        <p:nvSpPr>
          <p:cNvPr id="16440" name="Freeform 165"/>
          <p:cNvSpPr>
            <a:spLocks/>
          </p:cNvSpPr>
          <p:nvPr/>
        </p:nvSpPr>
        <p:spPr bwMode="auto">
          <a:xfrm>
            <a:off x="6143625" y="1465263"/>
            <a:ext cx="573088" cy="168275"/>
          </a:xfrm>
          <a:custGeom>
            <a:avLst/>
            <a:gdLst>
              <a:gd name="T0" fmla="*/ 0 w 361"/>
              <a:gd name="T1" fmla="*/ 130175 h 106"/>
              <a:gd name="T2" fmla="*/ 285750 w 361"/>
              <a:gd name="T3" fmla="*/ 0 h 106"/>
              <a:gd name="T4" fmla="*/ 166688 w 361"/>
              <a:gd name="T5" fmla="*/ 166688 h 106"/>
              <a:gd name="T6" fmla="*/ 571500 w 361"/>
              <a:gd name="T7" fmla="*/ 47625 h 106"/>
              <a:gd name="T8" fmla="*/ 0 60000 65536"/>
              <a:gd name="T9" fmla="*/ 0 60000 65536"/>
              <a:gd name="T10" fmla="*/ 0 60000 65536"/>
              <a:gd name="T11" fmla="*/ 0 60000 65536"/>
              <a:gd name="T12" fmla="*/ 0 w 361"/>
              <a:gd name="T13" fmla="*/ 0 h 106"/>
              <a:gd name="T14" fmla="*/ 361 w 361"/>
              <a:gd name="T15" fmla="*/ 106 h 1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1" h="106">
                <a:moveTo>
                  <a:pt x="0" y="82"/>
                </a:moveTo>
                <a:lnTo>
                  <a:pt x="180" y="0"/>
                </a:lnTo>
                <a:lnTo>
                  <a:pt x="105" y="105"/>
                </a:lnTo>
                <a:lnTo>
                  <a:pt x="360" y="30"/>
                </a:lnTo>
              </a:path>
            </a:pathLst>
          </a:custGeom>
          <a:noFill/>
          <a:ln w="12700" cap="rnd">
            <a:solidFill>
              <a:schemeClr val="bg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1" lang="zh-TW" altLang="en-US" b="0">
              <a:solidFill>
                <a:srgbClr val="000000"/>
              </a:solidFill>
            </a:endParaRPr>
          </a:p>
        </p:txBody>
      </p:sp>
      <p:sp>
        <p:nvSpPr>
          <p:cNvPr id="16441" name="Freeform 166"/>
          <p:cNvSpPr>
            <a:spLocks/>
          </p:cNvSpPr>
          <p:nvPr/>
        </p:nvSpPr>
        <p:spPr bwMode="auto">
          <a:xfrm>
            <a:off x="5643563" y="2047875"/>
            <a:ext cx="180975" cy="276225"/>
          </a:xfrm>
          <a:custGeom>
            <a:avLst/>
            <a:gdLst>
              <a:gd name="T0" fmla="*/ 119063 w 114"/>
              <a:gd name="T1" fmla="*/ 0 h 174"/>
              <a:gd name="T2" fmla="*/ 179388 w 114"/>
              <a:gd name="T3" fmla="*/ 107950 h 174"/>
              <a:gd name="T4" fmla="*/ 0 w 114"/>
              <a:gd name="T5" fmla="*/ 60325 h 174"/>
              <a:gd name="T6" fmla="*/ 23812 w 114"/>
              <a:gd name="T7" fmla="*/ 274638 h 174"/>
              <a:gd name="T8" fmla="*/ 0 60000 65536"/>
              <a:gd name="T9" fmla="*/ 0 60000 65536"/>
              <a:gd name="T10" fmla="*/ 0 60000 65536"/>
              <a:gd name="T11" fmla="*/ 0 60000 65536"/>
              <a:gd name="T12" fmla="*/ 0 w 114"/>
              <a:gd name="T13" fmla="*/ 0 h 174"/>
              <a:gd name="T14" fmla="*/ 114 w 114"/>
              <a:gd name="T15" fmla="*/ 174 h 1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" h="174">
                <a:moveTo>
                  <a:pt x="75" y="0"/>
                </a:moveTo>
                <a:lnTo>
                  <a:pt x="113" y="68"/>
                </a:lnTo>
                <a:lnTo>
                  <a:pt x="0" y="38"/>
                </a:lnTo>
                <a:lnTo>
                  <a:pt x="15" y="173"/>
                </a:lnTo>
              </a:path>
            </a:pathLst>
          </a:custGeom>
          <a:noFill/>
          <a:ln w="12700" cap="rnd">
            <a:solidFill>
              <a:schemeClr val="bg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1" lang="zh-TW" altLang="en-US" b="0">
              <a:solidFill>
                <a:srgbClr val="000000"/>
              </a:solidFill>
            </a:endParaRPr>
          </a:p>
        </p:txBody>
      </p:sp>
      <p:sp>
        <p:nvSpPr>
          <p:cNvPr id="16442" name="Rectangle 2"/>
          <p:cNvSpPr>
            <a:spLocks noChangeArrowheads="1"/>
          </p:cNvSpPr>
          <p:nvPr/>
        </p:nvSpPr>
        <p:spPr bwMode="auto">
          <a:xfrm>
            <a:off x="838200" y="5943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1" lang="zh-TW" altLang="en-US" b="0">
              <a:solidFill>
                <a:srgbClr val="000000"/>
              </a:solidFill>
            </a:endParaRPr>
          </a:p>
        </p:txBody>
      </p:sp>
      <p:sp>
        <p:nvSpPr>
          <p:cNvPr id="16443" name="Freeform 167"/>
          <p:cNvSpPr>
            <a:spLocks/>
          </p:cNvSpPr>
          <p:nvPr/>
        </p:nvSpPr>
        <p:spPr bwMode="auto">
          <a:xfrm>
            <a:off x="2274888" y="2616200"/>
            <a:ext cx="1201737" cy="301625"/>
          </a:xfrm>
          <a:custGeom>
            <a:avLst/>
            <a:gdLst>
              <a:gd name="T0" fmla="*/ 0 w 757"/>
              <a:gd name="T1" fmla="*/ 300038 h 190"/>
              <a:gd name="T2" fmla="*/ 0 w 757"/>
              <a:gd name="T3" fmla="*/ 0 h 190"/>
              <a:gd name="T4" fmla="*/ 1200150 w 757"/>
              <a:gd name="T5" fmla="*/ 0 h 190"/>
              <a:gd name="T6" fmla="*/ 1200150 w 757"/>
              <a:gd name="T7" fmla="*/ 300038 h 190"/>
              <a:gd name="T8" fmla="*/ 0 w 757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7"/>
              <a:gd name="T16" fmla="*/ 0 h 190"/>
              <a:gd name="T17" fmla="*/ 757 w 757"/>
              <a:gd name="T18" fmla="*/ 190 h 1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1" lang="zh-TW" altLang="en-US" b="0">
              <a:solidFill>
                <a:srgbClr val="000000"/>
              </a:solidFill>
            </a:endParaRPr>
          </a:p>
        </p:txBody>
      </p:sp>
      <p:sp>
        <p:nvSpPr>
          <p:cNvPr id="16444" name="Freeform 168"/>
          <p:cNvSpPr>
            <a:spLocks/>
          </p:cNvSpPr>
          <p:nvPr/>
        </p:nvSpPr>
        <p:spPr bwMode="auto">
          <a:xfrm>
            <a:off x="2274888" y="3514725"/>
            <a:ext cx="1201737" cy="301625"/>
          </a:xfrm>
          <a:custGeom>
            <a:avLst/>
            <a:gdLst>
              <a:gd name="T0" fmla="*/ 0 w 757"/>
              <a:gd name="T1" fmla="*/ 300038 h 190"/>
              <a:gd name="T2" fmla="*/ 0 w 757"/>
              <a:gd name="T3" fmla="*/ 0 h 190"/>
              <a:gd name="T4" fmla="*/ 1200150 w 757"/>
              <a:gd name="T5" fmla="*/ 0 h 190"/>
              <a:gd name="T6" fmla="*/ 1200150 w 757"/>
              <a:gd name="T7" fmla="*/ 300038 h 190"/>
              <a:gd name="T8" fmla="*/ 0 w 757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7"/>
              <a:gd name="T16" fmla="*/ 0 h 190"/>
              <a:gd name="T17" fmla="*/ 757 w 757"/>
              <a:gd name="T18" fmla="*/ 190 h 1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1" lang="zh-TW" altLang="en-US" b="0">
              <a:solidFill>
                <a:srgbClr val="000000"/>
              </a:solidFill>
            </a:endParaRPr>
          </a:p>
        </p:txBody>
      </p:sp>
      <p:sp>
        <p:nvSpPr>
          <p:cNvPr id="16445" name="Freeform 169"/>
          <p:cNvSpPr>
            <a:spLocks/>
          </p:cNvSpPr>
          <p:nvPr/>
        </p:nvSpPr>
        <p:spPr bwMode="auto">
          <a:xfrm>
            <a:off x="2274888" y="4416425"/>
            <a:ext cx="1201737" cy="301625"/>
          </a:xfrm>
          <a:custGeom>
            <a:avLst/>
            <a:gdLst>
              <a:gd name="T0" fmla="*/ 0 w 757"/>
              <a:gd name="T1" fmla="*/ 300038 h 190"/>
              <a:gd name="T2" fmla="*/ 0 w 757"/>
              <a:gd name="T3" fmla="*/ 0 h 190"/>
              <a:gd name="T4" fmla="*/ 1200150 w 757"/>
              <a:gd name="T5" fmla="*/ 0 h 190"/>
              <a:gd name="T6" fmla="*/ 1200150 w 757"/>
              <a:gd name="T7" fmla="*/ 300038 h 190"/>
              <a:gd name="T8" fmla="*/ 0 w 757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7"/>
              <a:gd name="T16" fmla="*/ 0 h 190"/>
              <a:gd name="T17" fmla="*/ 757 w 757"/>
              <a:gd name="T18" fmla="*/ 190 h 1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1" lang="zh-TW" altLang="en-US" b="0">
              <a:solidFill>
                <a:srgbClr val="000000"/>
              </a:solidFill>
            </a:endParaRPr>
          </a:p>
        </p:txBody>
      </p:sp>
      <p:sp>
        <p:nvSpPr>
          <p:cNvPr id="16446" name="Freeform 170"/>
          <p:cNvSpPr>
            <a:spLocks/>
          </p:cNvSpPr>
          <p:nvPr/>
        </p:nvSpPr>
        <p:spPr bwMode="auto">
          <a:xfrm>
            <a:off x="2274888" y="1716088"/>
            <a:ext cx="1201737" cy="301625"/>
          </a:xfrm>
          <a:custGeom>
            <a:avLst/>
            <a:gdLst>
              <a:gd name="T0" fmla="*/ 0 w 757"/>
              <a:gd name="T1" fmla="*/ 300038 h 190"/>
              <a:gd name="T2" fmla="*/ 0 w 757"/>
              <a:gd name="T3" fmla="*/ 0 h 190"/>
              <a:gd name="T4" fmla="*/ 1200150 w 757"/>
              <a:gd name="T5" fmla="*/ 0 h 190"/>
              <a:gd name="T6" fmla="*/ 1200150 w 757"/>
              <a:gd name="T7" fmla="*/ 300038 h 190"/>
              <a:gd name="T8" fmla="*/ 0 w 757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7"/>
              <a:gd name="T16" fmla="*/ 0 h 190"/>
              <a:gd name="T17" fmla="*/ 757 w 757"/>
              <a:gd name="T18" fmla="*/ 190 h 1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1" lang="zh-TW" altLang="en-US" b="0">
              <a:solidFill>
                <a:srgbClr val="000000"/>
              </a:solidFill>
            </a:endParaRPr>
          </a:p>
        </p:txBody>
      </p:sp>
      <p:sp>
        <p:nvSpPr>
          <p:cNvPr id="16447" name="Freeform 171"/>
          <p:cNvSpPr>
            <a:spLocks/>
          </p:cNvSpPr>
          <p:nvPr/>
        </p:nvSpPr>
        <p:spPr bwMode="auto">
          <a:xfrm>
            <a:off x="2286000" y="5353050"/>
            <a:ext cx="1201738" cy="301625"/>
          </a:xfrm>
          <a:custGeom>
            <a:avLst/>
            <a:gdLst>
              <a:gd name="T0" fmla="*/ 0 w 757"/>
              <a:gd name="T1" fmla="*/ 300038 h 190"/>
              <a:gd name="T2" fmla="*/ 0 w 757"/>
              <a:gd name="T3" fmla="*/ 0 h 190"/>
              <a:gd name="T4" fmla="*/ 1200150 w 757"/>
              <a:gd name="T5" fmla="*/ 0 h 190"/>
              <a:gd name="T6" fmla="*/ 1200150 w 757"/>
              <a:gd name="T7" fmla="*/ 300038 h 190"/>
              <a:gd name="T8" fmla="*/ 0 w 757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7"/>
              <a:gd name="T16" fmla="*/ 0 h 190"/>
              <a:gd name="T17" fmla="*/ 757 w 757"/>
              <a:gd name="T18" fmla="*/ 190 h 1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1" lang="zh-TW" altLang="en-US" b="0">
              <a:solidFill>
                <a:srgbClr val="000000"/>
              </a:solidFill>
            </a:endParaRPr>
          </a:p>
        </p:txBody>
      </p:sp>
      <p:sp>
        <p:nvSpPr>
          <p:cNvPr id="16448" name="Freeform 172"/>
          <p:cNvSpPr>
            <a:spLocks/>
          </p:cNvSpPr>
          <p:nvPr/>
        </p:nvSpPr>
        <p:spPr bwMode="auto">
          <a:xfrm>
            <a:off x="1074738" y="2616200"/>
            <a:ext cx="601662" cy="1200150"/>
          </a:xfrm>
          <a:custGeom>
            <a:avLst/>
            <a:gdLst>
              <a:gd name="T0" fmla="*/ 0 w 379"/>
              <a:gd name="T1" fmla="*/ 1198563 h 756"/>
              <a:gd name="T2" fmla="*/ 0 w 379"/>
              <a:gd name="T3" fmla="*/ 0 h 756"/>
              <a:gd name="T4" fmla="*/ 600075 w 379"/>
              <a:gd name="T5" fmla="*/ 0 h 756"/>
              <a:gd name="T6" fmla="*/ 600075 w 379"/>
              <a:gd name="T7" fmla="*/ 1198563 h 756"/>
              <a:gd name="T8" fmla="*/ 0 w 379"/>
              <a:gd name="T9" fmla="*/ 1198563 h 7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9"/>
              <a:gd name="T16" fmla="*/ 0 h 756"/>
              <a:gd name="T17" fmla="*/ 379 w 379"/>
              <a:gd name="T18" fmla="*/ 756 h 7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9" h="756">
                <a:moveTo>
                  <a:pt x="0" y="755"/>
                </a:moveTo>
                <a:lnTo>
                  <a:pt x="0" y="0"/>
                </a:lnTo>
                <a:lnTo>
                  <a:pt x="378" y="0"/>
                </a:lnTo>
                <a:lnTo>
                  <a:pt x="378" y="755"/>
                </a:lnTo>
                <a:lnTo>
                  <a:pt x="0" y="755"/>
                </a:lnTo>
              </a:path>
            </a:pathLst>
          </a:custGeom>
          <a:noFill/>
          <a:ln w="12700" cap="rnd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1" lang="zh-TW" altLang="en-US" b="0">
              <a:solidFill>
                <a:srgbClr val="000000"/>
              </a:solidFill>
            </a:endParaRPr>
          </a:p>
        </p:txBody>
      </p:sp>
      <p:sp>
        <p:nvSpPr>
          <p:cNvPr id="16449" name="Freeform 173"/>
          <p:cNvSpPr>
            <a:spLocks/>
          </p:cNvSpPr>
          <p:nvPr/>
        </p:nvSpPr>
        <p:spPr bwMode="auto">
          <a:xfrm>
            <a:off x="1074738" y="3814763"/>
            <a:ext cx="601662" cy="1203325"/>
          </a:xfrm>
          <a:custGeom>
            <a:avLst/>
            <a:gdLst>
              <a:gd name="T0" fmla="*/ 0 w 379"/>
              <a:gd name="T1" fmla="*/ 1201738 h 758"/>
              <a:gd name="T2" fmla="*/ 0 w 379"/>
              <a:gd name="T3" fmla="*/ 0 h 758"/>
              <a:gd name="T4" fmla="*/ 600075 w 379"/>
              <a:gd name="T5" fmla="*/ 0 h 758"/>
              <a:gd name="T6" fmla="*/ 600075 w 379"/>
              <a:gd name="T7" fmla="*/ 1201738 h 758"/>
              <a:gd name="T8" fmla="*/ 0 w 379"/>
              <a:gd name="T9" fmla="*/ 1201738 h 7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9"/>
              <a:gd name="T16" fmla="*/ 0 h 758"/>
              <a:gd name="T17" fmla="*/ 379 w 379"/>
              <a:gd name="T18" fmla="*/ 758 h 7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9" h="758">
                <a:moveTo>
                  <a:pt x="0" y="757"/>
                </a:moveTo>
                <a:lnTo>
                  <a:pt x="0" y="0"/>
                </a:lnTo>
                <a:lnTo>
                  <a:pt x="378" y="0"/>
                </a:lnTo>
                <a:lnTo>
                  <a:pt x="378" y="757"/>
                </a:lnTo>
                <a:lnTo>
                  <a:pt x="0" y="757"/>
                </a:lnTo>
              </a:path>
            </a:pathLst>
          </a:custGeom>
          <a:noFill/>
          <a:ln w="12700" cap="rnd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1" lang="zh-TW" altLang="en-US" b="0">
              <a:solidFill>
                <a:srgbClr val="000000"/>
              </a:solidFill>
            </a:endParaRPr>
          </a:p>
        </p:txBody>
      </p:sp>
      <p:sp>
        <p:nvSpPr>
          <p:cNvPr id="16450" name="Rectangle 174"/>
          <p:cNvSpPr>
            <a:spLocks noChangeArrowheads="1"/>
          </p:cNvSpPr>
          <p:nvPr/>
        </p:nvSpPr>
        <p:spPr bwMode="auto">
          <a:xfrm>
            <a:off x="2843213" y="4410075"/>
            <a:ext cx="39113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 dirty="0">
                <a:solidFill>
                  <a:srgbClr val="FFFFFF"/>
                </a:solidFill>
                <a:latin typeface="Calibri" pitchFamily="34" charset="0"/>
              </a:rPr>
              <a:t>19</a:t>
            </a:r>
          </a:p>
        </p:txBody>
      </p:sp>
      <p:sp>
        <p:nvSpPr>
          <p:cNvPr id="16451" name="Rectangle 175"/>
          <p:cNvSpPr>
            <a:spLocks noChangeArrowheads="1"/>
          </p:cNvSpPr>
          <p:nvPr/>
        </p:nvSpPr>
        <p:spPr bwMode="auto">
          <a:xfrm>
            <a:off x="2286000" y="2286000"/>
            <a:ext cx="293688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>
                <a:solidFill>
                  <a:srgbClr val="FFFFFF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16452" name="Rectangle 176"/>
          <p:cNvSpPr>
            <a:spLocks noChangeArrowheads="1"/>
          </p:cNvSpPr>
          <p:nvPr/>
        </p:nvSpPr>
        <p:spPr bwMode="auto">
          <a:xfrm>
            <a:off x="2278063" y="3165475"/>
            <a:ext cx="293687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>
                <a:solidFill>
                  <a:srgbClr val="FFFFFF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16453" name="Rectangle 177"/>
          <p:cNvSpPr>
            <a:spLocks noChangeArrowheads="1"/>
          </p:cNvSpPr>
          <p:nvPr/>
        </p:nvSpPr>
        <p:spPr bwMode="auto">
          <a:xfrm>
            <a:off x="2286000" y="4038600"/>
            <a:ext cx="293688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>
                <a:solidFill>
                  <a:srgbClr val="FFFFFF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16454" name="Rectangle 178"/>
          <p:cNvSpPr>
            <a:spLocks noChangeArrowheads="1"/>
          </p:cNvSpPr>
          <p:nvPr/>
        </p:nvSpPr>
        <p:spPr bwMode="auto">
          <a:xfrm>
            <a:off x="579438" y="2625725"/>
            <a:ext cx="4905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>
                <a:solidFill>
                  <a:srgbClr val="FFFFFF"/>
                </a:solidFill>
                <a:latin typeface="Calibri" pitchFamily="34" charset="0"/>
              </a:rPr>
              <a:t>000</a:t>
            </a:r>
          </a:p>
        </p:txBody>
      </p:sp>
      <p:sp>
        <p:nvSpPr>
          <p:cNvPr id="16455" name="Rectangle 179"/>
          <p:cNvSpPr>
            <a:spLocks noChangeArrowheads="1"/>
          </p:cNvSpPr>
          <p:nvPr/>
        </p:nvSpPr>
        <p:spPr bwMode="auto">
          <a:xfrm>
            <a:off x="579438" y="2936875"/>
            <a:ext cx="4905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>
                <a:solidFill>
                  <a:srgbClr val="FFFFFF"/>
                </a:solidFill>
                <a:latin typeface="Calibri" pitchFamily="34" charset="0"/>
              </a:rPr>
              <a:t>001</a:t>
            </a:r>
          </a:p>
        </p:txBody>
      </p:sp>
      <p:sp>
        <p:nvSpPr>
          <p:cNvPr id="16456" name="Rectangle 180"/>
          <p:cNvSpPr>
            <a:spLocks noChangeArrowheads="1"/>
          </p:cNvSpPr>
          <p:nvPr/>
        </p:nvSpPr>
        <p:spPr bwMode="auto">
          <a:xfrm>
            <a:off x="569913" y="3236913"/>
            <a:ext cx="4905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>
                <a:solidFill>
                  <a:srgbClr val="FFFFFF"/>
                </a:solidFill>
                <a:latin typeface="Calibri" pitchFamily="34" charset="0"/>
              </a:rPr>
              <a:t>010</a:t>
            </a:r>
          </a:p>
        </p:txBody>
      </p:sp>
      <p:sp>
        <p:nvSpPr>
          <p:cNvPr id="16457" name="Rectangle 181"/>
          <p:cNvSpPr>
            <a:spLocks noChangeArrowheads="1"/>
          </p:cNvSpPr>
          <p:nvPr/>
        </p:nvSpPr>
        <p:spPr bwMode="auto">
          <a:xfrm>
            <a:off x="569913" y="3549650"/>
            <a:ext cx="4905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>
                <a:solidFill>
                  <a:srgbClr val="FFFFFF"/>
                </a:solidFill>
                <a:latin typeface="Calibri" pitchFamily="34" charset="0"/>
              </a:rPr>
              <a:t>011</a:t>
            </a:r>
          </a:p>
        </p:txBody>
      </p:sp>
      <p:sp>
        <p:nvSpPr>
          <p:cNvPr id="16458" name="Rectangle 182"/>
          <p:cNvSpPr>
            <a:spLocks noChangeArrowheads="1"/>
          </p:cNvSpPr>
          <p:nvPr/>
        </p:nvSpPr>
        <p:spPr bwMode="auto">
          <a:xfrm>
            <a:off x="558800" y="3836988"/>
            <a:ext cx="4905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>
                <a:solidFill>
                  <a:srgbClr val="FFFFFF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6459" name="Rectangle 183"/>
          <p:cNvSpPr>
            <a:spLocks noChangeArrowheads="1"/>
          </p:cNvSpPr>
          <p:nvPr/>
        </p:nvSpPr>
        <p:spPr bwMode="auto">
          <a:xfrm>
            <a:off x="558800" y="4149725"/>
            <a:ext cx="4905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>
                <a:solidFill>
                  <a:srgbClr val="FFFFFF"/>
                </a:solidFill>
                <a:latin typeface="Calibri" pitchFamily="34" charset="0"/>
              </a:rPr>
              <a:t>101</a:t>
            </a:r>
          </a:p>
        </p:txBody>
      </p:sp>
      <p:sp>
        <p:nvSpPr>
          <p:cNvPr id="16460" name="Rectangle 184"/>
          <p:cNvSpPr>
            <a:spLocks noChangeArrowheads="1"/>
          </p:cNvSpPr>
          <p:nvPr/>
        </p:nvSpPr>
        <p:spPr bwMode="auto">
          <a:xfrm>
            <a:off x="546100" y="4471988"/>
            <a:ext cx="4905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>
                <a:solidFill>
                  <a:srgbClr val="FFFFFF"/>
                </a:solidFill>
                <a:latin typeface="Calibri" pitchFamily="34" charset="0"/>
              </a:rPr>
              <a:t>110</a:t>
            </a:r>
          </a:p>
        </p:txBody>
      </p:sp>
      <p:sp>
        <p:nvSpPr>
          <p:cNvPr id="16461" name="Rectangle 185"/>
          <p:cNvSpPr>
            <a:spLocks noChangeArrowheads="1"/>
          </p:cNvSpPr>
          <p:nvPr/>
        </p:nvSpPr>
        <p:spPr bwMode="auto">
          <a:xfrm>
            <a:off x="558800" y="4760913"/>
            <a:ext cx="4905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>
                <a:solidFill>
                  <a:srgbClr val="FFFFFF"/>
                </a:solidFill>
                <a:latin typeface="Calibri" pitchFamily="34" charset="0"/>
              </a:rPr>
              <a:t>111</a:t>
            </a:r>
          </a:p>
        </p:txBody>
      </p:sp>
      <p:sp>
        <p:nvSpPr>
          <p:cNvPr id="16462" name="Rectangle 186"/>
          <p:cNvSpPr>
            <a:spLocks noChangeArrowheads="1"/>
          </p:cNvSpPr>
          <p:nvPr/>
        </p:nvSpPr>
        <p:spPr bwMode="auto">
          <a:xfrm>
            <a:off x="1066800" y="2286000"/>
            <a:ext cx="293688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>
                <a:solidFill>
                  <a:srgbClr val="FFFFFF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16463" name="Rectangle 187"/>
          <p:cNvSpPr>
            <a:spLocks noChangeArrowheads="1"/>
          </p:cNvSpPr>
          <p:nvPr/>
        </p:nvSpPr>
        <p:spPr bwMode="auto">
          <a:xfrm>
            <a:off x="2286000" y="1371600"/>
            <a:ext cx="293688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>
                <a:solidFill>
                  <a:srgbClr val="FFFFFF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16464" name="Rectangle 188"/>
          <p:cNvSpPr>
            <a:spLocks noChangeArrowheads="1"/>
          </p:cNvSpPr>
          <p:nvPr/>
        </p:nvSpPr>
        <p:spPr bwMode="auto">
          <a:xfrm>
            <a:off x="2286000" y="5029200"/>
            <a:ext cx="293688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>
                <a:solidFill>
                  <a:srgbClr val="FFFFFF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16465" name="Rectangle 189"/>
          <p:cNvSpPr>
            <a:spLocks noChangeArrowheads="1"/>
          </p:cNvSpPr>
          <p:nvPr/>
        </p:nvSpPr>
        <p:spPr bwMode="auto">
          <a:xfrm>
            <a:off x="787400" y="5256213"/>
            <a:ext cx="11160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>
                <a:solidFill>
                  <a:srgbClr val="FFFFFF"/>
                </a:solidFill>
                <a:latin typeface="Calibri" pitchFamily="34" charset="0"/>
              </a:rPr>
              <a:t>DIRECTORY</a:t>
            </a:r>
          </a:p>
        </p:txBody>
      </p:sp>
      <p:sp>
        <p:nvSpPr>
          <p:cNvPr id="16466" name="Rectangle 190"/>
          <p:cNvSpPr>
            <a:spLocks noChangeArrowheads="1"/>
          </p:cNvSpPr>
          <p:nvPr/>
        </p:nvSpPr>
        <p:spPr bwMode="auto">
          <a:xfrm>
            <a:off x="3525838" y="1722438"/>
            <a:ext cx="9017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>
                <a:solidFill>
                  <a:srgbClr val="FFFFFF"/>
                </a:solidFill>
                <a:latin typeface="Calibri" pitchFamily="34" charset="0"/>
              </a:rPr>
              <a:t>Bucket A</a:t>
            </a:r>
          </a:p>
        </p:txBody>
      </p:sp>
      <p:sp>
        <p:nvSpPr>
          <p:cNvPr id="16467" name="Rectangle 191"/>
          <p:cNvSpPr>
            <a:spLocks noChangeArrowheads="1"/>
          </p:cNvSpPr>
          <p:nvPr/>
        </p:nvSpPr>
        <p:spPr bwMode="auto">
          <a:xfrm>
            <a:off x="3538538" y="2635250"/>
            <a:ext cx="8953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>
                <a:solidFill>
                  <a:srgbClr val="FFFFFF"/>
                </a:solidFill>
                <a:latin typeface="Calibri" pitchFamily="34" charset="0"/>
              </a:rPr>
              <a:t>Bucket B</a:t>
            </a:r>
          </a:p>
        </p:txBody>
      </p:sp>
      <p:sp>
        <p:nvSpPr>
          <p:cNvPr id="16468" name="Rectangle 192"/>
          <p:cNvSpPr>
            <a:spLocks noChangeArrowheads="1"/>
          </p:cNvSpPr>
          <p:nvPr/>
        </p:nvSpPr>
        <p:spPr bwMode="auto">
          <a:xfrm>
            <a:off x="3540125" y="3522663"/>
            <a:ext cx="8905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>
                <a:solidFill>
                  <a:srgbClr val="FFFFFF"/>
                </a:solidFill>
                <a:latin typeface="Calibri" pitchFamily="34" charset="0"/>
              </a:rPr>
              <a:t>Bucket C</a:t>
            </a:r>
          </a:p>
        </p:txBody>
      </p:sp>
      <p:sp>
        <p:nvSpPr>
          <p:cNvPr id="16469" name="Rectangle 193"/>
          <p:cNvSpPr>
            <a:spLocks noChangeArrowheads="1"/>
          </p:cNvSpPr>
          <p:nvPr/>
        </p:nvSpPr>
        <p:spPr bwMode="auto">
          <a:xfrm>
            <a:off x="3540125" y="4435475"/>
            <a:ext cx="9096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>
                <a:solidFill>
                  <a:srgbClr val="FFFFFF"/>
                </a:solidFill>
                <a:latin typeface="Calibri" pitchFamily="34" charset="0"/>
              </a:rPr>
              <a:t>Bucket D</a:t>
            </a:r>
          </a:p>
        </p:txBody>
      </p:sp>
      <p:sp>
        <p:nvSpPr>
          <p:cNvPr id="16470" name="Rectangle 194"/>
          <p:cNvSpPr>
            <a:spLocks noChangeArrowheads="1"/>
          </p:cNvSpPr>
          <p:nvPr/>
        </p:nvSpPr>
        <p:spPr bwMode="auto">
          <a:xfrm>
            <a:off x="3540125" y="5335588"/>
            <a:ext cx="10048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>
                <a:solidFill>
                  <a:srgbClr val="FFFFFF"/>
                </a:solidFill>
                <a:latin typeface="Calibri" pitchFamily="34" charset="0"/>
              </a:rPr>
              <a:t>Bucket A2</a:t>
            </a:r>
          </a:p>
        </p:txBody>
      </p:sp>
      <p:sp>
        <p:nvSpPr>
          <p:cNvPr id="16471" name="Rectangle 197"/>
          <p:cNvSpPr>
            <a:spLocks noChangeArrowheads="1"/>
          </p:cNvSpPr>
          <p:nvPr/>
        </p:nvSpPr>
        <p:spPr bwMode="auto">
          <a:xfrm>
            <a:off x="2838450" y="1706563"/>
            <a:ext cx="39113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 dirty="0">
                <a:solidFill>
                  <a:srgbClr val="FFFFFF"/>
                </a:solidFill>
                <a:latin typeface="Calibri" pitchFamily="34" charset="0"/>
              </a:rPr>
              <a:t>32</a:t>
            </a:r>
          </a:p>
        </p:txBody>
      </p:sp>
      <p:sp>
        <p:nvSpPr>
          <p:cNvPr id="16472" name="Rectangle 198"/>
          <p:cNvSpPr>
            <a:spLocks noChangeArrowheads="1"/>
          </p:cNvSpPr>
          <p:nvPr/>
        </p:nvSpPr>
        <p:spPr bwMode="auto">
          <a:xfrm>
            <a:off x="2268538" y="2608263"/>
            <a:ext cx="286939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 dirty="0">
                <a:solidFill>
                  <a:srgbClr val="FFFFFF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6473" name="Rectangle 199"/>
          <p:cNvSpPr>
            <a:spLocks noChangeArrowheads="1"/>
          </p:cNvSpPr>
          <p:nvPr/>
        </p:nvSpPr>
        <p:spPr bwMode="auto">
          <a:xfrm>
            <a:off x="2562225" y="2608263"/>
            <a:ext cx="286939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 dirty="0">
                <a:solidFill>
                  <a:srgbClr val="FFFFFF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16474" name="Rectangle 200"/>
          <p:cNvSpPr>
            <a:spLocks noChangeArrowheads="1"/>
          </p:cNvSpPr>
          <p:nvPr/>
        </p:nvSpPr>
        <p:spPr bwMode="auto">
          <a:xfrm>
            <a:off x="2852738" y="2608263"/>
            <a:ext cx="39113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 dirty="0">
                <a:solidFill>
                  <a:srgbClr val="FFFFFF"/>
                </a:solidFill>
                <a:latin typeface="Calibri" pitchFamily="34" charset="0"/>
              </a:rPr>
              <a:t>21</a:t>
            </a:r>
          </a:p>
        </p:txBody>
      </p:sp>
      <p:sp>
        <p:nvSpPr>
          <p:cNvPr id="16475" name="Rectangle 201"/>
          <p:cNvSpPr>
            <a:spLocks noChangeArrowheads="1"/>
          </p:cNvSpPr>
          <p:nvPr/>
        </p:nvSpPr>
        <p:spPr bwMode="auto">
          <a:xfrm>
            <a:off x="3141663" y="2608263"/>
            <a:ext cx="39113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 dirty="0">
                <a:solidFill>
                  <a:srgbClr val="FFFFFF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16476" name="Rectangle 202"/>
          <p:cNvSpPr>
            <a:spLocks noChangeArrowheads="1"/>
          </p:cNvSpPr>
          <p:nvPr/>
        </p:nvSpPr>
        <p:spPr bwMode="auto">
          <a:xfrm>
            <a:off x="3128963" y="1708150"/>
            <a:ext cx="39113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 dirty="0">
                <a:solidFill>
                  <a:srgbClr val="FFFFFF"/>
                </a:solidFill>
                <a:latin typeface="Calibri" pitchFamily="34" charset="0"/>
              </a:rPr>
              <a:t>16</a:t>
            </a:r>
          </a:p>
        </p:txBody>
      </p:sp>
      <p:sp>
        <p:nvSpPr>
          <p:cNvPr id="16477" name="Rectangle 203"/>
          <p:cNvSpPr>
            <a:spLocks noChangeArrowheads="1"/>
          </p:cNvSpPr>
          <p:nvPr/>
        </p:nvSpPr>
        <p:spPr bwMode="auto">
          <a:xfrm>
            <a:off x="2243138" y="3508375"/>
            <a:ext cx="39113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 dirty="0">
                <a:solidFill>
                  <a:srgbClr val="FFFFFF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16478" name="Rectangle 204"/>
          <p:cNvSpPr>
            <a:spLocks noChangeArrowheads="1"/>
          </p:cNvSpPr>
          <p:nvPr/>
        </p:nvSpPr>
        <p:spPr bwMode="auto">
          <a:xfrm>
            <a:off x="2243138" y="4395788"/>
            <a:ext cx="39113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 dirty="0">
                <a:solidFill>
                  <a:srgbClr val="FFFFFF"/>
                </a:solidFill>
                <a:latin typeface="Calibri" pitchFamily="34" charset="0"/>
              </a:rPr>
              <a:t>15</a:t>
            </a:r>
          </a:p>
        </p:txBody>
      </p:sp>
      <p:sp>
        <p:nvSpPr>
          <p:cNvPr id="16479" name="Rectangle 205"/>
          <p:cNvSpPr>
            <a:spLocks noChangeArrowheads="1"/>
          </p:cNvSpPr>
          <p:nvPr/>
        </p:nvSpPr>
        <p:spPr bwMode="auto">
          <a:xfrm>
            <a:off x="2562225" y="4408488"/>
            <a:ext cx="286939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 dirty="0">
                <a:solidFill>
                  <a:srgbClr val="FFFFFF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16480" name="Rectangle 206"/>
          <p:cNvSpPr>
            <a:spLocks noChangeArrowheads="1"/>
          </p:cNvSpPr>
          <p:nvPr/>
        </p:nvSpPr>
        <p:spPr bwMode="auto">
          <a:xfrm>
            <a:off x="2279650" y="5343525"/>
            <a:ext cx="286939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 dirty="0">
                <a:solidFill>
                  <a:srgbClr val="FFFFFF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16481" name="Rectangle 207"/>
          <p:cNvSpPr>
            <a:spLocks noChangeArrowheads="1"/>
          </p:cNvSpPr>
          <p:nvPr/>
        </p:nvSpPr>
        <p:spPr bwMode="auto">
          <a:xfrm>
            <a:off x="2868613" y="5332413"/>
            <a:ext cx="39113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 dirty="0">
                <a:solidFill>
                  <a:srgbClr val="FFFFFF"/>
                </a:solidFill>
                <a:latin typeface="Calibri" pitchFamily="34" charset="0"/>
              </a:rPr>
              <a:t>20</a:t>
            </a:r>
          </a:p>
        </p:txBody>
      </p:sp>
      <p:sp>
        <p:nvSpPr>
          <p:cNvPr id="16482" name="Rectangle 208"/>
          <p:cNvSpPr>
            <a:spLocks noChangeArrowheads="1"/>
          </p:cNvSpPr>
          <p:nvPr/>
        </p:nvSpPr>
        <p:spPr bwMode="auto">
          <a:xfrm>
            <a:off x="2568575" y="5329238"/>
            <a:ext cx="39113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 dirty="0">
                <a:solidFill>
                  <a:srgbClr val="FFFFFF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16483" name="Line 209"/>
          <p:cNvSpPr>
            <a:spLocks noChangeShapeType="1"/>
          </p:cNvSpPr>
          <p:nvPr/>
        </p:nvSpPr>
        <p:spPr bwMode="auto">
          <a:xfrm>
            <a:off x="1076325" y="2863850"/>
            <a:ext cx="595313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1" lang="en-US" b="0">
              <a:solidFill>
                <a:srgbClr val="000000"/>
              </a:solidFill>
            </a:endParaRPr>
          </a:p>
        </p:txBody>
      </p:sp>
      <p:sp>
        <p:nvSpPr>
          <p:cNvPr id="16484" name="Line 210"/>
          <p:cNvSpPr>
            <a:spLocks noChangeShapeType="1"/>
          </p:cNvSpPr>
          <p:nvPr/>
        </p:nvSpPr>
        <p:spPr bwMode="auto">
          <a:xfrm>
            <a:off x="1085850" y="3159125"/>
            <a:ext cx="595313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1" lang="en-US" b="0">
              <a:solidFill>
                <a:srgbClr val="000000"/>
              </a:solidFill>
            </a:endParaRPr>
          </a:p>
        </p:txBody>
      </p:sp>
      <p:sp>
        <p:nvSpPr>
          <p:cNvPr id="16485" name="Line 211"/>
          <p:cNvSpPr>
            <a:spLocks noChangeShapeType="1"/>
          </p:cNvSpPr>
          <p:nvPr/>
        </p:nvSpPr>
        <p:spPr bwMode="auto">
          <a:xfrm>
            <a:off x="1082675" y="3490913"/>
            <a:ext cx="595313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1" lang="en-US" b="0">
              <a:solidFill>
                <a:srgbClr val="000000"/>
              </a:solidFill>
            </a:endParaRPr>
          </a:p>
        </p:txBody>
      </p:sp>
      <p:sp>
        <p:nvSpPr>
          <p:cNvPr id="16486" name="Line 212"/>
          <p:cNvSpPr>
            <a:spLocks noChangeShapeType="1"/>
          </p:cNvSpPr>
          <p:nvPr/>
        </p:nvSpPr>
        <p:spPr bwMode="auto">
          <a:xfrm>
            <a:off x="1103313" y="4119563"/>
            <a:ext cx="595312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1" lang="en-US" b="0">
              <a:solidFill>
                <a:srgbClr val="000000"/>
              </a:solidFill>
            </a:endParaRPr>
          </a:p>
        </p:txBody>
      </p:sp>
      <p:sp>
        <p:nvSpPr>
          <p:cNvPr id="16487" name="Line 213"/>
          <p:cNvSpPr>
            <a:spLocks noChangeShapeType="1"/>
          </p:cNvSpPr>
          <p:nvPr/>
        </p:nvSpPr>
        <p:spPr bwMode="auto">
          <a:xfrm>
            <a:off x="1077913" y="4473575"/>
            <a:ext cx="595312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1" lang="en-US" b="0">
              <a:solidFill>
                <a:srgbClr val="000000"/>
              </a:solidFill>
            </a:endParaRPr>
          </a:p>
        </p:txBody>
      </p:sp>
      <p:sp>
        <p:nvSpPr>
          <p:cNvPr id="16488" name="Line 214"/>
          <p:cNvSpPr>
            <a:spLocks noChangeShapeType="1"/>
          </p:cNvSpPr>
          <p:nvPr/>
        </p:nvSpPr>
        <p:spPr bwMode="auto">
          <a:xfrm>
            <a:off x="1087438" y="4757738"/>
            <a:ext cx="595312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1" lang="en-US" b="0">
              <a:solidFill>
                <a:srgbClr val="000000"/>
              </a:solidFill>
            </a:endParaRPr>
          </a:p>
        </p:txBody>
      </p:sp>
      <p:sp>
        <p:nvSpPr>
          <p:cNvPr id="16489" name="Line 215"/>
          <p:cNvSpPr>
            <a:spLocks noChangeShapeType="1"/>
          </p:cNvSpPr>
          <p:nvPr/>
        </p:nvSpPr>
        <p:spPr bwMode="auto">
          <a:xfrm flipV="1">
            <a:off x="1362075" y="1900238"/>
            <a:ext cx="904875" cy="85725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1" lang="en-US" b="0">
              <a:solidFill>
                <a:srgbClr val="000000"/>
              </a:solidFill>
            </a:endParaRPr>
          </a:p>
        </p:txBody>
      </p:sp>
      <p:sp>
        <p:nvSpPr>
          <p:cNvPr id="16490" name="Line 216"/>
          <p:cNvSpPr>
            <a:spLocks noChangeShapeType="1"/>
          </p:cNvSpPr>
          <p:nvPr/>
        </p:nvSpPr>
        <p:spPr bwMode="auto">
          <a:xfrm flipV="1">
            <a:off x="1362075" y="2792413"/>
            <a:ext cx="917575" cy="25082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1" lang="en-US" b="0">
              <a:solidFill>
                <a:srgbClr val="000000"/>
              </a:solidFill>
            </a:endParaRPr>
          </a:p>
        </p:txBody>
      </p:sp>
      <p:sp>
        <p:nvSpPr>
          <p:cNvPr id="16491" name="Line 217"/>
          <p:cNvSpPr>
            <a:spLocks noChangeShapeType="1"/>
          </p:cNvSpPr>
          <p:nvPr/>
        </p:nvSpPr>
        <p:spPr bwMode="auto">
          <a:xfrm>
            <a:off x="1374775" y="3341688"/>
            <a:ext cx="904875" cy="3444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1" lang="en-US" b="0">
              <a:solidFill>
                <a:srgbClr val="000000"/>
              </a:solidFill>
            </a:endParaRPr>
          </a:p>
        </p:txBody>
      </p:sp>
      <p:sp>
        <p:nvSpPr>
          <p:cNvPr id="16492" name="Line 218"/>
          <p:cNvSpPr>
            <a:spLocks noChangeShapeType="1"/>
          </p:cNvSpPr>
          <p:nvPr/>
        </p:nvSpPr>
        <p:spPr bwMode="auto">
          <a:xfrm>
            <a:off x="1385888" y="3662363"/>
            <a:ext cx="881062" cy="89376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1" lang="en-US" b="0">
              <a:solidFill>
                <a:srgbClr val="000000"/>
              </a:solidFill>
            </a:endParaRPr>
          </a:p>
        </p:txBody>
      </p:sp>
      <p:sp>
        <p:nvSpPr>
          <p:cNvPr id="16493" name="Line 219"/>
          <p:cNvSpPr>
            <a:spLocks noChangeShapeType="1"/>
          </p:cNvSpPr>
          <p:nvPr/>
        </p:nvSpPr>
        <p:spPr bwMode="auto">
          <a:xfrm>
            <a:off x="1303338" y="3924300"/>
            <a:ext cx="987425" cy="156051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1" lang="en-US" b="0">
              <a:solidFill>
                <a:srgbClr val="000000"/>
              </a:solidFill>
            </a:endParaRPr>
          </a:p>
        </p:txBody>
      </p:sp>
      <p:sp>
        <p:nvSpPr>
          <p:cNvPr id="16494" name="Line 220"/>
          <p:cNvSpPr>
            <a:spLocks noChangeShapeType="1"/>
          </p:cNvSpPr>
          <p:nvPr/>
        </p:nvSpPr>
        <p:spPr bwMode="auto">
          <a:xfrm flipV="1">
            <a:off x="1333500" y="2835275"/>
            <a:ext cx="928688" cy="146526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1" lang="en-US" b="0">
              <a:solidFill>
                <a:srgbClr val="000000"/>
              </a:solidFill>
            </a:endParaRPr>
          </a:p>
        </p:txBody>
      </p:sp>
      <p:sp>
        <p:nvSpPr>
          <p:cNvPr id="16495" name="Line 221"/>
          <p:cNvSpPr>
            <a:spLocks noChangeShapeType="1"/>
          </p:cNvSpPr>
          <p:nvPr/>
        </p:nvSpPr>
        <p:spPr bwMode="auto">
          <a:xfrm flipV="1">
            <a:off x="1346200" y="3733800"/>
            <a:ext cx="928688" cy="90487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1" lang="en-US" b="0">
              <a:solidFill>
                <a:srgbClr val="000000"/>
              </a:solidFill>
            </a:endParaRPr>
          </a:p>
        </p:txBody>
      </p:sp>
      <p:sp>
        <p:nvSpPr>
          <p:cNvPr id="16496" name="Line 222"/>
          <p:cNvSpPr>
            <a:spLocks noChangeShapeType="1"/>
          </p:cNvSpPr>
          <p:nvPr/>
        </p:nvSpPr>
        <p:spPr bwMode="auto">
          <a:xfrm flipV="1">
            <a:off x="1346200" y="4586288"/>
            <a:ext cx="928688" cy="30956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1" lang="en-US" b="0">
              <a:solidFill>
                <a:srgbClr val="000000"/>
              </a:solidFill>
            </a:endParaRPr>
          </a:p>
        </p:txBody>
      </p:sp>
      <p:sp>
        <p:nvSpPr>
          <p:cNvPr id="16497" name="Rectangle 223"/>
          <p:cNvSpPr>
            <a:spLocks noChangeArrowheads="1"/>
          </p:cNvSpPr>
          <p:nvPr/>
        </p:nvSpPr>
        <p:spPr bwMode="auto">
          <a:xfrm>
            <a:off x="450850" y="1450975"/>
            <a:ext cx="13112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>
                <a:solidFill>
                  <a:srgbClr val="FFFFFF"/>
                </a:solidFill>
                <a:latin typeface="Calibri" pitchFamily="34" charset="0"/>
              </a:rPr>
              <a:t>LOCAL DEPTH</a:t>
            </a:r>
          </a:p>
        </p:txBody>
      </p:sp>
      <p:sp>
        <p:nvSpPr>
          <p:cNvPr id="16498" name="Rectangle 224"/>
          <p:cNvSpPr>
            <a:spLocks noChangeArrowheads="1"/>
          </p:cNvSpPr>
          <p:nvPr/>
        </p:nvSpPr>
        <p:spPr bwMode="auto">
          <a:xfrm>
            <a:off x="355600" y="1804988"/>
            <a:ext cx="1444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TW" sz="1600" b="0" i="1">
                <a:solidFill>
                  <a:srgbClr val="FFFFFF"/>
                </a:solidFill>
                <a:latin typeface="Calibri" pitchFamily="34" charset="0"/>
              </a:rPr>
              <a:t>GLOBAL DEPTH</a:t>
            </a:r>
          </a:p>
        </p:txBody>
      </p:sp>
      <p:sp>
        <p:nvSpPr>
          <p:cNvPr id="16499" name="Freeform 225"/>
          <p:cNvSpPr>
            <a:spLocks/>
          </p:cNvSpPr>
          <p:nvPr/>
        </p:nvSpPr>
        <p:spPr bwMode="auto">
          <a:xfrm>
            <a:off x="1717675" y="1468438"/>
            <a:ext cx="573088" cy="168275"/>
          </a:xfrm>
          <a:custGeom>
            <a:avLst/>
            <a:gdLst>
              <a:gd name="T0" fmla="*/ 0 w 361"/>
              <a:gd name="T1" fmla="*/ 130175 h 106"/>
              <a:gd name="T2" fmla="*/ 285750 w 361"/>
              <a:gd name="T3" fmla="*/ 0 h 106"/>
              <a:gd name="T4" fmla="*/ 166688 w 361"/>
              <a:gd name="T5" fmla="*/ 166688 h 106"/>
              <a:gd name="T6" fmla="*/ 571500 w 361"/>
              <a:gd name="T7" fmla="*/ 47625 h 106"/>
              <a:gd name="T8" fmla="*/ 0 60000 65536"/>
              <a:gd name="T9" fmla="*/ 0 60000 65536"/>
              <a:gd name="T10" fmla="*/ 0 60000 65536"/>
              <a:gd name="T11" fmla="*/ 0 60000 65536"/>
              <a:gd name="T12" fmla="*/ 0 w 361"/>
              <a:gd name="T13" fmla="*/ 0 h 106"/>
              <a:gd name="T14" fmla="*/ 361 w 361"/>
              <a:gd name="T15" fmla="*/ 106 h 1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1" h="106">
                <a:moveTo>
                  <a:pt x="0" y="82"/>
                </a:moveTo>
                <a:lnTo>
                  <a:pt x="180" y="0"/>
                </a:lnTo>
                <a:lnTo>
                  <a:pt x="105" y="105"/>
                </a:lnTo>
                <a:lnTo>
                  <a:pt x="360" y="30"/>
                </a:lnTo>
              </a:path>
            </a:pathLst>
          </a:custGeom>
          <a:noFill/>
          <a:ln w="12700" cap="rnd">
            <a:solidFill>
              <a:schemeClr val="bg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1" lang="zh-TW" altLang="en-US" b="0">
              <a:solidFill>
                <a:srgbClr val="000000"/>
              </a:solidFill>
            </a:endParaRPr>
          </a:p>
        </p:txBody>
      </p:sp>
      <p:sp>
        <p:nvSpPr>
          <p:cNvPr id="16500" name="Freeform 226"/>
          <p:cNvSpPr>
            <a:spLocks/>
          </p:cNvSpPr>
          <p:nvPr/>
        </p:nvSpPr>
        <p:spPr bwMode="auto">
          <a:xfrm>
            <a:off x="1217613" y="2051050"/>
            <a:ext cx="180975" cy="276225"/>
          </a:xfrm>
          <a:custGeom>
            <a:avLst/>
            <a:gdLst>
              <a:gd name="T0" fmla="*/ 119063 w 114"/>
              <a:gd name="T1" fmla="*/ 0 h 174"/>
              <a:gd name="T2" fmla="*/ 179388 w 114"/>
              <a:gd name="T3" fmla="*/ 107950 h 174"/>
              <a:gd name="T4" fmla="*/ 0 w 114"/>
              <a:gd name="T5" fmla="*/ 60325 h 174"/>
              <a:gd name="T6" fmla="*/ 23812 w 114"/>
              <a:gd name="T7" fmla="*/ 274638 h 174"/>
              <a:gd name="T8" fmla="*/ 0 60000 65536"/>
              <a:gd name="T9" fmla="*/ 0 60000 65536"/>
              <a:gd name="T10" fmla="*/ 0 60000 65536"/>
              <a:gd name="T11" fmla="*/ 0 60000 65536"/>
              <a:gd name="T12" fmla="*/ 0 w 114"/>
              <a:gd name="T13" fmla="*/ 0 h 174"/>
              <a:gd name="T14" fmla="*/ 114 w 114"/>
              <a:gd name="T15" fmla="*/ 174 h 1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" h="174">
                <a:moveTo>
                  <a:pt x="75" y="0"/>
                </a:moveTo>
                <a:lnTo>
                  <a:pt x="113" y="68"/>
                </a:lnTo>
                <a:lnTo>
                  <a:pt x="0" y="38"/>
                </a:lnTo>
                <a:lnTo>
                  <a:pt x="15" y="173"/>
                </a:lnTo>
              </a:path>
            </a:pathLst>
          </a:custGeom>
          <a:noFill/>
          <a:ln w="12700" cap="rnd">
            <a:solidFill>
              <a:schemeClr val="bg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1" lang="zh-TW" altLang="en-US" b="0">
              <a:solidFill>
                <a:srgbClr val="000000"/>
              </a:solidFill>
            </a:endParaRPr>
          </a:p>
        </p:txBody>
      </p:sp>
      <p:grpSp>
        <p:nvGrpSpPr>
          <p:cNvPr id="2" name="Group 241"/>
          <p:cNvGrpSpPr>
            <a:grpSpLocks/>
          </p:cNvGrpSpPr>
          <p:nvPr/>
        </p:nvGrpSpPr>
        <p:grpSpPr bwMode="auto">
          <a:xfrm>
            <a:off x="5292725" y="2605088"/>
            <a:ext cx="3276600" cy="3824287"/>
            <a:chOff x="3334" y="1641"/>
            <a:chExt cx="2064" cy="2409"/>
          </a:xfrm>
        </p:grpSpPr>
        <p:grpSp>
          <p:nvGrpSpPr>
            <p:cNvPr id="16503" name="Group 237"/>
            <p:cNvGrpSpPr>
              <a:grpSpLocks/>
            </p:cNvGrpSpPr>
            <p:nvPr/>
          </p:nvGrpSpPr>
          <p:grpSpPr bwMode="auto">
            <a:xfrm>
              <a:off x="4217" y="1641"/>
              <a:ext cx="366" cy="212"/>
              <a:chOff x="4217" y="1641"/>
              <a:chExt cx="366" cy="212"/>
            </a:xfrm>
          </p:grpSpPr>
          <p:sp>
            <p:nvSpPr>
              <p:cNvPr id="16515" name="Rectangle 138"/>
              <p:cNvSpPr>
                <a:spLocks noChangeArrowheads="1"/>
              </p:cNvSpPr>
              <p:nvPr/>
            </p:nvSpPr>
            <p:spPr bwMode="auto">
              <a:xfrm>
                <a:off x="4217" y="1641"/>
                <a:ext cx="18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TW" sz="1600" b="0" i="1" dirty="0">
                    <a:solidFill>
                      <a:srgbClr val="FF99CC"/>
                    </a:solidFill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6516" name="Rectangle 139"/>
              <p:cNvSpPr>
                <a:spLocks noChangeArrowheads="1"/>
              </p:cNvSpPr>
              <p:nvPr/>
            </p:nvSpPr>
            <p:spPr bwMode="auto">
              <a:xfrm>
                <a:off x="4402" y="1641"/>
                <a:ext cx="18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TW" sz="1600" b="0" i="1" dirty="0">
                    <a:solidFill>
                      <a:srgbClr val="FF99CC"/>
                    </a:solidFill>
                    <a:latin typeface="Calibri" pitchFamily="34" charset="0"/>
                  </a:rPr>
                  <a:t>9</a:t>
                </a:r>
              </a:p>
            </p:txBody>
          </p:sp>
        </p:grpSp>
        <p:grpSp>
          <p:nvGrpSpPr>
            <p:cNvPr id="16504" name="Group 240"/>
            <p:cNvGrpSpPr>
              <a:grpSpLocks/>
            </p:cNvGrpSpPr>
            <p:nvPr/>
          </p:nvGrpSpPr>
          <p:grpSpPr bwMode="auto">
            <a:xfrm>
              <a:off x="3334" y="2707"/>
              <a:ext cx="2064" cy="1343"/>
              <a:chOff x="3334" y="2707"/>
              <a:chExt cx="2064" cy="1343"/>
            </a:xfrm>
          </p:grpSpPr>
          <p:sp>
            <p:nvSpPr>
              <p:cNvPr id="16505" name="Line 160"/>
              <p:cNvSpPr>
                <a:spLocks noChangeShapeType="1"/>
              </p:cNvSpPr>
              <p:nvPr/>
            </p:nvSpPr>
            <p:spPr bwMode="auto">
              <a:xfrm>
                <a:off x="3628" y="2707"/>
                <a:ext cx="116" cy="941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kumimoji="1" lang="en-US" b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506" name="Group 239"/>
              <p:cNvGrpSpPr>
                <a:grpSpLocks/>
              </p:cNvGrpSpPr>
              <p:nvPr/>
            </p:nvGrpSpPr>
            <p:grpSpPr bwMode="auto">
              <a:xfrm>
                <a:off x="3334" y="3503"/>
                <a:ext cx="2064" cy="547"/>
                <a:chOff x="3334" y="3503"/>
                <a:chExt cx="2064" cy="547"/>
              </a:xfrm>
            </p:grpSpPr>
            <p:sp>
              <p:nvSpPr>
                <p:cNvPr id="16507" name="Rectangle 229"/>
                <p:cNvSpPr>
                  <a:spLocks noChangeArrowheads="1"/>
                </p:cNvSpPr>
                <p:nvPr/>
              </p:nvSpPr>
              <p:spPr bwMode="auto">
                <a:xfrm>
                  <a:off x="3338" y="3503"/>
                  <a:ext cx="185" cy="216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kumimoji="1" lang="en-US" altLang="zh-TW" sz="1600" b="0" i="1">
                      <a:solidFill>
                        <a:srgbClr val="FF99CC"/>
                      </a:solidFill>
                      <a:latin typeface="Calibri" pitchFamily="34" charset="0"/>
                    </a:rPr>
                    <a:t>3</a:t>
                  </a:r>
                </a:p>
              </p:txBody>
            </p:sp>
            <p:grpSp>
              <p:nvGrpSpPr>
                <p:cNvPr id="16508" name="Group 238"/>
                <p:cNvGrpSpPr>
                  <a:grpSpLocks/>
                </p:cNvGrpSpPr>
                <p:nvPr/>
              </p:nvGrpSpPr>
              <p:grpSpPr bwMode="auto">
                <a:xfrm>
                  <a:off x="3334" y="3696"/>
                  <a:ext cx="2064" cy="354"/>
                  <a:chOff x="3334" y="3696"/>
                  <a:chExt cx="2064" cy="354"/>
                </a:xfrm>
              </p:grpSpPr>
              <p:sp>
                <p:nvSpPr>
                  <p:cNvPr id="16509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3696"/>
                    <a:ext cx="246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kumimoji="1" lang="en-US" altLang="zh-TW" sz="1600" b="0" i="1" dirty="0">
                        <a:solidFill>
                          <a:srgbClr val="FF99CC"/>
                        </a:solidFill>
                        <a:latin typeface="Calibri" pitchFamily="34" charset="0"/>
                      </a:rPr>
                      <a:t>21</a:t>
                    </a:r>
                  </a:p>
                </p:txBody>
              </p:sp>
              <p:sp>
                <p:nvSpPr>
                  <p:cNvPr id="16510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3792" y="3696"/>
                    <a:ext cx="246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kumimoji="1" lang="en-US" altLang="zh-TW" sz="1600" b="0" i="1" dirty="0">
                        <a:solidFill>
                          <a:srgbClr val="FF99CC"/>
                        </a:solidFill>
                        <a:latin typeface="Calibri" pitchFamily="34" charset="0"/>
                      </a:rPr>
                      <a:t>13</a:t>
                    </a:r>
                  </a:p>
                </p:txBody>
              </p:sp>
              <p:sp>
                <p:nvSpPr>
                  <p:cNvPr id="16511" name="Freeform 228"/>
                  <p:cNvSpPr>
                    <a:spLocks/>
                  </p:cNvSpPr>
                  <p:nvPr/>
                </p:nvSpPr>
                <p:spPr bwMode="auto">
                  <a:xfrm>
                    <a:off x="3338" y="3707"/>
                    <a:ext cx="757" cy="190"/>
                  </a:xfrm>
                  <a:custGeom>
                    <a:avLst/>
                    <a:gdLst>
                      <a:gd name="T0" fmla="*/ 0 w 757"/>
                      <a:gd name="T1" fmla="*/ 189 h 190"/>
                      <a:gd name="T2" fmla="*/ 0 w 757"/>
                      <a:gd name="T3" fmla="*/ 0 h 190"/>
                      <a:gd name="T4" fmla="*/ 756 w 757"/>
                      <a:gd name="T5" fmla="*/ 0 h 190"/>
                      <a:gd name="T6" fmla="*/ 756 w 757"/>
                      <a:gd name="T7" fmla="*/ 189 h 190"/>
                      <a:gd name="T8" fmla="*/ 0 w 757"/>
                      <a:gd name="T9" fmla="*/ 189 h 19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7"/>
                      <a:gd name="T16" fmla="*/ 0 h 190"/>
                      <a:gd name="T17" fmla="*/ 757 w 757"/>
                      <a:gd name="T18" fmla="*/ 190 h 19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7" h="190">
                        <a:moveTo>
                          <a:pt x="0" y="189"/>
                        </a:moveTo>
                        <a:lnTo>
                          <a:pt x="0" y="0"/>
                        </a:lnTo>
                        <a:lnTo>
                          <a:pt x="756" y="0"/>
                        </a:lnTo>
                        <a:lnTo>
                          <a:pt x="756" y="189"/>
                        </a:lnTo>
                        <a:lnTo>
                          <a:pt x="0" y="189"/>
                        </a:lnTo>
                      </a:path>
                    </a:pathLst>
                  </a:custGeom>
                  <a:noFill/>
                  <a:ln w="12700" cap="rnd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kumimoji="1" lang="zh-TW" altLang="en-US" b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12" name="Rectangle 230"/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3696"/>
                    <a:ext cx="629" cy="2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kumimoji="1" lang="en-US" altLang="zh-TW" sz="1600" b="0" i="1">
                        <a:solidFill>
                          <a:srgbClr val="FF99CC"/>
                        </a:solidFill>
                        <a:latin typeface="Calibri" pitchFamily="34" charset="0"/>
                      </a:rPr>
                      <a:t>Bucket B2</a:t>
                    </a:r>
                  </a:p>
                </p:txBody>
              </p:sp>
              <p:sp>
                <p:nvSpPr>
                  <p:cNvPr id="16513" name="Rectangle 231"/>
                  <p:cNvSpPr>
                    <a:spLocks noChangeArrowheads="1"/>
                  </p:cNvSpPr>
                  <p:nvPr/>
                </p:nvSpPr>
                <p:spPr bwMode="auto">
                  <a:xfrm>
                    <a:off x="4024" y="3840"/>
                    <a:ext cx="1374" cy="2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kumimoji="1" lang="en-US" altLang="zh-TW" sz="1600" b="0" i="1">
                        <a:solidFill>
                          <a:srgbClr val="FF99CC"/>
                        </a:solidFill>
                        <a:latin typeface="Calibri" pitchFamily="34" charset="0"/>
                      </a:rPr>
                      <a:t>(split image of Bucket B)</a:t>
                    </a:r>
                  </a:p>
                </p:txBody>
              </p:sp>
              <p:sp>
                <p:nvSpPr>
                  <p:cNvPr id="16514" name="Rectangle 233"/>
                  <p:cNvSpPr>
                    <a:spLocks noChangeArrowheads="1"/>
                  </p:cNvSpPr>
                  <p:nvPr/>
                </p:nvSpPr>
                <p:spPr bwMode="auto">
                  <a:xfrm>
                    <a:off x="3334" y="3701"/>
                    <a:ext cx="18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kumimoji="1" lang="en-US" altLang="zh-TW" sz="1600" b="0" i="1" dirty="0">
                        <a:solidFill>
                          <a:srgbClr val="FF99CC"/>
                        </a:solidFill>
                        <a:latin typeface="Calibri" pitchFamily="34" charset="0"/>
                      </a:rPr>
                      <a:t>5</a:t>
                    </a:r>
                  </a:p>
                </p:txBody>
              </p:sp>
            </p:grpSp>
          </p:grpSp>
        </p:grpSp>
      </p:grpSp>
      <p:sp>
        <p:nvSpPr>
          <p:cNvPr id="16502" name="Rectangle 236"/>
          <p:cNvSpPr>
            <a:spLocks noChangeArrowheads="1"/>
          </p:cNvSpPr>
          <p:nvPr/>
        </p:nvSpPr>
        <p:spPr bwMode="auto">
          <a:xfrm>
            <a:off x="366713" y="5732463"/>
            <a:ext cx="49530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kumimoji="1" lang="en-US" altLang="zh-TW" sz="2000" dirty="0">
                <a:solidFill>
                  <a:srgbClr val="FFFF00"/>
                </a:solidFill>
                <a:latin typeface="Calibri" pitchFamily="34" charset="0"/>
              </a:rPr>
              <a:t>Only split bucket:</a:t>
            </a:r>
          </a:p>
          <a:p>
            <a:pPr eaLnBrk="0" hangingPunct="0">
              <a:buFontTx/>
              <a:buChar char="-"/>
            </a:pPr>
            <a:r>
              <a:rPr kumimoji="1" lang="en-US" altLang="zh-TW" sz="2000" b="0" dirty="0">
                <a:solidFill>
                  <a:srgbClr val="FFFFFF"/>
                </a:solidFill>
                <a:latin typeface="Calibri" pitchFamily="34" charset="0"/>
              </a:rPr>
              <a:t>Rehash bucket B</a:t>
            </a:r>
          </a:p>
          <a:p>
            <a:pPr eaLnBrk="0" hangingPunct="0">
              <a:buFontTx/>
              <a:buChar char="-"/>
            </a:pPr>
            <a:r>
              <a:rPr kumimoji="1" lang="en-US" altLang="zh-TW" sz="2000" b="0" dirty="0">
                <a:solidFill>
                  <a:srgbClr val="FFFFFF"/>
                </a:solidFill>
                <a:latin typeface="Calibri" pitchFamily="34" charset="0"/>
              </a:rPr>
              <a:t>Increment local depth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5717-EBFB-4D59-9353-A43001D2B0F7}" type="slidenum">
              <a:rPr lang="en-US" altLang="zh-TW" smtClean="0">
                <a:solidFill>
                  <a:srgbClr val="FFFFFF"/>
                </a:solidFill>
              </a:rPr>
              <a:pPr/>
              <a:t>75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25822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DA40B6CA-FABA-4BEC-ADB2-959EC74455FE}" type="slidenum">
              <a:rPr lang="en-US" altLang="zh-TW">
                <a:solidFill>
                  <a:schemeClr val="bg1"/>
                </a:solidFill>
              </a:rPr>
              <a:pPr eaLnBrk="1" hangingPunct="1"/>
              <a:t>76</a:t>
            </a:fld>
            <a:endParaRPr lang="en-US" altLang="zh-TW">
              <a:solidFill>
                <a:schemeClr val="bg1"/>
              </a:solidFill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1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rmAutofit fontScale="90000"/>
          </a:bodyPr>
          <a:lstStyle/>
          <a:p>
            <a:r>
              <a:rPr lang="en-US" dirty="0"/>
              <a:t>Extensible Hashing - </a:t>
            </a:r>
            <a:r>
              <a:rPr lang="en-US" altLang="zh-TW" dirty="0"/>
              <a:t>Points to Note</a:t>
            </a:r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5257800"/>
          </a:xfrm>
          <a:noFill/>
        </p:spPr>
        <p:txBody>
          <a:bodyPr lIns="90488" tIns="44450" rIns="90488" bIns="44450">
            <a:noAutofit/>
          </a:bodyPr>
          <a:lstStyle/>
          <a:p>
            <a:pPr eaLnBrk="1" hangingPunct="1">
              <a:spcAft>
                <a:spcPts val="600"/>
              </a:spcAft>
              <a:buSzPct val="75000"/>
            </a:pPr>
            <a:r>
              <a:rPr lang="en-US" altLang="zh-TW" sz="2800" dirty="0"/>
              <a:t>What is the global depth of directory?</a:t>
            </a:r>
          </a:p>
          <a:p>
            <a:pPr lvl="1" eaLnBrk="1" hangingPunct="1">
              <a:spcAft>
                <a:spcPts val="600"/>
              </a:spcAft>
              <a:buSzPct val="75000"/>
            </a:pPr>
            <a:r>
              <a:rPr lang="en-US" altLang="zh-TW" sz="2200" dirty="0">
                <a:solidFill>
                  <a:srgbClr val="C00000"/>
                </a:solidFill>
              </a:rPr>
              <a:t>Max # of  bits needed to tell which bucket an entry belongs to</a:t>
            </a:r>
            <a:r>
              <a:rPr lang="en-US" altLang="zh-TW" sz="2200" dirty="0"/>
              <a:t>.</a:t>
            </a:r>
          </a:p>
          <a:p>
            <a:pPr eaLnBrk="1" hangingPunct="1">
              <a:spcAft>
                <a:spcPts val="600"/>
              </a:spcAft>
              <a:buSzPct val="75000"/>
            </a:pPr>
            <a:r>
              <a:rPr lang="en-US" altLang="zh-TW" sz="2800" dirty="0"/>
              <a:t>What is the local depth of a bucket?</a:t>
            </a:r>
          </a:p>
          <a:p>
            <a:pPr lvl="1">
              <a:spcAft>
                <a:spcPts val="600"/>
              </a:spcAft>
              <a:buSzPct val="75000"/>
            </a:pPr>
            <a:r>
              <a:rPr lang="en-US" altLang="zh-TW" sz="2200" dirty="0">
                <a:solidFill>
                  <a:srgbClr val="C00000"/>
                </a:solidFill>
              </a:rPr>
              <a:t># of bits used to determine if an entry belongs to a specific bucket</a:t>
            </a:r>
          </a:p>
          <a:p>
            <a:pPr>
              <a:spcAft>
                <a:spcPts val="600"/>
              </a:spcAft>
              <a:buSzPct val="75000"/>
            </a:pPr>
            <a:r>
              <a:rPr lang="en-US" altLang="zh-TW" sz="3000" dirty="0"/>
              <a:t>When does bucket split cause directory doubling?</a:t>
            </a:r>
          </a:p>
          <a:p>
            <a:pPr lvl="1" eaLnBrk="1" hangingPunct="1">
              <a:spcAft>
                <a:spcPts val="600"/>
              </a:spcAft>
              <a:buSzPct val="75000"/>
            </a:pPr>
            <a:r>
              <a:rPr lang="en-US" altLang="zh-TW" sz="2400" dirty="0"/>
              <a:t>Bucket is full &amp; </a:t>
            </a:r>
            <a:r>
              <a:rPr lang="en-US" altLang="zh-TW" sz="2400" dirty="0">
                <a:solidFill>
                  <a:srgbClr val="C00000"/>
                </a:solidFill>
              </a:rPr>
              <a:t>local depth = global depth</a:t>
            </a:r>
            <a:r>
              <a:rPr lang="en-US" altLang="zh-TW" sz="2400" dirty="0"/>
              <a:t>.  </a:t>
            </a:r>
          </a:p>
          <a:p>
            <a:pPr eaLnBrk="1" hangingPunct="1">
              <a:spcAft>
                <a:spcPts val="600"/>
              </a:spcAft>
              <a:buSzPct val="75000"/>
            </a:pPr>
            <a:r>
              <a:rPr lang="en-US" altLang="zh-TW" sz="2800" dirty="0"/>
              <a:t>How to efficiently double the directory?</a:t>
            </a:r>
          </a:p>
          <a:p>
            <a:pPr lvl="1" eaLnBrk="1" hangingPunct="1">
              <a:spcAft>
                <a:spcPts val="600"/>
              </a:spcAft>
              <a:buSzPct val="75000"/>
            </a:pPr>
            <a:r>
              <a:rPr lang="en-US" altLang="zh-TW" sz="2400" dirty="0"/>
              <a:t>Directory is doubled by </a:t>
            </a:r>
            <a:r>
              <a:rPr lang="en-US" altLang="zh-TW" sz="2400" dirty="0">
                <a:solidFill>
                  <a:srgbClr val="C00000"/>
                </a:solidFill>
              </a:rPr>
              <a:t>copying it over </a:t>
            </a:r>
            <a:r>
              <a:rPr lang="en-US" altLang="zh-TW" sz="2400" dirty="0"/>
              <a:t>and `fixing’ pointers to the </a:t>
            </a:r>
            <a:r>
              <a:rPr lang="en-US" altLang="zh-TW" sz="2400" dirty="0" err="1"/>
              <a:t>splited</a:t>
            </a:r>
            <a:r>
              <a:rPr lang="en-US" altLang="zh-TW" sz="2400" dirty="0"/>
              <a:t> bucket</a:t>
            </a:r>
          </a:p>
        </p:txBody>
      </p:sp>
    </p:spTree>
    <p:extLst>
      <p:ext uri="{BB962C8B-B14F-4D97-AF65-F5344CB8AC3E}">
        <p14:creationId xmlns:p14="http://schemas.microsoft.com/office/powerpoint/2010/main" val="158159258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7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7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78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78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78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78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78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F5A80FAE-3EBE-4E14-B017-98A092C7AC68}" type="slidenum">
              <a:rPr lang="en-US" altLang="zh-TW">
                <a:solidFill>
                  <a:schemeClr val="bg1"/>
                </a:solidFill>
              </a:rPr>
              <a:pPr eaLnBrk="1" hangingPunct="1"/>
              <a:t>77</a:t>
            </a:fld>
            <a:endParaRPr lang="en-US" altLang="zh-TW">
              <a:solidFill>
                <a:schemeClr val="bg1"/>
              </a:solidFill>
            </a:endParaRP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/>
              <a:t>Linear Hashing (LH)</a:t>
            </a:r>
          </a:p>
        </p:txBody>
      </p:sp>
      <p:sp>
        <p:nvSpPr>
          <p:cNvPr id="2765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5562600"/>
          </a:xfrm>
          <a:noFill/>
        </p:spPr>
        <p:txBody>
          <a:bodyPr lIns="90488" tIns="44450" rIns="90488" bIns="44450">
            <a:normAutofit fontScale="92500" lnSpcReduction="10000"/>
          </a:bodyPr>
          <a:lstStyle/>
          <a:p>
            <a:pPr eaLnBrk="1" hangingPunct="1">
              <a:spcAft>
                <a:spcPts val="600"/>
              </a:spcAft>
            </a:pPr>
            <a:r>
              <a:rPr lang="en-US" altLang="zh-TW" sz="2800" dirty="0"/>
              <a:t>Another dynamic hashing scheme, as an alternative to Extendible Hashing.</a:t>
            </a:r>
          </a:p>
          <a:p>
            <a:pPr eaLnBrk="1" hangingPunct="1">
              <a:spcAft>
                <a:spcPts val="600"/>
              </a:spcAft>
            </a:pPr>
            <a:r>
              <a:rPr lang="en-US" altLang="zh-TW" sz="2800" dirty="0"/>
              <a:t>What are problems in static/extendible hashing?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zh-TW" sz="2400" dirty="0"/>
              <a:t>Static hashing can cause </a:t>
            </a:r>
            <a:r>
              <a:rPr lang="en-US" altLang="zh-TW" sz="2400" dirty="0">
                <a:solidFill>
                  <a:srgbClr val="C00000"/>
                </a:solidFill>
              </a:rPr>
              <a:t>long </a:t>
            </a:r>
            <a:r>
              <a:rPr lang="en-US" altLang="zh-TW" sz="2400" dirty="0"/>
              <a:t>overflow chains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zh-TW" sz="2400" dirty="0"/>
              <a:t>Extendible hashing: data skew causing large </a:t>
            </a:r>
            <a:r>
              <a:rPr lang="en-US" altLang="zh-TW" sz="2400" dirty="0">
                <a:solidFill>
                  <a:srgbClr val="C00000"/>
                </a:solidFill>
              </a:rPr>
              <a:t>directory</a:t>
            </a:r>
          </a:p>
          <a:p>
            <a:pPr lvl="2">
              <a:spcAft>
                <a:spcPts val="600"/>
              </a:spcAft>
            </a:pPr>
            <a:r>
              <a:rPr lang="en-US" altLang="zh-TW" sz="2000" dirty="0">
                <a:solidFill>
                  <a:srgbClr val="002060"/>
                </a:solidFill>
              </a:rPr>
              <a:t>Data skew = </a:t>
            </a:r>
            <a:r>
              <a:rPr lang="en-US" sz="2000" dirty="0"/>
              <a:t>Multiple entries with same hash value</a:t>
            </a:r>
          </a:p>
          <a:p>
            <a:pPr lvl="2">
              <a:spcAft>
                <a:spcPts val="600"/>
              </a:spcAft>
            </a:pPr>
            <a:r>
              <a:rPr lang="en-US" sz="2000" dirty="0"/>
              <a:t>If bucket already full of same hash value, will keep doubling forever!  </a:t>
            </a:r>
          </a:p>
          <a:p>
            <a:pPr>
              <a:spcAft>
                <a:spcPts val="600"/>
              </a:spcAft>
            </a:pPr>
            <a:r>
              <a:rPr lang="en-US" altLang="zh-TW" sz="3500" dirty="0"/>
              <a:t>Is it possible to come up with a more balanced solution?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zh-TW" sz="2400" dirty="0"/>
              <a:t>Shorter overflow chains than static hashing</a:t>
            </a:r>
          </a:p>
          <a:p>
            <a:pPr lvl="1" eaLnBrk="1" hangingPunct="1"/>
            <a:r>
              <a:rPr lang="en-US" altLang="zh-TW" sz="2400" dirty="0">
                <a:solidFill>
                  <a:srgbClr val="C00000"/>
                </a:solidFill>
              </a:rPr>
              <a:t>No need for directory</a:t>
            </a:r>
          </a:p>
          <a:p>
            <a:pPr marL="457200" lvl="1" indent="0" eaLnBrk="1" hangingPunct="1">
              <a:spcAft>
                <a:spcPts val="600"/>
              </a:spcAft>
              <a:buNone/>
            </a:pPr>
            <a:r>
              <a:rPr lang="en-US" altLang="zh-TW" sz="2400" b="1" dirty="0">
                <a:solidFill>
                  <a:srgbClr val="002060"/>
                </a:solidFill>
              </a:rPr>
              <a:t>=&gt; Linear Hashing is the answer</a:t>
            </a:r>
          </a:p>
        </p:txBody>
      </p:sp>
    </p:spTree>
    <p:extLst>
      <p:ext uri="{BB962C8B-B14F-4D97-AF65-F5344CB8AC3E}">
        <p14:creationId xmlns:p14="http://schemas.microsoft.com/office/powerpoint/2010/main" val="2697906441"/>
      </p:ext>
    </p:extLst>
  </p:cSld>
  <p:clrMapOvr>
    <a:masterClrMapping/>
  </p:clrMapOvr>
  <p:transition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7CAD3C7C-9350-4C20-AAB3-1561476D9DE0}" type="slidenum">
              <a:rPr lang="en-US" altLang="zh-TW">
                <a:solidFill>
                  <a:schemeClr val="bg1"/>
                </a:solidFill>
              </a:rPr>
              <a:pPr eaLnBrk="1" hangingPunct="1"/>
              <a:t>78</a:t>
            </a:fld>
            <a:endParaRPr lang="en-US" altLang="zh-TW">
              <a:solidFill>
                <a:schemeClr val="bg1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/>
              <a:t>Linear Hashing Algorithm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28750"/>
            <a:ext cx="8686800" cy="5429250"/>
          </a:xfrm>
        </p:spPr>
        <p:txBody>
          <a:bodyPr>
            <a:norm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altLang="zh-TW" sz="2800" dirty="0"/>
              <a:t>Initial Stage.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zh-TW" sz="2400" dirty="0"/>
              <a:t>The initial level distributes entries into </a:t>
            </a:r>
            <a:r>
              <a:rPr lang="en-US" altLang="zh-TW" sz="2400" b="1" i="1" dirty="0">
                <a:solidFill>
                  <a:srgbClr val="C00000"/>
                </a:solidFill>
              </a:rPr>
              <a:t>N</a:t>
            </a:r>
            <a:r>
              <a:rPr lang="en-US" altLang="zh-TW" sz="2400" b="1" baseline="-25000" dirty="0">
                <a:solidFill>
                  <a:srgbClr val="C00000"/>
                </a:solidFill>
              </a:rPr>
              <a:t>0</a:t>
            </a:r>
            <a:r>
              <a:rPr lang="en-US" altLang="zh-TW" sz="2400" dirty="0"/>
              <a:t> buckets.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zh-TW" sz="2400" dirty="0"/>
              <a:t>The hash function to perform is noted </a:t>
            </a:r>
            <a:r>
              <a:rPr lang="en-US" altLang="zh-TW" sz="2400" b="1" i="1" dirty="0">
                <a:solidFill>
                  <a:srgbClr val="C00000"/>
                </a:solidFill>
              </a:rPr>
              <a:t>h</a:t>
            </a:r>
            <a:r>
              <a:rPr lang="en-US" altLang="zh-TW" sz="2400" b="1" baseline="-25000" dirty="0">
                <a:solidFill>
                  <a:srgbClr val="C00000"/>
                </a:solidFill>
              </a:rPr>
              <a:t>0</a:t>
            </a:r>
            <a:endParaRPr lang="en-US" altLang="zh-TW" sz="2400" b="1" dirty="0">
              <a:solidFill>
                <a:srgbClr val="C00000"/>
              </a:solidFill>
            </a:endParaRPr>
          </a:p>
          <a:p>
            <a:r>
              <a:rPr lang="en-US" i="1" dirty="0"/>
              <a:t>Idea</a:t>
            </a:r>
            <a:r>
              <a:rPr lang="en-US" dirty="0"/>
              <a:t>:  Use a family of hash functions h</a:t>
            </a:r>
            <a:r>
              <a:rPr lang="en-US" baseline="-25000" dirty="0"/>
              <a:t>0</a:t>
            </a:r>
            <a:r>
              <a:rPr lang="en-US" dirty="0"/>
              <a:t>, h</a:t>
            </a:r>
            <a:r>
              <a:rPr lang="en-US" baseline="-25000" dirty="0"/>
              <a:t>1</a:t>
            </a:r>
            <a:r>
              <a:rPr lang="en-US" dirty="0"/>
              <a:t>, h</a:t>
            </a:r>
            <a:r>
              <a:rPr lang="en-US" baseline="-25000" dirty="0"/>
              <a:t>2</a:t>
            </a:r>
            <a:r>
              <a:rPr lang="en-US" dirty="0"/>
              <a:t>, ...</a:t>
            </a:r>
          </a:p>
          <a:p>
            <a:pPr lvl="1">
              <a:buSzPct val="75000"/>
            </a:pPr>
            <a:r>
              <a:rPr lang="en-US" b="1" dirty="0">
                <a:solidFill>
                  <a:srgbClr val="C00000"/>
                </a:solidFill>
              </a:rPr>
              <a:t>h</a:t>
            </a:r>
            <a:r>
              <a:rPr lang="en-US" baseline="-25000" dirty="0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i="1" dirty="0">
                <a:solidFill>
                  <a:srgbClr val="C00000"/>
                </a:solidFill>
              </a:rPr>
              <a:t>key</a:t>
            </a:r>
            <a:r>
              <a:rPr lang="en-US" dirty="0">
                <a:solidFill>
                  <a:srgbClr val="C00000"/>
                </a:solidFill>
              </a:rPr>
              <a:t>) = </a:t>
            </a:r>
            <a:r>
              <a:rPr lang="en-US" i="1" dirty="0">
                <a:solidFill>
                  <a:srgbClr val="C00000"/>
                </a:solidFill>
              </a:rPr>
              <a:t>key</a:t>
            </a:r>
            <a:r>
              <a:rPr lang="en-US" dirty="0">
                <a:solidFill>
                  <a:srgbClr val="C00000"/>
                </a:solidFill>
              </a:rPr>
              <a:t> mod(2</a:t>
            </a:r>
            <a:r>
              <a:rPr lang="en-US" baseline="30000" dirty="0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baseline="-25000" dirty="0">
                <a:solidFill>
                  <a:srgbClr val="C00000"/>
                </a:solidFill>
              </a:rPr>
              <a:t>o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;  N</a:t>
            </a:r>
            <a:r>
              <a:rPr lang="en-US" baseline="-25000" dirty="0"/>
              <a:t>0</a:t>
            </a:r>
            <a:r>
              <a:rPr lang="en-US" dirty="0"/>
              <a:t> = initial # buckets</a:t>
            </a:r>
          </a:p>
          <a:p>
            <a:pPr lvl="1">
              <a:buSzPct val="75000"/>
            </a:pPr>
            <a:r>
              <a:rPr lang="en-US" b="1" dirty="0"/>
              <a:t>h</a:t>
            </a:r>
            <a:r>
              <a:rPr lang="en-US" baseline="-25000" dirty="0"/>
              <a:t>i+1 </a:t>
            </a:r>
            <a:r>
              <a:rPr lang="en-US" dirty="0"/>
              <a:t>doubles the range of </a:t>
            </a:r>
            <a:r>
              <a:rPr lang="en-US" b="1" dirty="0"/>
              <a:t>h</a:t>
            </a:r>
            <a:r>
              <a:rPr lang="en-US" baseline="-25000" dirty="0"/>
              <a:t>i </a:t>
            </a:r>
            <a:r>
              <a:rPr lang="en-US" dirty="0"/>
              <a:t>(similar to directory doubling)</a:t>
            </a:r>
          </a:p>
          <a:p>
            <a:pPr marL="457200" lvl="1" indent="0" eaLnBrk="1" hangingPunct="1">
              <a:spcAft>
                <a:spcPts val="600"/>
              </a:spcAft>
              <a:buNone/>
            </a:pPr>
            <a:endParaRPr lang="en-US" altLang="zh-TW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815617"/>
            <a:ext cx="5486400" cy="2042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62200" y="565214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2114427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51A11AB6-425F-4214-BE45-749CF4428342}" type="slidenum">
              <a:rPr lang="en-US" altLang="zh-TW">
                <a:solidFill>
                  <a:schemeClr val="bg1"/>
                </a:solidFill>
              </a:rPr>
              <a:pPr eaLnBrk="1" hangingPunct="1"/>
              <a:t>79</a:t>
            </a:fld>
            <a:endParaRPr lang="en-US" altLang="zh-TW">
              <a:solidFill>
                <a:schemeClr val="bg1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Linear Hashing Verbal Algorithm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09000" cy="54864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TW" sz="2800" dirty="0"/>
              <a:t>Splitting buckets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/>
              <a:t>If a </a:t>
            </a:r>
            <a:r>
              <a:rPr lang="en-US" altLang="zh-TW" sz="2400" dirty="0">
                <a:solidFill>
                  <a:srgbClr val="C00000"/>
                </a:solidFill>
              </a:rPr>
              <a:t>bucket overflows </a:t>
            </a:r>
            <a:r>
              <a:rPr lang="en-US" altLang="zh-TW" sz="2400" dirty="0"/>
              <a:t>its primary page is chained to an overflow page + </a:t>
            </a:r>
            <a:r>
              <a:rPr lang="en-US" altLang="zh-TW" sz="2200" dirty="0">
                <a:solidFill>
                  <a:srgbClr val="C00000"/>
                </a:solidFill>
              </a:rPr>
              <a:t>some </a:t>
            </a:r>
            <a:r>
              <a:rPr lang="en-US" altLang="zh-TW" sz="2200" dirty="0"/>
              <a:t>bucket is split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z="2000" dirty="0"/>
              <a:t>The first bucket to be split is the first bucket (</a:t>
            </a:r>
            <a:r>
              <a:rPr lang="en-US" altLang="zh-TW" sz="2000" i="1" dirty="0"/>
              <a:t>not</a:t>
            </a:r>
            <a:r>
              <a:rPr lang="en-US" altLang="zh-TW" sz="2000" dirty="0"/>
              <a:t> necessarily the bucket that overflows)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z="2000" dirty="0"/>
              <a:t>The </a:t>
            </a:r>
            <a:r>
              <a:rPr lang="en-US" altLang="zh-TW" sz="2000" b="1" dirty="0">
                <a:solidFill>
                  <a:srgbClr val="C00000"/>
                </a:solidFill>
              </a:rPr>
              <a:t>next</a:t>
            </a:r>
            <a:r>
              <a:rPr lang="en-US" altLang="zh-TW" sz="2000" dirty="0">
                <a:solidFill>
                  <a:srgbClr val="C00000"/>
                </a:solidFill>
              </a:rPr>
              <a:t> </a:t>
            </a:r>
            <a:r>
              <a:rPr lang="en-US" altLang="zh-TW" sz="2000" dirty="0"/>
              <a:t>bucket to be split is the second bucket in the file </a:t>
            </a:r>
            <a:r>
              <a:rPr lang="en-US" altLang="zh-TW" sz="2000" dirty="0">
                <a:latin typeface="Times New Roman" pitchFamily="18" charset="0"/>
              </a:rPr>
              <a:t>…</a:t>
            </a:r>
            <a:r>
              <a:rPr lang="en-US" altLang="zh-TW" sz="2000" dirty="0"/>
              <a:t> and so on until the</a:t>
            </a:r>
            <a:r>
              <a:rPr lang="en-US" altLang="zh-TW" sz="2000" dirty="0">
                <a:solidFill>
                  <a:srgbClr val="C00000"/>
                </a:solidFill>
              </a:rPr>
              <a:t> </a:t>
            </a:r>
            <a:r>
              <a:rPr lang="en-US" altLang="zh-TW" sz="2000" i="1" dirty="0">
                <a:solidFill>
                  <a:srgbClr val="C00000"/>
                </a:solidFill>
              </a:rPr>
              <a:t>N</a:t>
            </a:r>
            <a:r>
              <a:rPr lang="en-US" altLang="zh-TW" sz="2000" baseline="30000" dirty="0">
                <a:solidFill>
                  <a:srgbClr val="C00000"/>
                </a:solidFill>
              </a:rPr>
              <a:t>th</a:t>
            </a:r>
            <a:r>
              <a:rPr lang="en-US" altLang="zh-TW" sz="2000" dirty="0">
                <a:solidFill>
                  <a:srgbClr val="C00000"/>
                </a:solidFill>
              </a:rPr>
              <a:t> </a:t>
            </a:r>
            <a:r>
              <a:rPr lang="en-US" altLang="zh-TW" sz="2000" dirty="0"/>
              <a:t>has been split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z="2000" dirty="0"/>
              <a:t>When buckets are split their entries (including those in overflow pages) are distributed using </a:t>
            </a:r>
            <a:r>
              <a:rPr lang="en-US" altLang="zh-TW" sz="2000" b="1" i="1" dirty="0">
                <a:solidFill>
                  <a:srgbClr val="C00000"/>
                </a:solidFill>
              </a:rPr>
              <a:t>h</a:t>
            </a:r>
            <a:r>
              <a:rPr lang="en-US" altLang="zh-TW" sz="2000" b="1" baseline="-25000" dirty="0">
                <a:solidFill>
                  <a:srgbClr val="C00000"/>
                </a:solidFill>
              </a:rPr>
              <a:t>1</a:t>
            </a:r>
            <a:endParaRPr lang="en-US" altLang="zh-TW" sz="2000" dirty="0"/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/>
              <a:t>To access split buckets the next level hash function (</a:t>
            </a:r>
            <a:r>
              <a:rPr lang="en-US" altLang="zh-TW" sz="2400" i="1" dirty="0">
                <a:solidFill>
                  <a:srgbClr val="C00000"/>
                </a:solidFill>
              </a:rPr>
              <a:t>h</a:t>
            </a:r>
            <a:r>
              <a:rPr lang="en-US" altLang="zh-TW" sz="2400" baseline="-25000" dirty="0">
                <a:solidFill>
                  <a:srgbClr val="C00000"/>
                </a:solidFill>
              </a:rPr>
              <a:t>1</a:t>
            </a:r>
            <a:r>
              <a:rPr lang="en-US" altLang="zh-TW" sz="2400" dirty="0"/>
              <a:t>) is applied</a:t>
            </a:r>
          </a:p>
          <a:p>
            <a:pPr lvl="1">
              <a:lnSpc>
                <a:spcPct val="110000"/>
              </a:lnSpc>
            </a:pPr>
            <a:r>
              <a:rPr lang="en-US" altLang="zh-TW" sz="2400" i="1" dirty="0"/>
              <a:t>H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maps entries to </a:t>
            </a:r>
            <a:r>
              <a:rPr lang="en-US" sz="2400" dirty="0">
                <a:solidFill>
                  <a:srgbClr val="C00000"/>
                </a:solidFill>
              </a:rPr>
              <a:t>2N</a:t>
            </a:r>
            <a:r>
              <a:rPr lang="en-US" sz="2400" baseline="-25000" dirty="0">
                <a:solidFill>
                  <a:srgbClr val="C00000"/>
                </a:solidFill>
              </a:rPr>
              <a:t>o</a:t>
            </a:r>
            <a:r>
              <a:rPr lang="en-US" altLang="zh-TW" sz="2400" dirty="0"/>
              <a:t> buckets</a:t>
            </a:r>
          </a:p>
          <a:p>
            <a:pPr>
              <a:lnSpc>
                <a:spcPct val="110000"/>
              </a:lnSpc>
            </a:pPr>
            <a:r>
              <a:rPr lang="en-US" altLang="zh-TW" sz="2600" dirty="0"/>
              <a:t>Alternatively, splitting can be triggered when a fill factor (</a:t>
            </a:r>
            <a:r>
              <a:rPr lang="en-US" sz="2600" dirty="0">
                <a:solidFill>
                  <a:srgbClr val="C00000"/>
                </a:solidFill>
              </a:rPr>
              <a:t>average occupancy in buckets</a:t>
            </a:r>
            <a:r>
              <a:rPr lang="en-US" sz="2600" dirty="0"/>
              <a:t> e.g. 80%)  is exceeded </a:t>
            </a:r>
          </a:p>
          <a:p>
            <a:pPr>
              <a:lnSpc>
                <a:spcPct val="110000"/>
              </a:lnSpc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1498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Indexes: Design Trade-off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5334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Two important considerations in the design of indexing systems are:</a:t>
            </a:r>
          </a:p>
          <a:p>
            <a:pPr marL="633222" indent="-514350">
              <a:lnSpc>
                <a:spcPct val="120000"/>
              </a:lnSpc>
              <a:buAutoNum type="alphaLcParenR"/>
            </a:pPr>
            <a:r>
              <a:rPr lang="en-US" dirty="0"/>
              <a:t>The tradeoff between the </a:t>
            </a:r>
            <a:r>
              <a:rPr lang="en-US" dirty="0">
                <a:solidFill>
                  <a:srgbClr val="C00000"/>
                </a:solidFill>
              </a:rPr>
              <a:t>computational gain </a:t>
            </a:r>
            <a:r>
              <a:rPr lang="en-US" dirty="0"/>
              <a:t>from using the index and the </a:t>
            </a:r>
            <a:r>
              <a:rPr lang="en-US" dirty="0">
                <a:solidFill>
                  <a:srgbClr val="C00000"/>
                </a:solidFill>
              </a:rPr>
              <a:t>computational cost of maintaining it </a:t>
            </a:r>
            <a:r>
              <a:rPr lang="en-US" dirty="0"/>
              <a:t>when the table data is altered by an operation such as insert, update, or delete.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+  </a:t>
            </a:r>
            <a:r>
              <a:rPr lang="en-US" dirty="0"/>
              <a:t>Additional I/O to access index pages (except if index is small enough to fit in main memory)</a:t>
            </a:r>
          </a:p>
          <a:p>
            <a:pPr marL="925830" lvl="1" indent="-514350">
              <a:lnSpc>
                <a:spcPct val="120000"/>
              </a:lnSpc>
              <a:buAutoNum type="alphaLcParenR"/>
            </a:pPr>
            <a:endParaRPr lang="en-US" sz="1400" dirty="0"/>
          </a:p>
          <a:p>
            <a:pPr marL="633222" indent="-514350">
              <a:lnSpc>
                <a:spcPct val="120000"/>
              </a:lnSpc>
              <a:buAutoNum type="alphaLcParenR"/>
            </a:pPr>
            <a:r>
              <a:rPr lang="en-US" dirty="0"/>
              <a:t> The extra disk space that the index structure requires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en-US" dirty="0"/>
              <a:t>=&gt; Longer to backup and restore 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7898-416F-4F78-BD92-D05D0EC9F66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269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5791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Let’s start with N = 4 Buckets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Start at “round” </a:t>
            </a:r>
            <a:r>
              <a:rPr lang="en-US" dirty="0">
                <a:latin typeface="Alexa"/>
              </a:rPr>
              <a:t>0</a:t>
            </a:r>
            <a:r>
              <a:rPr lang="en-US" dirty="0"/>
              <a:t>, “next” </a:t>
            </a:r>
            <a:r>
              <a:rPr lang="en-US" dirty="0">
                <a:latin typeface="Alexa"/>
              </a:rPr>
              <a:t>0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Each time any bucket fills, split “next” bucket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marL="164592" indent="0">
              <a:lnSpc>
                <a:spcPct val="110000"/>
              </a:lnSpc>
              <a:buNone/>
            </a:pPr>
            <a:r>
              <a:rPr lang="en-US" sz="3000" dirty="0">
                <a:solidFill>
                  <a:srgbClr val="C00000"/>
                </a:solidFill>
              </a:rPr>
              <a:t>If (</a:t>
            </a:r>
            <a:r>
              <a:rPr lang="en-US" sz="3000" dirty="0">
                <a:solidFill>
                  <a:srgbClr val="C00000"/>
                </a:solidFill>
                <a:latin typeface="Alexa"/>
              </a:rPr>
              <a:t>0</a:t>
            </a:r>
            <a:r>
              <a:rPr lang="en-US" sz="3000" dirty="0">
                <a:solidFill>
                  <a:srgbClr val="C00000"/>
                </a:solidFill>
              </a:rPr>
              <a:t> ≤ </a:t>
            </a:r>
            <a:r>
              <a:rPr lang="en-US" sz="3000" dirty="0" err="1">
                <a:solidFill>
                  <a:srgbClr val="C00000"/>
                </a:solidFill>
              </a:rPr>
              <a:t>h</a:t>
            </a:r>
            <a:r>
              <a:rPr lang="en-US" sz="3000" baseline="-25000" dirty="0" err="1">
                <a:solidFill>
                  <a:srgbClr val="C00000"/>
                </a:solidFill>
              </a:rPr>
              <a:t>round</a:t>
            </a:r>
            <a:r>
              <a:rPr lang="en-US" sz="3000" dirty="0">
                <a:solidFill>
                  <a:srgbClr val="C00000"/>
                </a:solidFill>
              </a:rPr>
              <a:t>(key) &lt; Next) then Use h</a:t>
            </a:r>
            <a:r>
              <a:rPr lang="en-US" sz="3000" baseline="-25000" dirty="0">
                <a:solidFill>
                  <a:srgbClr val="C00000"/>
                </a:solidFill>
              </a:rPr>
              <a:t>round+1</a:t>
            </a:r>
            <a:r>
              <a:rPr lang="en-US" sz="3000" dirty="0">
                <a:solidFill>
                  <a:srgbClr val="C00000"/>
                </a:solidFill>
              </a:rPr>
              <a:t>(key) instead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/>
              <a:t>Linear Hashing Example</a:t>
            </a:r>
          </a:p>
        </p:txBody>
      </p:sp>
      <p:sp>
        <p:nvSpPr>
          <p:cNvPr id="58372" name="Freeform 4"/>
          <p:cNvSpPr>
            <a:spLocks/>
          </p:cNvSpPr>
          <p:nvPr/>
        </p:nvSpPr>
        <p:spPr bwMode="auto">
          <a:xfrm>
            <a:off x="969963" y="3719513"/>
            <a:ext cx="1403350" cy="352425"/>
          </a:xfrm>
          <a:custGeom>
            <a:avLst/>
            <a:gdLst>
              <a:gd name="T0" fmla="*/ 0 w 884"/>
              <a:gd name="T1" fmla="*/ 221 h 222"/>
              <a:gd name="T2" fmla="*/ 0 w 884"/>
              <a:gd name="T3" fmla="*/ 0 h 222"/>
              <a:gd name="T4" fmla="*/ 883 w 884"/>
              <a:gd name="T5" fmla="*/ 0 h 222"/>
              <a:gd name="T6" fmla="*/ 883 w 884"/>
              <a:gd name="T7" fmla="*/ 221 h 222"/>
              <a:gd name="T8" fmla="*/ 0 w 884"/>
              <a:gd name="T9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3" name="Freeform 5"/>
          <p:cNvSpPr>
            <a:spLocks/>
          </p:cNvSpPr>
          <p:nvPr/>
        </p:nvSpPr>
        <p:spPr bwMode="auto">
          <a:xfrm>
            <a:off x="969963" y="4191000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4" name="Freeform 6"/>
          <p:cNvSpPr>
            <a:spLocks/>
          </p:cNvSpPr>
          <p:nvPr/>
        </p:nvSpPr>
        <p:spPr bwMode="auto">
          <a:xfrm>
            <a:off x="969963" y="4648200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5" name="Freeform 7"/>
          <p:cNvSpPr>
            <a:spLocks/>
          </p:cNvSpPr>
          <p:nvPr/>
        </p:nvSpPr>
        <p:spPr bwMode="auto">
          <a:xfrm>
            <a:off x="969963" y="3230563"/>
            <a:ext cx="1403350" cy="350837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1990725" y="3748088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Helvetica" pitchFamily="34" charset="0"/>
              </a:rPr>
              <a:t>13</a:t>
            </a:r>
          </a:p>
        </p:txBody>
      </p:sp>
      <p:sp>
        <p:nvSpPr>
          <p:cNvPr id="58385" name="Rectangle 17"/>
          <p:cNvSpPr>
            <a:spLocks noChangeArrowheads="1"/>
          </p:cNvSpPr>
          <p:nvPr/>
        </p:nvSpPr>
        <p:spPr bwMode="auto">
          <a:xfrm>
            <a:off x="952500" y="4202113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10</a:t>
            </a:r>
          </a:p>
        </p:txBody>
      </p:sp>
      <p:sp>
        <p:nvSpPr>
          <p:cNvPr id="58386" name="Rectangle 18"/>
          <p:cNvSpPr>
            <a:spLocks noChangeArrowheads="1"/>
          </p:cNvSpPr>
          <p:nvPr/>
        </p:nvSpPr>
        <p:spPr bwMode="auto">
          <a:xfrm>
            <a:off x="966788" y="3748088"/>
            <a:ext cx="28213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1</a:t>
            </a:r>
          </a:p>
        </p:txBody>
      </p:sp>
      <p:sp>
        <p:nvSpPr>
          <p:cNvPr id="58387" name="Rectangle 19"/>
          <p:cNvSpPr>
            <a:spLocks noChangeArrowheads="1"/>
          </p:cNvSpPr>
          <p:nvPr/>
        </p:nvSpPr>
        <p:spPr bwMode="auto">
          <a:xfrm>
            <a:off x="1635125" y="3748088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21</a:t>
            </a:r>
          </a:p>
        </p:txBody>
      </p:sp>
      <p:sp>
        <p:nvSpPr>
          <p:cNvPr id="58388" name="Rectangle 20"/>
          <p:cNvSpPr>
            <a:spLocks noChangeArrowheads="1"/>
          </p:cNvSpPr>
          <p:nvPr/>
        </p:nvSpPr>
        <p:spPr bwMode="auto">
          <a:xfrm>
            <a:off x="963613" y="3254375"/>
            <a:ext cx="28213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4</a:t>
            </a:r>
          </a:p>
        </p:txBody>
      </p:sp>
      <p:sp>
        <p:nvSpPr>
          <p:cNvPr id="58389" name="Rectangle 21"/>
          <p:cNvSpPr>
            <a:spLocks noChangeArrowheads="1"/>
          </p:cNvSpPr>
          <p:nvPr/>
        </p:nvSpPr>
        <p:spPr bwMode="auto">
          <a:xfrm>
            <a:off x="1285875" y="3254375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12</a:t>
            </a:r>
          </a:p>
        </p:txBody>
      </p:sp>
      <p:sp>
        <p:nvSpPr>
          <p:cNvPr id="58390" name="Rectangle 22"/>
          <p:cNvSpPr>
            <a:spLocks noChangeArrowheads="1"/>
          </p:cNvSpPr>
          <p:nvPr/>
        </p:nvSpPr>
        <p:spPr bwMode="auto">
          <a:xfrm>
            <a:off x="1665288" y="3254375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32</a:t>
            </a:r>
          </a:p>
        </p:txBody>
      </p:sp>
      <p:sp>
        <p:nvSpPr>
          <p:cNvPr id="58391" name="Rectangle 23"/>
          <p:cNvSpPr>
            <a:spLocks noChangeArrowheads="1"/>
          </p:cNvSpPr>
          <p:nvPr/>
        </p:nvSpPr>
        <p:spPr bwMode="auto">
          <a:xfrm>
            <a:off x="1985963" y="3241675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16</a:t>
            </a:r>
          </a:p>
        </p:txBody>
      </p:sp>
      <p:sp>
        <p:nvSpPr>
          <p:cNvPr id="58392" name="Rectangle 24"/>
          <p:cNvSpPr>
            <a:spLocks noChangeArrowheads="1"/>
          </p:cNvSpPr>
          <p:nvPr/>
        </p:nvSpPr>
        <p:spPr bwMode="auto">
          <a:xfrm>
            <a:off x="952500" y="4659313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15</a:t>
            </a:r>
          </a:p>
        </p:txBody>
      </p:sp>
      <p:sp>
        <p:nvSpPr>
          <p:cNvPr id="58393" name="Rectangle 25"/>
          <p:cNvSpPr>
            <a:spLocks noChangeArrowheads="1"/>
          </p:cNvSpPr>
          <p:nvPr/>
        </p:nvSpPr>
        <p:spPr bwMode="auto">
          <a:xfrm>
            <a:off x="1341438" y="3746500"/>
            <a:ext cx="28213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5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969963" y="2819400"/>
            <a:ext cx="129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C00000"/>
                </a:solidFill>
                <a:latin typeface="Tahoma" pitchFamily="34" charset="0"/>
              </a:rPr>
              <a:t>Start</a:t>
            </a:r>
          </a:p>
        </p:txBody>
      </p:sp>
      <p:sp>
        <p:nvSpPr>
          <p:cNvPr id="58397" name="Freeform 29"/>
          <p:cNvSpPr>
            <a:spLocks/>
          </p:cNvSpPr>
          <p:nvPr/>
        </p:nvSpPr>
        <p:spPr bwMode="auto">
          <a:xfrm>
            <a:off x="3473450" y="3719513"/>
            <a:ext cx="1403350" cy="352425"/>
          </a:xfrm>
          <a:custGeom>
            <a:avLst/>
            <a:gdLst>
              <a:gd name="T0" fmla="*/ 0 w 884"/>
              <a:gd name="T1" fmla="*/ 221 h 222"/>
              <a:gd name="T2" fmla="*/ 0 w 884"/>
              <a:gd name="T3" fmla="*/ 0 h 222"/>
              <a:gd name="T4" fmla="*/ 883 w 884"/>
              <a:gd name="T5" fmla="*/ 0 h 222"/>
              <a:gd name="T6" fmla="*/ 883 w 884"/>
              <a:gd name="T7" fmla="*/ 221 h 222"/>
              <a:gd name="T8" fmla="*/ 0 w 884"/>
              <a:gd name="T9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8" name="Freeform 30"/>
          <p:cNvSpPr>
            <a:spLocks/>
          </p:cNvSpPr>
          <p:nvPr/>
        </p:nvSpPr>
        <p:spPr bwMode="auto">
          <a:xfrm>
            <a:off x="3473450" y="4191000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9" name="Freeform 31"/>
          <p:cNvSpPr>
            <a:spLocks/>
          </p:cNvSpPr>
          <p:nvPr/>
        </p:nvSpPr>
        <p:spPr bwMode="auto">
          <a:xfrm>
            <a:off x="3473450" y="4648200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0" name="Freeform 32"/>
          <p:cNvSpPr>
            <a:spLocks/>
          </p:cNvSpPr>
          <p:nvPr/>
        </p:nvSpPr>
        <p:spPr bwMode="auto">
          <a:xfrm>
            <a:off x="3473450" y="3306763"/>
            <a:ext cx="1403350" cy="350837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1" name="Rectangle 33"/>
          <p:cNvSpPr>
            <a:spLocks noChangeArrowheads="1"/>
          </p:cNvSpPr>
          <p:nvPr/>
        </p:nvSpPr>
        <p:spPr bwMode="auto">
          <a:xfrm>
            <a:off x="4511675" y="3748088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Helvetica" pitchFamily="34" charset="0"/>
              </a:rPr>
              <a:t>13</a:t>
            </a:r>
          </a:p>
        </p:txBody>
      </p:sp>
      <p:sp>
        <p:nvSpPr>
          <p:cNvPr id="58402" name="Rectangle 34"/>
          <p:cNvSpPr>
            <a:spLocks noChangeArrowheads="1"/>
          </p:cNvSpPr>
          <p:nvPr/>
        </p:nvSpPr>
        <p:spPr bwMode="auto">
          <a:xfrm>
            <a:off x="3473450" y="4202113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10</a:t>
            </a:r>
          </a:p>
        </p:txBody>
      </p:sp>
      <p:sp>
        <p:nvSpPr>
          <p:cNvPr id="58403" name="Rectangle 35"/>
          <p:cNvSpPr>
            <a:spLocks noChangeArrowheads="1"/>
          </p:cNvSpPr>
          <p:nvPr/>
        </p:nvSpPr>
        <p:spPr bwMode="auto">
          <a:xfrm>
            <a:off x="3487738" y="3748088"/>
            <a:ext cx="28213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1</a:t>
            </a:r>
          </a:p>
        </p:txBody>
      </p:sp>
      <p:sp>
        <p:nvSpPr>
          <p:cNvPr id="58404" name="Rectangle 36"/>
          <p:cNvSpPr>
            <a:spLocks noChangeArrowheads="1"/>
          </p:cNvSpPr>
          <p:nvPr/>
        </p:nvSpPr>
        <p:spPr bwMode="auto">
          <a:xfrm>
            <a:off x="4156075" y="3748088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21</a:t>
            </a:r>
          </a:p>
        </p:txBody>
      </p:sp>
      <p:sp>
        <p:nvSpPr>
          <p:cNvPr id="58405" name="Rectangle 37"/>
          <p:cNvSpPr>
            <a:spLocks noChangeArrowheads="1"/>
          </p:cNvSpPr>
          <p:nvPr/>
        </p:nvSpPr>
        <p:spPr bwMode="auto">
          <a:xfrm>
            <a:off x="3505200" y="5105400"/>
            <a:ext cx="28213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4</a:t>
            </a:r>
          </a:p>
        </p:txBody>
      </p:sp>
      <p:sp>
        <p:nvSpPr>
          <p:cNvPr id="58406" name="Rectangle 38"/>
          <p:cNvSpPr>
            <a:spLocks noChangeArrowheads="1"/>
          </p:cNvSpPr>
          <p:nvPr/>
        </p:nvSpPr>
        <p:spPr bwMode="auto">
          <a:xfrm>
            <a:off x="3810000" y="5105400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12</a:t>
            </a:r>
          </a:p>
        </p:txBody>
      </p:sp>
      <p:sp>
        <p:nvSpPr>
          <p:cNvPr id="58407" name="Rectangle 39"/>
          <p:cNvSpPr>
            <a:spLocks noChangeArrowheads="1"/>
          </p:cNvSpPr>
          <p:nvPr/>
        </p:nvSpPr>
        <p:spPr bwMode="auto">
          <a:xfrm>
            <a:off x="3429000" y="3352388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32</a:t>
            </a:r>
          </a:p>
        </p:txBody>
      </p:sp>
      <p:sp>
        <p:nvSpPr>
          <p:cNvPr id="58408" name="Rectangle 40"/>
          <p:cNvSpPr>
            <a:spLocks noChangeArrowheads="1"/>
          </p:cNvSpPr>
          <p:nvPr/>
        </p:nvSpPr>
        <p:spPr bwMode="auto">
          <a:xfrm>
            <a:off x="3749675" y="3352388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16</a:t>
            </a:r>
          </a:p>
        </p:txBody>
      </p:sp>
      <p:sp>
        <p:nvSpPr>
          <p:cNvPr id="58409" name="Rectangle 41"/>
          <p:cNvSpPr>
            <a:spLocks noChangeArrowheads="1"/>
          </p:cNvSpPr>
          <p:nvPr/>
        </p:nvSpPr>
        <p:spPr bwMode="auto">
          <a:xfrm>
            <a:off x="3473450" y="4659313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15</a:t>
            </a:r>
          </a:p>
        </p:txBody>
      </p:sp>
      <p:sp>
        <p:nvSpPr>
          <p:cNvPr id="58410" name="Rectangle 42"/>
          <p:cNvSpPr>
            <a:spLocks noChangeArrowheads="1"/>
          </p:cNvSpPr>
          <p:nvPr/>
        </p:nvSpPr>
        <p:spPr bwMode="auto">
          <a:xfrm>
            <a:off x="3862388" y="3746500"/>
            <a:ext cx="28213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5</a:t>
            </a:r>
          </a:p>
        </p:txBody>
      </p:sp>
      <p:sp>
        <p:nvSpPr>
          <p:cNvPr id="58411" name="Text Box 43"/>
          <p:cNvSpPr txBox="1">
            <a:spLocks noChangeArrowheads="1"/>
          </p:cNvSpPr>
          <p:nvPr/>
        </p:nvSpPr>
        <p:spPr bwMode="auto">
          <a:xfrm>
            <a:off x="3508375" y="2983468"/>
            <a:ext cx="129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002060"/>
                </a:solidFill>
                <a:latin typeface="Tahoma" pitchFamily="34" charset="0"/>
              </a:rPr>
              <a:t>Add 9</a:t>
            </a:r>
          </a:p>
        </p:txBody>
      </p:sp>
      <p:sp>
        <p:nvSpPr>
          <p:cNvPr id="58412" name="Text Box 44"/>
          <p:cNvSpPr txBox="1">
            <a:spLocks noChangeArrowheads="1"/>
          </p:cNvSpPr>
          <p:nvPr/>
        </p:nvSpPr>
        <p:spPr bwMode="auto">
          <a:xfrm>
            <a:off x="0" y="32004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3365FB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accent1"/>
                </a:solidFill>
                <a:latin typeface="Tahoma" pitchFamily="34" charset="0"/>
              </a:rPr>
              <a:t>Next</a:t>
            </a:r>
          </a:p>
        </p:txBody>
      </p:sp>
      <p:sp>
        <p:nvSpPr>
          <p:cNvPr id="58414" name="Freeform 46"/>
          <p:cNvSpPr>
            <a:spLocks/>
          </p:cNvSpPr>
          <p:nvPr/>
        </p:nvSpPr>
        <p:spPr bwMode="auto">
          <a:xfrm>
            <a:off x="5378450" y="3733800"/>
            <a:ext cx="1174750" cy="352425"/>
          </a:xfrm>
          <a:custGeom>
            <a:avLst/>
            <a:gdLst>
              <a:gd name="T0" fmla="*/ 0 w 884"/>
              <a:gd name="T1" fmla="*/ 221 h 222"/>
              <a:gd name="T2" fmla="*/ 0 w 884"/>
              <a:gd name="T3" fmla="*/ 0 h 222"/>
              <a:gd name="T4" fmla="*/ 883 w 884"/>
              <a:gd name="T5" fmla="*/ 0 h 222"/>
              <a:gd name="T6" fmla="*/ 883 w 884"/>
              <a:gd name="T7" fmla="*/ 221 h 222"/>
              <a:gd name="T8" fmla="*/ 0 w 884"/>
              <a:gd name="T9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15" name="Rectangle 47"/>
          <p:cNvSpPr>
            <a:spLocks noChangeArrowheads="1"/>
          </p:cNvSpPr>
          <p:nvPr/>
        </p:nvSpPr>
        <p:spPr bwMode="auto">
          <a:xfrm>
            <a:off x="5410200" y="3733800"/>
            <a:ext cx="28213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9</a:t>
            </a:r>
          </a:p>
        </p:txBody>
      </p:sp>
      <p:sp>
        <p:nvSpPr>
          <p:cNvPr id="58416" name="Line 48"/>
          <p:cNvSpPr>
            <a:spLocks noChangeShapeType="1"/>
          </p:cNvSpPr>
          <p:nvPr/>
        </p:nvSpPr>
        <p:spPr bwMode="auto">
          <a:xfrm>
            <a:off x="4921250" y="3886200"/>
            <a:ext cx="457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17" name="Freeform 49"/>
          <p:cNvSpPr>
            <a:spLocks/>
          </p:cNvSpPr>
          <p:nvPr/>
        </p:nvSpPr>
        <p:spPr bwMode="auto">
          <a:xfrm>
            <a:off x="3473450" y="5105400"/>
            <a:ext cx="1403350" cy="352425"/>
          </a:xfrm>
          <a:custGeom>
            <a:avLst/>
            <a:gdLst>
              <a:gd name="T0" fmla="*/ 0 w 884"/>
              <a:gd name="T1" fmla="*/ 221 h 222"/>
              <a:gd name="T2" fmla="*/ 0 w 884"/>
              <a:gd name="T3" fmla="*/ 0 h 222"/>
              <a:gd name="T4" fmla="*/ 883 w 884"/>
              <a:gd name="T5" fmla="*/ 0 h 222"/>
              <a:gd name="T6" fmla="*/ 883 w 884"/>
              <a:gd name="T7" fmla="*/ 221 h 222"/>
              <a:gd name="T8" fmla="*/ 0 w 884"/>
              <a:gd name="T9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18" name="Line 50"/>
          <p:cNvSpPr>
            <a:spLocks noChangeShapeType="1"/>
          </p:cNvSpPr>
          <p:nvPr/>
        </p:nvSpPr>
        <p:spPr bwMode="auto">
          <a:xfrm>
            <a:off x="609600" y="3352800"/>
            <a:ext cx="304800" cy="0"/>
          </a:xfrm>
          <a:prstGeom prst="line">
            <a:avLst/>
          </a:prstGeom>
          <a:noFill/>
          <a:ln w="12700">
            <a:solidFill>
              <a:srgbClr val="3365FB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19" name="Text Box 51"/>
          <p:cNvSpPr txBox="1">
            <a:spLocks noChangeArrowheads="1"/>
          </p:cNvSpPr>
          <p:nvPr/>
        </p:nvSpPr>
        <p:spPr bwMode="auto">
          <a:xfrm>
            <a:off x="2514600" y="37480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3365FB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accent1"/>
                </a:solidFill>
                <a:latin typeface="Tahoma" pitchFamily="34" charset="0"/>
              </a:rPr>
              <a:t>Next</a:t>
            </a:r>
          </a:p>
        </p:txBody>
      </p:sp>
      <p:sp>
        <p:nvSpPr>
          <p:cNvPr id="58420" name="Line 52"/>
          <p:cNvSpPr>
            <a:spLocks noChangeShapeType="1"/>
          </p:cNvSpPr>
          <p:nvPr/>
        </p:nvSpPr>
        <p:spPr bwMode="auto">
          <a:xfrm>
            <a:off x="3124200" y="3886200"/>
            <a:ext cx="304800" cy="0"/>
          </a:xfrm>
          <a:prstGeom prst="line">
            <a:avLst/>
          </a:prstGeom>
          <a:noFill/>
          <a:ln w="12700">
            <a:solidFill>
              <a:srgbClr val="3365FB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21" name="Freeform 53"/>
          <p:cNvSpPr>
            <a:spLocks/>
          </p:cNvSpPr>
          <p:nvPr/>
        </p:nvSpPr>
        <p:spPr bwMode="auto">
          <a:xfrm>
            <a:off x="6826250" y="4481513"/>
            <a:ext cx="1403350" cy="352425"/>
          </a:xfrm>
          <a:custGeom>
            <a:avLst/>
            <a:gdLst>
              <a:gd name="T0" fmla="*/ 0 w 884"/>
              <a:gd name="T1" fmla="*/ 221 h 222"/>
              <a:gd name="T2" fmla="*/ 0 w 884"/>
              <a:gd name="T3" fmla="*/ 0 h 222"/>
              <a:gd name="T4" fmla="*/ 883 w 884"/>
              <a:gd name="T5" fmla="*/ 0 h 222"/>
              <a:gd name="T6" fmla="*/ 883 w 884"/>
              <a:gd name="T7" fmla="*/ 221 h 222"/>
              <a:gd name="T8" fmla="*/ 0 w 884"/>
              <a:gd name="T9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22" name="Freeform 54"/>
          <p:cNvSpPr>
            <a:spLocks/>
          </p:cNvSpPr>
          <p:nvPr/>
        </p:nvSpPr>
        <p:spPr bwMode="auto">
          <a:xfrm>
            <a:off x="6826250" y="4953000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23" name="Freeform 55"/>
          <p:cNvSpPr>
            <a:spLocks/>
          </p:cNvSpPr>
          <p:nvPr/>
        </p:nvSpPr>
        <p:spPr bwMode="auto">
          <a:xfrm>
            <a:off x="6826250" y="5410200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24" name="Freeform 56"/>
          <p:cNvSpPr>
            <a:spLocks/>
          </p:cNvSpPr>
          <p:nvPr/>
        </p:nvSpPr>
        <p:spPr bwMode="auto">
          <a:xfrm>
            <a:off x="6826250" y="3992563"/>
            <a:ext cx="1403350" cy="350837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25" name="Rectangle 57"/>
          <p:cNvSpPr>
            <a:spLocks noChangeArrowheads="1"/>
          </p:cNvSpPr>
          <p:nvPr/>
        </p:nvSpPr>
        <p:spPr bwMode="auto">
          <a:xfrm>
            <a:off x="7864475" y="4510088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Helvetica" pitchFamily="34" charset="0"/>
              </a:rPr>
              <a:t>13</a:t>
            </a:r>
          </a:p>
        </p:txBody>
      </p:sp>
      <p:sp>
        <p:nvSpPr>
          <p:cNvPr id="58426" name="Rectangle 58"/>
          <p:cNvSpPr>
            <a:spLocks noChangeArrowheads="1"/>
          </p:cNvSpPr>
          <p:nvPr/>
        </p:nvSpPr>
        <p:spPr bwMode="auto">
          <a:xfrm>
            <a:off x="6826250" y="4964113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10</a:t>
            </a:r>
          </a:p>
        </p:txBody>
      </p:sp>
      <p:sp>
        <p:nvSpPr>
          <p:cNvPr id="58427" name="Rectangle 59"/>
          <p:cNvSpPr>
            <a:spLocks noChangeArrowheads="1"/>
          </p:cNvSpPr>
          <p:nvPr/>
        </p:nvSpPr>
        <p:spPr bwMode="auto">
          <a:xfrm>
            <a:off x="6840538" y="4510088"/>
            <a:ext cx="28213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1</a:t>
            </a:r>
          </a:p>
        </p:txBody>
      </p:sp>
      <p:sp>
        <p:nvSpPr>
          <p:cNvPr id="58428" name="Rectangle 60"/>
          <p:cNvSpPr>
            <a:spLocks noChangeArrowheads="1"/>
          </p:cNvSpPr>
          <p:nvPr/>
        </p:nvSpPr>
        <p:spPr bwMode="auto">
          <a:xfrm>
            <a:off x="7508875" y="4510088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21</a:t>
            </a:r>
          </a:p>
        </p:txBody>
      </p:sp>
      <p:sp>
        <p:nvSpPr>
          <p:cNvPr id="58429" name="Rectangle 61"/>
          <p:cNvSpPr>
            <a:spLocks noChangeArrowheads="1"/>
          </p:cNvSpPr>
          <p:nvPr/>
        </p:nvSpPr>
        <p:spPr bwMode="auto">
          <a:xfrm>
            <a:off x="6858000" y="5867400"/>
            <a:ext cx="28213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4</a:t>
            </a:r>
          </a:p>
        </p:txBody>
      </p:sp>
      <p:sp>
        <p:nvSpPr>
          <p:cNvPr id="58430" name="Rectangle 62"/>
          <p:cNvSpPr>
            <a:spLocks noChangeArrowheads="1"/>
          </p:cNvSpPr>
          <p:nvPr/>
        </p:nvSpPr>
        <p:spPr bwMode="auto">
          <a:xfrm>
            <a:off x="7162800" y="5867400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12</a:t>
            </a:r>
          </a:p>
        </p:txBody>
      </p:sp>
      <p:sp>
        <p:nvSpPr>
          <p:cNvPr id="58431" name="Rectangle 63"/>
          <p:cNvSpPr>
            <a:spLocks noChangeArrowheads="1"/>
          </p:cNvSpPr>
          <p:nvPr/>
        </p:nvSpPr>
        <p:spPr bwMode="auto">
          <a:xfrm>
            <a:off x="6781800" y="4016375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32</a:t>
            </a:r>
          </a:p>
        </p:txBody>
      </p:sp>
      <p:sp>
        <p:nvSpPr>
          <p:cNvPr id="58432" name="Rectangle 64"/>
          <p:cNvSpPr>
            <a:spLocks noChangeArrowheads="1"/>
          </p:cNvSpPr>
          <p:nvPr/>
        </p:nvSpPr>
        <p:spPr bwMode="auto">
          <a:xfrm>
            <a:off x="7102475" y="4003675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16</a:t>
            </a:r>
          </a:p>
        </p:txBody>
      </p:sp>
      <p:sp>
        <p:nvSpPr>
          <p:cNvPr id="58433" name="Rectangle 65"/>
          <p:cNvSpPr>
            <a:spLocks noChangeArrowheads="1"/>
          </p:cNvSpPr>
          <p:nvPr/>
        </p:nvSpPr>
        <p:spPr bwMode="auto">
          <a:xfrm>
            <a:off x="6826250" y="5421313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15</a:t>
            </a:r>
          </a:p>
        </p:txBody>
      </p:sp>
      <p:sp>
        <p:nvSpPr>
          <p:cNvPr id="58434" name="Rectangle 66"/>
          <p:cNvSpPr>
            <a:spLocks noChangeArrowheads="1"/>
          </p:cNvSpPr>
          <p:nvPr/>
        </p:nvSpPr>
        <p:spPr bwMode="auto">
          <a:xfrm>
            <a:off x="7215188" y="4508500"/>
            <a:ext cx="28213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5</a:t>
            </a:r>
          </a:p>
        </p:txBody>
      </p:sp>
      <p:sp>
        <p:nvSpPr>
          <p:cNvPr id="58435" name="Text Box 67"/>
          <p:cNvSpPr txBox="1">
            <a:spLocks noChangeArrowheads="1"/>
          </p:cNvSpPr>
          <p:nvPr/>
        </p:nvSpPr>
        <p:spPr bwMode="auto">
          <a:xfrm>
            <a:off x="6896616" y="3452812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Add 20</a:t>
            </a:r>
          </a:p>
        </p:txBody>
      </p:sp>
      <p:sp>
        <p:nvSpPr>
          <p:cNvPr id="58436" name="Freeform 68"/>
          <p:cNvSpPr>
            <a:spLocks/>
          </p:cNvSpPr>
          <p:nvPr/>
        </p:nvSpPr>
        <p:spPr bwMode="auto">
          <a:xfrm>
            <a:off x="8556625" y="4495800"/>
            <a:ext cx="565150" cy="352425"/>
          </a:xfrm>
          <a:custGeom>
            <a:avLst/>
            <a:gdLst>
              <a:gd name="T0" fmla="*/ 0 w 884"/>
              <a:gd name="T1" fmla="*/ 221 h 222"/>
              <a:gd name="T2" fmla="*/ 0 w 884"/>
              <a:gd name="T3" fmla="*/ 0 h 222"/>
              <a:gd name="T4" fmla="*/ 883 w 884"/>
              <a:gd name="T5" fmla="*/ 0 h 222"/>
              <a:gd name="T6" fmla="*/ 883 w 884"/>
              <a:gd name="T7" fmla="*/ 221 h 222"/>
              <a:gd name="T8" fmla="*/ 0 w 884"/>
              <a:gd name="T9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37" name="Rectangle 69"/>
          <p:cNvSpPr>
            <a:spLocks noChangeArrowheads="1"/>
          </p:cNvSpPr>
          <p:nvPr/>
        </p:nvSpPr>
        <p:spPr bwMode="auto">
          <a:xfrm>
            <a:off x="8556625" y="4495800"/>
            <a:ext cx="28213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9</a:t>
            </a:r>
          </a:p>
        </p:txBody>
      </p:sp>
      <p:sp>
        <p:nvSpPr>
          <p:cNvPr id="58438" name="Line 70"/>
          <p:cNvSpPr>
            <a:spLocks noChangeShapeType="1"/>
          </p:cNvSpPr>
          <p:nvPr/>
        </p:nvSpPr>
        <p:spPr bwMode="auto">
          <a:xfrm flipV="1">
            <a:off x="8274050" y="4642644"/>
            <a:ext cx="228600" cy="5556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39" name="Freeform 71"/>
          <p:cNvSpPr>
            <a:spLocks/>
          </p:cNvSpPr>
          <p:nvPr/>
        </p:nvSpPr>
        <p:spPr bwMode="auto">
          <a:xfrm>
            <a:off x="6826250" y="5819775"/>
            <a:ext cx="1403350" cy="352425"/>
          </a:xfrm>
          <a:custGeom>
            <a:avLst/>
            <a:gdLst>
              <a:gd name="T0" fmla="*/ 0 w 884"/>
              <a:gd name="T1" fmla="*/ 221 h 222"/>
              <a:gd name="T2" fmla="*/ 0 w 884"/>
              <a:gd name="T3" fmla="*/ 0 h 222"/>
              <a:gd name="T4" fmla="*/ 883 w 884"/>
              <a:gd name="T5" fmla="*/ 0 h 222"/>
              <a:gd name="T6" fmla="*/ 883 w 884"/>
              <a:gd name="T7" fmla="*/ 221 h 222"/>
              <a:gd name="T8" fmla="*/ 0 w 884"/>
              <a:gd name="T9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40" name="Text Box 72"/>
          <p:cNvSpPr txBox="1">
            <a:spLocks noChangeArrowheads="1"/>
          </p:cNvSpPr>
          <p:nvPr/>
        </p:nvSpPr>
        <p:spPr bwMode="auto">
          <a:xfrm>
            <a:off x="5867400" y="45100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3365FB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accent1"/>
                </a:solidFill>
                <a:latin typeface="Tahoma" pitchFamily="34" charset="0"/>
              </a:rPr>
              <a:t>Next</a:t>
            </a:r>
          </a:p>
        </p:txBody>
      </p:sp>
      <p:sp>
        <p:nvSpPr>
          <p:cNvPr id="58441" name="Line 73"/>
          <p:cNvSpPr>
            <a:spLocks noChangeShapeType="1"/>
          </p:cNvSpPr>
          <p:nvPr/>
        </p:nvSpPr>
        <p:spPr bwMode="auto">
          <a:xfrm>
            <a:off x="6477000" y="4648200"/>
            <a:ext cx="304800" cy="0"/>
          </a:xfrm>
          <a:prstGeom prst="line">
            <a:avLst/>
          </a:prstGeom>
          <a:noFill/>
          <a:ln w="12700">
            <a:solidFill>
              <a:srgbClr val="3365FB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42" name="Rectangle 74"/>
          <p:cNvSpPr>
            <a:spLocks noChangeArrowheads="1"/>
          </p:cNvSpPr>
          <p:nvPr/>
        </p:nvSpPr>
        <p:spPr bwMode="auto">
          <a:xfrm>
            <a:off x="7467600" y="5838825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20</a:t>
            </a:r>
          </a:p>
        </p:txBody>
      </p:sp>
      <p:sp>
        <p:nvSpPr>
          <p:cNvPr id="58443" name="Text Box 75"/>
          <p:cNvSpPr txBox="1">
            <a:spLocks noChangeArrowheads="1"/>
          </p:cNvSpPr>
          <p:nvPr/>
        </p:nvSpPr>
        <p:spPr bwMode="auto">
          <a:xfrm>
            <a:off x="0" y="4648200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err="1">
                <a:solidFill>
                  <a:srgbClr val="3365FB"/>
                </a:solidFill>
                <a:latin typeface="Tahoma" pitchFamily="34" charset="0"/>
              </a:rPr>
              <a:t>N</a:t>
            </a:r>
            <a:r>
              <a:rPr lang="en-US" sz="1600" b="1" baseline="-25000" dirty="0" err="1">
                <a:solidFill>
                  <a:srgbClr val="3365FB"/>
                </a:solidFill>
                <a:latin typeface="Tahoma" pitchFamily="34" charset="0"/>
              </a:rPr>
              <a:t>round</a:t>
            </a:r>
            <a:endParaRPr lang="en-US" sz="1600" b="1" baseline="-25000" dirty="0">
              <a:solidFill>
                <a:srgbClr val="3365FB"/>
              </a:solidFill>
              <a:latin typeface="Tahoma" pitchFamily="34" charset="0"/>
            </a:endParaRPr>
          </a:p>
        </p:txBody>
      </p:sp>
      <p:sp>
        <p:nvSpPr>
          <p:cNvPr id="58445" name="Line 77"/>
          <p:cNvSpPr>
            <a:spLocks noChangeShapeType="1"/>
          </p:cNvSpPr>
          <p:nvPr/>
        </p:nvSpPr>
        <p:spPr bwMode="auto">
          <a:xfrm>
            <a:off x="685800" y="4800600"/>
            <a:ext cx="228600" cy="0"/>
          </a:xfrm>
          <a:prstGeom prst="line">
            <a:avLst/>
          </a:prstGeom>
          <a:noFill/>
          <a:ln w="12700">
            <a:solidFill>
              <a:srgbClr val="3365FB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46" name="Text Box 78"/>
          <p:cNvSpPr txBox="1">
            <a:spLocks noChangeArrowheads="1"/>
          </p:cNvSpPr>
          <p:nvPr/>
        </p:nvSpPr>
        <p:spPr bwMode="auto">
          <a:xfrm>
            <a:off x="2590800" y="4648200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3365FB"/>
                </a:solidFill>
                <a:latin typeface="Tahoma" pitchFamily="34" charset="0"/>
              </a:rPr>
              <a:t>N</a:t>
            </a:r>
            <a:r>
              <a:rPr lang="en-US" sz="1600" b="1" baseline="-25000">
                <a:solidFill>
                  <a:srgbClr val="3365FB"/>
                </a:solidFill>
                <a:latin typeface="Tahoma" pitchFamily="34" charset="0"/>
              </a:rPr>
              <a:t>round</a:t>
            </a:r>
          </a:p>
        </p:txBody>
      </p:sp>
      <p:sp>
        <p:nvSpPr>
          <p:cNvPr id="58447" name="Line 79"/>
          <p:cNvSpPr>
            <a:spLocks noChangeShapeType="1"/>
          </p:cNvSpPr>
          <p:nvPr/>
        </p:nvSpPr>
        <p:spPr bwMode="auto">
          <a:xfrm>
            <a:off x="3276600" y="4800600"/>
            <a:ext cx="228600" cy="0"/>
          </a:xfrm>
          <a:prstGeom prst="line">
            <a:avLst/>
          </a:prstGeom>
          <a:noFill/>
          <a:ln w="12700">
            <a:solidFill>
              <a:srgbClr val="3365FB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48" name="Text Box 80"/>
          <p:cNvSpPr txBox="1">
            <a:spLocks noChangeArrowheads="1"/>
          </p:cNvSpPr>
          <p:nvPr/>
        </p:nvSpPr>
        <p:spPr bwMode="auto">
          <a:xfrm>
            <a:off x="5867400" y="5426075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3365FB"/>
                </a:solidFill>
                <a:latin typeface="Tahoma" pitchFamily="34" charset="0"/>
              </a:rPr>
              <a:t>N</a:t>
            </a:r>
            <a:r>
              <a:rPr lang="en-US" sz="1600" b="1" baseline="-25000">
                <a:solidFill>
                  <a:srgbClr val="3365FB"/>
                </a:solidFill>
                <a:latin typeface="Tahoma" pitchFamily="34" charset="0"/>
              </a:rPr>
              <a:t>round</a:t>
            </a:r>
          </a:p>
        </p:txBody>
      </p:sp>
      <p:sp>
        <p:nvSpPr>
          <p:cNvPr id="58449" name="Line 81"/>
          <p:cNvSpPr>
            <a:spLocks noChangeShapeType="1"/>
          </p:cNvSpPr>
          <p:nvPr/>
        </p:nvSpPr>
        <p:spPr bwMode="auto">
          <a:xfrm>
            <a:off x="6553200" y="5578475"/>
            <a:ext cx="228600" cy="0"/>
          </a:xfrm>
          <a:prstGeom prst="line">
            <a:avLst/>
          </a:prstGeom>
          <a:noFill/>
          <a:ln w="12700">
            <a:solidFill>
              <a:srgbClr val="3365FB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7898-416F-4F78-BD92-D05D0EC9F66F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999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1752600"/>
          </a:xfrm>
        </p:spPr>
        <p:txBody>
          <a:bodyPr>
            <a:normAutofit/>
          </a:bodyPr>
          <a:lstStyle/>
          <a:p>
            <a:r>
              <a:rPr lang="en-US" dirty="0"/>
              <a:t>Overflow chains do exist, but eventually get split</a:t>
            </a:r>
          </a:p>
          <a:p>
            <a:r>
              <a:rPr lang="en-US" dirty="0"/>
              <a:t>Instead of doubling, new buckets added one-at-a-time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/>
              <a:t>Linear Hashing Example (cont)</a:t>
            </a:r>
          </a:p>
        </p:txBody>
      </p:sp>
      <p:sp>
        <p:nvSpPr>
          <p:cNvPr id="59434" name="Freeform 42"/>
          <p:cNvSpPr>
            <a:spLocks/>
          </p:cNvSpPr>
          <p:nvPr/>
        </p:nvSpPr>
        <p:spPr bwMode="auto">
          <a:xfrm>
            <a:off x="1187450" y="4129088"/>
            <a:ext cx="1403350" cy="352425"/>
          </a:xfrm>
          <a:custGeom>
            <a:avLst/>
            <a:gdLst>
              <a:gd name="T0" fmla="*/ 0 w 884"/>
              <a:gd name="T1" fmla="*/ 221 h 222"/>
              <a:gd name="T2" fmla="*/ 0 w 884"/>
              <a:gd name="T3" fmla="*/ 0 h 222"/>
              <a:gd name="T4" fmla="*/ 883 w 884"/>
              <a:gd name="T5" fmla="*/ 0 h 222"/>
              <a:gd name="T6" fmla="*/ 883 w 884"/>
              <a:gd name="T7" fmla="*/ 221 h 222"/>
              <a:gd name="T8" fmla="*/ 0 w 884"/>
              <a:gd name="T9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35" name="Freeform 43"/>
          <p:cNvSpPr>
            <a:spLocks/>
          </p:cNvSpPr>
          <p:nvPr/>
        </p:nvSpPr>
        <p:spPr bwMode="auto">
          <a:xfrm>
            <a:off x="1187450" y="4600575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36" name="Freeform 44"/>
          <p:cNvSpPr>
            <a:spLocks/>
          </p:cNvSpPr>
          <p:nvPr/>
        </p:nvSpPr>
        <p:spPr bwMode="auto">
          <a:xfrm>
            <a:off x="1187450" y="5057775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37" name="Freeform 45"/>
          <p:cNvSpPr>
            <a:spLocks/>
          </p:cNvSpPr>
          <p:nvPr/>
        </p:nvSpPr>
        <p:spPr bwMode="auto">
          <a:xfrm>
            <a:off x="1187450" y="3640138"/>
            <a:ext cx="1403350" cy="350837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38" name="Rectangle 46"/>
          <p:cNvSpPr>
            <a:spLocks noChangeArrowheads="1"/>
          </p:cNvSpPr>
          <p:nvPr/>
        </p:nvSpPr>
        <p:spPr bwMode="auto">
          <a:xfrm>
            <a:off x="2225675" y="4157663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Helvetica" pitchFamily="34" charset="0"/>
              </a:rPr>
              <a:t>13</a:t>
            </a:r>
          </a:p>
        </p:txBody>
      </p:sp>
      <p:sp>
        <p:nvSpPr>
          <p:cNvPr id="59439" name="Rectangle 47"/>
          <p:cNvSpPr>
            <a:spLocks noChangeArrowheads="1"/>
          </p:cNvSpPr>
          <p:nvPr/>
        </p:nvSpPr>
        <p:spPr bwMode="auto">
          <a:xfrm>
            <a:off x="1187450" y="4603750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10</a:t>
            </a:r>
          </a:p>
        </p:txBody>
      </p:sp>
      <p:sp>
        <p:nvSpPr>
          <p:cNvPr id="59440" name="Rectangle 48"/>
          <p:cNvSpPr>
            <a:spLocks noChangeArrowheads="1"/>
          </p:cNvSpPr>
          <p:nvPr/>
        </p:nvSpPr>
        <p:spPr bwMode="auto">
          <a:xfrm>
            <a:off x="1201738" y="4157663"/>
            <a:ext cx="28213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1</a:t>
            </a:r>
          </a:p>
        </p:txBody>
      </p:sp>
      <p:sp>
        <p:nvSpPr>
          <p:cNvPr id="59441" name="Rectangle 49"/>
          <p:cNvSpPr>
            <a:spLocks noChangeArrowheads="1"/>
          </p:cNvSpPr>
          <p:nvPr/>
        </p:nvSpPr>
        <p:spPr bwMode="auto">
          <a:xfrm>
            <a:off x="1870075" y="4157663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21</a:t>
            </a:r>
          </a:p>
        </p:txBody>
      </p:sp>
      <p:sp>
        <p:nvSpPr>
          <p:cNvPr id="59442" name="Rectangle 50"/>
          <p:cNvSpPr>
            <a:spLocks noChangeArrowheads="1"/>
          </p:cNvSpPr>
          <p:nvPr/>
        </p:nvSpPr>
        <p:spPr bwMode="auto">
          <a:xfrm>
            <a:off x="1219200" y="5514975"/>
            <a:ext cx="28213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4</a:t>
            </a:r>
          </a:p>
        </p:txBody>
      </p:sp>
      <p:sp>
        <p:nvSpPr>
          <p:cNvPr id="59443" name="Rectangle 51"/>
          <p:cNvSpPr>
            <a:spLocks noChangeArrowheads="1"/>
          </p:cNvSpPr>
          <p:nvPr/>
        </p:nvSpPr>
        <p:spPr bwMode="auto">
          <a:xfrm>
            <a:off x="1524000" y="5514975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12</a:t>
            </a:r>
          </a:p>
        </p:txBody>
      </p:sp>
      <p:sp>
        <p:nvSpPr>
          <p:cNvPr id="59444" name="Rectangle 52"/>
          <p:cNvSpPr>
            <a:spLocks noChangeArrowheads="1"/>
          </p:cNvSpPr>
          <p:nvPr/>
        </p:nvSpPr>
        <p:spPr bwMode="auto">
          <a:xfrm>
            <a:off x="1143000" y="3663950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32</a:t>
            </a:r>
          </a:p>
        </p:txBody>
      </p:sp>
      <p:sp>
        <p:nvSpPr>
          <p:cNvPr id="59445" name="Rectangle 53"/>
          <p:cNvSpPr>
            <a:spLocks noChangeArrowheads="1"/>
          </p:cNvSpPr>
          <p:nvPr/>
        </p:nvSpPr>
        <p:spPr bwMode="auto">
          <a:xfrm>
            <a:off x="1463675" y="3651250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16</a:t>
            </a:r>
          </a:p>
        </p:txBody>
      </p:sp>
      <p:sp>
        <p:nvSpPr>
          <p:cNvPr id="59446" name="Rectangle 54"/>
          <p:cNvSpPr>
            <a:spLocks noChangeArrowheads="1"/>
          </p:cNvSpPr>
          <p:nvPr/>
        </p:nvSpPr>
        <p:spPr bwMode="auto">
          <a:xfrm>
            <a:off x="1187450" y="5057775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15</a:t>
            </a:r>
          </a:p>
        </p:txBody>
      </p:sp>
      <p:sp>
        <p:nvSpPr>
          <p:cNvPr id="59447" name="Rectangle 55"/>
          <p:cNvSpPr>
            <a:spLocks noChangeArrowheads="1"/>
          </p:cNvSpPr>
          <p:nvPr/>
        </p:nvSpPr>
        <p:spPr bwMode="auto">
          <a:xfrm>
            <a:off x="1576388" y="4156075"/>
            <a:ext cx="28213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5</a:t>
            </a:r>
          </a:p>
        </p:txBody>
      </p:sp>
      <p:sp>
        <p:nvSpPr>
          <p:cNvPr id="59448" name="Text Box 56"/>
          <p:cNvSpPr txBox="1">
            <a:spLocks noChangeArrowheads="1"/>
          </p:cNvSpPr>
          <p:nvPr/>
        </p:nvSpPr>
        <p:spPr bwMode="auto">
          <a:xfrm>
            <a:off x="1263650" y="3000375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Add 6</a:t>
            </a:r>
          </a:p>
        </p:txBody>
      </p:sp>
      <p:sp>
        <p:nvSpPr>
          <p:cNvPr id="59449" name="Freeform 57"/>
          <p:cNvSpPr>
            <a:spLocks/>
          </p:cNvSpPr>
          <p:nvPr/>
        </p:nvSpPr>
        <p:spPr bwMode="auto">
          <a:xfrm>
            <a:off x="3092450" y="4143375"/>
            <a:ext cx="1403350" cy="352425"/>
          </a:xfrm>
          <a:custGeom>
            <a:avLst/>
            <a:gdLst>
              <a:gd name="T0" fmla="*/ 0 w 884"/>
              <a:gd name="T1" fmla="*/ 221 h 222"/>
              <a:gd name="T2" fmla="*/ 0 w 884"/>
              <a:gd name="T3" fmla="*/ 0 h 222"/>
              <a:gd name="T4" fmla="*/ 883 w 884"/>
              <a:gd name="T5" fmla="*/ 0 h 222"/>
              <a:gd name="T6" fmla="*/ 883 w 884"/>
              <a:gd name="T7" fmla="*/ 221 h 222"/>
              <a:gd name="T8" fmla="*/ 0 w 884"/>
              <a:gd name="T9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50" name="Rectangle 58"/>
          <p:cNvSpPr>
            <a:spLocks noChangeArrowheads="1"/>
          </p:cNvSpPr>
          <p:nvPr/>
        </p:nvSpPr>
        <p:spPr bwMode="auto">
          <a:xfrm>
            <a:off x="3124200" y="4143375"/>
            <a:ext cx="28213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9</a:t>
            </a:r>
          </a:p>
        </p:txBody>
      </p:sp>
      <p:sp>
        <p:nvSpPr>
          <p:cNvPr id="59451" name="Line 59"/>
          <p:cNvSpPr>
            <a:spLocks noChangeShapeType="1"/>
          </p:cNvSpPr>
          <p:nvPr/>
        </p:nvSpPr>
        <p:spPr bwMode="auto">
          <a:xfrm>
            <a:off x="2635250" y="4295775"/>
            <a:ext cx="457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52" name="Freeform 60"/>
          <p:cNvSpPr>
            <a:spLocks/>
          </p:cNvSpPr>
          <p:nvPr/>
        </p:nvSpPr>
        <p:spPr bwMode="auto">
          <a:xfrm>
            <a:off x="1187450" y="5514975"/>
            <a:ext cx="1403350" cy="352425"/>
          </a:xfrm>
          <a:custGeom>
            <a:avLst/>
            <a:gdLst>
              <a:gd name="T0" fmla="*/ 0 w 884"/>
              <a:gd name="T1" fmla="*/ 221 h 222"/>
              <a:gd name="T2" fmla="*/ 0 w 884"/>
              <a:gd name="T3" fmla="*/ 0 h 222"/>
              <a:gd name="T4" fmla="*/ 883 w 884"/>
              <a:gd name="T5" fmla="*/ 0 h 222"/>
              <a:gd name="T6" fmla="*/ 883 w 884"/>
              <a:gd name="T7" fmla="*/ 221 h 222"/>
              <a:gd name="T8" fmla="*/ 0 w 884"/>
              <a:gd name="T9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53" name="Text Box 61"/>
          <p:cNvSpPr txBox="1">
            <a:spLocks noChangeArrowheads="1"/>
          </p:cNvSpPr>
          <p:nvPr/>
        </p:nvSpPr>
        <p:spPr bwMode="auto">
          <a:xfrm>
            <a:off x="152400" y="4157663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3365FB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accent1"/>
                </a:solidFill>
                <a:latin typeface="Tahoma" pitchFamily="34" charset="0"/>
              </a:rPr>
              <a:t>Next</a:t>
            </a:r>
          </a:p>
        </p:txBody>
      </p:sp>
      <p:sp>
        <p:nvSpPr>
          <p:cNvPr id="59454" name="Line 62"/>
          <p:cNvSpPr>
            <a:spLocks noChangeShapeType="1"/>
          </p:cNvSpPr>
          <p:nvPr/>
        </p:nvSpPr>
        <p:spPr bwMode="auto">
          <a:xfrm>
            <a:off x="838200" y="4295775"/>
            <a:ext cx="304800" cy="0"/>
          </a:xfrm>
          <a:prstGeom prst="line">
            <a:avLst/>
          </a:prstGeom>
          <a:noFill/>
          <a:ln w="12700">
            <a:solidFill>
              <a:srgbClr val="3365FB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55" name="Rectangle 63"/>
          <p:cNvSpPr>
            <a:spLocks noChangeArrowheads="1"/>
          </p:cNvSpPr>
          <p:nvPr/>
        </p:nvSpPr>
        <p:spPr bwMode="auto">
          <a:xfrm>
            <a:off x="1914525" y="5514975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20</a:t>
            </a:r>
          </a:p>
        </p:txBody>
      </p:sp>
      <p:sp>
        <p:nvSpPr>
          <p:cNvPr id="59456" name="Rectangle 64"/>
          <p:cNvSpPr>
            <a:spLocks noChangeArrowheads="1"/>
          </p:cNvSpPr>
          <p:nvPr/>
        </p:nvSpPr>
        <p:spPr bwMode="auto">
          <a:xfrm>
            <a:off x="1600200" y="4603750"/>
            <a:ext cx="28213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6</a:t>
            </a:r>
          </a:p>
        </p:txBody>
      </p:sp>
      <p:sp>
        <p:nvSpPr>
          <p:cNvPr id="59457" name="Freeform 65"/>
          <p:cNvSpPr>
            <a:spLocks/>
          </p:cNvSpPr>
          <p:nvPr/>
        </p:nvSpPr>
        <p:spPr bwMode="auto">
          <a:xfrm>
            <a:off x="5835650" y="4129088"/>
            <a:ext cx="1403350" cy="352425"/>
          </a:xfrm>
          <a:custGeom>
            <a:avLst/>
            <a:gdLst>
              <a:gd name="T0" fmla="*/ 0 w 884"/>
              <a:gd name="T1" fmla="*/ 221 h 222"/>
              <a:gd name="T2" fmla="*/ 0 w 884"/>
              <a:gd name="T3" fmla="*/ 0 h 222"/>
              <a:gd name="T4" fmla="*/ 883 w 884"/>
              <a:gd name="T5" fmla="*/ 0 h 222"/>
              <a:gd name="T6" fmla="*/ 883 w 884"/>
              <a:gd name="T7" fmla="*/ 221 h 222"/>
              <a:gd name="T8" fmla="*/ 0 w 884"/>
              <a:gd name="T9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58" name="Freeform 66"/>
          <p:cNvSpPr>
            <a:spLocks/>
          </p:cNvSpPr>
          <p:nvPr/>
        </p:nvSpPr>
        <p:spPr bwMode="auto">
          <a:xfrm>
            <a:off x="5835650" y="4600575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59" name="Freeform 67"/>
          <p:cNvSpPr>
            <a:spLocks/>
          </p:cNvSpPr>
          <p:nvPr/>
        </p:nvSpPr>
        <p:spPr bwMode="auto">
          <a:xfrm>
            <a:off x="5835650" y="5057775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60" name="Freeform 68"/>
          <p:cNvSpPr>
            <a:spLocks/>
          </p:cNvSpPr>
          <p:nvPr/>
        </p:nvSpPr>
        <p:spPr bwMode="auto">
          <a:xfrm>
            <a:off x="5835650" y="3640138"/>
            <a:ext cx="1403350" cy="350837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61" name="Rectangle 69"/>
          <p:cNvSpPr>
            <a:spLocks noChangeArrowheads="1"/>
          </p:cNvSpPr>
          <p:nvPr/>
        </p:nvSpPr>
        <p:spPr bwMode="auto">
          <a:xfrm>
            <a:off x="6172200" y="4157663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Helvetica" pitchFamily="34" charset="0"/>
              </a:rPr>
              <a:t>13</a:t>
            </a:r>
          </a:p>
        </p:txBody>
      </p:sp>
      <p:sp>
        <p:nvSpPr>
          <p:cNvPr id="59462" name="Rectangle 70"/>
          <p:cNvSpPr>
            <a:spLocks noChangeArrowheads="1"/>
          </p:cNvSpPr>
          <p:nvPr/>
        </p:nvSpPr>
        <p:spPr bwMode="auto">
          <a:xfrm>
            <a:off x="5835650" y="4603750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10</a:t>
            </a:r>
          </a:p>
        </p:txBody>
      </p:sp>
      <p:sp>
        <p:nvSpPr>
          <p:cNvPr id="59463" name="Rectangle 71"/>
          <p:cNvSpPr>
            <a:spLocks noChangeArrowheads="1"/>
          </p:cNvSpPr>
          <p:nvPr/>
        </p:nvSpPr>
        <p:spPr bwMode="auto">
          <a:xfrm>
            <a:off x="5849938" y="4157663"/>
            <a:ext cx="28213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1</a:t>
            </a:r>
          </a:p>
        </p:txBody>
      </p:sp>
      <p:sp>
        <p:nvSpPr>
          <p:cNvPr id="59464" name="Rectangle 72"/>
          <p:cNvSpPr>
            <a:spLocks noChangeArrowheads="1"/>
          </p:cNvSpPr>
          <p:nvPr/>
        </p:nvSpPr>
        <p:spPr bwMode="auto">
          <a:xfrm>
            <a:off x="6172200" y="5972175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21</a:t>
            </a:r>
          </a:p>
        </p:txBody>
      </p:sp>
      <p:sp>
        <p:nvSpPr>
          <p:cNvPr id="59465" name="Rectangle 73"/>
          <p:cNvSpPr>
            <a:spLocks noChangeArrowheads="1"/>
          </p:cNvSpPr>
          <p:nvPr/>
        </p:nvSpPr>
        <p:spPr bwMode="auto">
          <a:xfrm>
            <a:off x="5867400" y="5514975"/>
            <a:ext cx="28213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4</a:t>
            </a:r>
          </a:p>
        </p:txBody>
      </p:sp>
      <p:sp>
        <p:nvSpPr>
          <p:cNvPr id="59466" name="Rectangle 74"/>
          <p:cNvSpPr>
            <a:spLocks noChangeArrowheads="1"/>
          </p:cNvSpPr>
          <p:nvPr/>
        </p:nvSpPr>
        <p:spPr bwMode="auto">
          <a:xfrm>
            <a:off x="6172200" y="5514975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12</a:t>
            </a:r>
          </a:p>
        </p:txBody>
      </p:sp>
      <p:sp>
        <p:nvSpPr>
          <p:cNvPr id="59467" name="Rectangle 75"/>
          <p:cNvSpPr>
            <a:spLocks noChangeArrowheads="1"/>
          </p:cNvSpPr>
          <p:nvPr/>
        </p:nvSpPr>
        <p:spPr bwMode="auto">
          <a:xfrm>
            <a:off x="5791200" y="3663950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32</a:t>
            </a:r>
          </a:p>
        </p:txBody>
      </p:sp>
      <p:sp>
        <p:nvSpPr>
          <p:cNvPr id="59468" name="Rectangle 76"/>
          <p:cNvSpPr>
            <a:spLocks noChangeArrowheads="1"/>
          </p:cNvSpPr>
          <p:nvPr/>
        </p:nvSpPr>
        <p:spPr bwMode="auto">
          <a:xfrm>
            <a:off x="6111875" y="3651250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16</a:t>
            </a:r>
          </a:p>
        </p:txBody>
      </p:sp>
      <p:sp>
        <p:nvSpPr>
          <p:cNvPr id="59469" name="Rectangle 77"/>
          <p:cNvSpPr>
            <a:spLocks noChangeArrowheads="1"/>
          </p:cNvSpPr>
          <p:nvPr/>
        </p:nvSpPr>
        <p:spPr bwMode="auto">
          <a:xfrm>
            <a:off x="5835650" y="5057775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15</a:t>
            </a:r>
          </a:p>
        </p:txBody>
      </p:sp>
      <p:sp>
        <p:nvSpPr>
          <p:cNvPr id="59470" name="Rectangle 78"/>
          <p:cNvSpPr>
            <a:spLocks noChangeArrowheads="1"/>
          </p:cNvSpPr>
          <p:nvPr/>
        </p:nvSpPr>
        <p:spPr bwMode="auto">
          <a:xfrm>
            <a:off x="5899150" y="5972175"/>
            <a:ext cx="28213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5</a:t>
            </a:r>
          </a:p>
        </p:txBody>
      </p:sp>
      <p:sp>
        <p:nvSpPr>
          <p:cNvPr id="59471" name="Text Box 79"/>
          <p:cNvSpPr txBox="1">
            <a:spLocks noChangeArrowheads="1"/>
          </p:cNvSpPr>
          <p:nvPr/>
        </p:nvSpPr>
        <p:spPr bwMode="auto">
          <a:xfrm>
            <a:off x="5911850" y="3000375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Add 17</a:t>
            </a:r>
          </a:p>
        </p:txBody>
      </p:sp>
      <p:sp>
        <p:nvSpPr>
          <p:cNvPr id="59472" name="Freeform 80"/>
          <p:cNvSpPr>
            <a:spLocks/>
          </p:cNvSpPr>
          <p:nvPr/>
        </p:nvSpPr>
        <p:spPr bwMode="auto">
          <a:xfrm>
            <a:off x="5835650" y="5972175"/>
            <a:ext cx="1403350" cy="352425"/>
          </a:xfrm>
          <a:custGeom>
            <a:avLst/>
            <a:gdLst>
              <a:gd name="T0" fmla="*/ 0 w 884"/>
              <a:gd name="T1" fmla="*/ 221 h 222"/>
              <a:gd name="T2" fmla="*/ 0 w 884"/>
              <a:gd name="T3" fmla="*/ 0 h 222"/>
              <a:gd name="T4" fmla="*/ 883 w 884"/>
              <a:gd name="T5" fmla="*/ 0 h 222"/>
              <a:gd name="T6" fmla="*/ 883 w 884"/>
              <a:gd name="T7" fmla="*/ 221 h 222"/>
              <a:gd name="T8" fmla="*/ 0 w 884"/>
              <a:gd name="T9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73" name="Rectangle 81"/>
          <p:cNvSpPr>
            <a:spLocks noChangeArrowheads="1"/>
          </p:cNvSpPr>
          <p:nvPr/>
        </p:nvSpPr>
        <p:spPr bwMode="auto">
          <a:xfrm>
            <a:off x="6629400" y="5972175"/>
            <a:ext cx="28213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9</a:t>
            </a:r>
          </a:p>
        </p:txBody>
      </p:sp>
      <p:sp>
        <p:nvSpPr>
          <p:cNvPr id="59475" name="Freeform 83"/>
          <p:cNvSpPr>
            <a:spLocks/>
          </p:cNvSpPr>
          <p:nvPr/>
        </p:nvSpPr>
        <p:spPr bwMode="auto">
          <a:xfrm>
            <a:off x="5835650" y="5514975"/>
            <a:ext cx="1403350" cy="352425"/>
          </a:xfrm>
          <a:custGeom>
            <a:avLst/>
            <a:gdLst>
              <a:gd name="T0" fmla="*/ 0 w 884"/>
              <a:gd name="T1" fmla="*/ 221 h 222"/>
              <a:gd name="T2" fmla="*/ 0 w 884"/>
              <a:gd name="T3" fmla="*/ 0 h 222"/>
              <a:gd name="T4" fmla="*/ 883 w 884"/>
              <a:gd name="T5" fmla="*/ 0 h 222"/>
              <a:gd name="T6" fmla="*/ 883 w 884"/>
              <a:gd name="T7" fmla="*/ 221 h 222"/>
              <a:gd name="T8" fmla="*/ 0 w 884"/>
              <a:gd name="T9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76" name="Text Box 84"/>
          <p:cNvSpPr txBox="1">
            <a:spLocks noChangeArrowheads="1"/>
          </p:cNvSpPr>
          <p:nvPr/>
        </p:nvSpPr>
        <p:spPr bwMode="auto">
          <a:xfrm>
            <a:off x="4724400" y="4614863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3365FB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accent1"/>
                </a:solidFill>
                <a:latin typeface="Tahoma" pitchFamily="34" charset="0"/>
              </a:rPr>
              <a:t>Next</a:t>
            </a:r>
          </a:p>
        </p:txBody>
      </p:sp>
      <p:sp>
        <p:nvSpPr>
          <p:cNvPr id="59477" name="Line 85"/>
          <p:cNvSpPr>
            <a:spLocks noChangeShapeType="1"/>
          </p:cNvSpPr>
          <p:nvPr/>
        </p:nvSpPr>
        <p:spPr bwMode="auto">
          <a:xfrm>
            <a:off x="5486400" y="4752975"/>
            <a:ext cx="304800" cy="0"/>
          </a:xfrm>
          <a:prstGeom prst="line">
            <a:avLst/>
          </a:prstGeom>
          <a:noFill/>
          <a:ln w="12700">
            <a:solidFill>
              <a:srgbClr val="3365FB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78" name="Rectangle 86"/>
          <p:cNvSpPr>
            <a:spLocks noChangeArrowheads="1"/>
          </p:cNvSpPr>
          <p:nvPr/>
        </p:nvSpPr>
        <p:spPr bwMode="auto">
          <a:xfrm>
            <a:off x="6562725" y="5514975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20</a:t>
            </a:r>
          </a:p>
        </p:txBody>
      </p:sp>
      <p:sp>
        <p:nvSpPr>
          <p:cNvPr id="59479" name="Rectangle 87"/>
          <p:cNvSpPr>
            <a:spLocks noChangeArrowheads="1"/>
          </p:cNvSpPr>
          <p:nvPr/>
        </p:nvSpPr>
        <p:spPr bwMode="auto">
          <a:xfrm>
            <a:off x="6248400" y="4603750"/>
            <a:ext cx="28213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pitchFamily="34" charset="0"/>
              </a:rPr>
              <a:t>6</a:t>
            </a:r>
          </a:p>
        </p:txBody>
      </p:sp>
      <p:sp>
        <p:nvSpPr>
          <p:cNvPr id="59480" name="Text Box 88"/>
          <p:cNvSpPr txBox="1">
            <a:spLocks noChangeArrowheads="1"/>
          </p:cNvSpPr>
          <p:nvPr/>
        </p:nvSpPr>
        <p:spPr bwMode="auto">
          <a:xfrm>
            <a:off x="228600" y="5026025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3365FB"/>
                </a:solidFill>
                <a:latin typeface="Tahoma" pitchFamily="34" charset="0"/>
              </a:rPr>
              <a:t>N</a:t>
            </a:r>
            <a:r>
              <a:rPr lang="en-US" sz="1600" b="1" baseline="-25000">
                <a:solidFill>
                  <a:srgbClr val="3365FB"/>
                </a:solidFill>
                <a:latin typeface="Tahoma" pitchFamily="34" charset="0"/>
              </a:rPr>
              <a:t>round</a:t>
            </a:r>
          </a:p>
        </p:txBody>
      </p:sp>
      <p:sp>
        <p:nvSpPr>
          <p:cNvPr id="59481" name="Line 89"/>
          <p:cNvSpPr>
            <a:spLocks noChangeShapeType="1"/>
          </p:cNvSpPr>
          <p:nvPr/>
        </p:nvSpPr>
        <p:spPr bwMode="auto">
          <a:xfrm>
            <a:off x="914400" y="5178425"/>
            <a:ext cx="228600" cy="0"/>
          </a:xfrm>
          <a:prstGeom prst="line">
            <a:avLst/>
          </a:prstGeom>
          <a:noFill/>
          <a:ln w="12700">
            <a:solidFill>
              <a:srgbClr val="3365FB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82" name="Text Box 90"/>
          <p:cNvSpPr txBox="1">
            <a:spLocks noChangeArrowheads="1"/>
          </p:cNvSpPr>
          <p:nvPr/>
        </p:nvSpPr>
        <p:spPr bwMode="auto">
          <a:xfrm>
            <a:off x="4876800" y="5026025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err="1">
                <a:solidFill>
                  <a:srgbClr val="3365FB"/>
                </a:solidFill>
                <a:latin typeface="Tahoma" pitchFamily="34" charset="0"/>
              </a:rPr>
              <a:t>N</a:t>
            </a:r>
            <a:r>
              <a:rPr lang="en-US" sz="1600" b="1" baseline="-25000" dirty="0" err="1">
                <a:solidFill>
                  <a:srgbClr val="3365FB"/>
                </a:solidFill>
                <a:latin typeface="Tahoma" pitchFamily="34" charset="0"/>
              </a:rPr>
              <a:t>round</a:t>
            </a:r>
            <a:endParaRPr lang="en-US" sz="1600" b="1" baseline="-25000" dirty="0">
              <a:solidFill>
                <a:srgbClr val="3365FB"/>
              </a:solidFill>
              <a:latin typeface="Tahoma" pitchFamily="34" charset="0"/>
            </a:endParaRPr>
          </a:p>
        </p:txBody>
      </p:sp>
      <p:sp>
        <p:nvSpPr>
          <p:cNvPr id="59483" name="Line 91"/>
          <p:cNvSpPr>
            <a:spLocks noChangeShapeType="1"/>
          </p:cNvSpPr>
          <p:nvPr/>
        </p:nvSpPr>
        <p:spPr bwMode="auto">
          <a:xfrm>
            <a:off x="5562600" y="5178425"/>
            <a:ext cx="228600" cy="0"/>
          </a:xfrm>
          <a:prstGeom prst="line">
            <a:avLst/>
          </a:prstGeom>
          <a:noFill/>
          <a:ln w="12700">
            <a:solidFill>
              <a:srgbClr val="3365FB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7898-416F-4F78-BD92-D05D0EC9F66F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128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266700"/>
            <a:ext cx="7772400" cy="11049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Linear Hashing (Contd.)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51054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dirty="0"/>
              <a:t>Directory avoided in LH by using overflow buckets, and choosing bucket to split in round-robin.</a:t>
            </a:r>
          </a:p>
          <a:p>
            <a:pPr lvl="1">
              <a:buSzPct val="75000"/>
            </a:pPr>
            <a:r>
              <a:rPr lang="en-US" dirty="0">
                <a:solidFill>
                  <a:srgbClr val="C00000"/>
                </a:solidFill>
              </a:rPr>
              <a:t>Splitting proceeds in `</a:t>
            </a:r>
            <a:r>
              <a:rPr lang="en-US" u="sng" dirty="0">
                <a:solidFill>
                  <a:srgbClr val="C00000"/>
                </a:solidFill>
              </a:rPr>
              <a:t>rounds</a:t>
            </a:r>
            <a:r>
              <a:rPr lang="en-US" dirty="0">
                <a:solidFill>
                  <a:srgbClr val="C00000"/>
                </a:solidFill>
              </a:rPr>
              <a:t>’.  </a:t>
            </a:r>
            <a:r>
              <a:rPr lang="en-US" dirty="0"/>
              <a:t>Round ends when all </a:t>
            </a:r>
            <a:r>
              <a:rPr lang="en-US" i="1" dirty="0"/>
              <a:t>N</a:t>
            </a:r>
            <a:r>
              <a:rPr lang="en-US" i="1" baseline="-25000" dirty="0"/>
              <a:t>R</a:t>
            </a:r>
            <a:r>
              <a:rPr lang="en-US" baseline="-25000" dirty="0"/>
              <a:t> </a:t>
            </a:r>
            <a:r>
              <a:rPr lang="en-US" dirty="0"/>
              <a:t>initial (for round </a:t>
            </a:r>
            <a:r>
              <a:rPr lang="en-US" i="1" dirty="0"/>
              <a:t>R</a:t>
            </a:r>
            <a:r>
              <a:rPr lang="en-US" dirty="0"/>
              <a:t>) buckets are split.  </a:t>
            </a:r>
          </a:p>
          <a:p>
            <a:pPr lvl="1">
              <a:buSzPct val="75000"/>
            </a:pPr>
            <a:endParaRPr lang="en-US" dirty="0"/>
          </a:p>
          <a:p>
            <a:pPr lvl="1">
              <a:buSzPct val="75000"/>
            </a:pPr>
            <a:r>
              <a:rPr lang="en-US" b="1" dirty="0">
                <a:solidFill>
                  <a:srgbClr val="FC0128"/>
                </a:solidFill>
              </a:rPr>
              <a:t>Search: </a:t>
            </a:r>
            <a:r>
              <a:rPr lang="en-US" dirty="0"/>
              <a:t>To find bucket for data entry </a:t>
            </a:r>
            <a:r>
              <a:rPr lang="en-US" b="1" i="1" dirty="0">
                <a:solidFill>
                  <a:srgbClr val="C00000"/>
                </a:solidFill>
              </a:rPr>
              <a:t>r</a:t>
            </a:r>
            <a:r>
              <a:rPr lang="en-US" i="1" dirty="0"/>
              <a:t>, </a:t>
            </a:r>
            <a:r>
              <a:rPr lang="en-US" dirty="0"/>
              <a:t>find</a:t>
            </a:r>
            <a:r>
              <a:rPr lang="en-US" i="1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h</a:t>
            </a:r>
            <a:r>
              <a:rPr lang="en-US" i="1" baseline="-25000" dirty="0" err="1">
                <a:solidFill>
                  <a:srgbClr val="C00000"/>
                </a:solidFill>
              </a:rPr>
              <a:t>round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i="1" dirty="0">
                <a:solidFill>
                  <a:srgbClr val="C00000"/>
                </a:solidFill>
              </a:rPr>
              <a:t>r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i="1" dirty="0"/>
              <a:t>:</a:t>
            </a:r>
          </a:p>
          <a:p>
            <a:pPr lvl="2"/>
            <a:r>
              <a:rPr lang="en-US" dirty="0"/>
              <a:t>If </a:t>
            </a:r>
            <a:r>
              <a:rPr lang="en-US" b="1" dirty="0" err="1"/>
              <a:t>h</a:t>
            </a:r>
            <a:r>
              <a:rPr lang="en-US" i="1" baseline="-25000" dirty="0" err="1"/>
              <a:t>round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) in range `</a:t>
            </a:r>
            <a:r>
              <a:rPr lang="en-US" i="1" dirty="0"/>
              <a:t>Next</a:t>
            </a:r>
            <a:r>
              <a:rPr lang="en-US" dirty="0"/>
              <a:t> to </a:t>
            </a:r>
            <a:r>
              <a:rPr lang="en-US" i="1" dirty="0"/>
              <a:t>N</a:t>
            </a:r>
            <a:r>
              <a:rPr lang="en-US" i="1" baseline="-25000" dirty="0"/>
              <a:t>R</a:t>
            </a:r>
            <a:r>
              <a:rPr lang="en-US" i="1" dirty="0"/>
              <a:t>’</a:t>
            </a:r>
            <a:r>
              <a:rPr lang="en-US" i="1" baseline="-25000" dirty="0"/>
              <a:t> </a:t>
            </a:r>
            <a:r>
              <a:rPr lang="en-US" dirty="0"/>
              <a:t>, </a:t>
            </a:r>
            <a:r>
              <a:rPr lang="en-US" i="1" dirty="0"/>
              <a:t>r </a:t>
            </a:r>
            <a:r>
              <a:rPr lang="en-US" dirty="0"/>
              <a:t>belongs here.</a:t>
            </a:r>
          </a:p>
          <a:p>
            <a:pPr lvl="2"/>
            <a:r>
              <a:rPr lang="en-US" dirty="0"/>
              <a:t>Else, must apply </a:t>
            </a:r>
            <a:r>
              <a:rPr lang="en-US" b="1" dirty="0">
                <a:solidFill>
                  <a:srgbClr val="C00000"/>
                </a:solidFill>
              </a:rPr>
              <a:t>h</a:t>
            </a:r>
            <a:r>
              <a:rPr lang="en-US" i="1" baseline="-25000" dirty="0">
                <a:solidFill>
                  <a:srgbClr val="C00000"/>
                </a:solidFill>
              </a:rPr>
              <a:t>round</a:t>
            </a:r>
            <a:r>
              <a:rPr lang="en-US" baseline="-25000" dirty="0">
                <a:solidFill>
                  <a:srgbClr val="C00000"/>
                </a:solidFill>
              </a:rPr>
              <a:t>+1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i="1" dirty="0">
                <a:solidFill>
                  <a:srgbClr val="C00000"/>
                </a:solidFill>
              </a:rPr>
              <a:t>r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 to find out.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7898-416F-4F78-BD92-D05D0EC9F66F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82014"/>
      </p:ext>
    </p:extLst>
  </p:cSld>
  <p:clrMapOvr>
    <a:masterClrMapping/>
  </p:clrMapOvr>
  <p:transition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366713" y="152400"/>
            <a:ext cx="8305800" cy="1104900"/>
          </a:xfrm>
          <a:noFill/>
          <a:ln/>
        </p:spPr>
        <p:txBody>
          <a:bodyPr lIns="90488" tIns="44450" rIns="90488" bIns="44450"/>
          <a:lstStyle/>
          <a:p>
            <a:r>
              <a:rPr lang="en-US" b="1" dirty="0"/>
              <a:t>Overview of LH File 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50963"/>
            <a:ext cx="8550275" cy="990600"/>
          </a:xfrm>
          <a:noFill/>
          <a:ln/>
        </p:spPr>
        <p:txBody>
          <a:bodyPr lIns="90488" tIns="44450" rIns="90488" bIns="44450"/>
          <a:lstStyle/>
          <a:p>
            <a:r>
              <a:rPr lang="en-US" dirty="0"/>
              <a:t>In the middle of a round.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574925" y="4460875"/>
            <a:ext cx="105317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dirty="0">
                <a:solidFill>
                  <a:srgbClr val="3366FF"/>
                </a:solidFill>
              </a:rPr>
              <a:t>round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2390775" y="4267200"/>
            <a:ext cx="501741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3366FF"/>
                </a:solidFill>
              </a:rPr>
              <a:t>h 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244475" y="3414713"/>
            <a:ext cx="307816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</a:rPr>
              <a:t>Buckets that existed at the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549275" y="3727450"/>
            <a:ext cx="28733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</a:rPr>
              <a:t>beginning of this round: 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1082675" y="4017963"/>
            <a:ext cx="2212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rgbClr val="000000"/>
                </a:solidFill>
              </a:rPr>
              <a:t>this is the range of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2578100" y="2889250"/>
            <a:ext cx="676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FC0128"/>
                </a:solidFill>
              </a:rPr>
              <a:t>Next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1246188" y="2584450"/>
            <a:ext cx="2149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</a:rPr>
              <a:t>Bucket to be split 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5334000" y="5248275"/>
            <a:ext cx="3350277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rgbClr val="009900"/>
                </a:solidFill>
              </a:rPr>
              <a:t>splitting of other buckets) in </a:t>
            </a:r>
          </a:p>
          <a:p>
            <a:pPr eaLnBrk="0" hangingPunct="0"/>
            <a:r>
              <a:rPr lang="en-US" dirty="0">
                <a:solidFill>
                  <a:srgbClr val="009900"/>
                </a:solidFill>
              </a:rPr>
              <a:t>this round</a:t>
            </a:r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5740400" y="2686050"/>
            <a:ext cx="83676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rgbClr val="3366FF"/>
                </a:solidFill>
              </a:rPr>
              <a:t>round</a:t>
            </a: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5556250" y="2590800"/>
            <a:ext cx="33983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dirty="0">
                <a:solidFill>
                  <a:srgbClr val="3366FF"/>
                </a:solidFill>
              </a:rPr>
              <a:t>h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6581775" y="2632075"/>
            <a:ext cx="207486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3366FF"/>
                </a:solidFill>
              </a:rPr>
              <a:t>search key value 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8469313" y="2632075"/>
            <a:ext cx="2698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3366FF"/>
                </a:solidFill>
              </a:rPr>
              <a:t>)</a:t>
            </a:r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6473825" y="2630488"/>
            <a:ext cx="257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3366FF"/>
                </a:solidFill>
              </a:rPr>
              <a:t>(</a:t>
            </a:r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6527800" y="3211513"/>
            <a:ext cx="207486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3366FF"/>
                </a:solidFill>
              </a:rPr>
              <a:t>search key value </a:t>
            </a:r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8415338" y="3211513"/>
            <a:ext cx="257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3366FF"/>
                </a:solidFill>
              </a:rPr>
              <a:t>)</a:t>
            </a:r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6418263" y="3211513"/>
            <a:ext cx="32380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rgbClr val="3366FF"/>
                </a:solidFill>
              </a:rPr>
              <a:t> (</a:t>
            </a:r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5341938" y="2341563"/>
            <a:ext cx="31273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rgbClr val="000000"/>
                </a:solidFill>
              </a:rPr>
              <a:t>Buckets split in this round:</a:t>
            </a:r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5340350" y="2630488"/>
            <a:ext cx="384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</a:rPr>
              <a:t>If </a:t>
            </a:r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5340350" y="2921000"/>
            <a:ext cx="29241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</a:rPr>
              <a:t>is in this range, must use</a:t>
            </a:r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5341938" y="3124200"/>
            <a:ext cx="41037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dirty="0">
                <a:solidFill>
                  <a:srgbClr val="3366FF"/>
                </a:solidFill>
              </a:rPr>
              <a:t>h </a:t>
            </a:r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5526088" y="3267075"/>
            <a:ext cx="109966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rgbClr val="3366FF"/>
                </a:solidFill>
              </a:rPr>
              <a:t>round+1</a:t>
            </a:r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5340350" y="3825875"/>
            <a:ext cx="236855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618FFD"/>
                </a:solidFill>
              </a:rPr>
              <a:t>`split image' </a:t>
            </a:r>
            <a:r>
              <a:rPr lang="en-US">
                <a:solidFill>
                  <a:srgbClr val="000000"/>
                </a:solidFill>
              </a:rPr>
              <a:t>bucket.</a:t>
            </a:r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5340350" y="3532188"/>
            <a:ext cx="2593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</a:rPr>
              <a:t>to decide if entry is in </a:t>
            </a:r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5334000" y="4953000"/>
            <a:ext cx="295273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rgbClr val="009900"/>
                </a:solidFill>
              </a:rPr>
              <a:t>buckets created (through</a:t>
            </a:r>
          </a:p>
        </p:txBody>
      </p:sp>
      <p:sp>
        <p:nvSpPr>
          <p:cNvPr id="27679" name="Freeform 31"/>
          <p:cNvSpPr>
            <a:spLocks/>
          </p:cNvSpPr>
          <p:nvPr/>
        </p:nvSpPr>
        <p:spPr bwMode="auto">
          <a:xfrm>
            <a:off x="4260850" y="2498725"/>
            <a:ext cx="430213" cy="3211513"/>
          </a:xfrm>
          <a:custGeom>
            <a:avLst/>
            <a:gdLst>
              <a:gd name="T0" fmla="*/ 0 w 271"/>
              <a:gd name="T1" fmla="*/ 0 h 2023"/>
              <a:gd name="T2" fmla="*/ 270 w 271"/>
              <a:gd name="T3" fmla="*/ 0 h 2023"/>
              <a:gd name="T4" fmla="*/ 270 w 271"/>
              <a:gd name="T5" fmla="*/ 2022 h 2023"/>
              <a:gd name="T6" fmla="*/ 0 w 271"/>
              <a:gd name="T7" fmla="*/ 2022 h 2023"/>
              <a:gd name="T8" fmla="*/ 0 w 271"/>
              <a:gd name="T9" fmla="*/ 0 h 2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1" h="2023">
                <a:moveTo>
                  <a:pt x="0" y="0"/>
                </a:moveTo>
                <a:lnTo>
                  <a:pt x="270" y="0"/>
                </a:lnTo>
                <a:lnTo>
                  <a:pt x="270" y="2022"/>
                </a:lnTo>
                <a:lnTo>
                  <a:pt x="0" y="2022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en-US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80" name="Freeform 32"/>
          <p:cNvSpPr>
            <a:spLocks/>
          </p:cNvSpPr>
          <p:nvPr/>
        </p:nvSpPr>
        <p:spPr bwMode="auto">
          <a:xfrm>
            <a:off x="4260850" y="4852988"/>
            <a:ext cx="430213" cy="1587"/>
          </a:xfrm>
          <a:custGeom>
            <a:avLst/>
            <a:gdLst>
              <a:gd name="T0" fmla="*/ 0 w 271"/>
              <a:gd name="T1" fmla="*/ 0 h 1"/>
              <a:gd name="T2" fmla="*/ 270 w 271"/>
              <a:gd name="T3" fmla="*/ 0 h 1"/>
              <a:gd name="T4" fmla="*/ 0 w 27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en-US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81" name="Freeform 33"/>
          <p:cNvSpPr>
            <a:spLocks/>
          </p:cNvSpPr>
          <p:nvPr/>
        </p:nvSpPr>
        <p:spPr bwMode="auto">
          <a:xfrm>
            <a:off x="4260850" y="4960938"/>
            <a:ext cx="430213" cy="1587"/>
          </a:xfrm>
          <a:custGeom>
            <a:avLst/>
            <a:gdLst>
              <a:gd name="T0" fmla="*/ 0 w 271"/>
              <a:gd name="T1" fmla="*/ 0 h 1"/>
              <a:gd name="T2" fmla="*/ 270 w 271"/>
              <a:gd name="T3" fmla="*/ 0 h 1"/>
              <a:gd name="T4" fmla="*/ 0 w 27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en-US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82" name="Freeform 34"/>
          <p:cNvSpPr>
            <a:spLocks/>
          </p:cNvSpPr>
          <p:nvPr/>
        </p:nvSpPr>
        <p:spPr bwMode="auto">
          <a:xfrm>
            <a:off x="4260850" y="5067300"/>
            <a:ext cx="430213" cy="1588"/>
          </a:xfrm>
          <a:custGeom>
            <a:avLst/>
            <a:gdLst>
              <a:gd name="T0" fmla="*/ 0 w 271"/>
              <a:gd name="T1" fmla="*/ 0 h 1"/>
              <a:gd name="T2" fmla="*/ 270 w 271"/>
              <a:gd name="T3" fmla="*/ 0 h 1"/>
              <a:gd name="T4" fmla="*/ 0 w 27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en-US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83" name="Freeform 35"/>
          <p:cNvSpPr>
            <a:spLocks/>
          </p:cNvSpPr>
          <p:nvPr/>
        </p:nvSpPr>
        <p:spPr bwMode="auto">
          <a:xfrm>
            <a:off x="4260850" y="5173663"/>
            <a:ext cx="430213" cy="1587"/>
          </a:xfrm>
          <a:custGeom>
            <a:avLst/>
            <a:gdLst>
              <a:gd name="T0" fmla="*/ 0 w 271"/>
              <a:gd name="T1" fmla="*/ 0 h 1"/>
              <a:gd name="T2" fmla="*/ 270 w 271"/>
              <a:gd name="T3" fmla="*/ 0 h 1"/>
              <a:gd name="T4" fmla="*/ 0 w 27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en-US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84" name="Freeform 36"/>
          <p:cNvSpPr>
            <a:spLocks/>
          </p:cNvSpPr>
          <p:nvPr/>
        </p:nvSpPr>
        <p:spPr bwMode="auto">
          <a:xfrm>
            <a:off x="4260850" y="5173663"/>
            <a:ext cx="430213" cy="536575"/>
          </a:xfrm>
          <a:custGeom>
            <a:avLst/>
            <a:gdLst>
              <a:gd name="T0" fmla="*/ 0 w 271"/>
              <a:gd name="T1" fmla="*/ 0 h 338"/>
              <a:gd name="T2" fmla="*/ 270 w 271"/>
              <a:gd name="T3" fmla="*/ 0 h 338"/>
              <a:gd name="T4" fmla="*/ 270 w 271"/>
              <a:gd name="T5" fmla="*/ 337 h 338"/>
              <a:gd name="T6" fmla="*/ 0 w 271"/>
              <a:gd name="T7" fmla="*/ 337 h 338"/>
              <a:gd name="T8" fmla="*/ 0 w 271"/>
              <a:gd name="T9" fmla="*/ 0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1" h="338">
                <a:moveTo>
                  <a:pt x="0" y="0"/>
                </a:moveTo>
                <a:lnTo>
                  <a:pt x="270" y="0"/>
                </a:lnTo>
                <a:lnTo>
                  <a:pt x="270" y="337"/>
                </a:lnTo>
                <a:lnTo>
                  <a:pt x="0" y="337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99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en-US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85" name="Freeform 37"/>
          <p:cNvSpPr>
            <a:spLocks/>
          </p:cNvSpPr>
          <p:nvPr/>
        </p:nvSpPr>
        <p:spPr bwMode="auto">
          <a:xfrm>
            <a:off x="4260850" y="5602288"/>
            <a:ext cx="430213" cy="1587"/>
          </a:xfrm>
          <a:custGeom>
            <a:avLst/>
            <a:gdLst>
              <a:gd name="T0" fmla="*/ 0 w 271"/>
              <a:gd name="T1" fmla="*/ 0 h 1"/>
              <a:gd name="T2" fmla="*/ 270 w 271"/>
              <a:gd name="T3" fmla="*/ 0 h 1"/>
              <a:gd name="T4" fmla="*/ 0 w 27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solidFill>
            <a:srgbClr val="009900"/>
          </a:solidFill>
          <a:ln w="25400" cap="rnd" cmpd="sng">
            <a:solidFill>
              <a:srgbClr val="009900"/>
            </a:solidFill>
            <a:prstDash val="dash"/>
            <a:round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eaLnBrk="0" hangingPunct="0"/>
            <a:endParaRPr lang="en-US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86" name="Freeform 38"/>
          <p:cNvSpPr>
            <a:spLocks/>
          </p:cNvSpPr>
          <p:nvPr/>
        </p:nvSpPr>
        <p:spPr bwMode="auto">
          <a:xfrm>
            <a:off x="4260850" y="5494338"/>
            <a:ext cx="430213" cy="1587"/>
          </a:xfrm>
          <a:custGeom>
            <a:avLst/>
            <a:gdLst>
              <a:gd name="T0" fmla="*/ 0 w 271"/>
              <a:gd name="T1" fmla="*/ 0 h 1"/>
              <a:gd name="T2" fmla="*/ 270 w 271"/>
              <a:gd name="T3" fmla="*/ 0 h 1"/>
              <a:gd name="T4" fmla="*/ 0 w 27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solidFill>
            <a:srgbClr val="009900"/>
          </a:solidFill>
          <a:ln w="25400" cap="rnd" cmpd="sng">
            <a:solidFill>
              <a:srgbClr val="009900"/>
            </a:solidFill>
            <a:prstDash val="dash"/>
            <a:round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eaLnBrk="0" hangingPunct="0"/>
            <a:endParaRPr lang="en-US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87" name="Freeform 39"/>
          <p:cNvSpPr>
            <a:spLocks/>
          </p:cNvSpPr>
          <p:nvPr/>
        </p:nvSpPr>
        <p:spPr bwMode="auto">
          <a:xfrm>
            <a:off x="4260850" y="5387975"/>
            <a:ext cx="430213" cy="1588"/>
          </a:xfrm>
          <a:custGeom>
            <a:avLst/>
            <a:gdLst>
              <a:gd name="T0" fmla="*/ 0 w 271"/>
              <a:gd name="T1" fmla="*/ 0 h 1"/>
              <a:gd name="T2" fmla="*/ 270 w 271"/>
              <a:gd name="T3" fmla="*/ 0 h 1"/>
              <a:gd name="T4" fmla="*/ 0 w 27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solidFill>
            <a:srgbClr val="009900"/>
          </a:solidFill>
          <a:ln w="25400" cap="rnd" cmpd="sng">
            <a:solidFill>
              <a:srgbClr val="009900"/>
            </a:solidFill>
            <a:prstDash val="dash"/>
            <a:round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eaLnBrk="0" hangingPunct="0"/>
            <a:endParaRPr lang="en-US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88" name="Freeform 40"/>
          <p:cNvSpPr>
            <a:spLocks/>
          </p:cNvSpPr>
          <p:nvPr/>
        </p:nvSpPr>
        <p:spPr bwMode="auto">
          <a:xfrm>
            <a:off x="4260850" y="5281613"/>
            <a:ext cx="430213" cy="1587"/>
          </a:xfrm>
          <a:custGeom>
            <a:avLst/>
            <a:gdLst>
              <a:gd name="T0" fmla="*/ 0 w 271"/>
              <a:gd name="T1" fmla="*/ 0 h 1"/>
              <a:gd name="T2" fmla="*/ 270 w 271"/>
              <a:gd name="T3" fmla="*/ 0 h 1"/>
              <a:gd name="T4" fmla="*/ 0 w 27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solidFill>
            <a:srgbClr val="009900"/>
          </a:solidFill>
          <a:ln w="25400" cap="rnd" cmpd="sng">
            <a:solidFill>
              <a:srgbClr val="009900"/>
            </a:solidFill>
            <a:prstDash val="dash"/>
            <a:round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eaLnBrk="0" hangingPunct="0"/>
            <a:endParaRPr lang="en-US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89" name="Freeform 41"/>
          <p:cNvSpPr>
            <a:spLocks/>
          </p:cNvSpPr>
          <p:nvPr/>
        </p:nvSpPr>
        <p:spPr bwMode="auto">
          <a:xfrm>
            <a:off x="4260850" y="2498725"/>
            <a:ext cx="430213" cy="536575"/>
          </a:xfrm>
          <a:custGeom>
            <a:avLst/>
            <a:gdLst>
              <a:gd name="T0" fmla="*/ 0 w 271"/>
              <a:gd name="T1" fmla="*/ 0 h 338"/>
              <a:gd name="T2" fmla="*/ 270 w 271"/>
              <a:gd name="T3" fmla="*/ 0 h 338"/>
              <a:gd name="T4" fmla="*/ 270 w 271"/>
              <a:gd name="T5" fmla="*/ 337 h 338"/>
              <a:gd name="T6" fmla="*/ 0 w 271"/>
              <a:gd name="T7" fmla="*/ 337 h 338"/>
              <a:gd name="T8" fmla="*/ 0 w 271"/>
              <a:gd name="T9" fmla="*/ 0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1" h="338">
                <a:moveTo>
                  <a:pt x="0" y="0"/>
                </a:moveTo>
                <a:lnTo>
                  <a:pt x="270" y="0"/>
                </a:lnTo>
                <a:lnTo>
                  <a:pt x="270" y="337"/>
                </a:lnTo>
                <a:lnTo>
                  <a:pt x="0" y="337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en-US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90" name="Freeform 42"/>
          <p:cNvSpPr>
            <a:spLocks/>
          </p:cNvSpPr>
          <p:nvPr/>
        </p:nvSpPr>
        <p:spPr bwMode="auto">
          <a:xfrm>
            <a:off x="4260850" y="2605088"/>
            <a:ext cx="430213" cy="1587"/>
          </a:xfrm>
          <a:custGeom>
            <a:avLst/>
            <a:gdLst>
              <a:gd name="T0" fmla="*/ 0 w 271"/>
              <a:gd name="T1" fmla="*/ 0 h 1"/>
              <a:gd name="T2" fmla="*/ 270 w 271"/>
              <a:gd name="T3" fmla="*/ 0 h 1"/>
              <a:gd name="T4" fmla="*/ 0 w 27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en-US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91" name="Freeform 43"/>
          <p:cNvSpPr>
            <a:spLocks/>
          </p:cNvSpPr>
          <p:nvPr/>
        </p:nvSpPr>
        <p:spPr bwMode="auto">
          <a:xfrm>
            <a:off x="4260850" y="2713038"/>
            <a:ext cx="430213" cy="1587"/>
          </a:xfrm>
          <a:custGeom>
            <a:avLst/>
            <a:gdLst>
              <a:gd name="T0" fmla="*/ 0 w 271"/>
              <a:gd name="T1" fmla="*/ 0 h 1"/>
              <a:gd name="T2" fmla="*/ 270 w 271"/>
              <a:gd name="T3" fmla="*/ 0 h 1"/>
              <a:gd name="T4" fmla="*/ 0 w 27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en-US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92" name="Freeform 44"/>
          <p:cNvSpPr>
            <a:spLocks/>
          </p:cNvSpPr>
          <p:nvPr/>
        </p:nvSpPr>
        <p:spPr bwMode="auto">
          <a:xfrm>
            <a:off x="4260850" y="2819400"/>
            <a:ext cx="430213" cy="1588"/>
          </a:xfrm>
          <a:custGeom>
            <a:avLst/>
            <a:gdLst>
              <a:gd name="T0" fmla="*/ 0 w 271"/>
              <a:gd name="T1" fmla="*/ 0 h 1"/>
              <a:gd name="T2" fmla="*/ 270 w 271"/>
              <a:gd name="T3" fmla="*/ 0 h 1"/>
              <a:gd name="T4" fmla="*/ 0 w 27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en-US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93" name="Freeform 45"/>
          <p:cNvSpPr>
            <a:spLocks/>
          </p:cNvSpPr>
          <p:nvPr/>
        </p:nvSpPr>
        <p:spPr bwMode="auto">
          <a:xfrm>
            <a:off x="4260850" y="2927350"/>
            <a:ext cx="430213" cy="1588"/>
          </a:xfrm>
          <a:custGeom>
            <a:avLst/>
            <a:gdLst>
              <a:gd name="T0" fmla="*/ 0 w 271"/>
              <a:gd name="T1" fmla="*/ 0 h 1"/>
              <a:gd name="T2" fmla="*/ 270 w 271"/>
              <a:gd name="T3" fmla="*/ 0 h 1"/>
              <a:gd name="T4" fmla="*/ 0 w 27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en-US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94" name="Freeform 46"/>
          <p:cNvSpPr>
            <a:spLocks/>
          </p:cNvSpPr>
          <p:nvPr/>
        </p:nvSpPr>
        <p:spPr bwMode="auto">
          <a:xfrm>
            <a:off x="4260850" y="3033713"/>
            <a:ext cx="430213" cy="1587"/>
          </a:xfrm>
          <a:custGeom>
            <a:avLst/>
            <a:gdLst>
              <a:gd name="T0" fmla="*/ 0 w 271"/>
              <a:gd name="T1" fmla="*/ 0 h 1"/>
              <a:gd name="T2" fmla="*/ 270 w 271"/>
              <a:gd name="T3" fmla="*/ 0 h 1"/>
              <a:gd name="T4" fmla="*/ 0 w 27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en-US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95" name="Freeform 47"/>
          <p:cNvSpPr>
            <a:spLocks/>
          </p:cNvSpPr>
          <p:nvPr/>
        </p:nvSpPr>
        <p:spPr bwMode="auto">
          <a:xfrm>
            <a:off x="4260850" y="3141663"/>
            <a:ext cx="430213" cy="1587"/>
          </a:xfrm>
          <a:custGeom>
            <a:avLst/>
            <a:gdLst>
              <a:gd name="T0" fmla="*/ 0 w 271"/>
              <a:gd name="T1" fmla="*/ 0 h 1"/>
              <a:gd name="T2" fmla="*/ 270 w 271"/>
              <a:gd name="T3" fmla="*/ 0 h 1"/>
              <a:gd name="T4" fmla="*/ 0 w 27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en-US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96" name="Freeform 48"/>
          <p:cNvSpPr>
            <a:spLocks/>
          </p:cNvSpPr>
          <p:nvPr/>
        </p:nvSpPr>
        <p:spPr bwMode="auto">
          <a:xfrm>
            <a:off x="4260850" y="3248025"/>
            <a:ext cx="430213" cy="1588"/>
          </a:xfrm>
          <a:custGeom>
            <a:avLst/>
            <a:gdLst>
              <a:gd name="T0" fmla="*/ 0 w 271"/>
              <a:gd name="T1" fmla="*/ 0 h 1"/>
              <a:gd name="T2" fmla="*/ 270 w 271"/>
              <a:gd name="T3" fmla="*/ 0 h 1"/>
              <a:gd name="T4" fmla="*/ 0 w 27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en-US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97" name="Freeform 49"/>
          <p:cNvSpPr>
            <a:spLocks/>
          </p:cNvSpPr>
          <p:nvPr/>
        </p:nvSpPr>
        <p:spPr bwMode="auto">
          <a:xfrm>
            <a:off x="4260850" y="3354388"/>
            <a:ext cx="430213" cy="1587"/>
          </a:xfrm>
          <a:custGeom>
            <a:avLst/>
            <a:gdLst>
              <a:gd name="T0" fmla="*/ 0 w 271"/>
              <a:gd name="T1" fmla="*/ 0 h 1"/>
              <a:gd name="T2" fmla="*/ 270 w 271"/>
              <a:gd name="T3" fmla="*/ 0 h 1"/>
              <a:gd name="T4" fmla="*/ 0 w 27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en-US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7701" name="Group 53"/>
          <p:cNvGrpSpPr>
            <a:grpSpLocks/>
          </p:cNvGrpSpPr>
          <p:nvPr/>
        </p:nvGrpSpPr>
        <p:grpSpPr bwMode="auto">
          <a:xfrm>
            <a:off x="4724400" y="2514600"/>
            <a:ext cx="381000" cy="457200"/>
            <a:chOff x="2976" y="1584"/>
            <a:chExt cx="240" cy="288"/>
          </a:xfrm>
        </p:grpSpPr>
        <p:sp>
          <p:nvSpPr>
            <p:cNvPr id="27698" name="Line 50"/>
            <p:cNvSpPr>
              <a:spLocks noChangeShapeType="1"/>
            </p:cNvSpPr>
            <p:nvPr/>
          </p:nvSpPr>
          <p:spPr bwMode="auto">
            <a:xfrm>
              <a:off x="3120" y="1584"/>
              <a:ext cx="96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en-US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699" name="Line 51"/>
            <p:cNvSpPr>
              <a:spLocks noChangeShapeType="1"/>
            </p:cNvSpPr>
            <p:nvPr/>
          </p:nvSpPr>
          <p:spPr bwMode="auto">
            <a:xfrm>
              <a:off x="3216" y="1584"/>
              <a:ext cx="0" cy="28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en-US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700" name="Line 52"/>
            <p:cNvSpPr>
              <a:spLocks noChangeShapeType="1"/>
            </p:cNvSpPr>
            <p:nvPr/>
          </p:nvSpPr>
          <p:spPr bwMode="auto">
            <a:xfrm>
              <a:off x="2976" y="1872"/>
              <a:ext cx="24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en-US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7705" name="Group 57"/>
          <p:cNvGrpSpPr>
            <a:grpSpLocks/>
          </p:cNvGrpSpPr>
          <p:nvPr/>
        </p:nvGrpSpPr>
        <p:grpSpPr bwMode="auto">
          <a:xfrm>
            <a:off x="4724400" y="5181600"/>
            <a:ext cx="381000" cy="457200"/>
            <a:chOff x="2976" y="3264"/>
            <a:chExt cx="240" cy="288"/>
          </a:xfrm>
        </p:grpSpPr>
        <p:sp>
          <p:nvSpPr>
            <p:cNvPr id="27702" name="Line 54"/>
            <p:cNvSpPr>
              <a:spLocks noChangeShapeType="1"/>
            </p:cNvSpPr>
            <p:nvPr/>
          </p:nvSpPr>
          <p:spPr bwMode="auto">
            <a:xfrm>
              <a:off x="3120" y="3264"/>
              <a:ext cx="96" cy="0"/>
            </a:xfrm>
            <a:prstGeom prst="line">
              <a:avLst/>
            </a:prstGeom>
            <a:noFill/>
            <a:ln w="50800">
              <a:solidFill>
                <a:srgbClr val="0099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en-US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703" name="Line 55"/>
            <p:cNvSpPr>
              <a:spLocks noChangeShapeType="1"/>
            </p:cNvSpPr>
            <p:nvPr/>
          </p:nvSpPr>
          <p:spPr bwMode="auto">
            <a:xfrm>
              <a:off x="3216" y="3264"/>
              <a:ext cx="0" cy="288"/>
            </a:xfrm>
            <a:prstGeom prst="line">
              <a:avLst/>
            </a:prstGeom>
            <a:noFill/>
            <a:ln w="50800">
              <a:solidFill>
                <a:srgbClr val="0099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en-US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704" name="Line 56"/>
            <p:cNvSpPr>
              <a:spLocks noChangeShapeType="1"/>
            </p:cNvSpPr>
            <p:nvPr/>
          </p:nvSpPr>
          <p:spPr bwMode="auto">
            <a:xfrm>
              <a:off x="2976" y="3552"/>
              <a:ext cx="240" cy="0"/>
            </a:xfrm>
            <a:prstGeom prst="line">
              <a:avLst/>
            </a:prstGeom>
            <a:noFill/>
            <a:ln w="50800">
              <a:solidFill>
                <a:srgbClr val="009900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en-US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7706" name="Line 58"/>
          <p:cNvSpPr>
            <a:spLocks noChangeShapeType="1"/>
          </p:cNvSpPr>
          <p:nvPr/>
        </p:nvSpPr>
        <p:spPr bwMode="auto">
          <a:xfrm flipH="1">
            <a:off x="3276600" y="3048000"/>
            <a:ext cx="990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en-US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707" name="Line 59"/>
          <p:cNvSpPr>
            <a:spLocks noChangeShapeType="1"/>
          </p:cNvSpPr>
          <p:nvPr/>
        </p:nvSpPr>
        <p:spPr bwMode="auto">
          <a:xfrm flipH="1">
            <a:off x="3810000" y="2514600"/>
            <a:ext cx="1524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en-US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708" name="Line 60"/>
          <p:cNvSpPr>
            <a:spLocks noChangeShapeType="1"/>
          </p:cNvSpPr>
          <p:nvPr/>
        </p:nvSpPr>
        <p:spPr bwMode="auto">
          <a:xfrm>
            <a:off x="3810000" y="2514600"/>
            <a:ext cx="0" cy="266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en-US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709" name="Line 61"/>
          <p:cNvSpPr>
            <a:spLocks noChangeShapeType="1"/>
          </p:cNvSpPr>
          <p:nvPr/>
        </p:nvSpPr>
        <p:spPr bwMode="auto">
          <a:xfrm flipH="1">
            <a:off x="3810000" y="5181600"/>
            <a:ext cx="1524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en-US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710" name="Arc 62"/>
          <p:cNvSpPr>
            <a:spLocks/>
          </p:cNvSpPr>
          <p:nvPr/>
        </p:nvSpPr>
        <p:spPr bwMode="auto">
          <a:xfrm>
            <a:off x="3352800" y="3889375"/>
            <a:ext cx="457200" cy="76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en-US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72ACD9-CE9A-4F2E-8057-9AF46BE06759}" type="slidenum">
              <a:rPr lang="en-US" smtClean="0">
                <a:solidFill>
                  <a:srgbClr val="000000"/>
                </a:solidFill>
              </a:rPr>
              <a:pPr/>
              <a:t>83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470975"/>
      </p:ext>
    </p:extLst>
  </p:cSld>
  <p:clrMapOvr>
    <a:masterClrMapping/>
  </p:clrMapOvr>
  <p:transition>
    <p:cut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TW" dirty="0">
                <a:latin typeface="Alexa" pitchFamily="34" charset="0"/>
              </a:rPr>
              <a:t>Linear Hashing Example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6200" y="1219200"/>
            <a:ext cx="4876800" cy="5257801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Initially, we have </a:t>
            </a:r>
            <a:r>
              <a:rPr lang="en-US" altLang="zh-TW" sz="2800" i="1" dirty="0"/>
              <a:t>N</a:t>
            </a:r>
            <a:r>
              <a:rPr lang="en-US" altLang="zh-TW" sz="2800" baseline="-25000" dirty="0"/>
              <a:t>0 </a:t>
            </a:r>
            <a:r>
              <a:rPr lang="en-US" altLang="zh-TW" sz="2800" dirty="0"/>
              <a:t>= 4 buckets</a:t>
            </a:r>
          </a:p>
          <a:p>
            <a:pPr eaLnBrk="1" hangingPunct="1"/>
            <a:r>
              <a:rPr lang="en-US" altLang="zh-TW" sz="2800" dirty="0"/>
              <a:t>Assume three entries fit on a bucket</a:t>
            </a:r>
          </a:p>
          <a:p>
            <a:pPr eaLnBrk="1" hangingPunct="1"/>
            <a:r>
              <a:rPr lang="en-US" altLang="zh-TW" sz="2800" dirty="0"/>
              <a:t>h</a:t>
            </a:r>
            <a:r>
              <a:rPr lang="en-US" altLang="zh-TW" sz="2800" baseline="-25000" dirty="0"/>
              <a:t>0 </a:t>
            </a:r>
            <a:r>
              <a:rPr lang="en-US" altLang="zh-TW" sz="2800" dirty="0"/>
              <a:t>range = 4 buckets</a:t>
            </a:r>
          </a:p>
          <a:p>
            <a:pPr eaLnBrk="1" hangingPunct="1"/>
            <a:r>
              <a:rPr lang="en-US" altLang="zh-TW" sz="2800" dirty="0"/>
              <a:t>Note that </a:t>
            </a:r>
            <a:r>
              <a:rPr lang="en-US" altLang="zh-TW" sz="2800" b="1" i="1" dirty="0">
                <a:solidFill>
                  <a:srgbClr val="FFFF00"/>
                </a:solidFill>
              </a:rPr>
              <a:t>next</a:t>
            </a:r>
            <a:r>
              <a:rPr lang="en-US" altLang="zh-TW" sz="2800" dirty="0">
                <a:solidFill>
                  <a:srgbClr val="FFFF00"/>
                </a:solidFill>
              </a:rPr>
              <a:t> </a:t>
            </a:r>
            <a:r>
              <a:rPr lang="en-US" altLang="zh-TW" sz="2800" dirty="0"/>
              <a:t>indicates which bucket is to split next  (Round Robin)</a:t>
            </a:r>
          </a:p>
          <a:p>
            <a:pPr eaLnBrk="1" hangingPunct="1"/>
            <a:r>
              <a:rPr lang="en-US" altLang="zh-TW" sz="2800" dirty="0"/>
              <a:t>Now consider what happens when 9 (1001) is inserted (which will not fit in the second bucket)</a:t>
            </a:r>
            <a:endParaRPr lang="en-US" altLang="zh-TW" dirty="0"/>
          </a:p>
        </p:txBody>
      </p:sp>
      <p:graphicFrame>
        <p:nvGraphicFramePr>
          <p:cNvPr id="280765" name="Group 1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819277"/>
              </p:ext>
            </p:extLst>
          </p:nvPr>
        </p:nvGraphicFramePr>
        <p:xfrm>
          <a:off x="-381000" y="1981200"/>
          <a:ext cx="6045200" cy="3627120"/>
        </p:xfrm>
        <a:graphic>
          <a:graphicData uri="http://schemas.openxmlformats.org/drawingml/2006/table">
            <a:tbl>
              <a:tblPr/>
              <a:tblGrid>
                <a:gridCol w="7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08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sng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sng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next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1865" name="Text Box 164"/>
          <p:cNvSpPr txBox="1">
            <a:spLocks noChangeArrowheads="1"/>
          </p:cNvSpPr>
          <p:nvPr/>
        </p:nvSpPr>
        <p:spPr bwMode="auto">
          <a:xfrm>
            <a:off x="457200" y="2422525"/>
            <a:ext cx="441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b="0" i="1">
                <a:solidFill>
                  <a:srgbClr val="FFFFFF"/>
                </a:solidFill>
                <a:latin typeface="Calibri" pitchFamily="34" charset="0"/>
              </a:rPr>
              <a:t>00</a:t>
            </a:r>
          </a:p>
        </p:txBody>
      </p:sp>
      <p:sp>
        <p:nvSpPr>
          <p:cNvPr id="31866" name="Text Box 165"/>
          <p:cNvSpPr txBox="1">
            <a:spLocks noChangeArrowheads="1"/>
          </p:cNvSpPr>
          <p:nvPr/>
        </p:nvSpPr>
        <p:spPr bwMode="auto">
          <a:xfrm>
            <a:off x="457200" y="3184525"/>
            <a:ext cx="441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b="0" i="1">
                <a:solidFill>
                  <a:srgbClr val="FFFFFF"/>
                </a:solidFill>
                <a:latin typeface="Calibri" pitchFamily="34" charset="0"/>
              </a:rPr>
              <a:t>01</a:t>
            </a:r>
          </a:p>
        </p:txBody>
      </p:sp>
      <p:sp>
        <p:nvSpPr>
          <p:cNvPr id="31867" name="Text Box 166"/>
          <p:cNvSpPr txBox="1">
            <a:spLocks noChangeArrowheads="1"/>
          </p:cNvSpPr>
          <p:nvPr/>
        </p:nvSpPr>
        <p:spPr bwMode="auto">
          <a:xfrm>
            <a:off x="457200" y="4022725"/>
            <a:ext cx="441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b="0" i="1">
                <a:solidFill>
                  <a:srgbClr val="FFFFFF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1868" name="Text Box 167"/>
          <p:cNvSpPr txBox="1">
            <a:spLocks noChangeArrowheads="1"/>
          </p:cNvSpPr>
          <p:nvPr/>
        </p:nvSpPr>
        <p:spPr bwMode="auto">
          <a:xfrm>
            <a:off x="457200" y="4784725"/>
            <a:ext cx="441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b="0" i="1">
                <a:solidFill>
                  <a:srgbClr val="FFFFFF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1869" name="Text Box 168"/>
          <p:cNvSpPr txBox="1">
            <a:spLocks noChangeArrowheads="1"/>
          </p:cNvSpPr>
          <p:nvPr/>
        </p:nvSpPr>
        <p:spPr bwMode="auto">
          <a:xfrm>
            <a:off x="457200" y="1662113"/>
            <a:ext cx="401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i="1">
                <a:solidFill>
                  <a:srgbClr val="FFFFFF"/>
                </a:solidFill>
                <a:latin typeface="Calibri" pitchFamily="34" charset="0"/>
              </a:rPr>
              <a:t>h</a:t>
            </a:r>
            <a:r>
              <a:rPr lang="en-US" altLang="zh-TW" sz="2000" i="1" baseline="-25000">
                <a:solidFill>
                  <a:srgbClr val="FFFFFF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1870" name="Line 169"/>
          <p:cNvSpPr>
            <a:spLocks noChangeShapeType="1"/>
          </p:cNvSpPr>
          <p:nvPr/>
        </p:nvSpPr>
        <p:spPr bwMode="auto">
          <a:xfrm>
            <a:off x="990600" y="1524000"/>
            <a:ext cx="0" cy="41148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1" lang="en-US" b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5717-EBFB-4D59-9353-A43001D2B0F7}" type="slidenum">
              <a:rPr lang="en-US" altLang="zh-TW" smtClean="0">
                <a:solidFill>
                  <a:srgbClr val="FFFFFF"/>
                </a:solidFill>
              </a:rPr>
              <a:pPr/>
              <a:t>84</a:t>
            </a:fld>
            <a:endParaRPr lang="en-US" altLang="zh-TW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3887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609600"/>
          </a:xfrm>
        </p:spPr>
        <p:txBody>
          <a:bodyPr/>
          <a:lstStyle/>
          <a:p>
            <a:pPr algn="l" eaLnBrk="1" hangingPunct="1"/>
            <a:r>
              <a:rPr lang="en-US" altLang="zh-TW" dirty="0">
                <a:latin typeface="Alexa" pitchFamily="34" charset="0"/>
              </a:rPr>
              <a:t>Insert 9 (1001)</a:t>
            </a:r>
          </a:p>
        </p:txBody>
      </p:sp>
      <p:graphicFrame>
        <p:nvGraphicFramePr>
          <p:cNvPr id="350574" name="Group 3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071646"/>
              </p:ext>
            </p:extLst>
          </p:nvPr>
        </p:nvGraphicFramePr>
        <p:xfrm>
          <a:off x="1478844" y="2078037"/>
          <a:ext cx="2927350" cy="3627120"/>
        </p:xfrm>
        <a:graphic>
          <a:graphicData uri="http://schemas.openxmlformats.org/drawingml/2006/table">
            <a:tbl>
              <a:tblPr/>
              <a:tblGrid>
                <a:gridCol w="72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next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32842" name="Group 356"/>
          <p:cNvGrpSpPr>
            <a:grpSpLocks/>
          </p:cNvGrpSpPr>
          <p:nvPr/>
        </p:nvGrpSpPr>
        <p:grpSpPr bwMode="auto">
          <a:xfrm>
            <a:off x="716844" y="1828800"/>
            <a:ext cx="609600" cy="3886200"/>
            <a:chOff x="528" y="851"/>
            <a:chExt cx="384" cy="2448"/>
          </a:xfrm>
        </p:grpSpPr>
        <p:sp>
          <p:nvSpPr>
            <p:cNvPr id="32981" name="Text Box 158"/>
            <p:cNvSpPr txBox="1">
              <a:spLocks noChangeArrowheads="1"/>
            </p:cNvSpPr>
            <p:nvPr/>
          </p:nvSpPr>
          <p:spPr bwMode="auto">
            <a:xfrm>
              <a:off x="528" y="1330"/>
              <a:ext cx="2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000" b="0" i="1">
                  <a:solidFill>
                    <a:srgbClr val="FFFFFF"/>
                  </a:solidFill>
                  <a:latin typeface="Calibri" pitchFamily="34" charset="0"/>
                </a:rPr>
                <a:t>00</a:t>
              </a:r>
            </a:p>
          </p:txBody>
        </p:sp>
        <p:sp>
          <p:nvSpPr>
            <p:cNvPr id="32982" name="Text Box 159"/>
            <p:cNvSpPr txBox="1">
              <a:spLocks noChangeArrowheads="1"/>
            </p:cNvSpPr>
            <p:nvPr/>
          </p:nvSpPr>
          <p:spPr bwMode="auto">
            <a:xfrm>
              <a:off x="528" y="1810"/>
              <a:ext cx="2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000" b="0" i="1">
                  <a:solidFill>
                    <a:srgbClr val="FFFFFF"/>
                  </a:solidFill>
                  <a:latin typeface="Calibri" pitchFamily="34" charset="0"/>
                </a:rPr>
                <a:t>01</a:t>
              </a:r>
            </a:p>
          </p:txBody>
        </p:sp>
        <p:sp>
          <p:nvSpPr>
            <p:cNvPr id="32983" name="Text Box 160"/>
            <p:cNvSpPr txBox="1">
              <a:spLocks noChangeArrowheads="1"/>
            </p:cNvSpPr>
            <p:nvPr/>
          </p:nvSpPr>
          <p:spPr bwMode="auto">
            <a:xfrm>
              <a:off x="528" y="2338"/>
              <a:ext cx="2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000" b="0" i="1">
                  <a:solidFill>
                    <a:srgbClr val="FFFFFF"/>
                  </a:solidFill>
                  <a:latin typeface="Calibri" pitchFamily="34" charset="0"/>
                </a:rPr>
                <a:t>10</a:t>
              </a:r>
            </a:p>
          </p:txBody>
        </p:sp>
        <p:sp>
          <p:nvSpPr>
            <p:cNvPr id="32984" name="Text Box 161"/>
            <p:cNvSpPr txBox="1">
              <a:spLocks noChangeArrowheads="1"/>
            </p:cNvSpPr>
            <p:nvPr/>
          </p:nvSpPr>
          <p:spPr bwMode="auto">
            <a:xfrm>
              <a:off x="528" y="2818"/>
              <a:ext cx="2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000" b="0" i="1">
                  <a:solidFill>
                    <a:srgbClr val="FFFFFF"/>
                  </a:solidFill>
                  <a:latin typeface="Calibri" pitchFamily="34" charset="0"/>
                </a:rPr>
                <a:t>11</a:t>
              </a:r>
            </a:p>
          </p:txBody>
        </p:sp>
        <p:sp>
          <p:nvSpPr>
            <p:cNvPr id="32985" name="Text Box 162"/>
            <p:cNvSpPr txBox="1">
              <a:spLocks noChangeArrowheads="1"/>
            </p:cNvSpPr>
            <p:nvPr/>
          </p:nvSpPr>
          <p:spPr bwMode="auto">
            <a:xfrm>
              <a:off x="528" y="851"/>
              <a:ext cx="2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000" i="1" dirty="0">
                  <a:solidFill>
                    <a:srgbClr val="FFFFFF"/>
                  </a:solidFill>
                  <a:latin typeface="Calibri" pitchFamily="34" charset="0"/>
                </a:rPr>
                <a:t>h</a:t>
              </a:r>
              <a:r>
                <a:rPr lang="en-US" altLang="zh-TW" sz="2000" i="1" baseline="-25000" dirty="0">
                  <a:solidFill>
                    <a:srgbClr val="FFFFFF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2986" name="Line 163"/>
            <p:cNvSpPr>
              <a:spLocks noChangeShapeType="1"/>
            </p:cNvSpPr>
            <p:nvPr/>
          </p:nvSpPr>
          <p:spPr bwMode="auto">
            <a:xfrm>
              <a:off x="912" y="1008"/>
              <a:ext cx="0" cy="22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1" lang="en-US" b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350603" name="Group 39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404736"/>
              </p:ext>
            </p:extLst>
          </p:nvPr>
        </p:nvGraphicFramePr>
        <p:xfrm>
          <a:off x="4298244" y="2078037"/>
          <a:ext cx="4495800" cy="4046538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52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82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h</a:t>
                      </a:r>
                      <a:r>
                        <a:rPr kumimoji="1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next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h</a:t>
                      </a:r>
                      <a:r>
                        <a:rPr kumimoji="1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next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h</a:t>
                      </a:r>
                      <a:r>
                        <a:rPr kumimoji="1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h</a:t>
                      </a:r>
                      <a:r>
                        <a:rPr kumimoji="1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h</a:t>
                      </a:r>
                      <a:r>
                        <a:rPr kumimoji="1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2980" name="Line 394"/>
          <p:cNvSpPr>
            <a:spLocks noChangeShapeType="1"/>
          </p:cNvSpPr>
          <p:nvPr/>
        </p:nvSpPr>
        <p:spPr bwMode="auto">
          <a:xfrm>
            <a:off x="6934200" y="3297237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1" lang="en-US" b="0">
              <a:solidFill>
                <a:srgbClr val="000000"/>
              </a:solidFill>
            </a:endParaRPr>
          </a:p>
        </p:txBody>
      </p:sp>
      <p:sp>
        <p:nvSpPr>
          <p:cNvPr id="14" name="Rectangle 194"/>
          <p:cNvSpPr>
            <a:spLocks noChangeArrowheads="1"/>
          </p:cNvSpPr>
          <p:nvPr/>
        </p:nvSpPr>
        <p:spPr bwMode="auto">
          <a:xfrm>
            <a:off x="228600" y="864465"/>
            <a:ext cx="3505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kumimoji="1" lang="en-US" altLang="zh-TW" sz="2000" b="0" dirty="0">
                <a:solidFill>
                  <a:srgbClr val="FFFFFF"/>
                </a:solidFill>
                <a:latin typeface="Calibri" pitchFamily="34" charset="0"/>
              </a:rPr>
              <a:t>The bucket indicated by </a:t>
            </a:r>
            <a:r>
              <a:rPr kumimoji="1" lang="en-US" altLang="zh-TW" sz="2000" dirty="0">
                <a:solidFill>
                  <a:srgbClr val="FFFF00"/>
                </a:solidFill>
                <a:latin typeface="Calibri" pitchFamily="34" charset="0"/>
              </a:rPr>
              <a:t>next</a:t>
            </a:r>
            <a:r>
              <a:rPr kumimoji="1" lang="en-US" altLang="zh-TW" sz="2000" b="0" dirty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kumimoji="1" lang="en-US" altLang="zh-TW" sz="2000" b="0" dirty="0">
                <a:solidFill>
                  <a:srgbClr val="FFFFFF"/>
                </a:solidFill>
                <a:latin typeface="Calibri" pitchFamily="34" charset="0"/>
              </a:rPr>
              <a:t>(the first one) is split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kumimoji="1" lang="en-US" altLang="zh-TW" sz="2000" dirty="0">
                <a:solidFill>
                  <a:srgbClr val="FFFF00"/>
                </a:solidFill>
                <a:latin typeface="Calibri" pitchFamily="34" charset="0"/>
              </a:rPr>
              <a:t>Next</a:t>
            </a:r>
            <a:r>
              <a:rPr kumimoji="1" lang="en-US" altLang="zh-TW" sz="2000" b="0" dirty="0">
                <a:solidFill>
                  <a:srgbClr val="FFFFFF"/>
                </a:solidFill>
                <a:latin typeface="Calibri" pitchFamily="34" charset="0"/>
              </a:rPr>
              <a:t> is incremented.</a:t>
            </a:r>
          </a:p>
        </p:txBody>
      </p:sp>
      <p:sp>
        <p:nvSpPr>
          <p:cNvPr id="2" name="Rectangle 1"/>
          <p:cNvSpPr/>
          <p:nvPr/>
        </p:nvSpPr>
        <p:spPr>
          <a:xfrm>
            <a:off x="4495800" y="468907"/>
            <a:ext cx="449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b="0" dirty="0">
                <a:solidFill>
                  <a:schemeClr val="accent3"/>
                </a:solidFill>
                <a:latin typeface="+mn-lt"/>
              </a:rPr>
              <a:t>An overflow bucket is chained to the primary bucket to contain the inserted value.</a:t>
            </a:r>
          </a:p>
          <a:p>
            <a:pPr eaLnBrk="1" hangingPunct="1"/>
            <a:r>
              <a:rPr lang="en-US" altLang="zh-TW" dirty="0">
                <a:solidFill>
                  <a:srgbClr val="FFFF00"/>
                </a:solidFill>
                <a:latin typeface="+mn-lt"/>
              </a:rPr>
              <a:t>This causes a split to occur.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010400" y="1392237"/>
            <a:ext cx="990600" cy="173196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38500" y="1315747"/>
            <a:ext cx="1790700" cy="1273465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42177" y="6096000"/>
            <a:ext cx="731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+mn-lt"/>
              </a:rPr>
              <a:t>For subsequent inserts, </a:t>
            </a:r>
            <a:r>
              <a:rPr lang="en-US" b="0" dirty="0">
                <a:solidFill>
                  <a:schemeClr val="accent3"/>
                </a:solidFill>
                <a:latin typeface="+mn-lt"/>
                <a:sym typeface="GreekMathSymbols" pitchFamily="34" charset="2"/>
              </a:rPr>
              <a:t>a</a:t>
            </a:r>
            <a:r>
              <a:rPr lang="en-US" altLang="zh-TW" b="0" dirty="0">
                <a:solidFill>
                  <a:schemeClr val="accent3"/>
                </a:solidFill>
                <a:latin typeface="+mn-lt"/>
                <a:sym typeface="GreekMathSymbols" pitchFamily="34" charset="2"/>
              </a:rPr>
              <a:t>pply hash function </a:t>
            </a:r>
            <a:r>
              <a:rPr lang="en-US" altLang="zh-TW" dirty="0">
                <a:solidFill>
                  <a:srgbClr val="FFFF00"/>
                </a:solidFill>
                <a:latin typeface="+mn-lt"/>
                <a:sym typeface="GreekMathSymbols" pitchFamily="34" charset="2"/>
              </a:rPr>
              <a:t>h</a:t>
            </a:r>
            <a:r>
              <a:rPr lang="en-US" altLang="zh-TW" baseline="-25000" dirty="0">
                <a:solidFill>
                  <a:srgbClr val="FFFF00"/>
                </a:solidFill>
                <a:latin typeface="+mn-lt"/>
                <a:sym typeface="GreekMathSymbols" pitchFamily="34" charset="2"/>
              </a:rPr>
              <a:t>0</a:t>
            </a:r>
            <a:r>
              <a:rPr lang="en-US" altLang="zh-TW" b="0" dirty="0">
                <a:solidFill>
                  <a:schemeClr val="accent3"/>
                </a:solidFill>
                <a:latin typeface="+mn-lt"/>
                <a:sym typeface="GreekMathSymbols" pitchFamily="34" charset="2"/>
              </a:rPr>
              <a:t> first, if the key is hashed to bucket before </a:t>
            </a:r>
            <a:r>
              <a:rPr lang="en-US" altLang="zh-TW" dirty="0">
                <a:solidFill>
                  <a:srgbClr val="FFFF00"/>
                </a:solidFill>
                <a:latin typeface="+mn-lt"/>
                <a:sym typeface="GreekMathSymbols" pitchFamily="34" charset="2"/>
              </a:rPr>
              <a:t>next</a:t>
            </a:r>
            <a:r>
              <a:rPr lang="en-US" altLang="zh-TW" b="0" dirty="0">
                <a:solidFill>
                  <a:schemeClr val="accent3"/>
                </a:solidFill>
                <a:latin typeface="+mn-lt"/>
                <a:sym typeface="GreekMathSymbols" pitchFamily="34" charset="2"/>
              </a:rPr>
              <a:t> pointer.  Then </a:t>
            </a:r>
            <a:r>
              <a:rPr lang="en-US" altLang="zh-TW" b="0" dirty="0">
                <a:solidFill>
                  <a:srgbClr val="FFFF00"/>
                </a:solidFill>
                <a:latin typeface="+mn-lt"/>
                <a:sym typeface="GreekMathSymbols" pitchFamily="34" charset="2"/>
              </a:rPr>
              <a:t>h</a:t>
            </a:r>
            <a:r>
              <a:rPr lang="en-US" altLang="zh-TW" b="0" baseline="-25000" dirty="0">
                <a:solidFill>
                  <a:srgbClr val="FFFF00"/>
                </a:solidFill>
                <a:latin typeface="+mn-lt"/>
                <a:sym typeface="GreekMathSymbols" pitchFamily="34" charset="2"/>
              </a:rPr>
              <a:t>1</a:t>
            </a:r>
            <a:r>
              <a:rPr lang="en-US" altLang="zh-TW" b="0" dirty="0">
                <a:solidFill>
                  <a:schemeClr val="accent3"/>
                </a:solidFill>
                <a:latin typeface="+mn-lt"/>
                <a:sym typeface="GreekMathSymbols" pitchFamily="34" charset="2"/>
              </a:rPr>
              <a:t> must be used to insert the new entry.</a:t>
            </a:r>
          </a:p>
          <a:p>
            <a:endParaRPr lang="en-US" b="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05200" y="5715001"/>
            <a:ext cx="914400" cy="38099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5BC9-5EBB-4859-B857-0D0CFB3EC15F}" type="slidenum">
              <a:rPr lang="en-US" altLang="zh-TW" smtClean="0">
                <a:solidFill>
                  <a:srgbClr val="FFFFFF"/>
                </a:solidFill>
              </a:rPr>
              <a:pPr/>
              <a:t>85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66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7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latin typeface="Alexa" pitchFamily="34" charset="0"/>
              </a:rPr>
              <a:t>Insert 8 (1000), 7(111), 18(10010), 14(1100) </a:t>
            </a:r>
          </a:p>
        </p:txBody>
      </p:sp>
      <p:graphicFrame>
        <p:nvGraphicFramePr>
          <p:cNvPr id="357742" name="Group 36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47766596"/>
              </p:ext>
            </p:extLst>
          </p:nvPr>
        </p:nvGraphicFramePr>
        <p:xfrm>
          <a:off x="1066800" y="1447800"/>
          <a:ext cx="7620000" cy="4079240"/>
        </p:xfrm>
        <a:graphic>
          <a:graphicData uri="http://schemas.openxmlformats.org/drawingml/2006/table">
            <a:tbl>
              <a:tblPr/>
              <a:tblGrid>
                <a:gridCol w="105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(000)H</a:t>
                      </a:r>
                      <a:r>
                        <a:rPr kumimoji="1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1" u="none" strike="noStrike" cap="none" normalizeH="0" baseline="0">
                        <a:ln>
                          <a:noFill/>
                        </a:ln>
                        <a:solidFill>
                          <a:srgbClr val="C0C0C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(01)H</a:t>
                      </a:r>
                      <a:r>
                        <a:rPr kumimoji="1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next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(10)H</a:t>
                      </a:r>
                      <a:r>
                        <a:rPr kumimoji="1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(11)H</a:t>
                      </a:r>
                      <a:r>
                        <a:rPr kumimoji="1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(100)H</a:t>
                      </a:r>
                      <a:r>
                        <a:rPr kumimoji="1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09600" y="5562600"/>
            <a:ext cx="73914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TW" b="0" dirty="0">
                <a:sym typeface="GreekMathSymbols" pitchFamily="34" charset="2"/>
              </a:rPr>
              <a:t>- Note that the split bucket is not necessary the overflow bucket.  The split bucket is chosen based on round robin.</a:t>
            </a:r>
          </a:p>
          <a:p>
            <a:pPr eaLnBrk="1" hangingPunct="1"/>
            <a:r>
              <a:rPr lang="en-US" altLang="zh-TW" b="0" dirty="0">
                <a:sym typeface="GreekMathSymbols" pitchFamily="34" charset="2"/>
              </a:rPr>
              <a:t>- Need to use both h</a:t>
            </a:r>
            <a:r>
              <a:rPr lang="en-US" altLang="zh-TW" b="0" baseline="-25000" dirty="0">
                <a:sym typeface="GreekMathSymbols" pitchFamily="34" charset="2"/>
              </a:rPr>
              <a:t>0</a:t>
            </a:r>
            <a:r>
              <a:rPr lang="en-US" altLang="zh-TW" b="0" dirty="0">
                <a:sym typeface="GreekMathSymbols" pitchFamily="34" charset="2"/>
              </a:rPr>
              <a:t> and maybe h</a:t>
            </a:r>
            <a:r>
              <a:rPr lang="en-US" altLang="zh-TW" b="0" baseline="-25000" dirty="0">
                <a:sym typeface="GreekMathSymbols" pitchFamily="34" charset="2"/>
              </a:rPr>
              <a:t>1</a:t>
            </a:r>
            <a:r>
              <a:rPr lang="en-US" altLang="zh-TW" b="0" dirty="0">
                <a:sym typeface="GreekMathSymbols" pitchFamily="34" charset="2"/>
              </a:rPr>
              <a:t>.  </a:t>
            </a:r>
            <a:r>
              <a:rPr lang="en-US" altLang="zh-TW" dirty="0">
                <a:solidFill>
                  <a:srgbClr val="FFFF00"/>
                </a:solidFill>
                <a:sym typeface="GreekMathSymbols" pitchFamily="34" charset="2"/>
              </a:rPr>
              <a:t>Apply h</a:t>
            </a:r>
            <a:r>
              <a:rPr lang="en-US" altLang="zh-TW" baseline="-25000" dirty="0">
                <a:solidFill>
                  <a:srgbClr val="FFFF00"/>
                </a:solidFill>
                <a:sym typeface="GreekMathSymbols" pitchFamily="34" charset="2"/>
              </a:rPr>
              <a:t>0</a:t>
            </a:r>
            <a:r>
              <a:rPr lang="en-US" altLang="zh-TW" dirty="0">
                <a:solidFill>
                  <a:srgbClr val="FFFF00"/>
                </a:solidFill>
                <a:sym typeface="GreekMathSymbols" pitchFamily="34" charset="2"/>
              </a:rPr>
              <a:t> first, if it is hashed to bucket before next pointer.  Then use h</a:t>
            </a:r>
            <a:r>
              <a:rPr lang="en-US" altLang="zh-TW" baseline="-25000" dirty="0">
                <a:solidFill>
                  <a:srgbClr val="FFFF00"/>
                </a:solidFill>
                <a:sym typeface="GreekMathSymbols" pitchFamily="34" charset="2"/>
              </a:rPr>
              <a:t>1</a:t>
            </a:r>
            <a:r>
              <a:rPr lang="en-US" altLang="zh-TW" dirty="0">
                <a:solidFill>
                  <a:srgbClr val="FFFF00"/>
                </a:solidFill>
                <a:sym typeface="GreekMathSymbols" pitchFamily="34" charset="2"/>
              </a:rPr>
              <a:t>.</a:t>
            </a:r>
          </a:p>
        </p:txBody>
      </p:sp>
      <p:sp>
        <p:nvSpPr>
          <p:cNvPr id="6" name="Line 254"/>
          <p:cNvSpPr>
            <a:spLocks noChangeShapeType="1"/>
          </p:cNvSpPr>
          <p:nvPr/>
        </p:nvSpPr>
        <p:spPr bwMode="auto">
          <a:xfrm>
            <a:off x="5562600" y="2743200"/>
            <a:ext cx="685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1" lang="en-US" b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AF29-991C-418A-A067-A28E24CA74BD}" type="slidenum">
              <a:rPr lang="en-US" altLang="zh-TW" smtClean="0">
                <a:solidFill>
                  <a:srgbClr val="FFFFFF"/>
                </a:solidFill>
              </a:rPr>
              <a:pPr/>
              <a:t>86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25407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D303C361-6E49-486C-BCA8-EAEF3717C76A}" type="slidenum">
              <a:rPr lang="en-US" altLang="zh-TW">
                <a:solidFill>
                  <a:srgbClr val="FFFFFF"/>
                </a:solidFill>
              </a:rPr>
              <a:pPr eaLnBrk="1" hangingPunct="1"/>
              <a:t>87</a:t>
            </a:fld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latin typeface="Alexa" pitchFamily="34" charset="0"/>
              </a:rPr>
              <a:t>Before Insert 11 (1011) </a:t>
            </a:r>
          </a:p>
        </p:txBody>
      </p:sp>
      <p:graphicFrame>
        <p:nvGraphicFramePr>
          <p:cNvPr id="362675" name="Group 17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15848779"/>
              </p:ext>
            </p:extLst>
          </p:nvPr>
        </p:nvGraphicFramePr>
        <p:xfrm>
          <a:off x="1066800" y="1905000"/>
          <a:ext cx="7620000" cy="4079240"/>
        </p:xfrm>
        <a:graphic>
          <a:graphicData uri="http://schemas.openxmlformats.org/drawingml/2006/table">
            <a:tbl>
              <a:tblPr/>
              <a:tblGrid>
                <a:gridCol w="105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(000)H</a:t>
                      </a:r>
                      <a:r>
                        <a:rPr kumimoji="1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1" u="none" strike="noStrike" cap="none" normalizeH="0" baseline="0">
                        <a:ln>
                          <a:noFill/>
                        </a:ln>
                        <a:solidFill>
                          <a:srgbClr val="C0C0C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(01)H</a:t>
                      </a:r>
                      <a:r>
                        <a:rPr kumimoji="1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next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(10)H</a:t>
                      </a:r>
                      <a:r>
                        <a:rPr kumimoji="1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(11)H</a:t>
                      </a:r>
                      <a:r>
                        <a:rPr kumimoji="1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(100)H</a:t>
                      </a:r>
                      <a:r>
                        <a:rPr kumimoji="1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Line 254"/>
          <p:cNvSpPr>
            <a:spLocks noChangeShapeType="1"/>
          </p:cNvSpPr>
          <p:nvPr/>
        </p:nvSpPr>
        <p:spPr bwMode="auto">
          <a:xfrm>
            <a:off x="5562600" y="3200400"/>
            <a:ext cx="685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1"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90976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latin typeface="Alexa" pitchFamily="34" charset="0"/>
              </a:rPr>
              <a:t>After Insert 11 (1011) </a:t>
            </a:r>
            <a:endParaRPr lang="en-US" altLang="zh-TW" sz="2000" dirty="0">
              <a:latin typeface="Alexa" pitchFamily="34" charset="0"/>
            </a:endParaRPr>
          </a:p>
        </p:txBody>
      </p:sp>
      <p:graphicFrame>
        <p:nvGraphicFramePr>
          <p:cNvPr id="360755" name="Group 30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370960"/>
              </p:ext>
            </p:extLst>
          </p:nvPr>
        </p:nvGraphicFramePr>
        <p:xfrm>
          <a:off x="1079360" y="1371283"/>
          <a:ext cx="7620000" cy="4810760"/>
        </p:xfrm>
        <a:graphic>
          <a:graphicData uri="http://schemas.openxmlformats.org/drawingml/2006/table">
            <a:tbl>
              <a:tblPr/>
              <a:tblGrid>
                <a:gridCol w="105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(000)H</a:t>
                      </a:r>
                      <a:r>
                        <a:rPr kumimoji="1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1" u="none" strike="noStrike" cap="none" normalizeH="0" baseline="0">
                        <a:ln>
                          <a:noFill/>
                        </a:ln>
                        <a:solidFill>
                          <a:srgbClr val="C0C0C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(001)H</a:t>
                      </a:r>
                      <a:r>
                        <a:rPr kumimoji="1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next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(10)H</a:t>
                      </a:r>
                      <a:r>
                        <a:rPr kumimoji="1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next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(11)H</a:t>
                      </a:r>
                      <a:r>
                        <a:rPr kumimoji="1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(100)H</a:t>
                      </a:r>
                      <a:r>
                        <a:rPr kumimoji="1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sng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(101)H</a:t>
                      </a:r>
                      <a:r>
                        <a:rPr kumimoji="1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1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-250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7029" name="Text Box 306"/>
          <p:cNvSpPr txBox="1">
            <a:spLocks noChangeArrowheads="1"/>
          </p:cNvSpPr>
          <p:nvPr/>
        </p:nvSpPr>
        <p:spPr bwMode="auto">
          <a:xfrm>
            <a:off x="5867400" y="914400"/>
            <a:ext cx="28194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solidFill>
                  <a:srgbClr val="FFFFFF"/>
                </a:solidFill>
                <a:latin typeface="Calibri" pitchFamily="34" charset="0"/>
              </a:rPr>
              <a:t>Which hash function (h0 or h1) for searching 9?</a:t>
            </a:r>
          </a:p>
          <a:p>
            <a:pPr eaLnBrk="1" hangingPunct="1"/>
            <a:endParaRPr lang="en-US" altLang="zh-TW" sz="2400" b="0">
              <a:solidFill>
                <a:srgbClr val="FFFFFF"/>
              </a:solidFill>
              <a:latin typeface="Calibri" pitchFamily="34" charset="0"/>
            </a:endParaRPr>
          </a:p>
          <a:p>
            <a:pPr eaLnBrk="1" hangingPunct="1"/>
            <a:r>
              <a:rPr lang="en-US" altLang="zh-TW" sz="2400" b="0">
                <a:solidFill>
                  <a:srgbClr val="FFFFFF"/>
                </a:solidFill>
                <a:latin typeface="Calibri" pitchFamily="34" charset="0"/>
              </a:rPr>
              <a:t>How about searching for 18?</a:t>
            </a:r>
          </a:p>
          <a:p>
            <a:pPr eaLnBrk="1" hangingPunct="1"/>
            <a:endParaRPr lang="en-US" altLang="zh-TW" sz="2000" b="0">
              <a:solidFill>
                <a:srgbClr val="FFFFFF"/>
              </a:solidFill>
              <a:latin typeface="Calibri" pitchFamily="34" charset="0"/>
            </a:endParaRPr>
          </a:p>
          <a:p>
            <a:pPr eaLnBrk="1" hangingPunct="1"/>
            <a:endParaRPr lang="en-US" altLang="zh-TW" b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Line 254"/>
          <p:cNvSpPr>
            <a:spLocks noChangeShapeType="1"/>
          </p:cNvSpPr>
          <p:nvPr/>
        </p:nvSpPr>
        <p:spPr bwMode="auto">
          <a:xfrm>
            <a:off x="5562600" y="4191000"/>
            <a:ext cx="685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1" lang="en-US" b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AF29-991C-418A-A067-A28E24CA74BD}" type="slidenum">
              <a:rPr lang="en-US" altLang="zh-TW" smtClean="0">
                <a:solidFill>
                  <a:srgbClr val="FFFFFF"/>
                </a:solidFill>
              </a:rPr>
              <a:pPr/>
              <a:t>88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90209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610600" cy="914400"/>
          </a:xfrm>
        </p:spPr>
        <p:txBody>
          <a:bodyPr/>
          <a:lstStyle/>
          <a:p>
            <a:pPr algn="l" eaLnBrk="1" hangingPunct="1"/>
            <a:r>
              <a:rPr lang="en-US" altLang="zh-TW" sz="4000" dirty="0"/>
              <a:t>Linear Hashing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19200"/>
            <a:ext cx="3276600" cy="4906963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zh-TW" sz="2400" dirty="0"/>
              <a:t>Insert 32, </a:t>
            </a:r>
            <a:r>
              <a:rPr lang="en-US" altLang="zh-TW" sz="2400" u="sng" dirty="0"/>
              <a:t>16</a:t>
            </a:r>
            <a:r>
              <a:rPr lang="en-US" altLang="zh-TW" sz="2400" baseline="-25000" dirty="0"/>
              <a:t>2</a:t>
            </a:r>
            <a:endParaRPr lang="en-US" altLang="zh-TW" sz="2400" dirty="0"/>
          </a:p>
          <a:p>
            <a:pPr eaLnBrk="1" hangingPunct="1">
              <a:spcAft>
                <a:spcPts val="600"/>
              </a:spcAft>
            </a:pPr>
            <a:r>
              <a:rPr lang="en-US" altLang="zh-TW" sz="2400" dirty="0"/>
              <a:t>Insert 10, 13, </a:t>
            </a:r>
            <a:r>
              <a:rPr lang="en-US" altLang="zh-TW" sz="2400" u="sng" dirty="0"/>
              <a:t>23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 </a:t>
            </a:r>
          </a:p>
          <a:p>
            <a:pPr eaLnBrk="1" hangingPunct="1">
              <a:spcAft>
                <a:spcPts val="600"/>
              </a:spcAft>
            </a:pPr>
            <a:r>
              <a:rPr lang="en-US" altLang="zh-TW" sz="2400" dirty="0"/>
              <a:t>After the 2</a:t>
            </a:r>
            <a:r>
              <a:rPr lang="en-US" altLang="zh-TW" sz="2400" baseline="30000" dirty="0"/>
              <a:t>nd</a:t>
            </a:r>
            <a:r>
              <a:rPr lang="en-US" altLang="zh-TW" sz="2400" dirty="0"/>
              <a:t> split the base level is 1 (</a:t>
            </a:r>
            <a:r>
              <a:rPr lang="en-US" altLang="zh-TW" sz="2400" i="1" dirty="0"/>
              <a:t>N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= 8), use h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.</a:t>
            </a:r>
          </a:p>
          <a:p>
            <a:pPr eaLnBrk="1" hangingPunct="1">
              <a:spcAft>
                <a:spcPts val="600"/>
              </a:spcAft>
            </a:pPr>
            <a:r>
              <a:rPr lang="en-US" altLang="zh-TW" sz="2400" dirty="0">
                <a:solidFill>
                  <a:srgbClr val="FFFF00"/>
                </a:solidFill>
              </a:rPr>
              <a:t>Subsequent splits will use h</a:t>
            </a:r>
            <a:r>
              <a:rPr lang="en-US" altLang="zh-TW" sz="2400" baseline="-25000" dirty="0">
                <a:solidFill>
                  <a:srgbClr val="FFFF00"/>
                </a:solidFill>
              </a:rPr>
              <a:t>2</a:t>
            </a:r>
            <a:r>
              <a:rPr lang="en-US" altLang="zh-TW" sz="2400" dirty="0">
                <a:solidFill>
                  <a:srgbClr val="FFFF00"/>
                </a:solidFill>
              </a:rPr>
              <a:t> for inserts between the first bucket and </a:t>
            </a:r>
            <a:r>
              <a:rPr lang="en-US" altLang="zh-TW" sz="2400" i="1" dirty="0">
                <a:solidFill>
                  <a:srgbClr val="FFFF00"/>
                </a:solidFill>
              </a:rPr>
              <a:t>next</a:t>
            </a:r>
            <a:r>
              <a:rPr lang="en-US" altLang="zh-TW" sz="2400" dirty="0">
                <a:solidFill>
                  <a:srgbClr val="FFFF00"/>
                </a:solidFill>
              </a:rPr>
              <a:t>-1</a:t>
            </a:r>
            <a:r>
              <a:rPr lang="en-US" altLang="zh-TW" sz="2400" dirty="0"/>
              <a:t>.</a:t>
            </a:r>
          </a:p>
        </p:txBody>
      </p:sp>
      <p:graphicFrame>
        <p:nvGraphicFramePr>
          <p:cNvPr id="355595" name="Group 2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915341"/>
              </p:ext>
            </p:extLst>
          </p:nvPr>
        </p:nvGraphicFramePr>
        <p:xfrm>
          <a:off x="3657600" y="228600"/>
          <a:ext cx="5257800" cy="6383655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h</a:t>
                      </a:r>
                      <a:r>
                        <a:rPr kumimoji="1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h</a:t>
                      </a:r>
                      <a:r>
                        <a:rPr kumimoji="1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next</a:t>
                      </a:r>
                      <a:r>
                        <a:rPr kumimoji="1" lang="en-US" altLang="zh-TW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h</a:t>
                      </a:r>
                      <a:r>
                        <a:rPr kumimoji="1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h</a:t>
                      </a:r>
                      <a:r>
                        <a:rPr kumimoji="1" lang="en-US" altLang="zh-TW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h</a:t>
                      </a:r>
                      <a:r>
                        <a:rPr kumimoji="1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h</a:t>
                      </a:r>
                      <a:r>
                        <a:rPr kumimoji="1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next</a:t>
                      </a:r>
                      <a:r>
                        <a:rPr kumimoji="1" lang="en-US" altLang="zh-TW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h</a:t>
                      </a:r>
                      <a:r>
                        <a:rPr kumimoji="1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h</a:t>
                      </a:r>
                      <a:r>
                        <a:rPr kumimoji="1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next</a:t>
                      </a:r>
                      <a:r>
                        <a:rPr kumimoji="1" lang="en-US" altLang="zh-TW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h</a:t>
                      </a:r>
                      <a:r>
                        <a:rPr kumimoji="1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h</a:t>
                      </a:r>
                      <a:r>
                        <a:rPr kumimoji="1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h</a:t>
                      </a:r>
                      <a:r>
                        <a:rPr kumimoji="1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h</a:t>
                      </a:r>
                      <a:r>
                        <a:rPr kumimoji="1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h</a:t>
                      </a:r>
                      <a:r>
                        <a:rPr kumimoji="1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" name="Line 254"/>
          <p:cNvSpPr>
            <a:spLocks noChangeShapeType="1"/>
          </p:cNvSpPr>
          <p:nvPr/>
        </p:nvSpPr>
        <p:spPr bwMode="auto">
          <a:xfrm>
            <a:off x="7010400" y="914400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1" lang="en-US" b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1E7D6-4349-477C-BE5B-467C259B8653}" type="slidenum">
              <a:rPr lang="en-US" altLang="zh-TW" smtClean="0">
                <a:solidFill>
                  <a:srgbClr val="FFFFFF"/>
                </a:solidFill>
              </a:rPr>
              <a:pPr/>
              <a:t>89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63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Clustered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8176"/>
            <a:ext cx="8938260" cy="5867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Clustering Index = the </a:t>
            </a:r>
            <a:r>
              <a:rPr lang="en-US" dirty="0">
                <a:solidFill>
                  <a:srgbClr val="C00000"/>
                </a:solidFill>
              </a:rPr>
              <a:t>actual data are stored in the order dictated by the index</a:t>
            </a:r>
            <a:r>
              <a:rPr lang="en-US" dirty="0"/>
              <a:t>. In a non-clustering index, it is not.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It can defined on a </a:t>
            </a:r>
            <a:r>
              <a:rPr lang="en-US" dirty="0">
                <a:solidFill>
                  <a:srgbClr val="FF0000"/>
                </a:solidFill>
              </a:rPr>
              <a:t>Primary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key</a:t>
            </a:r>
            <a:r>
              <a:rPr lang="en-US" dirty="0"/>
              <a:t> or on a</a:t>
            </a:r>
            <a:r>
              <a:rPr lang="en-US" dirty="0">
                <a:solidFill>
                  <a:srgbClr val="C00000"/>
                </a:solidFill>
              </a:rPr>
              <a:t> non-key field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Index defined on a Primary key field is called a </a:t>
            </a:r>
            <a:r>
              <a:rPr lang="en-US" b="1" dirty="0"/>
              <a:t>Primary index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Implemented as a B-Tree data structure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Leaf</a:t>
            </a:r>
            <a:r>
              <a:rPr lang="en-US" dirty="0"/>
              <a:t> nodes contain the data pages of the underlying table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There can only be one clustered index for a table</a:t>
            </a:r>
          </a:p>
          <a:p>
            <a:pPr>
              <a:lnSpc>
                <a:spcPct val="120000"/>
              </a:lnSpc>
            </a:pPr>
            <a:r>
              <a:rPr lang="en-US" dirty="0"/>
              <a:t>Clustered Index is good for </a:t>
            </a:r>
            <a:r>
              <a:rPr lang="en-US" b="1" dirty="0">
                <a:solidFill>
                  <a:srgbClr val="FF0000"/>
                </a:solidFill>
              </a:rPr>
              <a:t>range searches, ORDER BY or GROUP BY queries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because the index </a:t>
            </a:r>
            <a:r>
              <a:rPr lang="en-US" dirty="0">
                <a:solidFill>
                  <a:srgbClr val="C00000"/>
                </a:solidFill>
              </a:rPr>
              <a:t>need only be used to locate the first row </a:t>
            </a:r>
            <a:r>
              <a:rPr lang="en-US" dirty="0"/>
              <a:t>in the range, and then subsequent rows are found by following the physical order of the data.</a:t>
            </a:r>
          </a:p>
          <a:p>
            <a:pPr lvl="2">
              <a:lnSpc>
                <a:spcPct val="120000"/>
              </a:lnSpc>
            </a:pPr>
            <a:r>
              <a:rPr lang="en-US" sz="2100" dirty="0"/>
              <a:t>E.g., CSE courses in QU catalog – lookup index to locate first page of CSE courses, then continue reading all the descriptions without needing to refer to the index again.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7898-416F-4F78-BD92-D05D0EC9F66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Extensible and Linear Hashing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1"/>
            <a:ext cx="8382000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800" dirty="0"/>
              <a:t>Linear hashing does not require a dictionary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800" dirty="0"/>
              <a:t>Linear hashing may result in less space efficiency because buckets are split before they overflow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800" dirty="0"/>
              <a:t>Multiple collisions in one bucket in extensible hashing will result in a large directory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sz="2400" dirty="0"/>
              <a:t>Such a directory may not fit on one disk block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800" dirty="0"/>
              <a:t>Collisions in linear hashing lead to long overflow chains for the bucket with the collisions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sz="2400" dirty="0"/>
              <a:t>Requiring multiple disk reads for that bucket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sz="2400" dirty="0"/>
              <a:t>But no increase in the cost of accessing other buckets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7898-416F-4F78-BD92-D05D0EC9F66F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5029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Use a hash index for point queries only. Use a B-tree if multipoint queries or range queries are used</a:t>
            </a:r>
          </a:p>
          <a:p>
            <a:pPr>
              <a:spcAft>
                <a:spcPts val="600"/>
              </a:spcAft>
            </a:pPr>
            <a:r>
              <a:rPr lang="en-US" sz="3600" dirty="0"/>
              <a:t>Use clustering:</a:t>
            </a:r>
          </a:p>
          <a:p>
            <a:pPr lvl="1">
              <a:spcAft>
                <a:spcPts val="600"/>
              </a:spcAft>
            </a:pPr>
            <a:r>
              <a:rPr lang="en-US" sz="3200" dirty="0"/>
              <a:t>if your queries need all or most of the fields of each records returned</a:t>
            </a:r>
          </a:p>
          <a:p>
            <a:pPr lvl="1">
              <a:spcAft>
                <a:spcPts val="600"/>
              </a:spcAft>
            </a:pPr>
            <a:r>
              <a:rPr lang="en-US" sz="3200" dirty="0"/>
              <a:t>if multipoint, range queries or order-by queries are often requested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7898-416F-4F78-BD92-D05D0EC9F66F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42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ecture3">
  <a:themeElements>
    <a:clrScheme name="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8040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733900"/>
      </a:accent6>
      <a:hlink>
        <a:srgbClr val="FCCD04"/>
      </a:hlink>
      <a:folHlink>
        <a:srgbClr val="B92B32"/>
      </a:folHlink>
    </a:clrScheme>
    <a:fontScheme name="lecture3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2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2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ecture3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3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3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14430</TotalTime>
  <Words>8550</Words>
  <Application>Microsoft Office PowerPoint</Application>
  <PresentationFormat>On-screen Show (4:3)</PresentationFormat>
  <Paragraphs>2095</Paragraphs>
  <Slides>91</Slides>
  <Notes>83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113" baseType="lpstr">
      <vt:lpstr>Alexa</vt:lpstr>
      <vt:lpstr>Arial</vt:lpstr>
      <vt:lpstr>Arial Narrow</vt:lpstr>
      <vt:lpstr>Book Antiqua</vt:lpstr>
      <vt:lpstr>Calibri</vt:lpstr>
      <vt:lpstr>Corbel</vt:lpstr>
      <vt:lpstr>Courier New</vt:lpstr>
      <vt:lpstr>GreekMathSymbols</vt:lpstr>
      <vt:lpstr>Helvetica</vt:lpstr>
      <vt:lpstr>Impact</vt:lpstr>
      <vt:lpstr>新細明體</vt:lpstr>
      <vt:lpstr>Symbol</vt:lpstr>
      <vt:lpstr>Tahoma</vt:lpstr>
      <vt:lpstr>Times New Roman</vt:lpstr>
      <vt:lpstr>Wingdings</vt:lpstr>
      <vt:lpstr>Wingdings 2</vt:lpstr>
      <vt:lpstr>Wingdings 3</vt:lpstr>
      <vt:lpstr>Module</vt:lpstr>
      <vt:lpstr>預設簡報設計</vt:lpstr>
      <vt:lpstr>1_預設簡報設計</vt:lpstr>
      <vt:lpstr>lecture3</vt:lpstr>
      <vt:lpstr>Clip</vt:lpstr>
      <vt:lpstr>CMPT 506</vt:lpstr>
      <vt:lpstr>Outline</vt:lpstr>
      <vt:lpstr>Introduction to Indexes</vt:lpstr>
      <vt:lpstr>Types of Queries</vt:lpstr>
      <vt:lpstr>Index</vt:lpstr>
      <vt:lpstr>Indexes</vt:lpstr>
      <vt:lpstr>Index Structure</vt:lpstr>
      <vt:lpstr>Indexes: Design Trade-off</vt:lpstr>
      <vt:lpstr>Clustered Index</vt:lpstr>
      <vt:lpstr>Primary Index on the Ordering Key Field</vt:lpstr>
      <vt:lpstr>A Clustering on non-key Index Example</vt:lpstr>
      <vt:lpstr>Clustered / Non clustered index</vt:lpstr>
      <vt:lpstr>Physical Index B-Tree Layout</vt:lpstr>
      <vt:lpstr>Dense / Sparse Index</vt:lpstr>
      <vt:lpstr>Dense vs. Sparse Indexes</vt:lpstr>
      <vt:lpstr>Covering Index</vt:lpstr>
      <vt:lpstr>Tree Based Indexes</vt:lpstr>
      <vt:lpstr>Full Table Scan vs. Index Access</vt:lpstr>
      <vt:lpstr>Single Level Indexes</vt:lpstr>
      <vt:lpstr>Multiple Level Indexes</vt:lpstr>
      <vt:lpstr>Multiple Level Index</vt:lpstr>
      <vt:lpstr>Tree Index Introduction</vt:lpstr>
      <vt:lpstr>B Tree Structure</vt:lpstr>
      <vt:lpstr>B Tree Node Structure</vt:lpstr>
      <vt:lpstr>Leaf Nodes</vt:lpstr>
      <vt:lpstr>Interior Nodes</vt:lpstr>
      <vt:lpstr>Meaning of Internal Node</vt:lpstr>
      <vt:lpstr>Meaning of Leaf Nodes</vt:lpstr>
      <vt:lpstr>B-Trees Space related constraints</vt:lpstr>
      <vt:lpstr>Leaf Nodes</vt:lpstr>
      <vt:lpstr>Internal Nodes</vt:lpstr>
      <vt:lpstr>Root Node</vt:lpstr>
      <vt:lpstr>Example B Tree</vt:lpstr>
      <vt:lpstr>Searching a B Tree</vt:lpstr>
      <vt:lpstr>B Tree Searches</vt:lpstr>
      <vt:lpstr>Range Queries</vt:lpstr>
      <vt:lpstr>Inserting a Data Entry into a B+ Tree</vt:lpstr>
      <vt:lpstr>B Trees Insertion Example</vt:lpstr>
      <vt:lpstr>B Trees Insertion Example</vt:lpstr>
      <vt:lpstr>B Trees Insertion Example</vt:lpstr>
      <vt:lpstr>B Trees Insertion Example</vt:lpstr>
      <vt:lpstr>B Trees Insertion Example</vt:lpstr>
      <vt:lpstr>B Trees Insertion Example</vt:lpstr>
      <vt:lpstr>B Trees Insertion Example</vt:lpstr>
      <vt:lpstr>B Trees Insertion Example</vt:lpstr>
      <vt:lpstr>B Trees Insertion Example</vt:lpstr>
      <vt:lpstr>B Trees Insertion Example</vt:lpstr>
      <vt:lpstr>B Trees Insertion Example</vt:lpstr>
      <vt:lpstr>B Trees Insertion Example</vt:lpstr>
      <vt:lpstr>B Trees Insertion Example</vt:lpstr>
      <vt:lpstr>B Trees Insertion Example</vt:lpstr>
      <vt:lpstr>B Trees Insertion Example</vt:lpstr>
      <vt:lpstr>Deleting a Data Entry from a B+ Tree</vt:lpstr>
      <vt:lpstr>B Trees Deletion Example</vt:lpstr>
      <vt:lpstr>B Trees Deletion Example</vt:lpstr>
      <vt:lpstr>B Trees Deletion Example</vt:lpstr>
      <vt:lpstr>B Trees Deletion Example</vt:lpstr>
      <vt:lpstr>B Trees Deletion Example</vt:lpstr>
      <vt:lpstr>B+ Trees Deletion Example</vt:lpstr>
      <vt:lpstr>B Trees Deletion Example</vt:lpstr>
      <vt:lpstr>B Trees Deletion Example</vt:lpstr>
      <vt:lpstr>B Trees Deletion Example</vt:lpstr>
      <vt:lpstr>B Trees Deletion Example</vt:lpstr>
      <vt:lpstr>B Trees Deletion Example</vt:lpstr>
      <vt:lpstr>B Tree Height</vt:lpstr>
      <vt:lpstr>B Tree Efficiency</vt:lpstr>
      <vt:lpstr>Key Compression</vt:lpstr>
      <vt:lpstr>Hash Indexes</vt:lpstr>
      <vt:lpstr>Hash Tables in Main Memory</vt:lpstr>
      <vt:lpstr>Hash Index</vt:lpstr>
      <vt:lpstr>Static Hashing vs. Dynamic Hashing</vt:lpstr>
      <vt:lpstr>Extensible Hashing Structure</vt:lpstr>
      <vt:lpstr>Extensible Hashing Example</vt:lpstr>
      <vt:lpstr>Insert 20 (10100): Double Directory</vt:lpstr>
      <vt:lpstr>Insert 9 (1001): only Split Bucket</vt:lpstr>
      <vt:lpstr>Extensible Hashing - Points to Note</vt:lpstr>
      <vt:lpstr>Linear Hashing (LH)</vt:lpstr>
      <vt:lpstr>Linear Hashing Algorithm</vt:lpstr>
      <vt:lpstr>Linear Hashing Verbal Algorithm</vt:lpstr>
      <vt:lpstr>Linear Hashing Example</vt:lpstr>
      <vt:lpstr>Linear Hashing Example (cont)</vt:lpstr>
      <vt:lpstr>Linear Hashing (Contd.)</vt:lpstr>
      <vt:lpstr>Overview of LH File </vt:lpstr>
      <vt:lpstr>Linear Hashing Example</vt:lpstr>
      <vt:lpstr>Insert 9 (1001)</vt:lpstr>
      <vt:lpstr>Insert 8 (1000), 7(111), 18(10010), 14(1100) </vt:lpstr>
      <vt:lpstr>Before Insert 11 (1011) </vt:lpstr>
      <vt:lpstr>After Insert 11 (1011) </vt:lpstr>
      <vt:lpstr>Linear Hashing</vt:lpstr>
      <vt:lpstr>Extensible and Linear Hashing</vt:lpstr>
      <vt:lpstr>Summary</vt:lpstr>
    </vt:vector>
  </TitlesOfParts>
  <Company>Computing Science, SFU Surrey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ae</dc:creator>
  <cp:lastModifiedBy>Abdelkarim Erradi</cp:lastModifiedBy>
  <cp:revision>520</cp:revision>
  <dcterms:created xsi:type="dcterms:W3CDTF">2006-01-06T02:19:01Z</dcterms:created>
  <dcterms:modified xsi:type="dcterms:W3CDTF">2016-10-23T10:15:29Z</dcterms:modified>
</cp:coreProperties>
</file>