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1" r:id="rId3"/>
    <p:sldId id="260" r:id="rId4"/>
    <p:sldId id="259" r:id="rId5"/>
    <p:sldId id="262" r:id="rId6"/>
    <p:sldId id="257" r:id="rId7"/>
    <p:sldId id="258" r:id="rId8"/>
    <p:sldId id="263" r:id="rId9"/>
    <p:sldId id="264" r:id="rId10"/>
    <p:sldId id="265" r:id="rId11"/>
    <p:sldId id="266" r:id="rId12"/>
    <p:sldId id="269" r:id="rId13"/>
    <p:sldId id="270" r:id="rId14"/>
    <p:sldId id="273"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937E7-8FFC-9BD1-4028-F7FD044B3F34}" v="2" dt="2025-03-31T16:51:38.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nbalaji S" userId="S::sponbalaji@kaartech.com::6ba5cdbf-fe73-4160-a629-7a4ba7cd4862" providerId="AD" clId="Web-{982937E7-8FFC-9BD1-4028-F7FD044B3F34}"/>
    <pc:docChg chg="modSld">
      <pc:chgData name="Ponbalaji S" userId="S::sponbalaji@kaartech.com::6ba5cdbf-fe73-4160-a629-7a4ba7cd4862" providerId="AD" clId="Web-{982937E7-8FFC-9BD1-4028-F7FD044B3F34}" dt="2025-03-31T16:51:34.991" v="0" actId="20577"/>
      <pc:docMkLst>
        <pc:docMk/>
      </pc:docMkLst>
      <pc:sldChg chg="modSp">
        <pc:chgData name="Ponbalaji S" userId="S::sponbalaji@kaartech.com::6ba5cdbf-fe73-4160-a629-7a4ba7cd4862" providerId="AD" clId="Web-{982937E7-8FFC-9BD1-4028-F7FD044B3F34}" dt="2025-03-31T16:51:34.991" v="0" actId="20577"/>
        <pc:sldMkLst>
          <pc:docMk/>
          <pc:sldMk cId="0" sldId="272"/>
        </pc:sldMkLst>
        <pc:spChg chg="mod">
          <ac:chgData name="Ponbalaji S" userId="S::sponbalaji@kaartech.com::6ba5cdbf-fe73-4160-a629-7a4ba7cd4862" providerId="AD" clId="Web-{982937E7-8FFC-9BD1-4028-F7FD044B3F34}" dt="2025-03-31T16:51:34.991" v="0" actId="20577"/>
          <ac:spMkLst>
            <pc:docMk/>
            <pc:sldMk cId="0" sldId="27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3/31/2025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IN" altLang="en-US"/>
            </a:br>
            <a:r>
              <a:rPr lang="en-IN" altLang="en-US" b="1"/>
              <a:t>State Management</a:t>
            </a:r>
          </a:p>
        </p:txBody>
      </p:sp>
      <p:sp>
        <p:nvSpPr>
          <p:cNvPr id="3" name="Subtitle 2"/>
          <p:cNvSpPr>
            <a:spLocks noGrp="1"/>
          </p:cNvSpPr>
          <p:nvPr>
            <p:ph type="subTitle" idx="1"/>
          </p:nvPr>
        </p:nvSpPr>
        <p:spPr/>
        <p:txBody>
          <a:bodyPr/>
          <a:lstStyle/>
          <a:p>
            <a:r>
              <a:rPr lang="en-IN" altLang="en-US"/>
              <a:t>Flutter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085"/>
            <a:ext cx="10515600" cy="1325563"/>
          </a:xfrm>
        </p:spPr>
        <p:txBody>
          <a:bodyPr/>
          <a:lstStyle/>
          <a:p>
            <a:r>
              <a:rPr lang="en-IN" altLang="en-US" b="1"/>
              <a:t>Riverpod</a:t>
            </a:r>
          </a:p>
        </p:txBody>
      </p:sp>
      <p:sp>
        <p:nvSpPr>
          <p:cNvPr id="3" name="Content Placeholder 2"/>
          <p:cNvSpPr>
            <a:spLocks noGrp="1"/>
          </p:cNvSpPr>
          <p:nvPr>
            <p:ph idx="1"/>
          </p:nvPr>
        </p:nvSpPr>
        <p:spPr>
          <a:xfrm>
            <a:off x="838200" y="1393190"/>
            <a:ext cx="10515600" cy="5052060"/>
          </a:xfrm>
        </p:spPr>
        <p:txBody>
          <a:bodyPr>
            <a:normAutofit lnSpcReduction="20000"/>
          </a:bodyPr>
          <a:lstStyle/>
          <a:p>
            <a:r>
              <a:rPr lang="en-US" altLang="en-US"/>
              <a:t>Riverpod is an improved version of Provider that’s more flexible and testable.</a:t>
            </a:r>
          </a:p>
          <a:p>
            <a:r>
              <a:rPr lang="en-US" altLang="en-US"/>
              <a:t>It doesn’t rely on the widget tree, which makes it more powerful for managing complex state.</a:t>
            </a:r>
          </a:p>
          <a:p>
            <a:r>
              <a:rPr lang="en-US" altLang="en-US"/>
              <a:t>Unlike Provider, which depends on the widget tree (context) to pass state, Riverpod works independently using a global ProviderContainer.</a:t>
            </a:r>
            <a:br>
              <a:rPr lang="en-US" altLang="en-US"/>
            </a:br>
            <a:endParaRPr lang="en-US" altLang="en-US"/>
          </a:p>
          <a:p>
            <a:pPr marL="0" indent="0">
              <a:buNone/>
            </a:pPr>
            <a:r>
              <a:rPr lang="en-US" altLang="en-US" b="1"/>
              <a:t>Pros:</a:t>
            </a:r>
            <a:r>
              <a:rPr lang="en-US" altLang="en-US"/>
              <a:t> Safe, flexible, and testable. Decouples state management from the widget tree.</a:t>
            </a:r>
          </a:p>
          <a:p>
            <a:pPr marL="0" indent="0">
              <a:buNone/>
            </a:pPr>
            <a:r>
              <a:rPr lang="en-US" altLang="en-US" b="1"/>
              <a:t>Cons:</a:t>
            </a:r>
            <a:r>
              <a:rPr lang="en-US" altLang="en-US"/>
              <a:t> Requires learning new concepts.</a:t>
            </a:r>
          </a:p>
          <a:p>
            <a:pPr marL="0" indent="0">
              <a:buNone/>
            </a:pPr>
            <a:endParaRPr lang="en-US" altLang="en-US"/>
          </a:p>
          <a:p>
            <a:pPr marL="0" indent="0">
              <a:buNone/>
            </a:pPr>
            <a:r>
              <a:rPr lang="en-US" altLang="en-US"/>
              <a:t>https://pub.dev/packages/riverpod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56005"/>
          </a:xfrm>
        </p:spPr>
        <p:txBody>
          <a:bodyPr>
            <a:scene3d>
              <a:camera prst="orthographicFront"/>
              <a:lightRig rig="threePt" dir="t"/>
            </a:scene3d>
          </a:bodyPr>
          <a:lstStyle/>
          <a:p>
            <a:r>
              <a:rPr lang="en-IN" altLang="en-US" b="1">
                <a:ln/>
                <a:solidFill>
                  <a:schemeClr val="tx1"/>
                </a:solidFill>
                <a:effectLst>
                  <a:outerShdw blurRad="38100" dist="19050" dir="2700000" algn="tl" rotWithShape="0">
                    <a:schemeClr val="dk1">
                      <a:alpha val="40000"/>
                    </a:schemeClr>
                  </a:outerShdw>
                </a:effectLst>
              </a:rPr>
              <a:t>BLoC (Business Logic Component)</a:t>
            </a:r>
          </a:p>
        </p:txBody>
      </p:sp>
      <p:sp>
        <p:nvSpPr>
          <p:cNvPr id="3" name="Content Placeholder 2"/>
          <p:cNvSpPr>
            <a:spLocks noGrp="1"/>
          </p:cNvSpPr>
          <p:nvPr>
            <p:ph idx="1"/>
          </p:nvPr>
        </p:nvSpPr>
        <p:spPr>
          <a:xfrm>
            <a:off x="838200" y="967740"/>
            <a:ext cx="10515600" cy="5890260"/>
          </a:xfrm>
        </p:spPr>
        <p:txBody>
          <a:bodyPr>
            <a:normAutofit fontScale="70000"/>
          </a:bodyPr>
          <a:lstStyle/>
          <a:p>
            <a:pPr marL="0" indent="0">
              <a:buNone/>
            </a:pPr>
            <a:r>
              <a:rPr lang="en-US" altLang="en-US" sz="3000"/>
              <a:t>BLoC is a state management pattern in Flutter that separates business logic from the UI, making apps more scalable, maintainable, and testable. It follows the Streams and Events approach to handle state changes efficiently.</a:t>
            </a:r>
          </a:p>
          <a:p>
            <a:endParaRPr lang="en-US" altLang="en-US" sz="3000"/>
          </a:p>
          <a:p>
            <a:pPr marL="0" indent="0">
              <a:buNone/>
            </a:pPr>
            <a:r>
              <a:rPr lang="en-IN" altLang="en-US" sz="3000" b="1"/>
              <a:t>Events:</a:t>
            </a:r>
            <a:r>
              <a:rPr lang="en-IN" altLang="en-US" sz="3000"/>
              <a:t> </a:t>
            </a:r>
            <a:r>
              <a:rPr lang="en-US" altLang="en-US" sz="3000"/>
              <a:t>Events represent user actions or system triggers that cause state changes.</a:t>
            </a:r>
          </a:p>
          <a:p>
            <a:pPr marL="0" indent="0">
              <a:buNone/>
            </a:pPr>
            <a:r>
              <a:rPr lang="en-US" altLang="en-US" sz="3000"/>
              <a:t>Examples:</a:t>
            </a:r>
            <a:r>
              <a:rPr lang="en-IN" altLang="en-US" sz="3000"/>
              <a:t> </a:t>
            </a:r>
            <a:r>
              <a:rPr lang="en-US" altLang="en-US" sz="3000"/>
              <a:t>IncrementEvent → Increases a counter</a:t>
            </a:r>
            <a:r>
              <a:rPr lang="en-IN" altLang="en-US" sz="3000"/>
              <a:t>, </a:t>
            </a:r>
            <a:r>
              <a:rPr lang="en-US" altLang="en-US" sz="3000"/>
              <a:t>FetchDataEvent → Fetches data from an API</a:t>
            </a:r>
          </a:p>
          <a:p>
            <a:endParaRPr lang="en-US" altLang="en-US" sz="3000"/>
          </a:p>
          <a:p>
            <a:pPr marL="0" indent="0">
              <a:buNone/>
            </a:pPr>
            <a:r>
              <a:rPr lang="en-IN" altLang="en-US" sz="3000" b="1"/>
              <a:t>Stream:</a:t>
            </a:r>
            <a:r>
              <a:rPr lang="en-IN" altLang="en-US" sz="3000"/>
              <a:t> </a:t>
            </a:r>
            <a:r>
              <a:rPr lang="en-US" altLang="en-US" sz="3000"/>
              <a:t>A Stream is a continuous flow of data that emits values over time. In BLoC, states are emitted as a stream whenever an event is processed.</a:t>
            </a:r>
          </a:p>
          <a:p>
            <a:pPr marL="0" indent="0">
              <a:buNone/>
            </a:pPr>
            <a:r>
              <a:rPr lang="en-US" altLang="en-US" sz="3000">
                <a:sym typeface="+mn-ea"/>
              </a:rPr>
              <a:t>Examples:</a:t>
            </a:r>
            <a:r>
              <a:rPr lang="en-IN" altLang="en-US" sz="3000">
                <a:sym typeface="+mn-ea"/>
              </a:rPr>
              <a:t> </a:t>
            </a:r>
            <a:r>
              <a:rPr lang="en-US" altLang="en-US" sz="3000"/>
              <a:t>UI listens to the stream → Updates automatically with the new state.</a:t>
            </a:r>
          </a:p>
          <a:p>
            <a:pPr marL="0" indent="0">
              <a:buNone/>
            </a:pPr>
            <a:endParaRPr lang="en-US" altLang="en-US" sz="3000"/>
          </a:p>
          <a:p>
            <a:pPr marL="0" indent="0">
              <a:buNone/>
            </a:pPr>
            <a:r>
              <a:rPr lang="en-US" altLang="en-US" sz="3000" b="1"/>
              <a:t>Pros:</a:t>
            </a:r>
            <a:r>
              <a:rPr lang="en-US" altLang="en-US" sz="3000"/>
              <a:t> Great for separating logic and UI, highly scalable.</a:t>
            </a:r>
          </a:p>
          <a:p>
            <a:pPr marL="0" indent="0">
              <a:buNone/>
            </a:pPr>
            <a:r>
              <a:rPr lang="en-US" altLang="en-US" sz="3000" b="1"/>
              <a:t>Cons:</a:t>
            </a:r>
            <a:r>
              <a:rPr lang="en-US" altLang="en-US" sz="3000"/>
              <a:t> Boilerplate code, complex for small apps.</a:t>
            </a:r>
          </a:p>
          <a:p>
            <a:pPr marL="0" indent="0">
              <a:buNone/>
            </a:pPr>
            <a:endParaRPr lang="en-US" altLang="en-US" sz="3000"/>
          </a:p>
          <a:p>
            <a:pPr marL="0" indent="0">
              <a:buNone/>
            </a:pPr>
            <a:r>
              <a:rPr lang="en-US" altLang="en-US" sz="3000"/>
              <a:t>https://pub.dev/packages/flutter_bloc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935"/>
            <a:ext cx="10515600" cy="1506855"/>
          </a:xfrm>
        </p:spPr>
        <p:txBody>
          <a:bodyPr/>
          <a:lstStyle/>
          <a:p>
            <a:r>
              <a:rPr lang="en-IN" altLang="en-US" b="1"/>
              <a:t>Redux</a:t>
            </a:r>
          </a:p>
        </p:txBody>
      </p:sp>
      <p:sp>
        <p:nvSpPr>
          <p:cNvPr id="3" name="Content Placeholder 2"/>
          <p:cNvSpPr>
            <a:spLocks noGrp="1"/>
          </p:cNvSpPr>
          <p:nvPr>
            <p:ph idx="1"/>
          </p:nvPr>
        </p:nvSpPr>
        <p:spPr>
          <a:xfrm>
            <a:off x="838200" y="1104900"/>
            <a:ext cx="10515600" cy="5641975"/>
          </a:xfrm>
        </p:spPr>
        <p:txBody>
          <a:bodyPr>
            <a:noAutofit/>
          </a:bodyPr>
          <a:lstStyle/>
          <a:p>
            <a:pPr marL="0" indent="0">
              <a:buNone/>
            </a:pPr>
            <a:r>
              <a:rPr lang="en-US" altLang="en-US" sz="2100"/>
              <a:t>Redux is a state management pattern that follows a unidirectional data flow. It is widely used for managing global app state in a predictable way.</a:t>
            </a:r>
            <a:br>
              <a:rPr lang="en-US" altLang="en-US" sz="2100"/>
            </a:br>
            <a:endParaRPr lang="en-US" altLang="en-US" sz="2100"/>
          </a:p>
          <a:p>
            <a:pPr marL="0" indent="0">
              <a:buNone/>
            </a:pPr>
            <a:r>
              <a:rPr lang="en-US" altLang="en-US" sz="2100"/>
              <a:t> (1) Dispatch Action →  (2) Reducer Updates State →  (3) UI Renders New State</a:t>
            </a:r>
          </a:p>
          <a:p>
            <a:endParaRPr lang="en-US" altLang="en-US" sz="2100"/>
          </a:p>
          <a:p>
            <a:pPr marL="0" indent="0">
              <a:buNone/>
            </a:pPr>
            <a:r>
              <a:rPr lang="en-US" altLang="en-US" sz="2100" b="1"/>
              <a:t> Key Concepts</a:t>
            </a:r>
            <a:r>
              <a:rPr lang="en-IN" altLang="en-US" sz="2100" b="1"/>
              <a:t>:</a:t>
            </a:r>
            <a:endParaRPr lang="en-US" altLang="en-US" sz="2100" b="1"/>
          </a:p>
          <a:p>
            <a:r>
              <a:rPr lang="en-US" altLang="en-US" sz="2100"/>
              <a:t>Store → Holds the entire application state.</a:t>
            </a:r>
          </a:p>
          <a:p>
            <a:r>
              <a:rPr lang="en-US" altLang="en-US" sz="2100"/>
              <a:t>Actions → Events that describe state changes (e.g., IncrementAction).</a:t>
            </a:r>
          </a:p>
          <a:p>
            <a:r>
              <a:rPr lang="en-US" altLang="en-US" sz="2100"/>
              <a:t>Reducers → Pure functions that take the current state and an action, then return a new state.</a:t>
            </a:r>
          </a:p>
          <a:p>
            <a:endParaRPr lang="en-US" altLang="en-US" sz="2100"/>
          </a:p>
          <a:p>
            <a:pPr marL="0" indent="0">
              <a:buNone/>
            </a:pPr>
            <a:r>
              <a:rPr lang="en-US" altLang="en-US" sz="2100" b="1"/>
              <a:t>Pros:</a:t>
            </a:r>
            <a:r>
              <a:rPr lang="en-US" altLang="en-US" sz="2100"/>
              <a:t> Highly scalable and predictable state management.</a:t>
            </a:r>
          </a:p>
          <a:p>
            <a:pPr marL="0" indent="0">
              <a:buNone/>
            </a:pPr>
            <a:r>
              <a:rPr lang="en-US" altLang="en-US" sz="2100" b="1"/>
              <a:t>Cons:</a:t>
            </a:r>
            <a:r>
              <a:rPr lang="en-US" altLang="en-US" sz="2100"/>
              <a:t> A lot of boilerplate code, steep learning curve.</a:t>
            </a:r>
          </a:p>
          <a:p>
            <a:pPr marL="0" indent="0">
              <a:buNone/>
            </a:pPr>
            <a:endParaRPr lang="en-US" altLang="en-US" sz="2100"/>
          </a:p>
          <a:p>
            <a:pPr marL="0" indent="0">
              <a:buNone/>
            </a:pPr>
            <a:r>
              <a:rPr lang="en-US" altLang="en-US" sz="2100"/>
              <a:t>https://pub.dev/documentation/flutter_redux/latest/</a:t>
            </a:r>
          </a:p>
          <a:p>
            <a:pPr marL="457200" lvl="1" indent="0">
              <a:buNone/>
            </a:pPr>
            <a:endParaRPr lang="en-US" altLang="en-US" sz="2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Persistent Storage</a:t>
            </a:r>
          </a:p>
        </p:txBody>
      </p:sp>
      <p:sp>
        <p:nvSpPr>
          <p:cNvPr id="3" name="Content Placeholder 2"/>
          <p:cNvSpPr>
            <a:spLocks noGrp="1"/>
          </p:cNvSpPr>
          <p:nvPr>
            <p:ph idx="1"/>
          </p:nvPr>
        </p:nvSpPr>
        <p:spPr/>
        <p:txBody>
          <a:bodyPr/>
          <a:lstStyle/>
          <a:p>
            <a:pPr marL="0" indent="0">
              <a:buNone/>
            </a:pPr>
            <a:r>
              <a:rPr lang="en-US" altLang="en-US"/>
              <a:t>Persistent Storage refers to data storage that retains information even after the app is closed or the device is restarted. It is used to store user preferences, authentication data, databases, files, and more.</a:t>
            </a:r>
            <a:br>
              <a:rPr lang="en-US" altLang="en-US"/>
            </a:br>
            <a:br>
              <a:rPr lang="en-US" altLang="en-US"/>
            </a:br>
            <a:r>
              <a:rPr lang="en-IN" altLang="en-US" b="1"/>
              <a:t>Persistant Storage vs State Management:</a:t>
            </a:r>
          </a:p>
          <a:p>
            <a:pPr marL="0" indent="0">
              <a:buNone/>
            </a:pPr>
            <a:r>
              <a:rPr lang="en-US" altLang="en-US"/>
              <a:t>State management helps manage app state while the app is running, but it does not persist data when the app is closed. Persistent storage ensures data is retained even after app restarts.</a:t>
            </a:r>
          </a:p>
          <a:p>
            <a:pPr marL="0" indent="0">
              <a:buNone/>
            </a:pPr>
            <a:endParaRPr lang="en-US" altLang="en-US" b="1"/>
          </a:p>
          <a:p>
            <a:pPr marL="0" indent="0">
              <a:buNone/>
            </a:pPr>
            <a:endParaRPr lang="en-US" alt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415" y="-174625"/>
            <a:ext cx="10515600" cy="1316355"/>
          </a:xfrm>
        </p:spPr>
        <p:txBody>
          <a:bodyPr/>
          <a:lstStyle/>
          <a:p>
            <a:r>
              <a:rPr lang="en-US" altLang="en-US" b="1">
                <a:sym typeface="+mn-ea"/>
              </a:rPr>
              <a:t>SharedPreferences</a:t>
            </a:r>
            <a:endParaRPr lang="en-US" b="1"/>
          </a:p>
        </p:txBody>
      </p:sp>
      <p:sp>
        <p:nvSpPr>
          <p:cNvPr id="3" name="Content Placeholder 2"/>
          <p:cNvSpPr>
            <a:spLocks noGrp="1"/>
          </p:cNvSpPr>
          <p:nvPr>
            <p:ph idx="1"/>
          </p:nvPr>
        </p:nvSpPr>
        <p:spPr>
          <a:xfrm>
            <a:off x="838200" y="777875"/>
            <a:ext cx="10515600" cy="6080125"/>
          </a:xfrm>
        </p:spPr>
        <p:txBody>
          <a:bodyPr>
            <a:noAutofit/>
          </a:bodyPr>
          <a:lstStyle/>
          <a:p>
            <a:pPr marL="0" indent="0">
              <a:buNone/>
            </a:pPr>
            <a:r>
              <a:rPr lang="en-US" altLang="en-US" sz="2200"/>
              <a:t>SharedPreferences is a lightweight key-value storage in Flutter used to store small amounts of data persistently on the device. It is best for storing simple data like user settings, login status, and preferences.</a:t>
            </a:r>
            <a:r>
              <a:rPr lang="en-IN" altLang="en-US" sz="2200"/>
              <a:t> </a:t>
            </a:r>
            <a:r>
              <a:rPr lang="en-US" altLang="en-US" sz="2200"/>
              <a:t>Only supports primitive types (int, double, bool, String, List&lt;String&gt;).</a:t>
            </a:r>
            <a:br>
              <a:rPr lang="en-US" altLang="en-US" sz="2200"/>
            </a:br>
            <a:endParaRPr lang="en-US" altLang="en-US" sz="2200"/>
          </a:p>
          <a:p>
            <a:pPr marL="0" indent="0">
              <a:buNone/>
            </a:pPr>
            <a:r>
              <a:rPr lang="en-US" altLang="en-US" sz="2200" b="1"/>
              <a:t>Pros:</a:t>
            </a:r>
          </a:p>
          <a:p>
            <a:pPr marL="0" indent="0">
              <a:buNone/>
            </a:pPr>
            <a:r>
              <a:rPr lang="en-US" altLang="en-US" sz="2200"/>
              <a:t>Easy to Use – Simple key-value storage.</a:t>
            </a:r>
          </a:p>
          <a:p>
            <a:pPr marL="0" indent="0">
              <a:buNone/>
            </a:pPr>
            <a:r>
              <a:rPr lang="en-US" altLang="en-US" sz="2200"/>
              <a:t>Persists Data – Remembers data after app restarts.</a:t>
            </a:r>
          </a:p>
          <a:p>
            <a:pPr marL="0" indent="0">
              <a:buNone/>
            </a:pPr>
            <a:r>
              <a:rPr lang="en-US" altLang="en-US" sz="2200"/>
              <a:t>Fast Read/Write – Ideal for lightweight storage.</a:t>
            </a:r>
            <a:br>
              <a:rPr lang="en-US" altLang="en-US" sz="2200"/>
            </a:br>
            <a:endParaRPr lang="en-US" altLang="en-US" sz="2200"/>
          </a:p>
          <a:p>
            <a:pPr marL="0" indent="0">
              <a:buNone/>
            </a:pPr>
            <a:r>
              <a:rPr lang="en-US" altLang="en-US" sz="2200" b="1"/>
              <a:t>Cons:</a:t>
            </a:r>
          </a:p>
          <a:p>
            <a:pPr marL="0" indent="0">
              <a:buNone/>
            </a:pPr>
            <a:r>
              <a:rPr lang="en-US" altLang="en-US" sz="2200"/>
              <a:t>Limited Data Types – Cannot store complex objects.</a:t>
            </a:r>
          </a:p>
          <a:p>
            <a:pPr marL="0" indent="0">
              <a:buNone/>
            </a:pPr>
            <a:r>
              <a:rPr lang="en-US" altLang="en-US" sz="2200"/>
              <a:t>Not for Large Data – Not ideal for storing big lists or databases.</a:t>
            </a:r>
          </a:p>
          <a:p>
            <a:pPr marL="0" indent="0">
              <a:buNone/>
            </a:pPr>
            <a:r>
              <a:rPr lang="en-US" altLang="en-US" sz="2200"/>
              <a:t>Not Encrypted –</a:t>
            </a:r>
            <a:r>
              <a:rPr lang="en-IN" altLang="en-US" sz="2200"/>
              <a:t> Not suitable</a:t>
            </a:r>
            <a:r>
              <a:rPr lang="en-US" altLang="en-US" sz="2200"/>
              <a:t> for sensitive data.</a:t>
            </a:r>
            <a:br>
              <a:rPr lang="en-US" altLang="en-US" sz="2200"/>
            </a:br>
            <a:endParaRPr lang="en-US" altLang="en-US" sz="2200"/>
          </a:p>
          <a:p>
            <a:pPr marL="0" indent="0">
              <a:buNone/>
            </a:pPr>
            <a:r>
              <a:rPr lang="en-US" altLang="en-US" sz="2200"/>
              <a:t>https://pub.dev/packages/shared_preferences</a:t>
            </a:r>
          </a:p>
          <a:p>
            <a:pPr marL="0" indent="0">
              <a:buNone/>
            </a:pPr>
            <a:endParaRPr lang="en-US" altLang="en-US"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835"/>
            <a:ext cx="10515600" cy="1344295"/>
          </a:xfrm>
        </p:spPr>
        <p:txBody>
          <a:bodyPr/>
          <a:lstStyle/>
          <a:p>
            <a:r>
              <a:rPr lang="en-US" altLang="en-US" b="1">
                <a:sym typeface="+mn-ea"/>
              </a:rPr>
              <a:t>Secure Storage</a:t>
            </a:r>
            <a:endParaRPr lang="en-US" b="1"/>
          </a:p>
        </p:txBody>
      </p:sp>
      <p:sp>
        <p:nvSpPr>
          <p:cNvPr id="3" name="Content Placeholder 2"/>
          <p:cNvSpPr>
            <a:spLocks noGrp="1"/>
          </p:cNvSpPr>
          <p:nvPr>
            <p:ph idx="1"/>
          </p:nvPr>
        </p:nvSpPr>
        <p:spPr>
          <a:xfrm>
            <a:off x="838200" y="1092835"/>
            <a:ext cx="10515600" cy="5575935"/>
          </a:xfrm>
        </p:spPr>
        <p:txBody>
          <a:bodyPr>
            <a:noAutofit/>
          </a:bodyPr>
          <a:lstStyle/>
          <a:p>
            <a:pPr marL="0" indent="0">
              <a:buNone/>
            </a:pPr>
            <a:r>
              <a:rPr lang="en-US" altLang="en-US" sz="2100"/>
              <a:t>Secure Storage refers to encrypting and safely storing sensitive data on a device. In Flutter, the flutter_secure_storage package is commonly used to store credentials, tokens, and other private information securely.</a:t>
            </a:r>
          </a:p>
          <a:p>
            <a:pPr marL="0" indent="0">
              <a:buNone/>
            </a:pPr>
            <a:endParaRPr lang="en-US" altLang="en-US" sz="2100"/>
          </a:p>
          <a:p>
            <a:pPr marL="0" indent="0">
              <a:buNone/>
            </a:pPr>
            <a:r>
              <a:rPr lang="en-US" altLang="en-US" sz="2100" b="1"/>
              <a:t>Pros:</a:t>
            </a:r>
          </a:p>
          <a:p>
            <a:pPr marL="0" indent="0">
              <a:buNone/>
            </a:pPr>
            <a:r>
              <a:rPr lang="en-US" altLang="en-US" sz="2100"/>
              <a:t>Highly Secure – Uses AES encryption for safety.</a:t>
            </a:r>
          </a:p>
          <a:p>
            <a:pPr marL="0" indent="0">
              <a:buNone/>
            </a:pPr>
            <a:r>
              <a:rPr lang="en-US" altLang="en-US" sz="2100"/>
              <a:t>Works Across Platforms – Android, iOS, Web support.</a:t>
            </a:r>
          </a:p>
          <a:p>
            <a:pPr marL="0" indent="0">
              <a:buNone/>
            </a:pPr>
            <a:r>
              <a:rPr lang="en-US" altLang="en-US" sz="2100"/>
              <a:t>Best for Sensitive Data – Ideal for API tokens, passwords.</a:t>
            </a:r>
          </a:p>
          <a:p>
            <a:pPr marL="0" indent="0">
              <a:buNone/>
            </a:pPr>
            <a:endParaRPr lang="en-US" altLang="en-US" sz="2100"/>
          </a:p>
          <a:p>
            <a:pPr marL="0" indent="0">
              <a:buNone/>
            </a:pPr>
            <a:r>
              <a:rPr lang="en-US" altLang="en-US" sz="2100" b="1"/>
              <a:t>Cons:</a:t>
            </a:r>
          </a:p>
          <a:p>
            <a:pPr marL="0" indent="0">
              <a:buNone/>
            </a:pPr>
            <a:r>
              <a:rPr lang="en-US" altLang="en-US" sz="2100"/>
              <a:t>Slower than SharedPreferences (because of encryption).</a:t>
            </a:r>
          </a:p>
          <a:p>
            <a:pPr marL="0" indent="0">
              <a:buNone/>
            </a:pPr>
            <a:r>
              <a:rPr lang="en-US" altLang="en-US" sz="2100"/>
              <a:t>Limited to Small Data – Not for large datasets.</a:t>
            </a:r>
          </a:p>
          <a:p>
            <a:pPr marL="0" indent="0">
              <a:buNone/>
            </a:pPr>
            <a:endParaRPr lang="en-US" altLang="en-US" sz="2100"/>
          </a:p>
          <a:p>
            <a:pPr marL="0" indent="0">
              <a:buNone/>
            </a:pPr>
            <a:r>
              <a:rPr lang="en-US" altLang="en-US" sz="2100"/>
              <a:t>https://pub.dev/packages/flutter_secure_storage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t>Other Persistent Storages</a:t>
            </a:r>
          </a:p>
        </p:txBody>
      </p:sp>
      <p:sp>
        <p:nvSpPr>
          <p:cNvPr id="3" name="Content Placeholder 2"/>
          <p:cNvSpPr>
            <a:spLocks noGrp="1"/>
          </p:cNvSpPr>
          <p:nvPr>
            <p:ph idx="1"/>
          </p:nvPr>
        </p:nvSpPr>
        <p:spPr/>
        <p:txBody>
          <a:bodyPr>
            <a:normAutofit lnSpcReduction="10000"/>
          </a:bodyPr>
          <a:lstStyle/>
          <a:p>
            <a:pPr marL="0" indent="0">
              <a:buNone/>
            </a:pPr>
            <a:endParaRPr lang="en-US" altLang="en-US"/>
          </a:p>
          <a:p>
            <a:r>
              <a:rPr lang="en-US" altLang="en-US"/>
              <a:t>SQLite (sqflite) – Stores structured relational data (e.g., local databases).</a:t>
            </a:r>
          </a:p>
          <a:p>
            <a:r>
              <a:rPr lang="en-US" altLang="en-US"/>
              <a:t>Hive – NoSQL key-value storage, faster than SQLite.</a:t>
            </a:r>
          </a:p>
          <a:p>
            <a:r>
              <a:rPr lang="en-US" altLang="en-US"/>
              <a:t>ObjectBox / Drift – Advanced database options for performance.</a:t>
            </a:r>
          </a:p>
          <a:p>
            <a:r>
              <a:rPr lang="en-US" altLang="en-US"/>
              <a:t>File System (path_provider) – Stores files (e.g., images, logs).</a:t>
            </a:r>
          </a:p>
          <a:p>
            <a:r>
              <a:rPr lang="en-US" altLang="en-US"/>
              <a:t>Cloud Storage (Firebase, Supabase, AWS S3) – Stores data remotely.</a:t>
            </a:r>
          </a:p>
          <a:p>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State (data)</a:t>
            </a:r>
          </a:p>
        </p:txBody>
      </p:sp>
      <p:sp>
        <p:nvSpPr>
          <p:cNvPr id="3" name="Content Placeholder 2"/>
          <p:cNvSpPr>
            <a:spLocks noGrp="1"/>
          </p:cNvSpPr>
          <p:nvPr>
            <p:ph idx="1"/>
          </p:nvPr>
        </p:nvSpPr>
        <p:spPr/>
        <p:txBody>
          <a:bodyPr/>
          <a:lstStyle/>
          <a:p>
            <a:r>
              <a:rPr lang="en-US" altLang="en-US"/>
              <a:t>State is information</a:t>
            </a:r>
            <a:r>
              <a:rPr lang="en-IN" altLang="en-US"/>
              <a:t> (data)</a:t>
            </a:r>
            <a:r>
              <a:rPr lang="en-US" altLang="en-US"/>
              <a:t> that can be read synchronously when the widget is built and might change during the lifetime of the widget</a:t>
            </a:r>
            <a:r>
              <a:rPr lang="en-IN" altLang="en-US"/>
              <a:t> </a:t>
            </a:r>
            <a:r>
              <a:rPr lang="en-US" altLang="en-US"/>
              <a:t>(user inputs, network responses, etc.)</a:t>
            </a:r>
          </a:p>
          <a:p>
            <a:pPr marL="0" indent="0">
              <a:buNone/>
            </a:pPr>
            <a:endParaRPr lang="en-US" altLang="en-US"/>
          </a:p>
          <a:p>
            <a:pPr marL="0" indent="0">
              <a:buNone/>
            </a:pPr>
            <a:r>
              <a:rPr lang="en-IN" altLang="en-US"/>
              <a:t>Example:</a:t>
            </a:r>
            <a:endParaRPr lang="en-US" altLang="en-US"/>
          </a:p>
          <a:p>
            <a:pPr marL="0" indent="0">
              <a:buNone/>
            </a:pPr>
            <a:r>
              <a:rPr lang="en-US" altLang="en-US"/>
              <a:t>The state (progress percentage) starts at 0%.</a:t>
            </a:r>
          </a:p>
          <a:p>
            <a:pPr marL="0" indent="0">
              <a:buNone/>
            </a:pPr>
            <a:r>
              <a:rPr lang="en-US" altLang="en-US"/>
              <a:t>When a user completes a lesson, the state updates.</a:t>
            </a:r>
          </a:p>
          <a:p>
            <a:pPr marL="0" indent="0">
              <a:buNone/>
            </a:pPr>
            <a:r>
              <a:rPr lang="en-US" altLang="en-US"/>
              <a:t>The progress bar updates without rebuilding the entire UI.</a:t>
            </a:r>
          </a:p>
          <a:p>
            <a:pPr marL="0" indent="0">
              <a:buNone/>
            </a:pPr>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20470"/>
          </a:xfrm>
        </p:spPr>
        <p:txBody>
          <a:bodyPr/>
          <a:lstStyle/>
          <a:p>
            <a:r>
              <a:rPr lang="en-IN" altLang="en-US" b="1"/>
              <a:t>State Management</a:t>
            </a:r>
          </a:p>
        </p:txBody>
      </p:sp>
      <p:sp>
        <p:nvSpPr>
          <p:cNvPr id="3" name="Content Placeholder 2"/>
          <p:cNvSpPr>
            <a:spLocks noGrp="1"/>
          </p:cNvSpPr>
          <p:nvPr>
            <p:ph idx="1"/>
          </p:nvPr>
        </p:nvSpPr>
        <p:spPr>
          <a:xfrm>
            <a:off x="838200" y="1072515"/>
            <a:ext cx="10515600" cy="5431790"/>
          </a:xfrm>
        </p:spPr>
        <p:txBody>
          <a:bodyPr>
            <a:normAutofit fontScale="80000"/>
          </a:bodyPr>
          <a:lstStyle/>
          <a:p>
            <a:r>
              <a:rPr lang="en-US" altLang="en-US">
                <a:sym typeface="+mn-ea"/>
              </a:rPr>
              <a:t>State management refers to the way you manage and update the state (data) within a Flutter application.</a:t>
            </a:r>
          </a:p>
          <a:p>
            <a:pPr marL="0" indent="0">
              <a:buNone/>
            </a:pPr>
            <a:endParaRPr lang="en-US" altLang="en-US">
              <a:sym typeface="+mn-ea"/>
            </a:endParaRPr>
          </a:p>
          <a:p>
            <a:pPr marL="0" indent="0">
              <a:buNone/>
            </a:pPr>
            <a:r>
              <a:rPr lang="en-IN" altLang="en-US" b="1">
                <a:sym typeface="+mn-ea"/>
              </a:rPr>
              <a:t>Key Reasons</a:t>
            </a:r>
            <a:r>
              <a:rPr lang="en-US" altLang="en-US" b="1">
                <a:sym typeface="+mn-ea"/>
              </a:rPr>
              <a:t>:</a:t>
            </a:r>
            <a:endParaRPr lang="en-US" altLang="en-US"/>
          </a:p>
          <a:p>
            <a:r>
              <a:rPr lang="en-US" altLang="en-US" b="1"/>
              <a:t>Efficient UI Updates:</a:t>
            </a:r>
            <a:r>
              <a:rPr lang="en-US" altLang="en-US"/>
              <a:t> Ensures that only the necessary parts of the UI update when the state changes.</a:t>
            </a:r>
          </a:p>
          <a:p>
            <a:r>
              <a:rPr lang="en-US" altLang="en-US" b="1"/>
              <a:t>Performance Optimization: </a:t>
            </a:r>
            <a:r>
              <a:rPr lang="en-US" altLang="en-US"/>
              <a:t>Reduces unnecessary widget rebuilds, improving app performance.</a:t>
            </a:r>
          </a:p>
          <a:p>
            <a:r>
              <a:rPr lang="en-US" altLang="en-US" b="1"/>
              <a:t>Better Maintainability:</a:t>
            </a:r>
            <a:r>
              <a:rPr lang="en-US" altLang="en-US"/>
              <a:t> Makes debugging easier as the state is centralized and predictable.</a:t>
            </a:r>
          </a:p>
          <a:p>
            <a:r>
              <a:rPr lang="en-US" altLang="en-US" b="1"/>
              <a:t>Scalability:</a:t>
            </a:r>
            <a:r>
              <a:rPr lang="en-US" altLang="en-US"/>
              <a:t> Helps manage complex applications where multiple components depend on the same state.</a:t>
            </a:r>
            <a:br>
              <a:rPr lang="en-US" altLang="en-US"/>
            </a:br>
            <a:br>
              <a:rPr lang="en-US" altLang="en-US"/>
            </a:br>
            <a:r>
              <a:rPr lang="en-IN" altLang="en-US"/>
              <a:t>Example: </a:t>
            </a:r>
            <a:r>
              <a:rPr lang="en-US" altLang="en-US"/>
              <a:t>When a user clicks "Add to Cart," the UI updates only the cart badge (e.g., </a:t>
            </a:r>
            <a:r>
              <a:rPr lang="zh-CN" altLang="en-US"/>
              <a:t>🛒</a:t>
            </a:r>
            <a:r>
              <a:rPr lang="en-US" altLang="en-US"/>
              <a:t> 3 items), avoiding reloading the entire product list.</a:t>
            </a:r>
          </a:p>
          <a:p>
            <a:endParaRPr lang="en-US" altLang="en-US"/>
          </a:p>
          <a:p>
            <a:endParaRPr lang="en-US" altLang="en-US"/>
          </a:p>
          <a:p>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Types in State Management</a:t>
            </a:r>
          </a:p>
        </p:txBody>
      </p:sp>
      <p:sp>
        <p:nvSpPr>
          <p:cNvPr id="3" name="Content Placeholder 2"/>
          <p:cNvSpPr>
            <a:spLocks noGrp="1"/>
          </p:cNvSpPr>
          <p:nvPr>
            <p:ph idx="1"/>
          </p:nvPr>
        </p:nvSpPr>
        <p:spPr/>
        <p:txBody>
          <a:bodyPr/>
          <a:lstStyle/>
          <a:p>
            <a:pPr marL="0" indent="0">
              <a:buNone/>
            </a:pPr>
            <a:r>
              <a:rPr lang="en-US" altLang="en-US" b="1"/>
              <a:t>Local State</a:t>
            </a:r>
            <a:r>
              <a:rPr lang="en-IN" altLang="en-US" b="1"/>
              <a:t> (</a:t>
            </a:r>
            <a:r>
              <a:rPr lang="en-US" altLang="en-US" b="1">
                <a:sym typeface="+mn-ea"/>
              </a:rPr>
              <a:t>Ephemeral State</a:t>
            </a:r>
            <a:r>
              <a:rPr lang="en-US" altLang="en-US" b="1"/>
              <a:t>)</a:t>
            </a:r>
            <a:endParaRPr lang="en-US" altLang="en-US"/>
          </a:p>
          <a:p>
            <a:pPr marL="0" indent="0">
              <a:buNone/>
            </a:pPr>
            <a:r>
              <a:rPr lang="en-US" altLang="en-US"/>
              <a:t>State that is local to a widget and doesn’t need to be shared with other widgets.</a:t>
            </a:r>
          </a:p>
          <a:p>
            <a:pPr marL="0" indent="0">
              <a:buNone/>
            </a:pPr>
            <a:r>
              <a:rPr lang="en-US" altLang="en-US"/>
              <a:t>Example: Text input in a form field, toggling a button’s color.</a:t>
            </a:r>
            <a:br>
              <a:rPr lang="en-US" altLang="en-US"/>
            </a:br>
            <a:endParaRPr lang="en-US" altLang="en-US"/>
          </a:p>
          <a:p>
            <a:pPr marL="0" indent="0">
              <a:buNone/>
            </a:pPr>
            <a:r>
              <a:rPr lang="en-US" altLang="en-US" b="1"/>
              <a:t>Global State</a:t>
            </a:r>
            <a:r>
              <a:rPr lang="en-IN" altLang="en-US" b="1"/>
              <a:t> (</a:t>
            </a:r>
            <a:r>
              <a:rPr lang="en-US" altLang="en-US" b="1">
                <a:sym typeface="+mn-ea"/>
              </a:rPr>
              <a:t>App-wide State</a:t>
            </a:r>
            <a:r>
              <a:rPr lang="en-US" altLang="en-US" b="1"/>
              <a:t>)</a:t>
            </a:r>
          </a:p>
          <a:p>
            <a:pPr marL="0" indent="0">
              <a:buNone/>
            </a:pPr>
            <a:r>
              <a:rPr lang="en-US" altLang="en-US"/>
              <a:t>State that needs to be shared between different parts of the app.</a:t>
            </a:r>
          </a:p>
          <a:p>
            <a:pPr marL="0" indent="0">
              <a:buNone/>
            </a:pPr>
            <a:r>
              <a:rPr lang="en-US" altLang="en-US"/>
              <a:t>Example: User authentication status, app theme, shopping cart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Stateless Widget</a:t>
            </a:r>
          </a:p>
        </p:txBody>
      </p:sp>
      <p:sp>
        <p:nvSpPr>
          <p:cNvPr id="3" name="Content Placeholder 2"/>
          <p:cNvSpPr>
            <a:spLocks noGrp="1"/>
          </p:cNvSpPr>
          <p:nvPr>
            <p:ph idx="1"/>
          </p:nvPr>
        </p:nvSpPr>
        <p:spPr/>
        <p:txBody>
          <a:bodyPr/>
          <a:lstStyle/>
          <a:p>
            <a:r>
              <a:rPr lang="en-US" altLang="en-US"/>
              <a:t>A StatelessWidget is immutable, meaning its properties cannot change after being created. Since it doesn't need to manage any state, it only needs a build() method to describe its UI.</a:t>
            </a:r>
          </a:p>
          <a:p>
            <a:r>
              <a:rPr lang="en-US" altLang="en-US"/>
              <a:t>A StatelessWidget is fully recreated whenever it needs to update.</a:t>
            </a:r>
          </a:p>
          <a:p>
            <a:r>
              <a:rPr lang="en-US" altLang="en-US"/>
              <a:t>The build() method is responsible for returning the widget tree.</a:t>
            </a:r>
          </a:p>
          <a:p>
            <a:endParaRPr lang="en-US" altLang="en-US"/>
          </a:p>
          <a:p>
            <a:pPr marL="0" indent="0">
              <a:buNone/>
            </a:pPr>
            <a:r>
              <a:rPr lang="en-IN" altLang="en-US"/>
              <a:t>Example: Icon Button, Raised Button, Text etc.</a:t>
            </a:r>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Stateful Widget</a:t>
            </a:r>
          </a:p>
        </p:txBody>
      </p:sp>
      <p:sp>
        <p:nvSpPr>
          <p:cNvPr id="3" name="Content Placeholder 2"/>
          <p:cNvSpPr>
            <a:spLocks noGrp="1"/>
          </p:cNvSpPr>
          <p:nvPr>
            <p:ph idx="1"/>
          </p:nvPr>
        </p:nvSpPr>
        <p:spPr/>
        <p:txBody>
          <a:bodyPr/>
          <a:lstStyle/>
          <a:p>
            <a:r>
              <a:rPr lang="en-US" altLang="en-US"/>
              <a:t>A StatefulWidget needs to manage a mutable state that persists across widget rebuilds. However, the widget itself is immutable, while its state is mutable.</a:t>
            </a:r>
          </a:p>
          <a:p>
            <a:r>
              <a:rPr lang="en-US" altLang="en-US"/>
              <a:t>StatefulWidget itself does not hold state. Instead, it delegates state management to a separate State class.</a:t>
            </a:r>
          </a:p>
          <a:p>
            <a:r>
              <a:rPr lang="en-US" altLang="en-US"/>
              <a:t>The createState() method creates an instance of the State class, which persists even when the widget rebuilds.</a:t>
            </a:r>
          </a:p>
          <a:p>
            <a:endParaRPr lang="en-US" altLang="en-US"/>
          </a:p>
          <a:p>
            <a:pPr marL="0" indent="0">
              <a:buNone/>
            </a:pPr>
            <a:r>
              <a:rPr lang="en-IN" altLang="en-US"/>
              <a:t>Example: Checkbox, Radio button, Form, TextField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835"/>
            <a:ext cx="10515600" cy="1344295"/>
          </a:xfrm>
        </p:spPr>
        <p:txBody>
          <a:bodyPr/>
          <a:lstStyle/>
          <a:p>
            <a:r>
              <a:rPr lang="en-IN" altLang="en-US" b="1"/>
              <a:t>SetState()</a:t>
            </a:r>
          </a:p>
        </p:txBody>
      </p:sp>
      <p:sp>
        <p:nvSpPr>
          <p:cNvPr id="3" name="Content Placeholder 2"/>
          <p:cNvSpPr>
            <a:spLocks noGrp="1"/>
          </p:cNvSpPr>
          <p:nvPr>
            <p:ph idx="1"/>
          </p:nvPr>
        </p:nvSpPr>
        <p:spPr>
          <a:xfrm>
            <a:off x="838200" y="1198880"/>
            <a:ext cx="10515600" cy="5546090"/>
          </a:xfrm>
        </p:spPr>
        <p:txBody>
          <a:bodyPr>
            <a:noAutofit/>
          </a:bodyPr>
          <a:lstStyle/>
          <a:p>
            <a:pPr marL="0" indent="0">
              <a:buNone/>
            </a:pPr>
            <a:r>
              <a:rPr lang="en-US" altLang="en-US" sz="2300"/>
              <a:t>setState() is a method in StatefulWidgets used to update the UI when the state changes. It triggers a rebuild of the widget by calling the build() method, ensuring the UI reflects the updated state.</a:t>
            </a:r>
            <a:br>
              <a:rPr lang="en-US" altLang="en-US" sz="2300"/>
            </a:br>
            <a:br>
              <a:rPr lang="en-US" altLang="en-US" sz="2300"/>
            </a:br>
            <a:r>
              <a:rPr lang="en-IN" altLang="en-US" sz="2300" b="1"/>
              <a:t>Pros: </a:t>
            </a:r>
          </a:p>
          <a:p>
            <a:pPr marL="0" indent="0">
              <a:buNone/>
            </a:pPr>
            <a:r>
              <a:rPr lang="en-US" altLang="en-US" sz="2300"/>
              <a:t>Easy to use, simple, built-in.</a:t>
            </a:r>
            <a:br>
              <a:rPr lang="en-US" altLang="en-US" sz="2300"/>
            </a:br>
            <a:br>
              <a:rPr lang="en-US" altLang="en-US" sz="2300"/>
            </a:br>
            <a:r>
              <a:rPr lang="en-IN" altLang="en-US" sz="2300" b="1"/>
              <a:t>Cons:</a:t>
            </a:r>
            <a:endParaRPr lang="en-US" altLang="en-US" sz="2300" b="1"/>
          </a:p>
          <a:p>
            <a:r>
              <a:rPr lang="en-US" altLang="en-US" sz="2300"/>
              <a:t>Rebuilds the entire widget subtree → Even if only a small part of the UI changes.</a:t>
            </a:r>
          </a:p>
          <a:p>
            <a:r>
              <a:rPr lang="en-US" altLang="en-US" sz="2300"/>
              <a:t>Cannot share state across multiple widgets/screens → Works only within a single widget.</a:t>
            </a:r>
          </a:p>
          <a:p>
            <a:r>
              <a:rPr lang="en-US" altLang="en-US" sz="2300"/>
              <a:t>Hard to maintain in large applications → Leads to prop-drilling (passing state manually).</a:t>
            </a:r>
          </a:p>
          <a:p>
            <a:r>
              <a:rPr lang="en-US" altLang="en-US" sz="2300"/>
              <a:t>Not suitable for global state → Every screen needs to manage its own state separately.</a:t>
            </a:r>
          </a:p>
          <a:p>
            <a:endParaRPr lang="en-US" altLang="en-US" sz="2300"/>
          </a:p>
          <a:p>
            <a:endParaRPr lang="en-US"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altLang="en-US" b="1"/>
              <a:t>InheritedWidget</a:t>
            </a:r>
          </a:p>
        </p:txBody>
      </p:sp>
      <p:sp>
        <p:nvSpPr>
          <p:cNvPr id="3" name="Content Placeholder 2"/>
          <p:cNvSpPr>
            <a:spLocks noGrp="1"/>
          </p:cNvSpPr>
          <p:nvPr>
            <p:ph idx="1"/>
          </p:nvPr>
        </p:nvSpPr>
        <p:spPr>
          <a:xfrm>
            <a:off x="838200" y="1281430"/>
            <a:ext cx="10515600" cy="5576570"/>
          </a:xfrm>
        </p:spPr>
        <p:txBody>
          <a:bodyPr>
            <a:normAutofit fontScale="90000" lnSpcReduction="20000"/>
          </a:bodyPr>
          <a:lstStyle/>
          <a:p>
            <a:r>
              <a:rPr lang="en-US" altLang="en-US"/>
              <a:t>InheritedWidget is a special type of widget in Flutter used to pass data efficiently down the widget tree without manually passing it through constructors (prop-drilling).</a:t>
            </a:r>
          </a:p>
          <a:p>
            <a:r>
              <a:rPr lang="en-US" altLang="en-US"/>
              <a:t> It allows child widgets to access shared data efficiently and rebuild only when necessary.</a:t>
            </a:r>
            <a:br>
              <a:rPr lang="en-US" altLang="en-US"/>
            </a:br>
            <a:endParaRPr lang="en-US" altLang="en-US"/>
          </a:p>
          <a:p>
            <a:pPr marL="0" indent="0">
              <a:buNone/>
            </a:pPr>
            <a:r>
              <a:rPr lang="en-IN" altLang="en-US" b="1"/>
              <a:t>Working:</a:t>
            </a:r>
            <a:endParaRPr lang="en-US" altLang="en-US" b="1"/>
          </a:p>
          <a:p>
            <a:r>
              <a:rPr lang="en-US" altLang="en-US"/>
              <a:t>You extend InheritedWidget to create a custom widget that holds shared data.</a:t>
            </a:r>
          </a:p>
          <a:p>
            <a:r>
              <a:rPr lang="en-US" altLang="en-US"/>
              <a:t>Place the InheritedWidget higher in the widget tree (above the widgets that need access to the data).</a:t>
            </a:r>
          </a:p>
          <a:p>
            <a:r>
              <a:rPr lang="en-US" altLang="en-US"/>
              <a:t>Child widgets can access the inherited data using of(context).</a:t>
            </a:r>
          </a:p>
          <a:p>
            <a:r>
              <a:rPr lang="en-US" altLang="en-US"/>
              <a:t>Only widgets that depend on the data rebuild when it changes.</a:t>
            </a:r>
          </a:p>
          <a:p>
            <a:endParaRPr lang="en-US" altLang="en-US"/>
          </a:p>
          <a:p>
            <a:pPr marL="0" indent="0">
              <a:buNone/>
            </a:pPr>
            <a:r>
              <a:rPr lang="en-US" altLang="en-US" b="1"/>
              <a:t>Pros:</a:t>
            </a:r>
            <a:r>
              <a:rPr lang="en-US" altLang="en-US"/>
              <a:t> Efficient for sharing data across the widget tree.</a:t>
            </a:r>
          </a:p>
          <a:p>
            <a:pPr marL="0" indent="0">
              <a:buNone/>
            </a:pPr>
            <a:r>
              <a:rPr lang="en-US" altLang="en-US" b="1"/>
              <a:t>Cons:</a:t>
            </a:r>
            <a:r>
              <a:rPr lang="en-US" altLang="en-US"/>
              <a:t> Can be hard to scale and manage for larger apps.</a:t>
            </a:r>
          </a:p>
          <a:p>
            <a:pPr marL="0" indent="0">
              <a:buNone/>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Provider</a:t>
            </a:r>
          </a:p>
        </p:txBody>
      </p:sp>
      <p:sp>
        <p:nvSpPr>
          <p:cNvPr id="3" name="Content Placeholder 2"/>
          <p:cNvSpPr>
            <a:spLocks noGrp="1"/>
          </p:cNvSpPr>
          <p:nvPr>
            <p:ph idx="1"/>
          </p:nvPr>
        </p:nvSpPr>
        <p:spPr/>
        <p:txBody>
          <a:bodyPr/>
          <a:lstStyle/>
          <a:p>
            <a:pPr marL="0" indent="0">
              <a:buNone/>
            </a:pPr>
            <a:r>
              <a:rPr lang="en-US" altLang="en-US"/>
              <a:t>Provider is a state management solution in Flutter that helps share and manage state efficiently across multiple widgets without unnecessary rebuilds. It is built on top of InheritedWidget, making state management simpler and more powerful.</a:t>
            </a:r>
          </a:p>
          <a:p>
            <a:pPr marL="0" indent="0">
              <a:buNone/>
            </a:pPr>
            <a:endParaRPr lang="en-US" altLang="en-US"/>
          </a:p>
          <a:p>
            <a:pPr marL="0" indent="0">
              <a:buNone/>
            </a:pPr>
            <a:r>
              <a:rPr lang="en-US" altLang="en-US" b="1"/>
              <a:t>Pros:</a:t>
            </a:r>
            <a:r>
              <a:rPr lang="en-US" altLang="en-US"/>
              <a:t> Scalable, easy to use, supports complex state management.</a:t>
            </a:r>
          </a:p>
          <a:p>
            <a:pPr marL="0" indent="0">
              <a:buNone/>
            </a:pPr>
            <a:r>
              <a:rPr lang="en-IN" altLang="en-US" b="1"/>
              <a:t>Cons:</a:t>
            </a:r>
            <a:r>
              <a:rPr lang="en-IN" altLang="en-US"/>
              <a:t> </a:t>
            </a:r>
            <a:r>
              <a:rPr lang="en-US" altLang="en-US"/>
              <a:t>Provider is great for small to medium apps, but complex apps may need Riverpod, Bloc, or Redux.</a:t>
            </a:r>
            <a:br>
              <a:rPr lang="en-US" altLang="en-US"/>
            </a:br>
            <a:br>
              <a:rPr lang="en-US" altLang="en-US"/>
            </a:br>
            <a:r>
              <a:rPr lang="en-US" altLang="en-US"/>
              <a:t>https://pub.dev/packages/provider</a:t>
            </a:r>
          </a:p>
          <a:p>
            <a:pPr marL="0" indent="0">
              <a:buNone/>
            </a:pPr>
            <a:endParaRPr lang="en-US" altLang="en-US"/>
          </a:p>
          <a:p>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7810</Words>
  <Application>Microsoft Office PowerPoint</Application>
  <PresentationFormat>Widescreen</PresentationFormat>
  <Paragraphs>176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State Management</vt:lpstr>
      <vt:lpstr>State (data)</vt:lpstr>
      <vt:lpstr>State Management</vt:lpstr>
      <vt:lpstr>Types in State Management</vt:lpstr>
      <vt:lpstr>Stateless Widget</vt:lpstr>
      <vt:lpstr>Stateful Widget</vt:lpstr>
      <vt:lpstr>SetState()</vt:lpstr>
      <vt:lpstr>InheritedWidget</vt:lpstr>
      <vt:lpstr>Provider</vt:lpstr>
      <vt:lpstr>Riverpod</vt:lpstr>
      <vt:lpstr>BLoC (Business Logic Component)</vt:lpstr>
      <vt:lpstr>Redux</vt:lpstr>
      <vt:lpstr>Persistent Storage</vt:lpstr>
      <vt:lpstr>SharedPreferences</vt:lpstr>
      <vt:lpstr>Secure Storage</vt:lpstr>
      <vt:lpstr>Other Persistent Storages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_x000b_State Management</dc:title>
  <dc:creator>Ponbalaji</dc:creator>
  <cp:lastModifiedBy>PonBalaji S</cp:lastModifiedBy>
  <cp:revision>7</cp:revision>
  <dcterms:created xsi:type="dcterms:W3CDTF">2025-03-29T18:15:00Z</dcterms:created>
  <dcterms:modified xsi:type="dcterms:W3CDTF">2025-03-31T16:51:45Z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BABA6C7AE5AD496BAE6CEBC9555434CE_11</vt:lpwstr>
  </property>
  <property fmtid="{D5CDD505-2E9C-101B-9397-08002B2CF9AE}" pid="3" name="KSOProductBuildVer">
    <vt:lpwstr>1033-12.2.0.20348</vt:lpwstr>
  </property>
</Properties>
</file>