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73" r:id="rId5"/>
    <p:sldId id="272" r:id="rId6"/>
    <p:sldId id="271" r:id="rId7"/>
    <p:sldId id="270" r:id="rId8"/>
    <p:sldId id="274"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EJAS KHAN" initials="PK" lastIdx="1" clrIdx="0">
    <p:extLst>
      <p:ext uri="{19B8F6BF-5375-455C-9EA6-DF929625EA0E}">
        <p15:presenceInfo xmlns:p15="http://schemas.microsoft.com/office/powerpoint/2012/main" userId="19fa364834597c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Manojgodavarthii/Capstone_Proje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FAKE SOCIAL MEDIA PROFILE DETECTION AND REPORTING</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81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037781224"/>
              </p:ext>
            </p:extLst>
          </p:nvPr>
        </p:nvGraphicFramePr>
        <p:xfrm>
          <a:off x="553347" y="2721840"/>
          <a:ext cx="5418675" cy="301758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160481">
                <a:tc>
                  <a:txBody>
                    <a:bodyPr/>
                    <a:lstStyle/>
                    <a:p>
                      <a:pPr marL="0" marR="0" lvl="1" indent="0" algn="ctr" rtl="0">
                        <a:spcBef>
                          <a:spcPts val="0"/>
                        </a:spcBef>
                        <a:spcAft>
                          <a:spcPts val="0"/>
                        </a:spcAft>
                        <a:buNone/>
                      </a:pPr>
                      <a:r>
                        <a:rPr lang="en-GB" sz="1800" b="1" u="none" strike="noStrike" cap="none" dirty="0">
                          <a:solidFill>
                            <a:srgbClr val="17365D"/>
                          </a:solidFill>
                        </a:rPr>
                        <a:t>  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80839">
                <a:tc>
                  <a:txBody>
                    <a:bodyPr/>
                    <a:lstStyle/>
                    <a:p>
                      <a:pPr marL="0" marR="0" lvl="0" indent="0" algn="r" rtl="0">
                        <a:spcBef>
                          <a:spcPts val="0"/>
                        </a:spcBef>
                        <a:spcAft>
                          <a:spcPts val="0"/>
                        </a:spcAft>
                        <a:buFont typeface="+mj-lt"/>
                        <a:buNone/>
                      </a:pPr>
                      <a:r>
                        <a:rPr lang="en-US" sz="1800" u="none" strike="noStrike" cap="none" dirty="0"/>
                        <a:t>20211CEI0165             20211CEI0031</a:t>
                      </a:r>
                    </a:p>
                    <a:p>
                      <a:pPr marL="0" marR="0" lvl="0" indent="0" algn="r" rtl="0">
                        <a:spcBef>
                          <a:spcPts val="0"/>
                        </a:spcBef>
                        <a:spcAft>
                          <a:spcPts val="0"/>
                        </a:spcAft>
                        <a:buFont typeface="+mj-lt"/>
                        <a:buNone/>
                      </a:pPr>
                      <a:r>
                        <a:rPr lang="en-US" sz="1800" u="none" strike="noStrike" cap="none" dirty="0"/>
                        <a:t>20211CEI0033            20211CEI0158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         PATHAN ASMA</a:t>
                      </a:r>
                    </a:p>
                    <a:p>
                      <a:pPr marL="0" marR="0" lvl="0" indent="0" algn="l" rtl="0">
                        <a:spcBef>
                          <a:spcPts val="0"/>
                        </a:spcBef>
                        <a:spcAft>
                          <a:spcPts val="0"/>
                        </a:spcAft>
                        <a:buNone/>
                      </a:pPr>
                      <a:r>
                        <a:rPr lang="en-US" sz="1800" u="none" strike="noStrike" cap="none" dirty="0"/>
                        <a:t>         CHITRA GAYATRHI</a:t>
                      </a:r>
                    </a:p>
                    <a:p>
                      <a:pPr marL="0" marR="0" lvl="0" indent="0" algn="l" rtl="0">
                        <a:spcBef>
                          <a:spcPts val="0"/>
                        </a:spcBef>
                        <a:spcAft>
                          <a:spcPts val="0"/>
                        </a:spcAft>
                        <a:buNone/>
                      </a:pPr>
                      <a:r>
                        <a:rPr lang="en-US" sz="1800" u="none" strike="noStrike" cap="none" dirty="0"/>
                        <a:t>         APPIREDDY VIJETHA</a:t>
                      </a:r>
                    </a:p>
                    <a:p>
                      <a:pPr marL="0" marR="0" lvl="0" indent="0" algn="l" rtl="0">
                        <a:spcBef>
                          <a:spcPts val="0"/>
                        </a:spcBef>
                        <a:spcAft>
                          <a:spcPts val="0"/>
                        </a:spcAft>
                        <a:buNone/>
                      </a:pPr>
                      <a:r>
                        <a:rPr lang="en-US" sz="1800" u="none" strike="noStrike" cap="none" dirty="0"/>
                        <a:t>         GOLLA ANUSHA SAI </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60481">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60481">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60481">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60481">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324100"/>
            <a:ext cx="5514300" cy="2209800"/>
          </a:xfrm>
          <a:prstGeom prst="rect">
            <a:avLst/>
          </a:prstGeom>
          <a:noFill/>
          <a:ln>
            <a:noFill/>
          </a:ln>
        </p:spPr>
        <p:txBody>
          <a:bodyPr spcFirstLastPara="1" wrap="square" lIns="91425" tIns="45700" rIns="91425" bIns="45700" anchor="t" anchorCtr="0">
            <a:normAutofit/>
          </a:bodyPr>
          <a:lstStyle/>
          <a:p>
            <a:pPr>
              <a:spcBef>
                <a:spcPts val="400"/>
              </a:spcBef>
              <a:buClr>
                <a:srgbClr val="17365D"/>
              </a:buClr>
              <a:buSzPts val="2000"/>
            </a:pPr>
            <a:endPar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400"/>
              </a:spcBef>
              <a:buClr>
                <a:srgbClr val="17365D"/>
              </a:buClr>
              <a:buSzPts val="2000"/>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Amirtha</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Preeya</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Venkatacahalam</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IN" sz="1600" b="0" i="0" u="none" strike="noStrike" cap="none" dirty="0">
                <a:solidFill>
                  <a:schemeClr val="tx1"/>
                </a:solidFill>
                <a:latin typeface="Book Antiqua"/>
                <a:ea typeface="Book Antiqua"/>
                <a:cs typeface="Book Antiqua"/>
              </a:rPr>
              <a:t>B-TECH(COMPUTER ENGINEERING AI&amp;ML)</a:t>
            </a:r>
            <a:endParaRPr lang="en-IN" sz="1600" dirty="0">
              <a:latin typeface="Book Antiqua"/>
              <a:cs typeface="Book Antiqu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0" dirty="0" err="1">
                <a:solidFill>
                  <a:schemeClr val="tx1"/>
                </a:solidFill>
                <a:latin typeface="Book Antiqua"/>
                <a:ea typeface="Book Antiqua"/>
                <a:cs typeface="Book Antiqua"/>
              </a:rPr>
              <a:t>Dr.</a:t>
            </a:r>
            <a:r>
              <a:rPr lang="en-IN" sz="2000" b="0" dirty="0">
                <a:solidFill>
                  <a:schemeClr val="tx1"/>
                </a:solidFill>
                <a:latin typeface="Book Antiqua"/>
                <a:ea typeface="Book Antiqua"/>
                <a:cs typeface="Book Antiqua"/>
              </a:rPr>
              <a:t> Gopal Krishna Shyam</a:t>
            </a:r>
            <a:r>
              <a:rPr lang="en-IN" sz="2000" b="1" dirty="0">
                <a:solidFill>
                  <a:schemeClr val="tx1"/>
                </a:solidFill>
                <a:latin typeface="Book Antiqua"/>
                <a:ea typeface="Book Antiqua"/>
                <a:cs typeface="Book Antiqua"/>
              </a:rPr>
              <a:t> </a:t>
            </a:r>
            <a:endParaRPr lang="en-IN" sz="2000" dirty="0">
              <a:solidFill>
                <a:schemeClr val="tx1"/>
              </a:solidFill>
              <a:latin typeface="Book Antiqua"/>
              <a:cs typeface="Book Antiqu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 81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marL="495300" indent="-342900">
              <a:spcBef>
                <a:spcPts val="0"/>
              </a:spcBef>
              <a:buFont typeface="Arial" panose="020B0604020202020204" pitchFamily="34" charset="0"/>
              <a:buChar char="•"/>
            </a:pPr>
            <a:r>
              <a:rPr lang="en-US" b="1" dirty="0">
                <a:latin typeface="Cambria" panose="02040503050406030204" pitchFamily="18" charset="0"/>
                <a:ea typeface="Cambria" panose="02040503050406030204" pitchFamily="18" charset="0"/>
              </a:rPr>
              <a:t> Category (Software )</a:t>
            </a:r>
          </a:p>
          <a:p>
            <a:pPr marL="495300" indent="-342900">
              <a:spcBef>
                <a:spcPts val="0"/>
              </a:spcBef>
            </a:pPr>
            <a:endParaRPr lang="en-US" dirty="0">
              <a:latin typeface="Cambria" panose="02040503050406030204" pitchFamily="18" charset="0"/>
              <a:ea typeface="Cambria" panose="02040503050406030204" pitchFamily="18" charset="0"/>
            </a:endParaRPr>
          </a:p>
          <a:p>
            <a:pPr marL="495300" indent="-342900">
              <a:lnSpc>
                <a:spcPct val="200000"/>
              </a:lnSpc>
              <a:spcBef>
                <a:spcPts val="0"/>
              </a:spcBef>
            </a:pPr>
            <a:endParaRPr lang="en-US" dirty="0">
              <a:latin typeface="Cambria" panose="02040503050406030204" pitchFamily="18" charset="0"/>
              <a:ea typeface="Cambria" panose="02040503050406030204" pitchFamily="18" charset="0"/>
            </a:endParaRPr>
          </a:p>
          <a:p>
            <a:pPr marL="495300" indent="-342900">
              <a:lnSpc>
                <a:spcPct val="200000"/>
              </a:lnSpc>
              <a:spcBef>
                <a:spcPts val="0"/>
              </a:spcBef>
            </a:pPr>
            <a:r>
              <a:rPr lang="en-US" b="1" u="sng" dirty="0">
                <a:latin typeface="Cambria" panose="02040503050406030204" pitchFamily="18" charset="0"/>
                <a:ea typeface="Cambria" panose="02040503050406030204" pitchFamily="18" charset="0"/>
              </a:rPr>
              <a:t>Problem Description:</a:t>
            </a:r>
          </a:p>
          <a:p>
            <a:pPr marL="495300" indent="-342900">
              <a:lnSpc>
                <a:spcPct val="150000"/>
              </a:lnSpc>
              <a:spcBef>
                <a:spcPts val="0"/>
              </a:spcBef>
            </a:pPr>
            <a:r>
              <a:rPr lang="en-US" dirty="0">
                <a:latin typeface="Cambria" panose="02040503050406030204" pitchFamily="18" charset="0"/>
                <a:ea typeface="Cambria" panose="02040503050406030204" pitchFamily="18" charset="0"/>
              </a:rPr>
              <a:t>The social life of everyone has become associated with the online social net works. These sites have made a drastic change in the way we pursue our social life. Making friends and keeping in contact with them and their updates has become easier. But with their rapid growth, many problems like fake profiles, online impersonation have also grown.</a:t>
            </a:r>
          </a:p>
          <a:p>
            <a:pPr marL="152400" indent="0">
              <a:lnSpc>
                <a:spcPct val="200000"/>
              </a:lnSpc>
              <a:spcBef>
                <a:spcPts val="0"/>
              </a:spcBef>
              <a:buNone/>
            </a:pPr>
            <a:endParaRPr lang="en-US" u="sng" dirty="0">
              <a:latin typeface="Cambria" panose="02040503050406030204" pitchFamily="18" charset="0"/>
              <a:ea typeface="Cambria" panose="02040503050406030204" pitchFamily="18" charset="0"/>
            </a:endParaRPr>
          </a:p>
          <a:p>
            <a:pPr marL="495300" indent="-342900">
              <a:lnSpc>
                <a:spcPct val="200000"/>
              </a:lnSpc>
              <a:spcBef>
                <a:spcPts val="0"/>
              </a:spcBef>
            </a:pPr>
            <a:endParaRPr lang="en-US" u="sng"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5561A9B2-69F5-DC32-0206-2D68363B061D}"/>
              </a:ext>
            </a:extLst>
          </p:cNvPr>
          <p:cNvPicPr>
            <a:picLocks noChangeAspect="1"/>
          </p:cNvPicPr>
          <p:nvPr/>
        </p:nvPicPr>
        <p:blipFill>
          <a:blip r:embed="rId3"/>
          <a:stretch>
            <a:fillRect/>
          </a:stretch>
        </p:blipFill>
        <p:spPr>
          <a:xfrm>
            <a:off x="1455168" y="1706905"/>
            <a:ext cx="5744377" cy="1086002"/>
          </a:xfrm>
          <a:prstGeom prst="rect">
            <a:avLst/>
          </a:prstGeom>
        </p:spPr>
      </p:pic>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351004"/>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762000" y="1042220"/>
            <a:ext cx="10668000" cy="4207698"/>
          </a:xfrm>
          <a:prstGeom prst="rect">
            <a:avLst/>
          </a:prstGeom>
          <a:noFill/>
          <a:ln>
            <a:noFill/>
          </a:ln>
        </p:spPr>
        <p:txBody>
          <a:bodyPr spcFirstLastPara="1" wrap="square" lIns="91425" tIns="45700" rIns="91425" bIns="45700" anchor="t" anchorCtr="0">
            <a:normAutofit/>
          </a:bodyPr>
          <a:lstStyle/>
          <a:p>
            <a:pPr marL="76200" indent="0">
              <a:buNone/>
            </a:pPr>
            <a:endParaRPr lang="en-US" sz="3800" dirty="0"/>
          </a:p>
          <a:p>
            <a:pPr marL="76200" indent="0">
              <a:buNone/>
            </a:pPr>
            <a:r>
              <a:rPr lang="en-US" sz="3800" dirty="0"/>
              <a:t>    </a:t>
            </a:r>
            <a:endParaRPr lang="en-US" sz="3800" dirty="0">
              <a:solidFill>
                <a:srgbClr val="001D35"/>
              </a:solidFill>
              <a:latin typeface="Times New Roman" panose="02020603050405020304" pitchFamily="18" charset="0"/>
              <a:cs typeface="Times New Roman" panose="02020603050405020304" pitchFamily="18" charset="0"/>
            </a:endParaRPr>
          </a:p>
          <a:p>
            <a:pPr marL="495300" indent="-342900" algn="just">
              <a:lnSpc>
                <a:spcPct val="150000"/>
              </a:lnSpc>
              <a:spcBef>
                <a:spcPts val="0"/>
              </a:spcBef>
              <a:buSzPct val="100000"/>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B51BAF4-E30A-6E8B-D671-BE9B24340C54}"/>
              </a:ext>
            </a:extLst>
          </p:cNvPr>
          <p:cNvSpPr txBox="1"/>
          <p:nvPr/>
        </p:nvSpPr>
        <p:spPr>
          <a:xfrm>
            <a:off x="902368" y="1130968"/>
            <a:ext cx="10527632" cy="391068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With the increasing number of Instagram users, fake profiles have become a significant issue. These fake accounts are often used for spam, phishing, misinformation, and cybercrimes. Detecting them manually is difficult due to the large volume of accounts. Machine learning provides an automated approach to classify and detect fake profiles effectively.</a:t>
            </a:r>
            <a:endParaRPr lang="en-US" sz="2400" dirty="0">
              <a:solidFill>
                <a:srgbClr val="232323"/>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400" b="1" dirty="0"/>
              <a:t>Spam &amp; Scams:</a:t>
            </a:r>
            <a:r>
              <a:rPr lang="en-US" sz="2400" dirty="0"/>
              <a:t> Fake accounts promote scams, phishing links, and fraudulent advertisements.</a:t>
            </a:r>
            <a:endParaRPr lang="en-US" sz="2400" b="0" i="0" dirty="0">
              <a:solidFill>
                <a:srgbClr val="232323"/>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08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marL="495300" indent="-342900" algn="just">
              <a:lnSpc>
                <a:spcPct val="150000"/>
              </a:lnSpc>
              <a:spcBef>
                <a:spcPts val="0"/>
              </a:spcBef>
              <a:buSzPct val="100000"/>
            </a:pPr>
            <a:r>
              <a:rPr lang="en-IN" b="1" dirty="0"/>
              <a:t>Misinformation:</a:t>
            </a:r>
            <a:r>
              <a:rPr lang="en-IN" dirty="0"/>
              <a:t> Fake profiles spread false information, influencing public perception</a:t>
            </a:r>
            <a:r>
              <a:rPr lang="en-US" b="0" i="0" dirty="0">
                <a:solidFill>
                  <a:srgbClr val="232323"/>
                </a:solidFill>
                <a:effectLst/>
                <a:latin typeface="Times New Roman" panose="02020603050405020304" pitchFamily="18" charset="0"/>
                <a:cs typeface="Times New Roman" panose="02020603050405020304" pitchFamily="18" charset="0"/>
              </a:rPr>
              <a:t>. </a:t>
            </a:r>
          </a:p>
          <a:p>
            <a:pPr marL="495300" indent="-342900" algn="just">
              <a:lnSpc>
                <a:spcPct val="150000"/>
              </a:lnSpc>
              <a:spcBef>
                <a:spcPts val="0"/>
              </a:spcBef>
              <a:buSzPct val="100000"/>
            </a:pPr>
            <a:r>
              <a:rPr lang="en-US" b="1" dirty="0"/>
              <a:t>Cyberbullying &amp; Harassment:</a:t>
            </a:r>
            <a:r>
              <a:rPr lang="en-US" dirty="0"/>
              <a:t> Some fake accounts are used for malicious activities like cyberbullying</a:t>
            </a:r>
            <a:r>
              <a:rPr lang="en-US" b="0" i="0" dirty="0">
                <a:solidFill>
                  <a:srgbClr val="232323"/>
                </a:solidFill>
                <a:effectLst/>
                <a:latin typeface="Times New Roman" panose="02020603050405020304" pitchFamily="18" charset="0"/>
                <a:cs typeface="Times New Roman" panose="02020603050405020304" pitchFamily="18" charset="0"/>
              </a:rPr>
              <a:t>.</a:t>
            </a:r>
          </a:p>
          <a:p>
            <a:pPr marL="495300" indent="-342900" algn="just">
              <a:lnSpc>
                <a:spcPct val="150000"/>
              </a:lnSpc>
              <a:spcBef>
                <a:spcPts val="0"/>
              </a:spcBef>
              <a:buSzPct val="100000"/>
            </a:pPr>
            <a:r>
              <a:rPr lang="en-US" b="1" dirty="0"/>
              <a:t>Improve detection accuracy</a:t>
            </a:r>
            <a:r>
              <a:rPr lang="en-US" dirty="0"/>
              <a:t> using multiple ML algorithms like Decision Trees, Random Forest, SVM, and Neural Networks.</a:t>
            </a:r>
          </a:p>
          <a:p>
            <a:pPr marL="495300" indent="-342900" algn="just">
              <a:lnSpc>
                <a:spcPct val="150000"/>
              </a:lnSpc>
              <a:spcBef>
                <a:spcPts val="0"/>
              </a:spcBef>
              <a:buSzPct val="100000"/>
            </a:pPr>
            <a:r>
              <a:rPr lang="en-US" b="1" dirty="0"/>
              <a:t>Develop a machine learning model</a:t>
            </a:r>
            <a:r>
              <a:rPr lang="en-US" dirty="0"/>
              <a:t> to detect fake Instagram profiles based on user data.</a:t>
            </a:r>
            <a:endParaRPr lang="en-US" dirty="0">
              <a:solidFill>
                <a:srgbClr val="232323"/>
              </a:solidFill>
              <a:latin typeface="Times New Roman" panose="02020603050405020304" pitchFamily="18" charset="0"/>
              <a:cs typeface="Times New Roman" panose="02020603050405020304" pitchFamily="18" charset="0"/>
            </a:endParaRPr>
          </a:p>
          <a:p>
            <a:pPr marL="495300" indent="-342900" algn="just">
              <a:lnSpc>
                <a:spcPct val="150000"/>
              </a:lnSpc>
              <a:spcBef>
                <a:spcPts val="0"/>
              </a:spcBef>
              <a:buSzPct val="100000"/>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SzPct val="100000"/>
            </a:pPr>
            <a:r>
              <a:rPr lang="en-US" dirty="0"/>
              <a:t>Law enforcement agencies, crime branches, and investigative </a:t>
            </a:r>
            <a:r>
              <a:rPr lang="en-US" dirty="0">
                <a:latin typeface="Calibri" panose="020F0502020204030204" pitchFamily="34" charset="0"/>
                <a:ea typeface="Calibri" panose="020F0502020204030204" pitchFamily="34" charset="0"/>
                <a:cs typeface="Calibri" panose="020F0502020204030204" pitchFamily="34" charset="0"/>
              </a:rPr>
              <a:t>organizations</a:t>
            </a:r>
            <a:r>
              <a:rPr lang="en-US" dirty="0"/>
              <a:t> require an automated system that can efficiently detect such profiles with high accuracy. </a:t>
            </a:r>
            <a:endParaRPr lang="en-US" dirty="0">
              <a:solidFill>
                <a:srgbClr val="232323"/>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SzPct val="100000"/>
            </a:pPr>
            <a:r>
              <a:rPr lang="en-US" dirty="0"/>
              <a:t>Machine learning provides an automated approach to classify and detect fake profiles effectively.</a:t>
            </a:r>
            <a:r>
              <a:rPr lang="en-US" b="0" i="0" dirty="0">
                <a:solidFill>
                  <a:srgbClr val="232323"/>
                </a:solidFill>
                <a:effectLst/>
                <a:latin typeface="Times New Roman" panose="02020603050405020304" pitchFamily="18" charset="0"/>
                <a:cs typeface="Times New Roman" panose="02020603050405020304" pitchFamily="18" charset="0"/>
              </a:rPr>
              <a:t>.</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230636DE-63B0-1AB6-4F9F-926D44FF8A0B}"/>
              </a:ext>
            </a:extLst>
          </p:cNvPr>
          <p:cNvPicPr>
            <a:picLocks noChangeAspect="1"/>
          </p:cNvPicPr>
          <p:nvPr/>
        </p:nvPicPr>
        <p:blipFill>
          <a:blip r:embed="rId3"/>
          <a:stretch>
            <a:fillRect/>
          </a:stretch>
        </p:blipFill>
        <p:spPr>
          <a:xfrm>
            <a:off x="812800" y="790206"/>
            <a:ext cx="10845799" cy="5199113"/>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F9F47-8319-F57B-C48B-5C591ABC8E23}"/>
              </a:ext>
            </a:extLst>
          </p:cNvPr>
          <p:cNvSpPr>
            <a:spLocks noGrp="1"/>
          </p:cNvSpPr>
          <p:nvPr>
            <p:ph type="title"/>
          </p:nvPr>
        </p:nvSpPr>
        <p:spPr/>
        <p:txBody>
          <a:bodyPr/>
          <a:lstStyle/>
          <a:p>
            <a:r>
              <a:rPr lang="en-US" dirty="0" err="1">
                <a:latin typeface="Cambria"/>
                <a:ea typeface="Cambria"/>
              </a:rPr>
              <a:t>Github</a:t>
            </a:r>
            <a:r>
              <a:rPr lang="en-US" dirty="0">
                <a:latin typeface="Cambria"/>
                <a:ea typeface="Cambria"/>
              </a:rPr>
              <a:t> Link</a:t>
            </a:r>
            <a:endParaRPr lang="en-IN" dirty="0"/>
          </a:p>
        </p:txBody>
      </p:sp>
      <p:sp>
        <p:nvSpPr>
          <p:cNvPr id="3" name="Text Placeholder 2">
            <a:extLst>
              <a:ext uri="{FF2B5EF4-FFF2-40B4-BE49-F238E27FC236}">
                <a16:creationId xmlns:a16="http://schemas.microsoft.com/office/drawing/2014/main" id="{BCD1E251-FB15-997E-BBF6-BD57BA60D079}"/>
              </a:ext>
            </a:extLst>
          </p:cNvPr>
          <p:cNvSpPr>
            <a:spLocks noGrp="1"/>
          </p:cNvSpPr>
          <p:nvPr>
            <p:ph type="body" idx="1"/>
          </p:nvPr>
        </p:nvSpPr>
        <p:spPr/>
        <p:txBody>
          <a:bodyPr/>
          <a:lstStyle/>
          <a:p>
            <a:pPr marL="342900" indent="-190500" algn="just">
              <a:spcBef>
                <a:spcPts val="0"/>
              </a:spcBef>
              <a:buSzPct val="100000"/>
              <a:buFont typeface="Arial"/>
              <a:buNone/>
              <a:defRPr/>
            </a:pPr>
            <a:r>
              <a:rPr lang="en-US" dirty="0">
                <a:latin typeface="Cambria"/>
                <a:ea typeface="Cambria"/>
              </a:rPr>
              <a:t>The </a:t>
            </a:r>
            <a:r>
              <a:rPr lang="en-US" dirty="0" err="1">
                <a:latin typeface="Cambria"/>
                <a:ea typeface="Cambria"/>
              </a:rPr>
              <a:t>Github</a:t>
            </a:r>
            <a:r>
              <a:rPr lang="en-US" dirty="0">
                <a:latin typeface="Cambria"/>
                <a:ea typeface="Cambria"/>
              </a:rPr>
              <a:t> link provided with public access permission.</a:t>
            </a:r>
            <a:endParaRPr lang="en-US" dirty="0"/>
          </a:p>
          <a:p>
            <a:pPr marL="342900" indent="-190500" algn="just">
              <a:spcBef>
                <a:spcPts val="0"/>
              </a:spcBef>
              <a:buSzPct val="100000"/>
              <a:buFont typeface="Arial"/>
              <a:buNone/>
              <a:defRPr/>
            </a:pPr>
            <a:endParaRPr lang="en-US" dirty="0">
              <a:latin typeface="Cambria"/>
              <a:ea typeface="Cambria"/>
            </a:endParaRPr>
          </a:p>
          <a:p>
            <a:pPr marL="342900" indent="-190500" algn="just">
              <a:spcBef>
                <a:spcPts val="0"/>
              </a:spcBef>
              <a:buSzPct val="100000"/>
              <a:buFont typeface="Arial"/>
              <a:buNone/>
              <a:defRPr/>
            </a:pPr>
            <a:r>
              <a:rPr lang="en-US" b="1" u="sng" dirty="0" err="1">
                <a:solidFill>
                  <a:schemeClr val="accent2">
                    <a:lumMod val="75000"/>
                  </a:schemeClr>
                </a:solidFill>
                <a:latin typeface="Cambria"/>
                <a:ea typeface="Cambria"/>
                <a:hlinkClick r:id="rId2" tooltip="https://github.com/Manojgodavarthii/Capstone_Project"/>
              </a:rPr>
              <a:t>Github</a:t>
            </a:r>
            <a:r>
              <a:rPr lang="en-US" b="1" u="sng" dirty="0">
                <a:solidFill>
                  <a:schemeClr val="accent2">
                    <a:lumMod val="75000"/>
                  </a:schemeClr>
                </a:solidFill>
                <a:latin typeface="Cambria"/>
                <a:ea typeface="Cambria"/>
                <a:hlinkClick r:id="rId2" tooltip="https://github.com/Manojgodavarthii/Capstone_Project"/>
              </a:rPr>
              <a:t> Link</a:t>
            </a:r>
            <a:endParaRPr lang="en-US" b="1" u="sng" dirty="0">
              <a:solidFill>
                <a:schemeClr val="accent2">
                  <a:lumMod val="75000"/>
                </a:schemeClr>
              </a:solidFill>
              <a:latin typeface="Cambria"/>
              <a:ea typeface="Cambria"/>
            </a:endParaRPr>
          </a:p>
          <a:p>
            <a:pPr marL="342900" indent="-190500" algn="just">
              <a:spcBef>
                <a:spcPts val="0"/>
              </a:spcBef>
              <a:buSzPct val="100000"/>
              <a:buFont typeface="Arial"/>
              <a:buNone/>
              <a:defRPr/>
            </a:pPr>
            <a:endParaRPr lang="en-US" b="1" u="sng" dirty="0">
              <a:solidFill>
                <a:schemeClr val="accent2">
                  <a:lumMod val="75000"/>
                </a:schemeClr>
              </a:solidFill>
              <a:latin typeface="Cambria"/>
              <a:ea typeface="Cambria"/>
            </a:endParaRPr>
          </a:p>
          <a:p>
            <a:pPr marL="342900" indent="-190500" algn="just">
              <a:spcBef>
                <a:spcPts val="0"/>
              </a:spcBef>
              <a:buSzPct val="100000"/>
              <a:buFont typeface="Arial"/>
              <a:buNone/>
              <a:defRPr/>
            </a:pPr>
            <a:r>
              <a:rPr lang="en-US" dirty="0">
                <a:latin typeface="Cambria" panose="02040503050406030204" pitchFamily="18" charset="0"/>
                <a:ea typeface="Cambria" panose="02040503050406030204" pitchFamily="18" charset="0"/>
              </a:rPr>
              <a:t>https://github.com/Asma603</a:t>
            </a:r>
          </a:p>
          <a:p>
            <a:endParaRPr lang="en-IN" dirty="0"/>
          </a:p>
        </p:txBody>
      </p:sp>
    </p:spTree>
    <p:extLst>
      <p:ext uri="{BB962C8B-B14F-4D97-AF65-F5344CB8AC3E}">
        <p14:creationId xmlns:p14="http://schemas.microsoft.com/office/powerpoint/2010/main" val="195466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a:defRPr/>
            </a:pPr>
            <a:r>
              <a:rPr lang="en-US" dirty="0">
                <a:latin typeface="Book Antiqua"/>
                <a:ea typeface="Book Antiqua"/>
                <a:cs typeface="Book Antiqua"/>
              </a:rPr>
              <a:t>https://www.scirp.org/journal/paperinformation?paperid=120727</a:t>
            </a:r>
            <a:endParaRPr lang="en-US" sz="2400" b="0" i="0" u="none" strike="noStrike" cap="none" spc="0" dirty="0">
              <a:solidFill>
                <a:schemeClr val="dk1"/>
              </a:solidFill>
              <a:latin typeface="Book Antiqua"/>
              <a:ea typeface="Book Antiqua"/>
              <a:cs typeface="Book Antiqua"/>
            </a:endParaRPr>
          </a:p>
          <a:p>
            <a:pPr>
              <a:defRPr/>
            </a:pPr>
            <a:r>
              <a:rPr lang="en-US" dirty="0">
                <a:latin typeface="Book Antiqua"/>
                <a:ea typeface="Book Antiqua"/>
                <a:cs typeface="Book Antiqua"/>
              </a:rPr>
              <a:t>Collage senior's </a:t>
            </a:r>
            <a:endParaRPr lang="en-US" dirty="0">
              <a:latin typeface="Book Antiqua"/>
              <a:cs typeface="Book Antiqua"/>
            </a:endParaRPr>
          </a:p>
          <a:p>
            <a:pPr>
              <a:defRPr/>
            </a:pPr>
            <a:r>
              <a:rPr lang="en-US" dirty="0">
                <a:latin typeface="Book Antiqua"/>
                <a:ea typeface="Book Antiqua"/>
                <a:cs typeface="Book Antiqua"/>
              </a:rPr>
              <a:t>Collage Faculty </a:t>
            </a:r>
            <a:endParaRPr lang="en-US" dirty="0">
              <a:latin typeface="Book Antiqua"/>
              <a:cs typeface="Book Antiqua"/>
            </a:endParaRPr>
          </a:p>
          <a:p>
            <a:pPr>
              <a:defRPr/>
            </a:pPr>
            <a:r>
              <a:rPr lang="en-US" dirty="0">
                <a:latin typeface="Book Antiqua"/>
                <a:ea typeface="Book Antiqua"/>
                <a:cs typeface="Book Antiqua"/>
              </a:rPr>
              <a:t>Collage Library </a:t>
            </a: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448</Words>
  <Application>Microsoft Office PowerPoint</Application>
  <PresentationFormat>Widescreen</PresentationFormat>
  <Paragraphs>59</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 Antiqua</vt:lpstr>
      <vt:lpstr>Calibri</vt:lpstr>
      <vt:lpstr>Cambria</vt:lpstr>
      <vt:lpstr>Times New Roman</vt:lpstr>
      <vt:lpstr>Verdana</vt:lpstr>
      <vt:lpstr>Wingdings</vt:lpstr>
      <vt:lpstr>Bioinformatics</vt:lpstr>
      <vt:lpstr>FAKE SOCIAL MEDIA PROFILE DETECTION AND REPORTING</vt:lpstr>
      <vt:lpstr>Content</vt:lpstr>
      <vt:lpstr>Problem Statement Number: PSCS 81 </vt:lpstr>
      <vt:lpstr>Analysis of Problem Statement</vt:lpstr>
      <vt:lpstr>Analysis of Problem Statement (contd...)</vt:lpstr>
      <vt:lpstr>Analysis of Problem Statement (contd...)</vt:lpstr>
      <vt:lpstr>Timeline of the Project </vt:lpstr>
      <vt:lpstr>Github Link</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ASHWITHA SAI</cp:lastModifiedBy>
  <cp:revision>42</cp:revision>
  <dcterms:modified xsi:type="dcterms:W3CDTF">2025-03-17T10:15:03Z</dcterms:modified>
</cp:coreProperties>
</file>