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2" r:id="rId6"/>
    <p:sldId id="263" r:id="rId7"/>
    <p:sldId id="264" r:id="rId8"/>
    <p:sldId id="265" r:id="rId9"/>
    <p:sldId id="269" r:id="rId10"/>
    <p:sldId id="281" r:id="rId11"/>
    <p:sldId id="270" r:id="rId12"/>
    <p:sldId id="282" r:id="rId13"/>
    <p:sldId id="271" r:id="rId14"/>
    <p:sldId id="283" r:id="rId15"/>
    <p:sldId id="273" r:id="rId16"/>
    <p:sldId id="284" r:id="rId17"/>
    <p:sldId id="274" r:id="rId18"/>
    <p:sldId id="285" r:id="rId19"/>
    <p:sldId id="275" r:id="rId20"/>
    <p:sldId id="286" r:id="rId21"/>
    <p:sldId id="276" r:id="rId22"/>
    <p:sldId id="277" r:id="rId23"/>
    <p:sldId id="266" r:id="rId24"/>
    <p:sldId id="267" r:id="rId25"/>
    <p:sldId id="272" r:id="rId26"/>
    <p:sldId id="268" r:id="rId27"/>
    <p:sldId id="260" r:id="rId28"/>
    <p:sldId id="261"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4CE-FBD8-D848-D9FF-58BEDFDA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C8E61-5BF6-62B0-3658-91335ADB7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16005-892C-2823-1537-B3784AFD8DE6}"/>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EBBAE33B-2E44-DB64-C411-4F4816DCF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9A5C2-8114-33DD-CB45-1BA14AF751FE}"/>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386413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18B2-BB12-E1EB-F224-022E4016B6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8C222-EA49-0BE0-B0A2-948BF75E5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19CDB3-D0E6-6EBD-E584-85F31F201C27}"/>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6E680A5C-CAAE-CDFE-6B88-14D97DA8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6C8B5-2FB1-01BA-93DC-746C06EE5151}"/>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346130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D7BC1-D238-9BD8-EB4D-A91DCB27B8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94C82D-2E91-E69B-A9A1-FFF4B33B7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12B38-AE2D-9C21-D700-ABFDE007FE5D}"/>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3030756A-21B5-CFA5-69DF-F3952489B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F0706-A29C-FB19-819D-5FCFAE22B6DD}"/>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67651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8F81-59AC-8C16-4C9E-7018D60BD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4DCDA-A1DD-5BB4-287E-DF36A7CEB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AEE5C0-9DDB-A8D2-A278-6C21BDE6C98C}"/>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96B95A79-7F5D-C149-DC19-8EF27FF4F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45FC7-EE9B-7234-C861-A5552CE19C32}"/>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152301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84DD-6DB9-9338-5559-1AD5F0EB7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7D679-D647-E9EB-806D-D8515285D5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F1077-5049-BE11-0ED0-DD0D29D2F265}"/>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7F76C30D-7AFA-4643-FEB9-F6893A002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55C00-DF08-FB76-5B30-105D83038ACA}"/>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240374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5FBC-84FE-1CAB-96AD-3AB3709BF8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CCAE5-C8BC-B65D-11DA-314E2A1F2C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3B82C-1482-6ABA-0F1B-CFBE33F12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80AA4C-D3B3-C5AD-2152-31526A3C9CEB}"/>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6" name="Footer Placeholder 5">
            <a:extLst>
              <a:ext uri="{FF2B5EF4-FFF2-40B4-BE49-F238E27FC236}">
                <a16:creationId xmlns:a16="http://schemas.microsoft.com/office/drawing/2014/main" id="{1F0ACF3F-6C57-0A59-09CB-ADD8D2670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85E82-D569-7F39-12D3-7EACBBBA2107}"/>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201739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BDEB-96DE-4AAB-FB1C-459168A65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41DC30-E96B-FF6E-55E1-047CC332A8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A9DA0-E0BB-9328-BBFE-C0C551504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2D8F9C-4019-363B-7008-590F85366D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76455E-F26E-49F7-A0BA-1F90F65A3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ECF78-1A16-9F36-E985-18CD88E78177}"/>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8" name="Footer Placeholder 7">
            <a:extLst>
              <a:ext uri="{FF2B5EF4-FFF2-40B4-BE49-F238E27FC236}">
                <a16:creationId xmlns:a16="http://schemas.microsoft.com/office/drawing/2014/main" id="{B776BF71-A0F2-9414-81C9-736EC3448E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781D36-79D0-CAA9-69CD-232CD30CC84E}"/>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174077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6831-64BC-B9AB-1387-A8911295C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80791-CDDD-92C4-4A28-E129E6B9C600}"/>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4" name="Footer Placeholder 3">
            <a:extLst>
              <a:ext uri="{FF2B5EF4-FFF2-40B4-BE49-F238E27FC236}">
                <a16:creationId xmlns:a16="http://schemas.microsoft.com/office/drawing/2014/main" id="{3B7B4FD4-19D6-1480-4C0E-2E7566906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29B05-06E1-339A-AD60-95F417982AB5}"/>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67534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E4AAA8-47D7-A869-77F5-5DD78AC14765}"/>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3" name="Footer Placeholder 2">
            <a:extLst>
              <a:ext uri="{FF2B5EF4-FFF2-40B4-BE49-F238E27FC236}">
                <a16:creationId xmlns:a16="http://schemas.microsoft.com/office/drawing/2014/main" id="{74506A31-AB91-F499-6967-DB5C9DD866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84CAA8-F8B1-06ED-8FC6-AEF4DABD72A8}"/>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179674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F473-F3D1-CA38-A70B-7DE839235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280B6F-79E4-7C15-E48C-D29D9C147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07278-EF0F-D472-FF09-CDE00B39C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16A1F-6B37-CEFC-9D29-379A66436BBF}"/>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6" name="Footer Placeholder 5">
            <a:extLst>
              <a:ext uri="{FF2B5EF4-FFF2-40B4-BE49-F238E27FC236}">
                <a16:creationId xmlns:a16="http://schemas.microsoft.com/office/drawing/2014/main" id="{FD48F0EC-CF2E-D63C-3DCF-7CF460E5A5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24383-7475-D824-7EE6-F15723F69A5B}"/>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207424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132D-B084-AB3F-0E37-04246CBDB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06FE12-5248-BAA9-91DD-C9C49FCBD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F208D5-4FA6-8C95-52F5-383601CF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68D2-88C6-9EC8-C29C-9067B5B3F49F}"/>
              </a:ext>
            </a:extLst>
          </p:cNvPr>
          <p:cNvSpPr>
            <a:spLocks noGrp="1"/>
          </p:cNvSpPr>
          <p:nvPr>
            <p:ph type="dt" sz="half" idx="10"/>
          </p:nvPr>
        </p:nvSpPr>
        <p:spPr/>
        <p:txBody>
          <a:bodyPr/>
          <a:lstStyle/>
          <a:p>
            <a:fld id="{DF120A1F-913B-4A41-8D90-83F68AA8FA98}" type="datetimeFigureOut">
              <a:rPr lang="en-US" smtClean="0"/>
              <a:t>12/10/2024</a:t>
            </a:fld>
            <a:endParaRPr lang="en-US"/>
          </a:p>
        </p:txBody>
      </p:sp>
      <p:sp>
        <p:nvSpPr>
          <p:cNvPr id="6" name="Footer Placeholder 5">
            <a:extLst>
              <a:ext uri="{FF2B5EF4-FFF2-40B4-BE49-F238E27FC236}">
                <a16:creationId xmlns:a16="http://schemas.microsoft.com/office/drawing/2014/main" id="{9E1A871C-56DC-6167-6042-56C1D4E3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42BCFF-E46C-D18E-F41B-29EECDA5F15F}"/>
              </a:ext>
            </a:extLst>
          </p:cNvPr>
          <p:cNvSpPr>
            <a:spLocks noGrp="1"/>
          </p:cNvSpPr>
          <p:nvPr>
            <p:ph type="sldNum" sz="quarter" idx="12"/>
          </p:nvPr>
        </p:nvSpPr>
        <p:spPr/>
        <p:txBody>
          <a:bodyPr/>
          <a:lstStyle/>
          <a:p>
            <a:fld id="{E39F4C8C-B862-44AF-8B2C-CFC40BA1F84E}" type="slidenum">
              <a:rPr lang="en-US" smtClean="0"/>
              <a:t>‹#›</a:t>
            </a:fld>
            <a:endParaRPr lang="en-US"/>
          </a:p>
        </p:txBody>
      </p:sp>
    </p:spTree>
    <p:extLst>
      <p:ext uri="{BB962C8B-B14F-4D97-AF65-F5344CB8AC3E}">
        <p14:creationId xmlns:p14="http://schemas.microsoft.com/office/powerpoint/2010/main" val="328053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7262B-B4C4-F173-1EA6-4C1429DB7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82B80-0ED4-EA7F-643C-47691FC28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5D135-541B-01CD-9224-3496E2FF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120A1F-913B-4A41-8D90-83F68AA8FA98}" type="datetimeFigureOut">
              <a:rPr lang="en-US" smtClean="0"/>
              <a:t>12/10/2024</a:t>
            </a:fld>
            <a:endParaRPr lang="en-US"/>
          </a:p>
        </p:txBody>
      </p:sp>
      <p:sp>
        <p:nvSpPr>
          <p:cNvPr id="5" name="Footer Placeholder 4">
            <a:extLst>
              <a:ext uri="{FF2B5EF4-FFF2-40B4-BE49-F238E27FC236}">
                <a16:creationId xmlns:a16="http://schemas.microsoft.com/office/drawing/2014/main" id="{5148FB2C-A021-F9FA-3E3D-57A4E23D0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49AEED-3FA1-9E10-27ED-375FA918A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9F4C8C-B862-44AF-8B2C-CFC40BA1F84E}" type="slidenum">
              <a:rPr lang="en-US" smtClean="0"/>
              <a:t>‹#›</a:t>
            </a:fld>
            <a:endParaRPr lang="en-US"/>
          </a:p>
        </p:txBody>
      </p:sp>
    </p:spTree>
    <p:extLst>
      <p:ext uri="{BB962C8B-B14F-4D97-AF65-F5344CB8AC3E}">
        <p14:creationId xmlns:p14="http://schemas.microsoft.com/office/powerpoint/2010/main" val="404570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7AF7-8D1A-2E10-CAE7-B863BB72649D}"/>
              </a:ext>
            </a:extLst>
          </p:cNvPr>
          <p:cNvSpPr>
            <a:spLocks noGrp="1"/>
          </p:cNvSpPr>
          <p:nvPr>
            <p:ph type="ctrTitle"/>
          </p:nvPr>
        </p:nvSpPr>
        <p:spPr/>
        <p:txBody>
          <a:bodyPr>
            <a:normAutofit fontScale="90000"/>
          </a:bodyPr>
          <a:lstStyle/>
          <a:p>
            <a:br>
              <a:rPr lang="en-US" dirty="0"/>
            </a:br>
            <a:r>
              <a:rPr lang="en-US" dirty="0"/>
              <a:t>Breast Cancer Wisconsin (Diagnostic) Data Set</a:t>
            </a:r>
          </a:p>
        </p:txBody>
      </p:sp>
      <p:sp>
        <p:nvSpPr>
          <p:cNvPr id="3" name="Subtitle 2">
            <a:extLst>
              <a:ext uri="{FF2B5EF4-FFF2-40B4-BE49-F238E27FC236}">
                <a16:creationId xmlns:a16="http://schemas.microsoft.com/office/drawing/2014/main" id="{1AE4A479-3F6E-F505-9764-867369E18D64}"/>
              </a:ext>
            </a:extLst>
          </p:cNvPr>
          <p:cNvSpPr>
            <a:spLocks noGrp="1"/>
          </p:cNvSpPr>
          <p:nvPr>
            <p:ph type="subTitle" idx="1"/>
          </p:nvPr>
        </p:nvSpPr>
        <p:spPr/>
        <p:txBody>
          <a:bodyPr/>
          <a:lstStyle/>
          <a:p>
            <a:r>
              <a:rPr lang="en-US" dirty="0"/>
              <a:t>Asma Abdolijomoor </a:t>
            </a:r>
          </a:p>
          <a:p>
            <a:r>
              <a:rPr lang="en-US" dirty="0"/>
              <a:t>20241212</a:t>
            </a:r>
          </a:p>
        </p:txBody>
      </p:sp>
    </p:spTree>
    <p:extLst>
      <p:ext uri="{BB962C8B-B14F-4D97-AF65-F5344CB8AC3E}">
        <p14:creationId xmlns:p14="http://schemas.microsoft.com/office/powerpoint/2010/main" val="122935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057732-BD34-DBA8-4188-8CD599CA8811}"/>
              </a:ext>
            </a:extLst>
          </p:cNvPr>
          <p:cNvPicPr>
            <a:picLocks noGrp="1" noChangeAspect="1"/>
          </p:cNvPicPr>
          <p:nvPr>
            <p:ph idx="1"/>
          </p:nvPr>
        </p:nvPicPr>
        <p:blipFill>
          <a:blip r:embed="rId2"/>
          <a:stretch>
            <a:fillRect/>
          </a:stretch>
        </p:blipFill>
        <p:spPr>
          <a:xfrm>
            <a:off x="936813" y="108391"/>
            <a:ext cx="4538619" cy="3320609"/>
          </a:xfrm>
        </p:spPr>
      </p:pic>
      <p:pic>
        <p:nvPicPr>
          <p:cNvPr id="7" name="Picture 6">
            <a:extLst>
              <a:ext uri="{FF2B5EF4-FFF2-40B4-BE49-F238E27FC236}">
                <a16:creationId xmlns:a16="http://schemas.microsoft.com/office/drawing/2014/main" id="{E4408EAC-D259-2046-138A-33353D3DD6AF}"/>
              </a:ext>
            </a:extLst>
          </p:cNvPr>
          <p:cNvPicPr>
            <a:picLocks noChangeAspect="1"/>
          </p:cNvPicPr>
          <p:nvPr/>
        </p:nvPicPr>
        <p:blipFill>
          <a:blip r:embed="rId3"/>
          <a:stretch>
            <a:fillRect/>
          </a:stretch>
        </p:blipFill>
        <p:spPr>
          <a:xfrm>
            <a:off x="5981690" y="35963"/>
            <a:ext cx="4565428" cy="3393037"/>
          </a:xfrm>
          <a:prstGeom prst="rect">
            <a:avLst/>
          </a:prstGeom>
        </p:spPr>
      </p:pic>
      <p:pic>
        <p:nvPicPr>
          <p:cNvPr id="9" name="Picture 8">
            <a:extLst>
              <a:ext uri="{FF2B5EF4-FFF2-40B4-BE49-F238E27FC236}">
                <a16:creationId xmlns:a16="http://schemas.microsoft.com/office/drawing/2014/main" id="{78E4EA3D-1C48-027D-922F-D6D17069E952}"/>
              </a:ext>
            </a:extLst>
          </p:cNvPr>
          <p:cNvPicPr>
            <a:picLocks noChangeAspect="1"/>
          </p:cNvPicPr>
          <p:nvPr/>
        </p:nvPicPr>
        <p:blipFill>
          <a:blip r:embed="rId4"/>
          <a:stretch>
            <a:fillRect/>
          </a:stretch>
        </p:blipFill>
        <p:spPr>
          <a:xfrm>
            <a:off x="817830" y="3576168"/>
            <a:ext cx="4318695" cy="3173441"/>
          </a:xfrm>
          <a:prstGeom prst="rect">
            <a:avLst/>
          </a:prstGeom>
        </p:spPr>
      </p:pic>
      <p:pic>
        <p:nvPicPr>
          <p:cNvPr id="11" name="Picture 10">
            <a:extLst>
              <a:ext uri="{FF2B5EF4-FFF2-40B4-BE49-F238E27FC236}">
                <a16:creationId xmlns:a16="http://schemas.microsoft.com/office/drawing/2014/main" id="{0B0EC012-24EA-B4DB-36BD-B4FB435E1588}"/>
              </a:ext>
            </a:extLst>
          </p:cNvPr>
          <p:cNvPicPr>
            <a:picLocks noChangeAspect="1"/>
          </p:cNvPicPr>
          <p:nvPr/>
        </p:nvPicPr>
        <p:blipFill>
          <a:blip r:embed="rId5"/>
          <a:stretch>
            <a:fillRect/>
          </a:stretch>
        </p:blipFill>
        <p:spPr>
          <a:xfrm>
            <a:off x="5981690" y="3428999"/>
            <a:ext cx="4621905" cy="3393038"/>
          </a:xfrm>
          <a:prstGeom prst="rect">
            <a:avLst/>
          </a:prstGeom>
        </p:spPr>
      </p:pic>
    </p:spTree>
    <p:extLst>
      <p:ext uri="{BB962C8B-B14F-4D97-AF65-F5344CB8AC3E}">
        <p14:creationId xmlns:p14="http://schemas.microsoft.com/office/powerpoint/2010/main" val="103773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77EAC-CC99-C637-AB84-00A2D7259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61005-9665-6DCA-A4F7-D41C449E2C74}"/>
              </a:ext>
            </a:extLst>
          </p:cNvPr>
          <p:cNvSpPr>
            <a:spLocks noGrp="1"/>
          </p:cNvSpPr>
          <p:nvPr>
            <p:ph type="title"/>
          </p:nvPr>
        </p:nvSpPr>
        <p:spPr/>
        <p:txBody>
          <a:bodyPr/>
          <a:lstStyle/>
          <a:p>
            <a:r>
              <a:rPr lang="en-US" dirty="0"/>
              <a:t>Boxplot for some of the variables:</a:t>
            </a:r>
          </a:p>
        </p:txBody>
      </p:sp>
      <p:pic>
        <p:nvPicPr>
          <p:cNvPr id="5" name="Picture 4">
            <a:extLst>
              <a:ext uri="{FF2B5EF4-FFF2-40B4-BE49-F238E27FC236}">
                <a16:creationId xmlns:a16="http://schemas.microsoft.com/office/drawing/2014/main" id="{5C4C059F-8C7F-4333-18D9-18A07CAFBBC8}"/>
              </a:ext>
            </a:extLst>
          </p:cNvPr>
          <p:cNvPicPr>
            <a:picLocks noChangeAspect="1"/>
          </p:cNvPicPr>
          <p:nvPr/>
        </p:nvPicPr>
        <p:blipFill>
          <a:blip r:embed="rId2"/>
          <a:stretch>
            <a:fillRect/>
          </a:stretch>
        </p:blipFill>
        <p:spPr>
          <a:xfrm>
            <a:off x="4094759" y="1471632"/>
            <a:ext cx="3672176" cy="2632173"/>
          </a:xfrm>
          <a:prstGeom prst="rect">
            <a:avLst/>
          </a:prstGeom>
        </p:spPr>
      </p:pic>
      <p:pic>
        <p:nvPicPr>
          <p:cNvPr id="7" name="Picture 6">
            <a:extLst>
              <a:ext uri="{FF2B5EF4-FFF2-40B4-BE49-F238E27FC236}">
                <a16:creationId xmlns:a16="http://schemas.microsoft.com/office/drawing/2014/main" id="{C4124375-0A84-BD8C-CC34-7FAF12BC632B}"/>
              </a:ext>
            </a:extLst>
          </p:cNvPr>
          <p:cNvPicPr>
            <a:picLocks noChangeAspect="1"/>
          </p:cNvPicPr>
          <p:nvPr/>
        </p:nvPicPr>
        <p:blipFill>
          <a:blip r:embed="rId3"/>
          <a:stretch>
            <a:fillRect/>
          </a:stretch>
        </p:blipFill>
        <p:spPr>
          <a:xfrm>
            <a:off x="8279353" y="1263937"/>
            <a:ext cx="3647819" cy="2632173"/>
          </a:xfrm>
          <a:prstGeom prst="rect">
            <a:avLst/>
          </a:prstGeom>
        </p:spPr>
      </p:pic>
      <p:pic>
        <p:nvPicPr>
          <p:cNvPr id="9" name="Picture 8">
            <a:extLst>
              <a:ext uri="{FF2B5EF4-FFF2-40B4-BE49-F238E27FC236}">
                <a16:creationId xmlns:a16="http://schemas.microsoft.com/office/drawing/2014/main" id="{F27572CD-6A0C-9F75-5BB0-62751A2C208B}"/>
              </a:ext>
            </a:extLst>
          </p:cNvPr>
          <p:cNvPicPr>
            <a:picLocks noChangeAspect="1"/>
          </p:cNvPicPr>
          <p:nvPr/>
        </p:nvPicPr>
        <p:blipFill>
          <a:blip r:embed="rId4"/>
          <a:stretch>
            <a:fillRect/>
          </a:stretch>
        </p:blipFill>
        <p:spPr>
          <a:xfrm>
            <a:off x="4021974" y="4225827"/>
            <a:ext cx="3744961" cy="2632173"/>
          </a:xfrm>
          <a:prstGeom prst="rect">
            <a:avLst/>
          </a:prstGeom>
        </p:spPr>
      </p:pic>
      <p:pic>
        <p:nvPicPr>
          <p:cNvPr id="11" name="Picture 10">
            <a:extLst>
              <a:ext uri="{FF2B5EF4-FFF2-40B4-BE49-F238E27FC236}">
                <a16:creationId xmlns:a16="http://schemas.microsoft.com/office/drawing/2014/main" id="{CE2F2959-CC6C-4BE5-B6EE-D659B128215A}"/>
              </a:ext>
            </a:extLst>
          </p:cNvPr>
          <p:cNvPicPr>
            <a:picLocks noChangeAspect="1"/>
          </p:cNvPicPr>
          <p:nvPr/>
        </p:nvPicPr>
        <p:blipFill>
          <a:blip r:embed="rId5"/>
          <a:stretch>
            <a:fillRect/>
          </a:stretch>
        </p:blipFill>
        <p:spPr>
          <a:xfrm>
            <a:off x="8279354" y="4103805"/>
            <a:ext cx="3647819" cy="2638961"/>
          </a:xfrm>
          <a:prstGeom prst="rect">
            <a:avLst/>
          </a:prstGeom>
        </p:spPr>
      </p:pic>
      <p:sp>
        <p:nvSpPr>
          <p:cNvPr id="13" name="TextBox 12">
            <a:extLst>
              <a:ext uri="{FF2B5EF4-FFF2-40B4-BE49-F238E27FC236}">
                <a16:creationId xmlns:a16="http://schemas.microsoft.com/office/drawing/2014/main" id="{AE9F6B97-02AD-BACA-5551-0E19EBF844CD}"/>
              </a:ext>
            </a:extLst>
          </p:cNvPr>
          <p:cNvSpPr txBox="1"/>
          <p:nvPr/>
        </p:nvSpPr>
        <p:spPr>
          <a:xfrm>
            <a:off x="675614" y="2304782"/>
            <a:ext cx="2833941" cy="1477328"/>
          </a:xfrm>
          <a:prstGeom prst="rect">
            <a:avLst/>
          </a:prstGeom>
          <a:noFill/>
        </p:spPr>
        <p:txBody>
          <a:bodyPr wrap="square">
            <a:spAutoFit/>
          </a:bodyPr>
          <a:lstStyle/>
          <a:p>
            <a:r>
              <a:rPr lang="en-US" dirty="0"/>
              <a:t>To compare the distribution of these features between malignant and benign cases.</a:t>
            </a:r>
          </a:p>
        </p:txBody>
      </p:sp>
    </p:spTree>
    <p:extLst>
      <p:ext uri="{BB962C8B-B14F-4D97-AF65-F5344CB8AC3E}">
        <p14:creationId xmlns:p14="http://schemas.microsoft.com/office/powerpoint/2010/main" val="390284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1CBC4-B8CA-305F-58E3-EDAAB0AA9DC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C5C85A0-D8B7-D510-C8E5-412929937517}"/>
              </a:ext>
            </a:extLst>
          </p:cNvPr>
          <p:cNvPicPr>
            <a:picLocks noChangeAspect="1"/>
          </p:cNvPicPr>
          <p:nvPr/>
        </p:nvPicPr>
        <p:blipFill>
          <a:blip r:embed="rId2"/>
          <a:stretch>
            <a:fillRect/>
          </a:stretch>
        </p:blipFill>
        <p:spPr>
          <a:xfrm>
            <a:off x="1189046" y="0"/>
            <a:ext cx="4810019" cy="3444730"/>
          </a:xfrm>
          <a:prstGeom prst="rect">
            <a:avLst/>
          </a:prstGeom>
        </p:spPr>
      </p:pic>
      <p:pic>
        <p:nvPicPr>
          <p:cNvPr id="7" name="Picture 6">
            <a:extLst>
              <a:ext uri="{FF2B5EF4-FFF2-40B4-BE49-F238E27FC236}">
                <a16:creationId xmlns:a16="http://schemas.microsoft.com/office/drawing/2014/main" id="{F7F2BFB5-E9E5-DED6-2BB0-D975BBE54F4E}"/>
              </a:ext>
            </a:extLst>
          </p:cNvPr>
          <p:cNvPicPr>
            <a:picLocks noChangeAspect="1"/>
          </p:cNvPicPr>
          <p:nvPr/>
        </p:nvPicPr>
        <p:blipFill>
          <a:blip r:embed="rId3"/>
          <a:stretch>
            <a:fillRect/>
          </a:stretch>
        </p:blipFill>
        <p:spPr>
          <a:xfrm>
            <a:off x="6279488" y="98414"/>
            <a:ext cx="4548369" cy="3247901"/>
          </a:xfrm>
          <a:prstGeom prst="rect">
            <a:avLst/>
          </a:prstGeom>
        </p:spPr>
      </p:pic>
      <p:pic>
        <p:nvPicPr>
          <p:cNvPr id="9" name="Picture 8">
            <a:extLst>
              <a:ext uri="{FF2B5EF4-FFF2-40B4-BE49-F238E27FC236}">
                <a16:creationId xmlns:a16="http://schemas.microsoft.com/office/drawing/2014/main" id="{8FC15312-53E2-4CB0-9037-6B9EC828BB06}"/>
              </a:ext>
            </a:extLst>
          </p:cNvPr>
          <p:cNvPicPr>
            <a:picLocks noChangeAspect="1"/>
          </p:cNvPicPr>
          <p:nvPr/>
        </p:nvPicPr>
        <p:blipFill>
          <a:blip r:embed="rId4"/>
          <a:stretch>
            <a:fillRect/>
          </a:stretch>
        </p:blipFill>
        <p:spPr>
          <a:xfrm>
            <a:off x="1148827" y="3513163"/>
            <a:ext cx="4519667" cy="3247900"/>
          </a:xfrm>
          <a:prstGeom prst="rect">
            <a:avLst/>
          </a:prstGeom>
        </p:spPr>
      </p:pic>
      <p:pic>
        <p:nvPicPr>
          <p:cNvPr id="11" name="Picture 10">
            <a:extLst>
              <a:ext uri="{FF2B5EF4-FFF2-40B4-BE49-F238E27FC236}">
                <a16:creationId xmlns:a16="http://schemas.microsoft.com/office/drawing/2014/main" id="{35063DFD-6BCA-3EF9-D63E-A1644CA94796}"/>
              </a:ext>
            </a:extLst>
          </p:cNvPr>
          <p:cNvPicPr>
            <a:picLocks noChangeAspect="1"/>
          </p:cNvPicPr>
          <p:nvPr/>
        </p:nvPicPr>
        <p:blipFill>
          <a:blip r:embed="rId5"/>
          <a:stretch>
            <a:fillRect/>
          </a:stretch>
        </p:blipFill>
        <p:spPr>
          <a:xfrm>
            <a:off x="6096000" y="3441003"/>
            <a:ext cx="4666005" cy="3392220"/>
          </a:xfrm>
          <a:prstGeom prst="rect">
            <a:avLst/>
          </a:prstGeom>
        </p:spPr>
      </p:pic>
    </p:spTree>
    <p:extLst>
      <p:ext uri="{BB962C8B-B14F-4D97-AF65-F5344CB8AC3E}">
        <p14:creationId xmlns:p14="http://schemas.microsoft.com/office/powerpoint/2010/main" val="4249565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21CB-1390-EFF0-3126-E808FA733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76A70-2947-C77C-819E-30536F40AF13}"/>
              </a:ext>
            </a:extLst>
          </p:cNvPr>
          <p:cNvSpPr>
            <a:spLocks noGrp="1"/>
          </p:cNvSpPr>
          <p:nvPr>
            <p:ph type="title"/>
          </p:nvPr>
        </p:nvSpPr>
        <p:spPr/>
        <p:txBody>
          <a:bodyPr/>
          <a:lstStyle/>
          <a:p>
            <a:r>
              <a:rPr lang="en-US" dirty="0"/>
              <a:t>Density Plot for some of the variables:</a:t>
            </a:r>
          </a:p>
        </p:txBody>
      </p:sp>
      <p:pic>
        <p:nvPicPr>
          <p:cNvPr id="5" name="Content Placeholder 4">
            <a:extLst>
              <a:ext uri="{FF2B5EF4-FFF2-40B4-BE49-F238E27FC236}">
                <a16:creationId xmlns:a16="http://schemas.microsoft.com/office/drawing/2014/main" id="{FE4087D1-2660-AE51-7FAF-63824132730B}"/>
              </a:ext>
            </a:extLst>
          </p:cNvPr>
          <p:cNvPicPr>
            <a:picLocks noGrp="1" noChangeAspect="1"/>
          </p:cNvPicPr>
          <p:nvPr>
            <p:ph idx="1"/>
          </p:nvPr>
        </p:nvPicPr>
        <p:blipFill>
          <a:blip r:embed="rId2"/>
          <a:stretch>
            <a:fillRect/>
          </a:stretch>
        </p:blipFill>
        <p:spPr>
          <a:xfrm>
            <a:off x="1921797" y="1411638"/>
            <a:ext cx="3982254" cy="2851920"/>
          </a:xfrm>
        </p:spPr>
      </p:pic>
      <p:pic>
        <p:nvPicPr>
          <p:cNvPr id="7" name="Picture 6">
            <a:extLst>
              <a:ext uri="{FF2B5EF4-FFF2-40B4-BE49-F238E27FC236}">
                <a16:creationId xmlns:a16="http://schemas.microsoft.com/office/drawing/2014/main" id="{FEB9140D-32B9-C911-4079-B1C306A1041B}"/>
              </a:ext>
            </a:extLst>
          </p:cNvPr>
          <p:cNvPicPr>
            <a:picLocks noChangeAspect="1"/>
          </p:cNvPicPr>
          <p:nvPr/>
        </p:nvPicPr>
        <p:blipFill>
          <a:blip r:embed="rId3"/>
          <a:stretch>
            <a:fillRect/>
          </a:stretch>
        </p:blipFill>
        <p:spPr>
          <a:xfrm>
            <a:off x="6659102" y="1290431"/>
            <a:ext cx="3778278" cy="2694077"/>
          </a:xfrm>
          <a:prstGeom prst="rect">
            <a:avLst/>
          </a:prstGeom>
        </p:spPr>
      </p:pic>
      <p:pic>
        <p:nvPicPr>
          <p:cNvPr id="9" name="Picture 8">
            <a:extLst>
              <a:ext uri="{FF2B5EF4-FFF2-40B4-BE49-F238E27FC236}">
                <a16:creationId xmlns:a16="http://schemas.microsoft.com/office/drawing/2014/main" id="{B32E8B5D-D2C1-B6CA-DBE5-B9FBC30B7076}"/>
              </a:ext>
            </a:extLst>
          </p:cNvPr>
          <p:cNvPicPr>
            <a:picLocks noChangeAspect="1"/>
          </p:cNvPicPr>
          <p:nvPr/>
        </p:nvPicPr>
        <p:blipFill>
          <a:blip r:embed="rId4"/>
          <a:stretch>
            <a:fillRect/>
          </a:stretch>
        </p:blipFill>
        <p:spPr>
          <a:xfrm>
            <a:off x="1921797" y="3984508"/>
            <a:ext cx="3982253" cy="2873492"/>
          </a:xfrm>
          <a:prstGeom prst="rect">
            <a:avLst/>
          </a:prstGeom>
        </p:spPr>
      </p:pic>
      <p:pic>
        <p:nvPicPr>
          <p:cNvPr id="11" name="Picture 10">
            <a:extLst>
              <a:ext uri="{FF2B5EF4-FFF2-40B4-BE49-F238E27FC236}">
                <a16:creationId xmlns:a16="http://schemas.microsoft.com/office/drawing/2014/main" id="{251A17BC-FD95-154A-6C70-442C304D276A}"/>
              </a:ext>
            </a:extLst>
          </p:cNvPr>
          <p:cNvPicPr>
            <a:picLocks noChangeAspect="1"/>
          </p:cNvPicPr>
          <p:nvPr/>
        </p:nvPicPr>
        <p:blipFill>
          <a:blip r:embed="rId5"/>
          <a:stretch>
            <a:fillRect/>
          </a:stretch>
        </p:blipFill>
        <p:spPr>
          <a:xfrm>
            <a:off x="6987648" y="4138742"/>
            <a:ext cx="3778278" cy="2719258"/>
          </a:xfrm>
          <a:prstGeom prst="rect">
            <a:avLst/>
          </a:prstGeom>
        </p:spPr>
      </p:pic>
    </p:spTree>
    <p:extLst>
      <p:ext uri="{BB962C8B-B14F-4D97-AF65-F5344CB8AC3E}">
        <p14:creationId xmlns:p14="http://schemas.microsoft.com/office/powerpoint/2010/main" val="296524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880FA-175C-6596-3061-ADE8227D67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33DDCBB-1AA9-B4E1-51D1-A5E3E2A1A158}"/>
              </a:ext>
            </a:extLst>
          </p:cNvPr>
          <p:cNvPicPr>
            <a:picLocks noChangeAspect="1"/>
          </p:cNvPicPr>
          <p:nvPr/>
        </p:nvPicPr>
        <p:blipFill>
          <a:blip r:embed="rId2"/>
          <a:stretch>
            <a:fillRect/>
          </a:stretch>
        </p:blipFill>
        <p:spPr>
          <a:xfrm>
            <a:off x="885896" y="76996"/>
            <a:ext cx="4940608" cy="3581401"/>
          </a:xfrm>
          <a:prstGeom prst="rect">
            <a:avLst/>
          </a:prstGeom>
        </p:spPr>
      </p:pic>
      <p:pic>
        <p:nvPicPr>
          <p:cNvPr id="7" name="Picture 6">
            <a:extLst>
              <a:ext uri="{FF2B5EF4-FFF2-40B4-BE49-F238E27FC236}">
                <a16:creationId xmlns:a16="http://schemas.microsoft.com/office/drawing/2014/main" id="{036BF1AF-F435-C81A-D95A-48E7E8F3D796}"/>
              </a:ext>
            </a:extLst>
          </p:cNvPr>
          <p:cNvPicPr>
            <a:picLocks noChangeAspect="1"/>
          </p:cNvPicPr>
          <p:nvPr/>
        </p:nvPicPr>
        <p:blipFill>
          <a:blip r:embed="rId3"/>
          <a:stretch>
            <a:fillRect/>
          </a:stretch>
        </p:blipFill>
        <p:spPr>
          <a:xfrm>
            <a:off x="6451556" y="131802"/>
            <a:ext cx="5100561" cy="3581401"/>
          </a:xfrm>
          <a:prstGeom prst="rect">
            <a:avLst/>
          </a:prstGeom>
        </p:spPr>
      </p:pic>
      <p:pic>
        <p:nvPicPr>
          <p:cNvPr id="9" name="Picture 8">
            <a:extLst>
              <a:ext uri="{FF2B5EF4-FFF2-40B4-BE49-F238E27FC236}">
                <a16:creationId xmlns:a16="http://schemas.microsoft.com/office/drawing/2014/main" id="{4624F99B-E0F7-F5A1-B4B1-35D727D60832}"/>
              </a:ext>
            </a:extLst>
          </p:cNvPr>
          <p:cNvPicPr>
            <a:picLocks noChangeAspect="1"/>
          </p:cNvPicPr>
          <p:nvPr/>
        </p:nvPicPr>
        <p:blipFill>
          <a:blip r:embed="rId4"/>
          <a:stretch>
            <a:fillRect/>
          </a:stretch>
        </p:blipFill>
        <p:spPr>
          <a:xfrm>
            <a:off x="1216162" y="3713203"/>
            <a:ext cx="4280077" cy="3067801"/>
          </a:xfrm>
          <a:prstGeom prst="rect">
            <a:avLst/>
          </a:prstGeom>
        </p:spPr>
      </p:pic>
      <p:pic>
        <p:nvPicPr>
          <p:cNvPr id="11" name="Picture 10">
            <a:extLst>
              <a:ext uri="{FF2B5EF4-FFF2-40B4-BE49-F238E27FC236}">
                <a16:creationId xmlns:a16="http://schemas.microsoft.com/office/drawing/2014/main" id="{5615EA26-7481-4E94-B643-1BFA29D4EB4C}"/>
              </a:ext>
            </a:extLst>
          </p:cNvPr>
          <p:cNvPicPr>
            <a:picLocks noChangeAspect="1"/>
          </p:cNvPicPr>
          <p:nvPr/>
        </p:nvPicPr>
        <p:blipFill>
          <a:blip r:embed="rId5"/>
          <a:stretch>
            <a:fillRect/>
          </a:stretch>
        </p:blipFill>
        <p:spPr>
          <a:xfrm>
            <a:off x="6451556" y="3713203"/>
            <a:ext cx="4280077" cy="3085637"/>
          </a:xfrm>
          <a:prstGeom prst="rect">
            <a:avLst/>
          </a:prstGeom>
        </p:spPr>
      </p:pic>
    </p:spTree>
    <p:extLst>
      <p:ext uri="{BB962C8B-B14F-4D97-AF65-F5344CB8AC3E}">
        <p14:creationId xmlns:p14="http://schemas.microsoft.com/office/powerpoint/2010/main" val="140358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99ABF-4344-ED2B-148E-B819A36F5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597D2-F3E2-F79C-F5CF-1234DA8685F3}"/>
              </a:ext>
            </a:extLst>
          </p:cNvPr>
          <p:cNvSpPr>
            <a:spLocks noGrp="1"/>
          </p:cNvSpPr>
          <p:nvPr>
            <p:ph type="title"/>
          </p:nvPr>
        </p:nvSpPr>
        <p:spPr/>
        <p:txBody>
          <a:bodyPr/>
          <a:lstStyle/>
          <a:p>
            <a:r>
              <a:rPr lang="en-US" dirty="0"/>
              <a:t>Violin plot for some of the variables:</a:t>
            </a:r>
          </a:p>
        </p:txBody>
      </p:sp>
      <p:pic>
        <p:nvPicPr>
          <p:cNvPr id="5" name="Content Placeholder 4">
            <a:extLst>
              <a:ext uri="{FF2B5EF4-FFF2-40B4-BE49-F238E27FC236}">
                <a16:creationId xmlns:a16="http://schemas.microsoft.com/office/drawing/2014/main" id="{958161B2-9D3E-70CD-383B-BB85D5B89AF8}"/>
              </a:ext>
            </a:extLst>
          </p:cNvPr>
          <p:cNvPicPr>
            <a:picLocks noGrp="1" noChangeAspect="1"/>
          </p:cNvPicPr>
          <p:nvPr>
            <p:ph idx="1"/>
          </p:nvPr>
        </p:nvPicPr>
        <p:blipFill>
          <a:blip r:embed="rId2"/>
          <a:stretch>
            <a:fillRect/>
          </a:stretch>
        </p:blipFill>
        <p:spPr>
          <a:xfrm>
            <a:off x="1578298" y="1330421"/>
            <a:ext cx="3928724" cy="2838673"/>
          </a:xfrm>
        </p:spPr>
      </p:pic>
      <p:pic>
        <p:nvPicPr>
          <p:cNvPr id="7" name="Picture 6">
            <a:extLst>
              <a:ext uri="{FF2B5EF4-FFF2-40B4-BE49-F238E27FC236}">
                <a16:creationId xmlns:a16="http://schemas.microsoft.com/office/drawing/2014/main" id="{8A0B501A-0408-93E8-E393-CBB287529A61}"/>
              </a:ext>
            </a:extLst>
          </p:cNvPr>
          <p:cNvPicPr>
            <a:picLocks noChangeAspect="1"/>
          </p:cNvPicPr>
          <p:nvPr/>
        </p:nvPicPr>
        <p:blipFill>
          <a:blip r:embed="rId3"/>
          <a:stretch>
            <a:fillRect/>
          </a:stretch>
        </p:blipFill>
        <p:spPr>
          <a:xfrm>
            <a:off x="6587577" y="1373335"/>
            <a:ext cx="3928724" cy="2772882"/>
          </a:xfrm>
          <a:prstGeom prst="rect">
            <a:avLst/>
          </a:prstGeom>
        </p:spPr>
      </p:pic>
      <p:pic>
        <p:nvPicPr>
          <p:cNvPr id="9" name="Picture 8">
            <a:extLst>
              <a:ext uri="{FF2B5EF4-FFF2-40B4-BE49-F238E27FC236}">
                <a16:creationId xmlns:a16="http://schemas.microsoft.com/office/drawing/2014/main" id="{8493E949-0399-F1BB-AC18-9378C171E40C}"/>
              </a:ext>
            </a:extLst>
          </p:cNvPr>
          <p:cNvPicPr>
            <a:picLocks noChangeAspect="1"/>
          </p:cNvPicPr>
          <p:nvPr/>
        </p:nvPicPr>
        <p:blipFill>
          <a:blip r:embed="rId4"/>
          <a:stretch>
            <a:fillRect/>
          </a:stretch>
        </p:blipFill>
        <p:spPr>
          <a:xfrm>
            <a:off x="1699869" y="4174448"/>
            <a:ext cx="3807153" cy="2683552"/>
          </a:xfrm>
          <a:prstGeom prst="rect">
            <a:avLst/>
          </a:prstGeom>
        </p:spPr>
      </p:pic>
      <p:pic>
        <p:nvPicPr>
          <p:cNvPr id="11" name="Picture 10">
            <a:extLst>
              <a:ext uri="{FF2B5EF4-FFF2-40B4-BE49-F238E27FC236}">
                <a16:creationId xmlns:a16="http://schemas.microsoft.com/office/drawing/2014/main" id="{CE8EE000-13D6-9CBF-D8E2-5E8AAD03C6F9}"/>
              </a:ext>
            </a:extLst>
          </p:cNvPr>
          <p:cNvPicPr>
            <a:picLocks noChangeAspect="1"/>
          </p:cNvPicPr>
          <p:nvPr/>
        </p:nvPicPr>
        <p:blipFill>
          <a:blip r:embed="rId5"/>
          <a:stretch>
            <a:fillRect/>
          </a:stretch>
        </p:blipFill>
        <p:spPr>
          <a:xfrm>
            <a:off x="6587577" y="4169094"/>
            <a:ext cx="3807153" cy="2677913"/>
          </a:xfrm>
          <a:prstGeom prst="rect">
            <a:avLst/>
          </a:prstGeom>
        </p:spPr>
      </p:pic>
    </p:spTree>
    <p:extLst>
      <p:ext uri="{BB962C8B-B14F-4D97-AF65-F5344CB8AC3E}">
        <p14:creationId xmlns:p14="http://schemas.microsoft.com/office/powerpoint/2010/main" val="345165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B8FA-C05D-B31D-D12F-51EA7D9571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925BD26-52BA-DD6D-6D58-A35F10C4251C}"/>
              </a:ext>
            </a:extLst>
          </p:cNvPr>
          <p:cNvPicPr>
            <a:picLocks noChangeAspect="1"/>
          </p:cNvPicPr>
          <p:nvPr/>
        </p:nvPicPr>
        <p:blipFill>
          <a:blip r:embed="rId2"/>
          <a:stretch>
            <a:fillRect/>
          </a:stretch>
        </p:blipFill>
        <p:spPr>
          <a:xfrm>
            <a:off x="1188193" y="150137"/>
            <a:ext cx="4498600" cy="3278863"/>
          </a:xfrm>
          <a:prstGeom prst="rect">
            <a:avLst/>
          </a:prstGeom>
        </p:spPr>
      </p:pic>
      <p:pic>
        <p:nvPicPr>
          <p:cNvPr id="7" name="Picture 6">
            <a:extLst>
              <a:ext uri="{FF2B5EF4-FFF2-40B4-BE49-F238E27FC236}">
                <a16:creationId xmlns:a16="http://schemas.microsoft.com/office/drawing/2014/main" id="{15B4F701-6F85-4F62-A983-561C27D8C528}"/>
              </a:ext>
            </a:extLst>
          </p:cNvPr>
          <p:cNvPicPr>
            <a:picLocks noChangeAspect="1"/>
          </p:cNvPicPr>
          <p:nvPr/>
        </p:nvPicPr>
        <p:blipFill>
          <a:blip r:embed="rId3"/>
          <a:stretch>
            <a:fillRect/>
          </a:stretch>
        </p:blipFill>
        <p:spPr>
          <a:xfrm>
            <a:off x="6096000" y="0"/>
            <a:ext cx="4789995" cy="3485545"/>
          </a:xfrm>
          <a:prstGeom prst="rect">
            <a:avLst/>
          </a:prstGeom>
        </p:spPr>
      </p:pic>
      <p:pic>
        <p:nvPicPr>
          <p:cNvPr id="9" name="Picture 8">
            <a:extLst>
              <a:ext uri="{FF2B5EF4-FFF2-40B4-BE49-F238E27FC236}">
                <a16:creationId xmlns:a16="http://schemas.microsoft.com/office/drawing/2014/main" id="{41637BAA-8A1C-0B3E-5841-82FCA4C53E57}"/>
              </a:ext>
            </a:extLst>
          </p:cNvPr>
          <p:cNvPicPr>
            <a:picLocks noChangeAspect="1"/>
          </p:cNvPicPr>
          <p:nvPr/>
        </p:nvPicPr>
        <p:blipFill>
          <a:blip r:embed="rId4"/>
          <a:stretch>
            <a:fillRect/>
          </a:stretch>
        </p:blipFill>
        <p:spPr>
          <a:xfrm>
            <a:off x="1121197" y="3524351"/>
            <a:ext cx="4498600" cy="3280092"/>
          </a:xfrm>
          <a:prstGeom prst="rect">
            <a:avLst/>
          </a:prstGeom>
        </p:spPr>
      </p:pic>
      <p:pic>
        <p:nvPicPr>
          <p:cNvPr id="11" name="Picture 10">
            <a:extLst>
              <a:ext uri="{FF2B5EF4-FFF2-40B4-BE49-F238E27FC236}">
                <a16:creationId xmlns:a16="http://schemas.microsoft.com/office/drawing/2014/main" id="{FE0D204A-5C13-2287-9528-80EBCD7D2D1F}"/>
              </a:ext>
            </a:extLst>
          </p:cNvPr>
          <p:cNvPicPr>
            <a:picLocks noChangeAspect="1"/>
          </p:cNvPicPr>
          <p:nvPr/>
        </p:nvPicPr>
        <p:blipFill>
          <a:blip r:embed="rId5"/>
          <a:stretch>
            <a:fillRect/>
          </a:stretch>
        </p:blipFill>
        <p:spPr>
          <a:xfrm>
            <a:off x="6484007" y="3429000"/>
            <a:ext cx="4752704" cy="3374214"/>
          </a:xfrm>
          <a:prstGeom prst="rect">
            <a:avLst/>
          </a:prstGeom>
        </p:spPr>
      </p:pic>
    </p:spTree>
    <p:extLst>
      <p:ext uri="{BB962C8B-B14F-4D97-AF65-F5344CB8AC3E}">
        <p14:creationId xmlns:p14="http://schemas.microsoft.com/office/powerpoint/2010/main" val="48545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82B09-B1D2-43FE-6199-774C2543C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F7CB1-58FE-6DD7-0C4E-D01B6BDF042B}"/>
              </a:ext>
            </a:extLst>
          </p:cNvPr>
          <p:cNvSpPr>
            <a:spLocks noGrp="1"/>
          </p:cNvSpPr>
          <p:nvPr>
            <p:ph type="title"/>
          </p:nvPr>
        </p:nvSpPr>
        <p:spPr/>
        <p:txBody>
          <a:bodyPr/>
          <a:lstStyle/>
          <a:p>
            <a:r>
              <a:rPr lang="en-US" dirty="0"/>
              <a:t>Facet Density plot of some of the variables:</a:t>
            </a:r>
          </a:p>
        </p:txBody>
      </p:sp>
      <p:pic>
        <p:nvPicPr>
          <p:cNvPr id="5" name="Content Placeholder 4">
            <a:extLst>
              <a:ext uri="{FF2B5EF4-FFF2-40B4-BE49-F238E27FC236}">
                <a16:creationId xmlns:a16="http://schemas.microsoft.com/office/drawing/2014/main" id="{B97AEC9C-B5AD-2498-94C5-B2F6ECA4AC12}"/>
              </a:ext>
            </a:extLst>
          </p:cNvPr>
          <p:cNvPicPr>
            <a:picLocks noGrp="1" noChangeAspect="1"/>
          </p:cNvPicPr>
          <p:nvPr>
            <p:ph idx="1"/>
          </p:nvPr>
        </p:nvPicPr>
        <p:blipFill>
          <a:blip r:embed="rId2"/>
          <a:stretch>
            <a:fillRect/>
          </a:stretch>
        </p:blipFill>
        <p:spPr>
          <a:xfrm>
            <a:off x="1733816" y="1384461"/>
            <a:ext cx="3865965" cy="2736769"/>
          </a:xfrm>
        </p:spPr>
      </p:pic>
      <p:pic>
        <p:nvPicPr>
          <p:cNvPr id="7" name="Picture 6">
            <a:extLst>
              <a:ext uri="{FF2B5EF4-FFF2-40B4-BE49-F238E27FC236}">
                <a16:creationId xmlns:a16="http://schemas.microsoft.com/office/drawing/2014/main" id="{A90F2C9E-045D-F970-F39D-09E25D9677B2}"/>
              </a:ext>
            </a:extLst>
          </p:cNvPr>
          <p:cNvPicPr>
            <a:picLocks noChangeAspect="1"/>
          </p:cNvPicPr>
          <p:nvPr/>
        </p:nvPicPr>
        <p:blipFill>
          <a:blip r:embed="rId3"/>
          <a:stretch>
            <a:fillRect/>
          </a:stretch>
        </p:blipFill>
        <p:spPr>
          <a:xfrm>
            <a:off x="6280636" y="1270820"/>
            <a:ext cx="4019080" cy="2850411"/>
          </a:xfrm>
          <a:prstGeom prst="rect">
            <a:avLst/>
          </a:prstGeom>
        </p:spPr>
      </p:pic>
      <p:pic>
        <p:nvPicPr>
          <p:cNvPr id="9" name="Picture 8">
            <a:extLst>
              <a:ext uri="{FF2B5EF4-FFF2-40B4-BE49-F238E27FC236}">
                <a16:creationId xmlns:a16="http://schemas.microsoft.com/office/drawing/2014/main" id="{F3DE9648-AB09-8A7E-EA8C-FDAEAB20A42F}"/>
              </a:ext>
            </a:extLst>
          </p:cNvPr>
          <p:cNvPicPr>
            <a:picLocks noChangeAspect="1"/>
          </p:cNvPicPr>
          <p:nvPr/>
        </p:nvPicPr>
        <p:blipFill>
          <a:blip r:embed="rId4"/>
          <a:stretch>
            <a:fillRect/>
          </a:stretch>
        </p:blipFill>
        <p:spPr>
          <a:xfrm>
            <a:off x="1714097" y="4121230"/>
            <a:ext cx="3772597" cy="2736769"/>
          </a:xfrm>
          <a:prstGeom prst="rect">
            <a:avLst/>
          </a:prstGeom>
        </p:spPr>
      </p:pic>
      <p:pic>
        <p:nvPicPr>
          <p:cNvPr id="11" name="Picture 10">
            <a:extLst>
              <a:ext uri="{FF2B5EF4-FFF2-40B4-BE49-F238E27FC236}">
                <a16:creationId xmlns:a16="http://schemas.microsoft.com/office/drawing/2014/main" id="{82507C9C-7827-05E9-9AE1-51CB5FC5194A}"/>
              </a:ext>
            </a:extLst>
          </p:cNvPr>
          <p:cNvPicPr>
            <a:picLocks noChangeAspect="1"/>
          </p:cNvPicPr>
          <p:nvPr/>
        </p:nvPicPr>
        <p:blipFill>
          <a:blip r:embed="rId5"/>
          <a:stretch>
            <a:fillRect/>
          </a:stretch>
        </p:blipFill>
        <p:spPr>
          <a:xfrm>
            <a:off x="6458823" y="4121232"/>
            <a:ext cx="3825946" cy="2736768"/>
          </a:xfrm>
          <a:prstGeom prst="rect">
            <a:avLst/>
          </a:prstGeom>
        </p:spPr>
      </p:pic>
    </p:spTree>
    <p:extLst>
      <p:ext uri="{BB962C8B-B14F-4D97-AF65-F5344CB8AC3E}">
        <p14:creationId xmlns:p14="http://schemas.microsoft.com/office/powerpoint/2010/main" val="218369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9107F-FDF4-13ED-70B8-DC12CE8669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AD7299C-349B-CF3B-7E52-C8973BA2320F}"/>
              </a:ext>
            </a:extLst>
          </p:cNvPr>
          <p:cNvPicPr>
            <a:picLocks noChangeAspect="1"/>
          </p:cNvPicPr>
          <p:nvPr/>
        </p:nvPicPr>
        <p:blipFill>
          <a:blip r:embed="rId2"/>
          <a:stretch>
            <a:fillRect/>
          </a:stretch>
        </p:blipFill>
        <p:spPr>
          <a:xfrm>
            <a:off x="986910" y="105491"/>
            <a:ext cx="4601503" cy="3283922"/>
          </a:xfrm>
          <a:prstGeom prst="rect">
            <a:avLst/>
          </a:prstGeom>
        </p:spPr>
      </p:pic>
      <p:pic>
        <p:nvPicPr>
          <p:cNvPr id="7" name="Picture 6">
            <a:extLst>
              <a:ext uri="{FF2B5EF4-FFF2-40B4-BE49-F238E27FC236}">
                <a16:creationId xmlns:a16="http://schemas.microsoft.com/office/drawing/2014/main" id="{8C547ABF-7CFE-8538-F41C-6D478D5C5624}"/>
              </a:ext>
            </a:extLst>
          </p:cNvPr>
          <p:cNvPicPr>
            <a:picLocks noChangeAspect="1"/>
          </p:cNvPicPr>
          <p:nvPr/>
        </p:nvPicPr>
        <p:blipFill>
          <a:blip r:embed="rId3"/>
          <a:stretch>
            <a:fillRect/>
          </a:stretch>
        </p:blipFill>
        <p:spPr>
          <a:xfrm>
            <a:off x="6228250" y="105491"/>
            <a:ext cx="4489071" cy="3256523"/>
          </a:xfrm>
          <a:prstGeom prst="rect">
            <a:avLst/>
          </a:prstGeom>
        </p:spPr>
      </p:pic>
      <p:pic>
        <p:nvPicPr>
          <p:cNvPr id="9" name="Picture 8">
            <a:extLst>
              <a:ext uri="{FF2B5EF4-FFF2-40B4-BE49-F238E27FC236}">
                <a16:creationId xmlns:a16="http://schemas.microsoft.com/office/drawing/2014/main" id="{AEA50A41-303B-E423-AE73-3CAD57A346EE}"/>
              </a:ext>
            </a:extLst>
          </p:cNvPr>
          <p:cNvPicPr>
            <a:picLocks noChangeAspect="1"/>
          </p:cNvPicPr>
          <p:nvPr/>
        </p:nvPicPr>
        <p:blipFill>
          <a:blip r:embed="rId4"/>
          <a:stretch>
            <a:fillRect/>
          </a:stretch>
        </p:blipFill>
        <p:spPr>
          <a:xfrm>
            <a:off x="879388" y="3480821"/>
            <a:ext cx="4709025" cy="3377179"/>
          </a:xfrm>
          <a:prstGeom prst="rect">
            <a:avLst/>
          </a:prstGeom>
        </p:spPr>
      </p:pic>
      <p:pic>
        <p:nvPicPr>
          <p:cNvPr id="11" name="Picture 10">
            <a:extLst>
              <a:ext uri="{FF2B5EF4-FFF2-40B4-BE49-F238E27FC236}">
                <a16:creationId xmlns:a16="http://schemas.microsoft.com/office/drawing/2014/main" id="{6AE79DAC-4BE9-F4C1-7728-657C9F269B62}"/>
              </a:ext>
            </a:extLst>
          </p:cNvPr>
          <p:cNvPicPr>
            <a:picLocks noChangeAspect="1"/>
          </p:cNvPicPr>
          <p:nvPr/>
        </p:nvPicPr>
        <p:blipFill>
          <a:blip r:embed="rId5"/>
          <a:stretch>
            <a:fillRect/>
          </a:stretch>
        </p:blipFill>
        <p:spPr>
          <a:xfrm>
            <a:off x="6168895" y="3429000"/>
            <a:ext cx="4530244" cy="3256523"/>
          </a:xfrm>
          <a:prstGeom prst="rect">
            <a:avLst/>
          </a:prstGeom>
        </p:spPr>
      </p:pic>
    </p:spTree>
    <p:extLst>
      <p:ext uri="{BB962C8B-B14F-4D97-AF65-F5344CB8AC3E}">
        <p14:creationId xmlns:p14="http://schemas.microsoft.com/office/powerpoint/2010/main" val="1032323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EF91F-959E-574C-E72C-AEB48365D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6DE3B-C662-4E94-20F4-4F96182F15F2}"/>
              </a:ext>
            </a:extLst>
          </p:cNvPr>
          <p:cNvSpPr>
            <a:spLocks noGrp="1"/>
          </p:cNvSpPr>
          <p:nvPr>
            <p:ph type="title"/>
          </p:nvPr>
        </p:nvSpPr>
        <p:spPr/>
        <p:txBody>
          <a:bodyPr/>
          <a:lstStyle/>
          <a:p>
            <a:r>
              <a:rPr lang="en-US" dirty="0"/>
              <a:t>Pair pot of some of the variables:</a:t>
            </a:r>
          </a:p>
        </p:txBody>
      </p:sp>
      <p:pic>
        <p:nvPicPr>
          <p:cNvPr id="5" name="Content Placeholder 4">
            <a:extLst>
              <a:ext uri="{FF2B5EF4-FFF2-40B4-BE49-F238E27FC236}">
                <a16:creationId xmlns:a16="http://schemas.microsoft.com/office/drawing/2014/main" id="{EC77B45F-6483-C7F9-B061-D1E5CD9373A0}"/>
              </a:ext>
            </a:extLst>
          </p:cNvPr>
          <p:cNvPicPr>
            <a:picLocks noGrp="1" noChangeAspect="1"/>
          </p:cNvPicPr>
          <p:nvPr>
            <p:ph idx="1"/>
          </p:nvPr>
        </p:nvPicPr>
        <p:blipFill>
          <a:blip r:embed="rId2"/>
          <a:stretch>
            <a:fillRect/>
          </a:stretch>
        </p:blipFill>
        <p:spPr>
          <a:xfrm>
            <a:off x="2126076" y="1417739"/>
            <a:ext cx="7766766" cy="5440261"/>
          </a:xfrm>
        </p:spPr>
      </p:pic>
    </p:spTree>
    <p:extLst>
      <p:ext uri="{BB962C8B-B14F-4D97-AF65-F5344CB8AC3E}">
        <p14:creationId xmlns:p14="http://schemas.microsoft.com/office/powerpoint/2010/main" val="170904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1AC9-6219-798A-F1E5-AD004B244E16}"/>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F16EE29B-7AA1-06BF-172B-34345605058B}"/>
              </a:ext>
            </a:extLst>
          </p:cNvPr>
          <p:cNvSpPr>
            <a:spLocks noGrp="1"/>
          </p:cNvSpPr>
          <p:nvPr>
            <p:ph idx="1"/>
          </p:nvPr>
        </p:nvSpPr>
        <p:spPr/>
        <p:txBody>
          <a:bodyPr/>
          <a:lstStyle/>
          <a:p>
            <a:r>
              <a:rPr lang="en-US" dirty="0"/>
              <a:t>The “Breast Cancer Wisconsin (Diagnostic) Data Set” contains features that describe characteristics of cell nuclei present in breast cancer biopsies. </a:t>
            </a:r>
          </a:p>
          <a:p>
            <a:r>
              <a:rPr lang="en-US" dirty="0"/>
              <a:t>These features are extracted from digitized images of fine needle aspirate (FNA) samples from breast cancer patients. </a:t>
            </a:r>
          </a:p>
          <a:p>
            <a:r>
              <a:rPr lang="en-US" dirty="0"/>
              <a:t>The dataset is used for distinguishing between malignant and benign tumors.</a:t>
            </a:r>
          </a:p>
          <a:p>
            <a:r>
              <a:rPr lang="en-US" dirty="0"/>
              <a:t>The features are primarily derived from measurements taken from a breast mass image, and they provide insights into the shape, texture, and structure of the tumor cells.</a:t>
            </a:r>
          </a:p>
          <a:p>
            <a:endParaRPr lang="en-US" dirty="0"/>
          </a:p>
        </p:txBody>
      </p:sp>
    </p:spTree>
    <p:extLst>
      <p:ext uri="{BB962C8B-B14F-4D97-AF65-F5344CB8AC3E}">
        <p14:creationId xmlns:p14="http://schemas.microsoft.com/office/powerpoint/2010/main" val="406954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642CB-EADC-67B1-9712-0A88BE09E8E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AB69342-A1EE-F6BC-C6F3-46E83DA09778}"/>
              </a:ext>
            </a:extLst>
          </p:cNvPr>
          <p:cNvPicPr>
            <a:picLocks noChangeAspect="1"/>
          </p:cNvPicPr>
          <p:nvPr/>
        </p:nvPicPr>
        <p:blipFill>
          <a:blip r:embed="rId2"/>
          <a:stretch>
            <a:fillRect/>
          </a:stretch>
        </p:blipFill>
        <p:spPr>
          <a:xfrm>
            <a:off x="1803634" y="161377"/>
            <a:ext cx="8724550" cy="6432165"/>
          </a:xfrm>
          <a:prstGeom prst="rect">
            <a:avLst/>
          </a:prstGeom>
        </p:spPr>
      </p:pic>
    </p:spTree>
    <p:extLst>
      <p:ext uri="{BB962C8B-B14F-4D97-AF65-F5344CB8AC3E}">
        <p14:creationId xmlns:p14="http://schemas.microsoft.com/office/powerpoint/2010/main" val="204151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A817A-2915-56B4-D0E7-A1086FE08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E2EEC-6307-2DEE-8B1C-2255E27293B9}"/>
              </a:ext>
            </a:extLst>
          </p:cNvPr>
          <p:cNvSpPr>
            <a:spLocks noGrp="1"/>
          </p:cNvSpPr>
          <p:nvPr>
            <p:ph type="title"/>
          </p:nvPr>
        </p:nvSpPr>
        <p:spPr/>
        <p:txBody>
          <a:bodyPr/>
          <a:lstStyle/>
          <a:p>
            <a:r>
              <a:rPr lang="en-US" dirty="0"/>
              <a:t>Count of Malignant vs Benign Tumors:</a:t>
            </a:r>
          </a:p>
        </p:txBody>
      </p:sp>
      <p:pic>
        <p:nvPicPr>
          <p:cNvPr id="5" name="Content Placeholder 4">
            <a:extLst>
              <a:ext uri="{FF2B5EF4-FFF2-40B4-BE49-F238E27FC236}">
                <a16:creationId xmlns:a16="http://schemas.microsoft.com/office/drawing/2014/main" id="{7B95B1D5-DD12-1395-DA7C-D720DBA8BDDD}"/>
              </a:ext>
            </a:extLst>
          </p:cNvPr>
          <p:cNvPicPr>
            <a:picLocks noGrp="1" noChangeAspect="1"/>
          </p:cNvPicPr>
          <p:nvPr>
            <p:ph idx="1"/>
          </p:nvPr>
        </p:nvPicPr>
        <p:blipFill>
          <a:blip r:embed="rId2"/>
          <a:stretch>
            <a:fillRect/>
          </a:stretch>
        </p:blipFill>
        <p:spPr>
          <a:xfrm>
            <a:off x="2533476" y="1871571"/>
            <a:ext cx="6430385" cy="4747138"/>
          </a:xfrm>
        </p:spPr>
      </p:pic>
    </p:spTree>
    <p:extLst>
      <p:ext uri="{BB962C8B-B14F-4D97-AF65-F5344CB8AC3E}">
        <p14:creationId xmlns:p14="http://schemas.microsoft.com/office/powerpoint/2010/main" val="230803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5C30-530B-A34D-A13F-271657F87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19B70-52C6-8279-2C7D-F8F31BD95047}"/>
              </a:ext>
            </a:extLst>
          </p:cNvPr>
          <p:cNvSpPr>
            <a:spLocks noGrp="1"/>
          </p:cNvSpPr>
          <p:nvPr>
            <p:ph type="title"/>
          </p:nvPr>
        </p:nvSpPr>
        <p:spPr/>
        <p:txBody>
          <a:bodyPr/>
          <a:lstStyle/>
          <a:p>
            <a:r>
              <a:rPr lang="en-US" dirty="0"/>
              <a:t>Scree plot:</a:t>
            </a:r>
          </a:p>
        </p:txBody>
      </p:sp>
      <p:pic>
        <p:nvPicPr>
          <p:cNvPr id="5" name="Content Placeholder 4">
            <a:extLst>
              <a:ext uri="{FF2B5EF4-FFF2-40B4-BE49-F238E27FC236}">
                <a16:creationId xmlns:a16="http://schemas.microsoft.com/office/drawing/2014/main" id="{0EF608A3-62A0-896A-8332-96C6FEF1D907}"/>
              </a:ext>
            </a:extLst>
          </p:cNvPr>
          <p:cNvPicPr>
            <a:picLocks noGrp="1" noChangeAspect="1"/>
          </p:cNvPicPr>
          <p:nvPr>
            <p:ph idx="1"/>
          </p:nvPr>
        </p:nvPicPr>
        <p:blipFill>
          <a:blip r:embed="rId2"/>
          <a:stretch>
            <a:fillRect/>
          </a:stretch>
        </p:blipFill>
        <p:spPr>
          <a:xfrm>
            <a:off x="1993518" y="1772643"/>
            <a:ext cx="7239590" cy="4938550"/>
          </a:xfrm>
        </p:spPr>
      </p:pic>
    </p:spTree>
    <p:extLst>
      <p:ext uri="{BB962C8B-B14F-4D97-AF65-F5344CB8AC3E}">
        <p14:creationId xmlns:p14="http://schemas.microsoft.com/office/powerpoint/2010/main" val="345593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E8E35-0055-DBD3-8201-E03B992DD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F4022-9B72-4600-ED0F-4763FFFB13BA}"/>
              </a:ext>
            </a:extLst>
          </p:cNvPr>
          <p:cNvSpPr>
            <a:spLocks noGrp="1"/>
          </p:cNvSpPr>
          <p:nvPr>
            <p:ph type="title"/>
          </p:nvPr>
        </p:nvSpPr>
        <p:spPr/>
        <p:txBody>
          <a:bodyPr/>
          <a:lstStyle/>
          <a:p>
            <a:r>
              <a:rPr lang="en-US" dirty="0"/>
              <a:t>PCA results:</a:t>
            </a:r>
          </a:p>
        </p:txBody>
      </p:sp>
      <p:pic>
        <p:nvPicPr>
          <p:cNvPr id="5" name="Content Placeholder 4">
            <a:extLst>
              <a:ext uri="{FF2B5EF4-FFF2-40B4-BE49-F238E27FC236}">
                <a16:creationId xmlns:a16="http://schemas.microsoft.com/office/drawing/2014/main" id="{9CC156AB-9CE5-DABB-D20C-689186D1D2F6}"/>
              </a:ext>
            </a:extLst>
          </p:cNvPr>
          <p:cNvPicPr>
            <a:picLocks noGrp="1" noChangeAspect="1"/>
          </p:cNvPicPr>
          <p:nvPr>
            <p:ph idx="1"/>
          </p:nvPr>
        </p:nvPicPr>
        <p:blipFill>
          <a:blip r:embed="rId2"/>
          <a:stretch>
            <a:fillRect/>
          </a:stretch>
        </p:blipFill>
        <p:spPr>
          <a:xfrm>
            <a:off x="125690" y="2407411"/>
            <a:ext cx="11940619" cy="2670426"/>
          </a:xfrm>
        </p:spPr>
      </p:pic>
    </p:spTree>
    <p:extLst>
      <p:ext uri="{BB962C8B-B14F-4D97-AF65-F5344CB8AC3E}">
        <p14:creationId xmlns:p14="http://schemas.microsoft.com/office/powerpoint/2010/main" val="125270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169BB-B014-3021-0254-92B9961EF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EB9B3-E7DE-7DD4-1367-652A1431E474}"/>
              </a:ext>
            </a:extLst>
          </p:cNvPr>
          <p:cNvSpPr>
            <a:spLocks noGrp="1"/>
          </p:cNvSpPr>
          <p:nvPr>
            <p:ph type="title"/>
          </p:nvPr>
        </p:nvSpPr>
        <p:spPr/>
        <p:txBody>
          <a:bodyPr/>
          <a:lstStyle/>
          <a:p>
            <a:r>
              <a:rPr lang="en-US" dirty="0"/>
              <a:t>First two Principal Component</a:t>
            </a:r>
          </a:p>
        </p:txBody>
      </p:sp>
      <p:pic>
        <p:nvPicPr>
          <p:cNvPr id="5" name="Content Placeholder 4">
            <a:extLst>
              <a:ext uri="{FF2B5EF4-FFF2-40B4-BE49-F238E27FC236}">
                <a16:creationId xmlns:a16="http://schemas.microsoft.com/office/drawing/2014/main" id="{981F5846-6130-A9DF-28EF-9DDA2E0A387E}"/>
              </a:ext>
            </a:extLst>
          </p:cNvPr>
          <p:cNvPicPr>
            <a:picLocks noGrp="1" noChangeAspect="1"/>
          </p:cNvPicPr>
          <p:nvPr>
            <p:ph idx="1"/>
          </p:nvPr>
        </p:nvPicPr>
        <p:blipFill>
          <a:blip r:embed="rId2"/>
          <a:stretch>
            <a:fillRect/>
          </a:stretch>
        </p:blipFill>
        <p:spPr>
          <a:xfrm>
            <a:off x="2153920" y="1690688"/>
            <a:ext cx="6924153" cy="5052217"/>
          </a:xfrm>
        </p:spPr>
      </p:pic>
    </p:spTree>
    <p:extLst>
      <p:ext uri="{BB962C8B-B14F-4D97-AF65-F5344CB8AC3E}">
        <p14:creationId xmlns:p14="http://schemas.microsoft.com/office/powerpoint/2010/main" val="595674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FC533-A0D4-B017-7779-50EEFE339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0F9DD-54C0-14DF-F8BF-EDB48B3F03DA}"/>
              </a:ext>
            </a:extLst>
          </p:cNvPr>
          <p:cNvSpPr>
            <a:spLocks noGrp="1"/>
          </p:cNvSpPr>
          <p:nvPr>
            <p:ph type="title"/>
          </p:nvPr>
        </p:nvSpPr>
        <p:spPr/>
        <p:txBody>
          <a:bodyPr/>
          <a:lstStyle/>
          <a:p>
            <a:r>
              <a:rPr lang="en-US" dirty="0"/>
              <a:t>Feature Importance analysis:</a:t>
            </a:r>
          </a:p>
        </p:txBody>
      </p:sp>
      <p:pic>
        <p:nvPicPr>
          <p:cNvPr id="5" name="Picture 4">
            <a:extLst>
              <a:ext uri="{FF2B5EF4-FFF2-40B4-BE49-F238E27FC236}">
                <a16:creationId xmlns:a16="http://schemas.microsoft.com/office/drawing/2014/main" id="{DFC44786-E7D4-6E98-29BC-84A6EE202D86}"/>
              </a:ext>
            </a:extLst>
          </p:cNvPr>
          <p:cNvPicPr>
            <a:picLocks noChangeAspect="1"/>
          </p:cNvPicPr>
          <p:nvPr/>
        </p:nvPicPr>
        <p:blipFill>
          <a:blip r:embed="rId2"/>
          <a:stretch>
            <a:fillRect/>
          </a:stretch>
        </p:blipFill>
        <p:spPr>
          <a:xfrm>
            <a:off x="2618576" y="1825625"/>
            <a:ext cx="6655189" cy="4859655"/>
          </a:xfrm>
          <a:prstGeom prst="rect">
            <a:avLst/>
          </a:prstGeom>
        </p:spPr>
      </p:pic>
    </p:spTree>
    <p:extLst>
      <p:ext uri="{BB962C8B-B14F-4D97-AF65-F5344CB8AC3E}">
        <p14:creationId xmlns:p14="http://schemas.microsoft.com/office/powerpoint/2010/main" val="616212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E3313-73EF-F0B1-84B8-ABA5DF0DAD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2F41E-6790-B0E6-9B70-B46881A2FF39}"/>
              </a:ext>
            </a:extLst>
          </p:cNvPr>
          <p:cNvSpPr>
            <a:spLocks noGrp="1"/>
          </p:cNvSpPr>
          <p:nvPr>
            <p:ph type="title"/>
          </p:nvPr>
        </p:nvSpPr>
        <p:spPr/>
        <p:txBody>
          <a:bodyPr/>
          <a:lstStyle/>
          <a:p>
            <a:r>
              <a:rPr lang="en-US" dirty="0"/>
              <a:t>Feature correlation heatmap:</a:t>
            </a:r>
          </a:p>
        </p:txBody>
      </p:sp>
      <p:pic>
        <p:nvPicPr>
          <p:cNvPr id="5" name="Content Placeholder 4">
            <a:extLst>
              <a:ext uri="{FF2B5EF4-FFF2-40B4-BE49-F238E27FC236}">
                <a16:creationId xmlns:a16="http://schemas.microsoft.com/office/drawing/2014/main" id="{9626DFC3-0B5E-D815-7E73-FB1D9CBF0B3C}"/>
              </a:ext>
            </a:extLst>
          </p:cNvPr>
          <p:cNvPicPr>
            <a:picLocks noGrp="1" noChangeAspect="1"/>
          </p:cNvPicPr>
          <p:nvPr>
            <p:ph idx="1"/>
          </p:nvPr>
        </p:nvPicPr>
        <p:blipFill>
          <a:blip r:embed="rId2"/>
          <a:stretch>
            <a:fillRect/>
          </a:stretch>
        </p:blipFill>
        <p:spPr>
          <a:xfrm>
            <a:off x="197138" y="1992121"/>
            <a:ext cx="11797723" cy="4500754"/>
          </a:xfrm>
        </p:spPr>
      </p:pic>
    </p:spTree>
    <p:extLst>
      <p:ext uri="{BB962C8B-B14F-4D97-AF65-F5344CB8AC3E}">
        <p14:creationId xmlns:p14="http://schemas.microsoft.com/office/powerpoint/2010/main" val="350319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1B9CB-59BA-2D40-B329-A623797C5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1DE3E-1D76-A91D-C1A0-4DB6226CFEE5}"/>
              </a:ext>
            </a:extLst>
          </p:cNvPr>
          <p:cNvSpPr>
            <a:spLocks noGrp="1"/>
          </p:cNvSpPr>
          <p:nvPr>
            <p:ph type="title"/>
          </p:nvPr>
        </p:nvSpPr>
        <p:spPr/>
        <p:txBody>
          <a:bodyPr/>
          <a:lstStyle/>
          <a:p>
            <a:r>
              <a:rPr lang="en-US" dirty="0"/>
              <a:t>ROC curve for Breast Cancer Diagnosis Model:</a:t>
            </a:r>
          </a:p>
        </p:txBody>
      </p:sp>
      <p:pic>
        <p:nvPicPr>
          <p:cNvPr id="5" name="Content Placeholder 4">
            <a:extLst>
              <a:ext uri="{FF2B5EF4-FFF2-40B4-BE49-F238E27FC236}">
                <a16:creationId xmlns:a16="http://schemas.microsoft.com/office/drawing/2014/main" id="{D74C82BB-0FF0-3607-DFB3-F1C4D673125B}"/>
              </a:ext>
            </a:extLst>
          </p:cNvPr>
          <p:cNvPicPr>
            <a:picLocks noGrp="1" noChangeAspect="1"/>
          </p:cNvPicPr>
          <p:nvPr>
            <p:ph idx="1"/>
          </p:nvPr>
        </p:nvPicPr>
        <p:blipFill>
          <a:blip r:embed="rId2"/>
          <a:stretch>
            <a:fillRect/>
          </a:stretch>
        </p:blipFill>
        <p:spPr>
          <a:xfrm>
            <a:off x="838200" y="1977883"/>
            <a:ext cx="10435570" cy="4263526"/>
          </a:xfrm>
        </p:spPr>
      </p:pic>
    </p:spTree>
    <p:extLst>
      <p:ext uri="{BB962C8B-B14F-4D97-AF65-F5344CB8AC3E}">
        <p14:creationId xmlns:p14="http://schemas.microsoft.com/office/powerpoint/2010/main" val="2855010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82773-5EB3-B0FF-09EF-D309583B8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494EF-FAE5-4574-8339-04A1C434A941}"/>
              </a:ext>
            </a:extLst>
          </p:cNvPr>
          <p:cNvSpPr>
            <a:spLocks noGrp="1"/>
          </p:cNvSpPr>
          <p:nvPr>
            <p:ph type="title"/>
          </p:nvPr>
        </p:nvSpPr>
        <p:spPr/>
        <p:txBody>
          <a:bodyPr/>
          <a:lstStyle/>
          <a:p>
            <a:r>
              <a:rPr lang="en-US" dirty="0"/>
              <a:t>What does our app do?</a:t>
            </a:r>
          </a:p>
        </p:txBody>
      </p:sp>
      <p:sp>
        <p:nvSpPr>
          <p:cNvPr id="3" name="Content Placeholder 2">
            <a:extLst>
              <a:ext uri="{FF2B5EF4-FFF2-40B4-BE49-F238E27FC236}">
                <a16:creationId xmlns:a16="http://schemas.microsoft.com/office/drawing/2014/main" id="{3A38DC71-192F-0A87-E3EA-8B455DBB4C8B}"/>
              </a:ext>
            </a:extLst>
          </p:cNvPr>
          <p:cNvSpPr>
            <a:spLocks noGrp="1"/>
          </p:cNvSpPr>
          <p:nvPr>
            <p:ph idx="1"/>
          </p:nvPr>
        </p:nvSpPr>
        <p:spPr/>
        <p:txBody>
          <a:bodyPr>
            <a:normAutofit/>
          </a:bodyPr>
          <a:lstStyle/>
          <a:p>
            <a:pPr marL="0" indent="0">
              <a:buNone/>
            </a:pPr>
            <a:r>
              <a:rPr lang="en-US" dirty="0"/>
              <a:t>We developed a prediction model utilizing the top four features identified during the feature importance analysis. The model demonstrated robust performance in distinguishing between malignant and benign cases. These insights powered our Shiny App, designed to classify new cases with high accuracy. Capabilities of the Shiny App: Users can input new case data using the top four features, and the app predicts whether the tumor is malignant or </a:t>
            </a:r>
            <a:r>
              <a:rPr lang="en-US" err="1"/>
              <a:t>benign</a:t>
            </a:r>
            <a:r>
              <a:rPr lang="en-US"/>
              <a:t>. Interactive </a:t>
            </a:r>
            <a:r>
              <a:rPr lang="en-US" dirty="0"/>
              <a:t>visualizations (e.g., feature distributions, heatmaps, PCA scatterplots) allow users to explore the dataset and understand how predictions are made.</a:t>
            </a:r>
          </a:p>
        </p:txBody>
      </p:sp>
    </p:spTree>
    <p:extLst>
      <p:ext uri="{BB962C8B-B14F-4D97-AF65-F5344CB8AC3E}">
        <p14:creationId xmlns:p14="http://schemas.microsoft.com/office/powerpoint/2010/main" val="433907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B4EE6-13A5-A682-5BE3-98EBBA48E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369A5-ED5F-7543-C20E-57F5619D31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90707-4EA1-10B7-29FC-1ED688384E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531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84353-30C6-F491-47AD-ECFD49B10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A0942-EE7D-7239-6939-9BBD05409727}"/>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91FD9FE-C2D2-D358-D5D4-DED79ABD0EA0}"/>
              </a:ext>
            </a:extLst>
          </p:cNvPr>
          <p:cNvSpPr>
            <a:spLocks noGrp="1"/>
          </p:cNvSpPr>
          <p:nvPr>
            <p:ph idx="1"/>
          </p:nvPr>
        </p:nvSpPr>
        <p:spPr/>
        <p:txBody>
          <a:bodyPr/>
          <a:lstStyle/>
          <a:p>
            <a:r>
              <a:rPr lang="en-US" dirty="0"/>
              <a:t>The objective of building this application is to develop a predictive model that classifies cancer using the four most significant features identified through feature importance analysis.</a:t>
            </a:r>
          </a:p>
          <a:p>
            <a:r>
              <a:rPr lang="en-US" dirty="0"/>
              <a:t>This is the path to my </a:t>
            </a:r>
            <a:r>
              <a:rPr lang="en-US" dirty="0" err="1"/>
              <a:t>ShinyApp</a:t>
            </a:r>
            <a:endParaRPr lang="en-US" dirty="0"/>
          </a:p>
          <a:p>
            <a:r>
              <a:rPr lang="en-US" dirty="0"/>
              <a:t>https://github.com/AsmaAbdolijomoor/ShinyApp</a:t>
            </a:r>
          </a:p>
        </p:txBody>
      </p:sp>
    </p:spTree>
    <p:extLst>
      <p:ext uri="{BB962C8B-B14F-4D97-AF65-F5344CB8AC3E}">
        <p14:creationId xmlns:p14="http://schemas.microsoft.com/office/powerpoint/2010/main" val="302986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3B448-3EA2-08EF-EBBD-AF1F4C4BA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31B3C-CDDA-B33E-3E93-30A6EB201FB0}"/>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76749AD8-677F-47F2-57C7-66116FF46DF0}"/>
              </a:ext>
            </a:extLst>
          </p:cNvPr>
          <p:cNvSpPr>
            <a:spLocks noGrp="1"/>
          </p:cNvSpPr>
          <p:nvPr>
            <p:ph idx="1"/>
          </p:nvPr>
        </p:nvSpPr>
        <p:spPr/>
        <p:txBody>
          <a:bodyPr/>
          <a:lstStyle/>
          <a:p>
            <a:r>
              <a:rPr lang="en-US" dirty="0"/>
              <a:t>This dataset was originally collected by Dr. William H. Wolberg at the University of Wisconsin Hospitals, Madison. </a:t>
            </a:r>
          </a:p>
          <a:p>
            <a:r>
              <a:rPr lang="en-US" dirty="0"/>
              <a:t>The dataset is available on </a:t>
            </a:r>
            <a:r>
              <a:rPr lang="en-US" dirty="0" err="1"/>
              <a:t>Keggle</a:t>
            </a:r>
            <a:r>
              <a:rPr lang="en-US" dirty="0"/>
              <a:t> for machine learning classification tasks.</a:t>
            </a:r>
          </a:p>
        </p:txBody>
      </p:sp>
    </p:spTree>
    <p:extLst>
      <p:ext uri="{BB962C8B-B14F-4D97-AF65-F5344CB8AC3E}">
        <p14:creationId xmlns:p14="http://schemas.microsoft.com/office/powerpoint/2010/main" val="15726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3A8FE-4F38-2F51-9BD3-B2811B3C2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29360-0CFA-36D5-4DA5-3127D423EC0A}"/>
              </a:ext>
            </a:extLst>
          </p:cNvPr>
          <p:cNvSpPr>
            <a:spLocks noGrp="1"/>
          </p:cNvSpPr>
          <p:nvPr>
            <p:ph type="title"/>
          </p:nvPr>
        </p:nvSpPr>
        <p:spPr/>
        <p:txBody>
          <a:bodyPr/>
          <a:lstStyle/>
          <a:p>
            <a:r>
              <a:rPr lang="en-US" dirty="0"/>
              <a:t>Columns (Features) of the Dataset</a:t>
            </a:r>
          </a:p>
        </p:txBody>
      </p:sp>
      <p:sp>
        <p:nvSpPr>
          <p:cNvPr id="3" name="Content Placeholder 2">
            <a:extLst>
              <a:ext uri="{FF2B5EF4-FFF2-40B4-BE49-F238E27FC236}">
                <a16:creationId xmlns:a16="http://schemas.microsoft.com/office/drawing/2014/main" id="{63BFB8C8-A708-840D-9683-B8BEA1319440}"/>
              </a:ext>
            </a:extLst>
          </p:cNvPr>
          <p:cNvSpPr>
            <a:spLocks noGrp="1"/>
          </p:cNvSpPr>
          <p:nvPr>
            <p:ph idx="1"/>
          </p:nvPr>
        </p:nvSpPr>
        <p:spPr/>
        <p:txBody>
          <a:bodyPr>
            <a:normAutofit lnSpcReduction="10000"/>
          </a:bodyPr>
          <a:lstStyle/>
          <a:p>
            <a:r>
              <a:rPr lang="en-US" dirty="0"/>
              <a:t>The dataset consists 569 rows (samples) and 32 columns (features), including 1 target variable (diagnosis) and 30 numerical feature columns. The following are the key columns:</a:t>
            </a:r>
          </a:p>
          <a:p>
            <a:r>
              <a:rPr lang="en-US" dirty="0"/>
              <a:t>1. id: A unique identifier for each tumor sample.</a:t>
            </a:r>
          </a:p>
          <a:p>
            <a:r>
              <a:rPr lang="en-US" dirty="0"/>
              <a:t>2. diagnosis: The diagnosis of the tumor (Malignant or Benign.</a:t>
            </a:r>
          </a:p>
          <a:p>
            <a:r>
              <a:rPr lang="en-US" dirty="0"/>
              <a:t>3. </a:t>
            </a:r>
            <a:r>
              <a:rPr lang="en-US" dirty="0" err="1"/>
              <a:t>radius_mean</a:t>
            </a:r>
            <a:r>
              <a:rPr lang="en-US" dirty="0"/>
              <a:t>: The mean of distances from the center to the perimeter of the tumor. </a:t>
            </a:r>
          </a:p>
          <a:p>
            <a:r>
              <a:rPr lang="en-US" dirty="0"/>
              <a:t>4. </a:t>
            </a:r>
            <a:r>
              <a:rPr lang="en-US" dirty="0" err="1"/>
              <a:t>texture_mean</a:t>
            </a:r>
            <a:r>
              <a:rPr lang="en-US" dirty="0"/>
              <a:t>: The mean of the standard deviation of gray-scale values. </a:t>
            </a:r>
          </a:p>
          <a:p>
            <a:r>
              <a:rPr lang="en-US" dirty="0"/>
              <a:t>5. </a:t>
            </a:r>
            <a:r>
              <a:rPr lang="en-US" dirty="0" err="1"/>
              <a:t>perimeter_mean</a:t>
            </a:r>
            <a:r>
              <a:rPr lang="en-US" dirty="0"/>
              <a:t>: The mean of the perimeter of the tumor.</a:t>
            </a:r>
          </a:p>
        </p:txBody>
      </p:sp>
    </p:spTree>
    <p:extLst>
      <p:ext uri="{BB962C8B-B14F-4D97-AF65-F5344CB8AC3E}">
        <p14:creationId xmlns:p14="http://schemas.microsoft.com/office/powerpoint/2010/main" val="4413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03457-56C1-7F78-BC16-D4EBD5EA01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DC58B-541B-AD66-EF3D-64F3ADAF4144}"/>
              </a:ext>
            </a:extLst>
          </p:cNvPr>
          <p:cNvSpPr>
            <a:spLocks noGrp="1"/>
          </p:cNvSpPr>
          <p:nvPr>
            <p:ph type="title"/>
          </p:nvPr>
        </p:nvSpPr>
        <p:spPr/>
        <p:txBody>
          <a:bodyPr/>
          <a:lstStyle/>
          <a:p>
            <a:r>
              <a:rPr lang="en-US" dirty="0"/>
              <a:t>Columns (Features) of the Dataset</a:t>
            </a:r>
          </a:p>
        </p:txBody>
      </p:sp>
      <p:sp>
        <p:nvSpPr>
          <p:cNvPr id="3" name="Content Placeholder 2">
            <a:extLst>
              <a:ext uri="{FF2B5EF4-FFF2-40B4-BE49-F238E27FC236}">
                <a16:creationId xmlns:a16="http://schemas.microsoft.com/office/drawing/2014/main" id="{A4982CAE-794C-A720-F32C-E8E0DA752B96}"/>
              </a:ext>
            </a:extLst>
          </p:cNvPr>
          <p:cNvSpPr>
            <a:spLocks noGrp="1"/>
          </p:cNvSpPr>
          <p:nvPr>
            <p:ph idx="1"/>
          </p:nvPr>
        </p:nvSpPr>
        <p:spPr/>
        <p:txBody>
          <a:bodyPr>
            <a:normAutofit fontScale="92500" lnSpcReduction="10000"/>
          </a:bodyPr>
          <a:lstStyle/>
          <a:p>
            <a:r>
              <a:rPr lang="en-US" dirty="0"/>
              <a:t>6. </a:t>
            </a:r>
            <a:r>
              <a:rPr lang="en-US" dirty="0" err="1"/>
              <a:t>area_mean</a:t>
            </a:r>
            <a:r>
              <a:rPr lang="en-US" dirty="0"/>
              <a:t>: The mean of the tumor area. </a:t>
            </a:r>
          </a:p>
          <a:p>
            <a:r>
              <a:rPr lang="en-US" dirty="0"/>
              <a:t>7. </a:t>
            </a:r>
            <a:r>
              <a:rPr lang="en-US" dirty="0" err="1"/>
              <a:t>smoothness_mean</a:t>
            </a:r>
            <a:r>
              <a:rPr lang="en-US" dirty="0"/>
              <a:t>: The mean of local variation in radius lengths.</a:t>
            </a:r>
          </a:p>
          <a:p>
            <a:r>
              <a:rPr lang="en-US" dirty="0"/>
              <a:t>8. </a:t>
            </a:r>
            <a:r>
              <a:rPr lang="en-US" dirty="0" err="1"/>
              <a:t>compactness_mean</a:t>
            </a:r>
            <a:r>
              <a:rPr lang="en-US" dirty="0"/>
              <a:t>: The mean of the perimeter^2 / area - 1. </a:t>
            </a:r>
          </a:p>
          <a:p>
            <a:r>
              <a:rPr lang="en-US" dirty="0"/>
              <a:t>9. </a:t>
            </a:r>
            <a:r>
              <a:rPr lang="en-US" dirty="0" err="1"/>
              <a:t>concavity_mean</a:t>
            </a:r>
            <a:r>
              <a:rPr lang="en-US" dirty="0"/>
              <a:t>: The mean of the severity of concave portions of the tumor's boundary. </a:t>
            </a:r>
          </a:p>
          <a:p>
            <a:r>
              <a:rPr lang="en-US" dirty="0"/>
              <a:t>10. concave </a:t>
            </a:r>
            <a:r>
              <a:rPr lang="en-US" dirty="0" err="1"/>
              <a:t>points_mean</a:t>
            </a:r>
            <a:r>
              <a:rPr lang="en-US" dirty="0"/>
              <a:t>: The mean of the number of concave points on the tumor's boundary. </a:t>
            </a:r>
          </a:p>
          <a:p>
            <a:r>
              <a:rPr lang="en-US" dirty="0"/>
              <a:t>11. </a:t>
            </a:r>
            <a:r>
              <a:rPr lang="en-US" dirty="0" err="1"/>
              <a:t>symmetry_mean</a:t>
            </a:r>
            <a:r>
              <a:rPr lang="en-US" dirty="0"/>
              <a:t>: The mean of the symmetry of the tumor.</a:t>
            </a:r>
          </a:p>
          <a:p>
            <a:r>
              <a:rPr lang="en-US" dirty="0"/>
              <a:t>12. </a:t>
            </a:r>
            <a:r>
              <a:rPr lang="en-US" dirty="0" err="1"/>
              <a:t>fractal_dimension_mean</a:t>
            </a:r>
            <a:r>
              <a:rPr lang="en-US" dirty="0"/>
              <a:t>: The mean of the fractal dimension of the tumor, which measures the complexity of the tumor's boundary. </a:t>
            </a:r>
          </a:p>
        </p:txBody>
      </p:sp>
    </p:spTree>
    <p:extLst>
      <p:ext uri="{BB962C8B-B14F-4D97-AF65-F5344CB8AC3E}">
        <p14:creationId xmlns:p14="http://schemas.microsoft.com/office/powerpoint/2010/main" val="19022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99665-44F4-E228-F087-E5677578C1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A8D44F-091E-D2C6-D35C-96F27DFBD071}"/>
              </a:ext>
            </a:extLst>
          </p:cNvPr>
          <p:cNvSpPr>
            <a:spLocks noGrp="1"/>
          </p:cNvSpPr>
          <p:nvPr>
            <p:ph type="title"/>
          </p:nvPr>
        </p:nvSpPr>
        <p:spPr/>
        <p:txBody>
          <a:bodyPr/>
          <a:lstStyle/>
          <a:p>
            <a:r>
              <a:rPr lang="en-US" dirty="0"/>
              <a:t>Dataset Structure</a:t>
            </a:r>
          </a:p>
        </p:txBody>
      </p:sp>
      <p:sp>
        <p:nvSpPr>
          <p:cNvPr id="3" name="Content Placeholder 2">
            <a:extLst>
              <a:ext uri="{FF2B5EF4-FFF2-40B4-BE49-F238E27FC236}">
                <a16:creationId xmlns:a16="http://schemas.microsoft.com/office/drawing/2014/main" id="{63C52056-1CC7-EDE1-33C2-8F60117CBD7D}"/>
              </a:ext>
            </a:extLst>
          </p:cNvPr>
          <p:cNvSpPr>
            <a:spLocks noGrp="1"/>
          </p:cNvSpPr>
          <p:nvPr>
            <p:ph idx="1"/>
          </p:nvPr>
        </p:nvSpPr>
        <p:spPr/>
        <p:txBody>
          <a:bodyPr/>
          <a:lstStyle/>
          <a:p>
            <a:pPr marL="0" indent="0">
              <a:buNone/>
            </a:pPr>
            <a:r>
              <a:rPr lang="en-US" dirty="0"/>
              <a:t>The dataset can be organized into the following categories:</a:t>
            </a:r>
          </a:p>
          <a:p>
            <a:r>
              <a:rPr lang="en-US" dirty="0"/>
              <a:t>1. Basic Shape and Size Features (Mean, SE, Worst):</a:t>
            </a:r>
          </a:p>
          <a:p>
            <a:pPr lvl="1"/>
            <a:r>
              <a:rPr lang="en-US" dirty="0"/>
              <a:t>radius, perimeter, area, compactness, concavity, concave points, symmetry, fractal dimension.</a:t>
            </a:r>
          </a:p>
          <a:p>
            <a:r>
              <a:rPr lang="en-US" dirty="0"/>
              <a:t>2. Texture Features:</a:t>
            </a:r>
          </a:p>
          <a:p>
            <a:pPr lvl="1"/>
            <a:r>
              <a:rPr lang="en-US" dirty="0" err="1"/>
              <a:t>texture_mean</a:t>
            </a:r>
            <a:r>
              <a:rPr lang="en-US" dirty="0"/>
              <a:t>, </a:t>
            </a:r>
            <a:r>
              <a:rPr lang="en-US" dirty="0" err="1"/>
              <a:t>texture_se</a:t>
            </a:r>
            <a:r>
              <a:rPr lang="en-US" dirty="0"/>
              <a:t>, </a:t>
            </a:r>
            <a:r>
              <a:rPr lang="en-US" dirty="0" err="1"/>
              <a:t>texture_worst</a:t>
            </a:r>
            <a:r>
              <a:rPr lang="en-US" dirty="0"/>
              <a:t>.</a:t>
            </a:r>
          </a:p>
          <a:p>
            <a:r>
              <a:rPr lang="en-US" dirty="0"/>
              <a:t>3. Statistical </a:t>
            </a:r>
            <a:r>
              <a:rPr lang="en-US" dirty="0" err="1"/>
              <a:t>Properties:The</a:t>
            </a:r>
            <a:r>
              <a:rPr lang="en-US" dirty="0"/>
              <a:t> dataset also contains several statistical properties (mean, standard error, and worst) for each feature.</a:t>
            </a:r>
          </a:p>
        </p:txBody>
      </p:sp>
    </p:spTree>
    <p:extLst>
      <p:ext uri="{BB962C8B-B14F-4D97-AF65-F5344CB8AC3E}">
        <p14:creationId xmlns:p14="http://schemas.microsoft.com/office/powerpoint/2010/main" val="373061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31841-3384-0B94-7F8A-22BC6AAC8F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DAE55-5ACE-8323-5914-24C088738481}"/>
              </a:ext>
            </a:extLst>
          </p:cNvPr>
          <p:cNvSpPr>
            <a:spLocks noGrp="1"/>
          </p:cNvSpPr>
          <p:nvPr>
            <p:ph type="title"/>
          </p:nvPr>
        </p:nvSpPr>
        <p:spPr/>
        <p:txBody>
          <a:bodyPr/>
          <a:lstStyle/>
          <a:p>
            <a:r>
              <a:rPr lang="en-US" dirty="0"/>
              <a:t>Summary for all the variables in the data set:</a:t>
            </a:r>
          </a:p>
        </p:txBody>
      </p:sp>
      <p:pic>
        <p:nvPicPr>
          <p:cNvPr id="6" name="Content Placeholder 5">
            <a:extLst>
              <a:ext uri="{FF2B5EF4-FFF2-40B4-BE49-F238E27FC236}">
                <a16:creationId xmlns:a16="http://schemas.microsoft.com/office/drawing/2014/main" id="{023A4DE8-CE24-D9E4-A34B-3534E9F81818}"/>
              </a:ext>
            </a:extLst>
          </p:cNvPr>
          <p:cNvPicPr>
            <a:picLocks noGrp="1" noChangeAspect="1"/>
          </p:cNvPicPr>
          <p:nvPr>
            <p:ph idx="1"/>
          </p:nvPr>
        </p:nvPicPr>
        <p:blipFill>
          <a:blip r:embed="rId2"/>
          <a:stretch>
            <a:fillRect/>
          </a:stretch>
        </p:blipFill>
        <p:spPr>
          <a:xfrm>
            <a:off x="1605615" y="1405462"/>
            <a:ext cx="8980770" cy="5364454"/>
          </a:xfrm>
        </p:spPr>
      </p:pic>
    </p:spTree>
    <p:extLst>
      <p:ext uri="{BB962C8B-B14F-4D97-AF65-F5344CB8AC3E}">
        <p14:creationId xmlns:p14="http://schemas.microsoft.com/office/powerpoint/2010/main" val="365823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A1267-4245-34BA-93FD-320104DD9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86FAE-6BF7-979C-9A03-FD629BF32610}"/>
              </a:ext>
            </a:extLst>
          </p:cNvPr>
          <p:cNvSpPr>
            <a:spLocks noGrp="1"/>
          </p:cNvSpPr>
          <p:nvPr>
            <p:ph type="title"/>
          </p:nvPr>
        </p:nvSpPr>
        <p:spPr/>
        <p:txBody>
          <a:bodyPr/>
          <a:lstStyle/>
          <a:p>
            <a:r>
              <a:rPr lang="en-US" dirty="0"/>
              <a:t>Histogram of some of the variables:</a:t>
            </a:r>
          </a:p>
        </p:txBody>
      </p:sp>
      <p:pic>
        <p:nvPicPr>
          <p:cNvPr id="5" name="Content Placeholder 4">
            <a:extLst>
              <a:ext uri="{FF2B5EF4-FFF2-40B4-BE49-F238E27FC236}">
                <a16:creationId xmlns:a16="http://schemas.microsoft.com/office/drawing/2014/main" id="{8E8B6848-09EE-8F13-91A9-D005BB09A6B0}"/>
              </a:ext>
            </a:extLst>
          </p:cNvPr>
          <p:cNvPicPr>
            <a:picLocks noGrp="1" noChangeAspect="1"/>
          </p:cNvPicPr>
          <p:nvPr>
            <p:ph idx="1"/>
          </p:nvPr>
        </p:nvPicPr>
        <p:blipFill>
          <a:blip r:embed="rId2"/>
          <a:stretch>
            <a:fillRect/>
          </a:stretch>
        </p:blipFill>
        <p:spPr>
          <a:xfrm>
            <a:off x="1707489" y="1729726"/>
            <a:ext cx="3350471" cy="2449379"/>
          </a:xfrm>
        </p:spPr>
      </p:pic>
      <p:pic>
        <p:nvPicPr>
          <p:cNvPr id="7" name="Picture 6">
            <a:extLst>
              <a:ext uri="{FF2B5EF4-FFF2-40B4-BE49-F238E27FC236}">
                <a16:creationId xmlns:a16="http://schemas.microsoft.com/office/drawing/2014/main" id="{79D9C747-8D62-7AF3-FCC2-58517FC3B47D}"/>
              </a:ext>
            </a:extLst>
          </p:cNvPr>
          <p:cNvPicPr>
            <a:picLocks noChangeAspect="1"/>
          </p:cNvPicPr>
          <p:nvPr/>
        </p:nvPicPr>
        <p:blipFill>
          <a:blip r:embed="rId3"/>
          <a:stretch>
            <a:fillRect/>
          </a:stretch>
        </p:blipFill>
        <p:spPr>
          <a:xfrm>
            <a:off x="6302153" y="1729726"/>
            <a:ext cx="3307591" cy="2320039"/>
          </a:xfrm>
          <a:prstGeom prst="rect">
            <a:avLst/>
          </a:prstGeom>
        </p:spPr>
      </p:pic>
      <p:pic>
        <p:nvPicPr>
          <p:cNvPr id="9" name="Picture 8">
            <a:extLst>
              <a:ext uri="{FF2B5EF4-FFF2-40B4-BE49-F238E27FC236}">
                <a16:creationId xmlns:a16="http://schemas.microsoft.com/office/drawing/2014/main" id="{B3A8938D-9B95-85F0-88F3-03DBB36B8113}"/>
              </a:ext>
            </a:extLst>
          </p:cNvPr>
          <p:cNvPicPr>
            <a:picLocks noChangeAspect="1"/>
          </p:cNvPicPr>
          <p:nvPr/>
        </p:nvPicPr>
        <p:blipFill>
          <a:blip r:embed="rId4"/>
          <a:stretch>
            <a:fillRect/>
          </a:stretch>
        </p:blipFill>
        <p:spPr>
          <a:xfrm>
            <a:off x="1707489" y="4218143"/>
            <a:ext cx="3711799" cy="2639857"/>
          </a:xfrm>
          <a:prstGeom prst="rect">
            <a:avLst/>
          </a:prstGeom>
        </p:spPr>
      </p:pic>
      <p:pic>
        <p:nvPicPr>
          <p:cNvPr id="11" name="Picture 10">
            <a:extLst>
              <a:ext uri="{FF2B5EF4-FFF2-40B4-BE49-F238E27FC236}">
                <a16:creationId xmlns:a16="http://schemas.microsoft.com/office/drawing/2014/main" id="{FFA74AD9-1E79-287C-B42A-C551446FC6D0}"/>
              </a:ext>
            </a:extLst>
          </p:cNvPr>
          <p:cNvPicPr>
            <a:picLocks noChangeAspect="1"/>
          </p:cNvPicPr>
          <p:nvPr/>
        </p:nvPicPr>
        <p:blipFill>
          <a:blip r:embed="rId5"/>
          <a:stretch>
            <a:fillRect/>
          </a:stretch>
        </p:blipFill>
        <p:spPr>
          <a:xfrm>
            <a:off x="6608497" y="4284446"/>
            <a:ext cx="3517015" cy="2573554"/>
          </a:xfrm>
          <a:prstGeom prst="rect">
            <a:avLst/>
          </a:prstGeom>
        </p:spPr>
      </p:pic>
    </p:spTree>
    <p:extLst>
      <p:ext uri="{BB962C8B-B14F-4D97-AF65-F5344CB8AC3E}">
        <p14:creationId xmlns:p14="http://schemas.microsoft.com/office/powerpoint/2010/main" val="598280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3149</TotalTime>
  <Words>733</Words>
  <Application>Microsoft Office PowerPoint</Application>
  <PresentationFormat>Widescreen</PresentationFormat>
  <Paragraphs>54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 Breast Cancer Wisconsin (Diagnostic) Data Set</vt:lpstr>
      <vt:lpstr>Dataset Overview</vt:lpstr>
      <vt:lpstr>Goal</vt:lpstr>
      <vt:lpstr>Source of Data</vt:lpstr>
      <vt:lpstr>Columns (Features) of the Dataset</vt:lpstr>
      <vt:lpstr>Columns (Features) of the Dataset</vt:lpstr>
      <vt:lpstr>Dataset Structure</vt:lpstr>
      <vt:lpstr>Summary for all the variables in the data set:</vt:lpstr>
      <vt:lpstr>Histogram of some of the variables:</vt:lpstr>
      <vt:lpstr>PowerPoint Presentation</vt:lpstr>
      <vt:lpstr>Boxplot for some of the variables:</vt:lpstr>
      <vt:lpstr>PowerPoint Presentation</vt:lpstr>
      <vt:lpstr>Density Plot for some of the variables:</vt:lpstr>
      <vt:lpstr>PowerPoint Presentation</vt:lpstr>
      <vt:lpstr>Violin plot for some of the variables:</vt:lpstr>
      <vt:lpstr>PowerPoint Presentation</vt:lpstr>
      <vt:lpstr>Facet Density plot of some of the variables:</vt:lpstr>
      <vt:lpstr>PowerPoint Presentation</vt:lpstr>
      <vt:lpstr>Pair pot of some of the variables:</vt:lpstr>
      <vt:lpstr>PowerPoint Presentation</vt:lpstr>
      <vt:lpstr>Count of Malignant vs Benign Tumors:</vt:lpstr>
      <vt:lpstr>Scree plot:</vt:lpstr>
      <vt:lpstr>PCA results:</vt:lpstr>
      <vt:lpstr>First two Principal Component</vt:lpstr>
      <vt:lpstr>Feature Importance analysis:</vt:lpstr>
      <vt:lpstr>Feature correlation heatmap:</vt:lpstr>
      <vt:lpstr>ROC curve for Breast Cancer Diagnosis Model:</vt:lpstr>
      <vt:lpstr>What does our app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Abdolijomoor, Asma</dc:creator>
  <cp:lastModifiedBy>Abdolijomoor, Asma</cp:lastModifiedBy>
  <cp:revision>5</cp:revision>
  <dcterms:created xsi:type="dcterms:W3CDTF">2024-12-11T01:23:57Z</dcterms:created>
  <dcterms:modified xsi:type="dcterms:W3CDTF">2024-12-13T05:53:32Z</dcterms:modified>
</cp:coreProperties>
</file>